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handoutMasterIdLst>
    <p:handoutMasterId r:id="rId89"/>
  </p:handoutMasterIdLst>
  <p:sldIdLst>
    <p:sldId id="256" r:id="rId2"/>
    <p:sldId id="418" r:id="rId3"/>
    <p:sldId id="419" r:id="rId4"/>
    <p:sldId id="257" r:id="rId5"/>
    <p:sldId id="258" r:id="rId6"/>
    <p:sldId id="259" r:id="rId7"/>
    <p:sldId id="415" r:id="rId8"/>
    <p:sldId id="416" r:id="rId9"/>
    <p:sldId id="269" r:id="rId10"/>
    <p:sldId id="420" r:id="rId11"/>
    <p:sldId id="421" r:id="rId12"/>
    <p:sldId id="422" r:id="rId13"/>
    <p:sldId id="423" r:id="rId14"/>
    <p:sldId id="424" r:id="rId15"/>
    <p:sldId id="425" r:id="rId16"/>
    <p:sldId id="426" r:id="rId17"/>
    <p:sldId id="427" r:id="rId18"/>
    <p:sldId id="428" r:id="rId19"/>
    <p:sldId id="429" r:id="rId20"/>
    <p:sldId id="430" r:id="rId21"/>
    <p:sldId id="431" r:id="rId22"/>
    <p:sldId id="432" r:id="rId23"/>
    <p:sldId id="433" r:id="rId24"/>
    <p:sldId id="434" r:id="rId25"/>
    <p:sldId id="436" r:id="rId26"/>
    <p:sldId id="437" r:id="rId27"/>
    <p:sldId id="438" r:id="rId28"/>
    <p:sldId id="439" r:id="rId29"/>
    <p:sldId id="271" r:id="rId30"/>
    <p:sldId id="286"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8" r:id="rId45"/>
    <p:sldId id="370" r:id="rId46"/>
    <p:sldId id="378" r:id="rId47"/>
    <p:sldId id="379" r:id="rId48"/>
    <p:sldId id="382" r:id="rId49"/>
    <p:sldId id="281" r:id="rId50"/>
    <p:sldId id="383" r:id="rId51"/>
    <p:sldId id="384" r:id="rId52"/>
    <p:sldId id="385" r:id="rId53"/>
    <p:sldId id="387" r:id="rId54"/>
    <p:sldId id="386" r:id="rId55"/>
    <p:sldId id="276" r:id="rId56"/>
    <p:sldId id="388" r:id="rId57"/>
    <p:sldId id="389" r:id="rId58"/>
    <p:sldId id="390" r:id="rId59"/>
    <p:sldId id="391" r:id="rId60"/>
    <p:sldId id="392" r:id="rId61"/>
    <p:sldId id="393" r:id="rId62"/>
    <p:sldId id="394" r:id="rId63"/>
    <p:sldId id="395" r:id="rId64"/>
    <p:sldId id="396" r:id="rId65"/>
    <p:sldId id="397" r:id="rId66"/>
    <p:sldId id="398" r:id="rId67"/>
    <p:sldId id="399" r:id="rId68"/>
    <p:sldId id="400" r:id="rId69"/>
    <p:sldId id="440" r:id="rId70"/>
    <p:sldId id="441" r:id="rId71"/>
    <p:sldId id="417" r:id="rId72"/>
    <p:sldId id="275" r:id="rId73"/>
    <p:sldId id="401" r:id="rId74"/>
    <p:sldId id="406" r:id="rId75"/>
    <p:sldId id="407" r:id="rId76"/>
    <p:sldId id="408" r:id="rId77"/>
    <p:sldId id="402" r:id="rId78"/>
    <p:sldId id="403" r:id="rId79"/>
    <p:sldId id="409" r:id="rId80"/>
    <p:sldId id="414" r:id="rId81"/>
    <p:sldId id="410" r:id="rId82"/>
    <p:sldId id="411" r:id="rId83"/>
    <p:sldId id="412" r:id="rId84"/>
    <p:sldId id="404" r:id="rId85"/>
    <p:sldId id="405" r:id="rId86"/>
    <p:sldId id="283" r:id="rId8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10" autoAdjust="0"/>
    <p:restoredTop sz="94660"/>
  </p:normalViewPr>
  <p:slideViewPr>
    <p:cSldViewPr>
      <p:cViewPr>
        <p:scale>
          <a:sx n="80" d="100"/>
          <a:sy n="80" d="100"/>
        </p:scale>
        <p:origin x="-1002" y="144"/>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A836769-A2CA-4B48-A983-05E07073B98D}" type="datetimeFigureOut">
              <a:rPr lang="en-US"/>
              <a:pPr>
                <a:defRPr/>
              </a:pPr>
              <a:t>11/30/2024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94E4179-E844-450E-B7EB-D4D537B998BB}" type="slidenum">
              <a:rPr lang="en-US"/>
              <a:pPr>
                <a:defRPr/>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269ED9A-FF79-45B3-B57B-FD10D9B64EAE}" type="datetimeFigureOut">
              <a:rPr lang="en-US"/>
              <a:pPr>
                <a:defRPr/>
              </a:pPr>
              <a:t>11/30/2024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BA5CFD9C-24AD-4ACE-8A6F-0A0EB1F41BB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45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50E378-245D-4AF3-8D08-B2584B6B7DBE}" type="slidenum">
              <a:rPr lang="en-US" smtClean="0"/>
              <a:pPr fontAlgn="base">
                <a:spcBef>
                  <a:spcPct val="0"/>
                </a:spcBef>
                <a:spcAft>
                  <a:spcPct val="0"/>
                </a:spcAft>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56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AF940D-9DDF-44FD-ACFF-5C4328E5CBF2}" type="slidenum">
              <a:rPr lang="en-US" smtClean="0"/>
              <a:pPr fontAlgn="base">
                <a:spcBef>
                  <a:spcPct val="0"/>
                </a:spcBef>
                <a:spcAft>
                  <a:spcPct val="0"/>
                </a:spcAft>
                <a:defRPr/>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1B91A11-A8BC-4739-B6FC-080133910176}" type="datetime1">
              <a:rPr lang="en-US" smtClean="0"/>
              <a:t>11/30/2024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Mr. Rishi Singhal             AOE 0772       WC                Unit-4</a:t>
            </a:r>
            <a:endParaRPr lang="en-US"/>
          </a:p>
        </p:txBody>
      </p:sp>
      <p:sp>
        <p:nvSpPr>
          <p:cNvPr id="6" name="Slide Number Placeholder 5"/>
          <p:cNvSpPr>
            <a:spLocks noGrp="1"/>
          </p:cNvSpPr>
          <p:nvPr>
            <p:ph type="sldNum" sz="quarter" idx="12"/>
          </p:nvPr>
        </p:nvSpPr>
        <p:spPr/>
        <p:txBody>
          <a:bodyPr/>
          <a:lstStyle>
            <a:lvl1pPr>
              <a:defRPr/>
            </a:lvl1pPr>
          </a:lstStyle>
          <a:p>
            <a:pPr>
              <a:defRPr/>
            </a:pPr>
            <a:fld id="{B523A828-0367-4C33-B928-9494FED18F2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2CBBA2F-1961-4588-9709-92262FD76460}" type="datetime1">
              <a:rPr lang="en-US" smtClean="0"/>
              <a:t>11/30/2024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Mr. Rishi Singhal             AOE 0772       WC                Unit-4</a:t>
            </a:r>
            <a:endParaRPr lang="en-US"/>
          </a:p>
        </p:txBody>
      </p:sp>
      <p:sp>
        <p:nvSpPr>
          <p:cNvPr id="6" name="Slide Number Placeholder 5"/>
          <p:cNvSpPr>
            <a:spLocks noGrp="1"/>
          </p:cNvSpPr>
          <p:nvPr>
            <p:ph type="sldNum" sz="quarter" idx="12"/>
          </p:nvPr>
        </p:nvSpPr>
        <p:spPr/>
        <p:txBody>
          <a:bodyPr/>
          <a:lstStyle>
            <a:lvl1pPr>
              <a:defRPr/>
            </a:lvl1pPr>
          </a:lstStyle>
          <a:p>
            <a:pPr>
              <a:defRPr/>
            </a:pPr>
            <a:fld id="{EEAE2EA1-C917-416C-97C6-A52C4BBD1AB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42036F0-740E-477F-BA60-530EFA27EF20}" type="datetime1">
              <a:rPr lang="en-US" smtClean="0"/>
              <a:t>11/30/2024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Mr. Rishi Singhal             AOE 0772       WC                Unit-4</a:t>
            </a:r>
            <a:endParaRPr lang="en-US"/>
          </a:p>
        </p:txBody>
      </p:sp>
      <p:sp>
        <p:nvSpPr>
          <p:cNvPr id="6" name="Slide Number Placeholder 5"/>
          <p:cNvSpPr>
            <a:spLocks noGrp="1"/>
          </p:cNvSpPr>
          <p:nvPr>
            <p:ph type="sldNum" sz="quarter" idx="12"/>
          </p:nvPr>
        </p:nvSpPr>
        <p:spPr/>
        <p:txBody>
          <a:bodyPr/>
          <a:lstStyle>
            <a:lvl1pPr>
              <a:defRPr/>
            </a:lvl1pPr>
          </a:lstStyle>
          <a:p>
            <a:pPr>
              <a:defRPr/>
            </a:pPr>
            <a:fld id="{540BA679-A85B-4C1C-BC4D-4B645950336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DB7F5D-EB23-4F9C-A2EB-E9FB22688701}" type="datetime1">
              <a:rPr lang="en-US" smtClean="0"/>
              <a:t>11/30/2024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Mr. Rishi Singhal             AOE 0772       WC                Unit-4</a:t>
            </a:r>
            <a:endParaRPr lang="en-US"/>
          </a:p>
        </p:txBody>
      </p:sp>
      <p:sp>
        <p:nvSpPr>
          <p:cNvPr id="6" name="Slide Number Placeholder 5"/>
          <p:cNvSpPr>
            <a:spLocks noGrp="1"/>
          </p:cNvSpPr>
          <p:nvPr>
            <p:ph type="sldNum" sz="quarter" idx="12"/>
          </p:nvPr>
        </p:nvSpPr>
        <p:spPr/>
        <p:txBody>
          <a:bodyPr/>
          <a:lstStyle>
            <a:lvl1pPr>
              <a:defRPr/>
            </a:lvl1pPr>
          </a:lstStyle>
          <a:p>
            <a:pPr>
              <a:defRPr/>
            </a:pPr>
            <a:fld id="{8711E55C-131A-4FE6-ABEE-E1577A10493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4438291-E19D-4DFE-9D34-137717769AF8}" type="datetime1">
              <a:rPr lang="en-US" smtClean="0"/>
              <a:t>11/30/2024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Mr. Rishi Singhal             AOE 0772       WC                Unit-4</a:t>
            </a:r>
            <a:endParaRPr lang="en-US"/>
          </a:p>
        </p:txBody>
      </p:sp>
      <p:sp>
        <p:nvSpPr>
          <p:cNvPr id="6" name="Slide Number Placeholder 5"/>
          <p:cNvSpPr>
            <a:spLocks noGrp="1"/>
          </p:cNvSpPr>
          <p:nvPr>
            <p:ph type="sldNum" sz="quarter" idx="12"/>
          </p:nvPr>
        </p:nvSpPr>
        <p:spPr/>
        <p:txBody>
          <a:bodyPr/>
          <a:lstStyle>
            <a:lvl1pPr>
              <a:defRPr/>
            </a:lvl1pPr>
          </a:lstStyle>
          <a:p>
            <a:pPr>
              <a:defRPr/>
            </a:pPr>
            <a:fld id="{B27EE336-70D9-4359-8B6E-A2ED02AEAF2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DE73185-6C38-4E8C-A5F8-B9C8640E5E5D}" type="datetime1">
              <a:rPr lang="en-US" smtClean="0"/>
              <a:t>11/30/2024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Mr. Rishi Singhal             AOE 0772       WC                Unit-4</a:t>
            </a:r>
            <a:endParaRPr lang="en-US"/>
          </a:p>
        </p:txBody>
      </p:sp>
      <p:sp>
        <p:nvSpPr>
          <p:cNvPr id="7" name="Slide Number Placeholder 5"/>
          <p:cNvSpPr>
            <a:spLocks noGrp="1"/>
          </p:cNvSpPr>
          <p:nvPr>
            <p:ph type="sldNum" sz="quarter" idx="12"/>
          </p:nvPr>
        </p:nvSpPr>
        <p:spPr/>
        <p:txBody>
          <a:bodyPr/>
          <a:lstStyle>
            <a:lvl1pPr>
              <a:defRPr/>
            </a:lvl1pPr>
          </a:lstStyle>
          <a:p>
            <a:pPr>
              <a:defRPr/>
            </a:pPr>
            <a:fld id="{09B1A7EE-2FBD-4265-99BA-118DF469EDD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3754CA2-0C0C-49B2-BE17-CA450FC31469}" type="datetime1">
              <a:rPr lang="en-US" smtClean="0"/>
              <a:t>11/30/2024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Mr. Rishi Singhal             AOE 0772       WC                Unit-4</a:t>
            </a:r>
            <a:endParaRPr lang="en-US"/>
          </a:p>
        </p:txBody>
      </p:sp>
      <p:sp>
        <p:nvSpPr>
          <p:cNvPr id="9" name="Slide Number Placeholder 5"/>
          <p:cNvSpPr>
            <a:spLocks noGrp="1"/>
          </p:cNvSpPr>
          <p:nvPr>
            <p:ph type="sldNum" sz="quarter" idx="12"/>
          </p:nvPr>
        </p:nvSpPr>
        <p:spPr/>
        <p:txBody>
          <a:bodyPr/>
          <a:lstStyle>
            <a:lvl1pPr>
              <a:defRPr/>
            </a:lvl1pPr>
          </a:lstStyle>
          <a:p>
            <a:pPr>
              <a:defRPr/>
            </a:pPr>
            <a:fld id="{0800757D-1B11-4232-B156-05AE1912EAA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F8D7AF5-3283-46A8-B2AE-9E06C6366AB3}" type="datetime1">
              <a:rPr lang="en-US" smtClean="0"/>
              <a:t>11/30/2024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Mr. Rishi Singhal             AOE 0772       WC                Unit-4</a:t>
            </a:r>
            <a:endParaRPr lang="en-US"/>
          </a:p>
        </p:txBody>
      </p:sp>
      <p:sp>
        <p:nvSpPr>
          <p:cNvPr id="5" name="Slide Number Placeholder 5"/>
          <p:cNvSpPr>
            <a:spLocks noGrp="1"/>
          </p:cNvSpPr>
          <p:nvPr>
            <p:ph type="sldNum" sz="quarter" idx="12"/>
          </p:nvPr>
        </p:nvSpPr>
        <p:spPr/>
        <p:txBody>
          <a:bodyPr/>
          <a:lstStyle>
            <a:lvl1pPr>
              <a:defRPr/>
            </a:lvl1pPr>
          </a:lstStyle>
          <a:p>
            <a:pPr>
              <a:defRPr/>
            </a:pPr>
            <a:fld id="{87D4E333-200B-461F-83F5-2A853796CB8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DF1B90D-70F6-4B58-BECE-F1544452D893}" type="datetime1">
              <a:rPr lang="en-US" smtClean="0"/>
              <a:t>11/30/2024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Mr. Rishi Singhal             AOE 0772       WC                Unit-4</a:t>
            </a:r>
            <a:endParaRPr lang="en-US"/>
          </a:p>
        </p:txBody>
      </p:sp>
      <p:sp>
        <p:nvSpPr>
          <p:cNvPr id="4" name="Slide Number Placeholder 5"/>
          <p:cNvSpPr>
            <a:spLocks noGrp="1"/>
          </p:cNvSpPr>
          <p:nvPr>
            <p:ph type="sldNum" sz="quarter" idx="12"/>
          </p:nvPr>
        </p:nvSpPr>
        <p:spPr/>
        <p:txBody>
          <a:bodyPr/>
          <a:lstStyle>
            <a:lvl1pPr>
              <a:defRPr/>
            </a:lvl1pPr>
          </a:lstStyle>
          <a:p>
            <a:pPr>
              <a:defRPr/>
            </a:pPr>
            <a:fld id="{78710860-FFAB-40F1-90A5-954C845019BC}"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3C22BCC-7B9D-40DF-BDD5-B48ACB276AE1}" type="datetime1">
              <a:rPr lang="en-US" smtClean="0"/>
              <a:t>11/30/2024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Mr. Rishi Singhal             AOE 0772       WC                Unit-4</a:t>
            </a:r>
            <a:endParaRPr lang="en-US"/>
          </a:p>
        </p:txBody>
      </p:sp>
      <p:sp>
        <p:nvSpPr>
          <p:cNvPr id="7" name="Slide Number Placeholder 5"/>
          <p:cNvSpPr>
            <a:spLocks noGrp="1"/>
          </p:cNvSpPr>
          <p:nvPr>
            <p:ph type="sldNum" sz="quarter" idx="12"/>
          </p:nvPr>
        </p:nvSpPr>
        <p:spPr/>
        <p:txBody>
          <a:bodyPr/>
          <a:lstStyle>
            <a:lvl1pPr>
              <a:defRPr/>
            </a:lvl1pPr>
          </a:lstStyle>
          <a:p>
            <a:pPr>
              <a:defRPr/>
            </a:pPr>
            <a:fld id="{EF7DD8BE-6F44-44F8-A487-2BD2BD7FCA6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E52557C-4BB9-4D24-AC14-50BFC7337EF4}" type="datetime1">
              <a:rPr lang="en-US" smtClean="0"/>
              <a:t>11/30/2024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Mr. Rishi Singhal             AOE 0772       WC                Unit-4</a:t>
            </a:r>
            <a:endParaRPr lang="en-US"/>
          </a:p>
        </p:txBody>
      </p:sp>
      <p:sp>
        <p:nvSpPr>
          <p:cNvPr id="7" name="Slide Number Placeholder 5"/>
          <p:cNvSpPr>
            <a:spLocks noGrp="1"/>
          </p:cNvSpPr>
          <p:nvPr>
            <p:ph type="sldNum" sz="quarter" idx="12"/>
          </p:nvPr>
        </p:nvSpPr>
        <p:spPr/>
        <p:txBody>
          <a:bodyPr/>
          <a:lstStyle>
            <a:lvl1pPr>
              <a:defRPr/>
            </a:lvl1pPr>
          </a:lstStyle>
          <a:p>
            <a:pPr>
              <a:defRPr/>
            </a:pPr>
            <a:fld id="{F80B4A1D-62EE-42CA-9448-4EC29BFE563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3FF124F7-C268-4A3D-9812-647E80225293}" type="datetime1">
              <a:rPr lang="en-US" smtClean="0"/>
              <a:t>11/30/2024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Mr. Rishi Singhal             AOE 0772       WC                Unit-4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C0A5E0C5-C756-4E04-9BFD-0A05B5550DB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dsp.stackexchange.com/questions/26519/design-of-equalizer-for-wireless-communication"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youtu.be/GLmF3YB0pQU" TargetMode="External"/><Relationship Id="rId3" Type="http://schemas.openxmlformats.org/officeDocument/2006/relationships/hyperlink" Target="https://youtu.be/f2wlHL1Sok8" TargetMode="External"/><Relationship Id="rId7" Type="http://schemas.openxmlformats.org/officeDocument/2006/relationships/hyperlink" Target="https://youtu.be/tePZhxRLsjE" TargetMode="External"/><Relationship Id="rId12" Type="http://schemas.openxmlformats.org/officeDocument/2006/relationships/image" Target="../media/image1.png"/><Relationship Id="rId2" Type="http://schemas.openxmlformats.org/officeDocument/2006/relationships/hyperlink" Target="https://youtu.be/JCGMP37-2EA" TargetMode="External"/><Relationship Id="rId1" Type="http://schemas.openxmlformats.org/officeDocument/2006/relationships/slideLayout" Target="../slideLayouts/slideLayout2.xml"/><Relationship Id="rId6" Type="http://schemas.openxmlformats.org/officeDocument/2006/relationships/hyperlink" Target="https://youtu.be/BKf2mN9W6Nk" TargetMode="External"/><Relationship Id="rId11" Type="http://schemas.openxmlformats.org/officeDocument/2006/relationships/hyperlink" Target="https://youtu.be/ixY0Cau4mBM" TargetMode="External"/><Relationship Id="rId5" Type="http://schemas.openxmlformats.org/officeDocument/2006/relationships/hyperlink" Target="https://youtu.be/SFcRtZ30rqs" TargetMode="External"/><Relationship Id="rId10" Type="http://schemas.openxmlformats.org/officeDocument/2006/relationships/hyperlink" Target="https://youtu.be/t3FVP5wuG4g" TargetMode="External"/><Relationship Id="rId4" Type="http://schemas.openxmlformats.org/officeDocument/2006/relationships/hyperlink" Target="https://youtu.be/0PWILK-hqbQ" TargetMode="External"/><Relationship Id="rId9" Type="http://schemas.openxmlformats.org/officeDocument/2006/relationships/hyperlink" Target="https://youtu.be/QHqZwBoTJRY"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youtube.com/watch?v=veoHyi3OUco" TargetMode="External"/><Relationship Id="rId2" Type="http://schemas.openxmlformats.org/officeDocument/2006/relationships/hyperlink" Target="https://www.youtube.com/watch?v=QE-GmtXIKGs"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dirty="0" err="1">
                <a:latin typeface="Times New Roman" pitchFamily="18" charset="0"/>
                <a:cs typeface="Times New Roman" pitchFamily="18" charset="0"/>
              </a:rPr>
              <a:t>Noida</a:t>
            </a:r>
            <a:r>
              <a:rPr lang="en-US" sz="2400" dirty="0">
                <a:latin typeface="Times New Roman" pitchFamily="18" charset="0"/>
                <a:cs typeface="Times New Roman" pitchFamily="18" charset="0"/>
              </a:rPr>
              <a:t> Institute of Engineering and Technology, Greater </a:t>
            </a:r>
            <a:r>
              <a:rPr lang="en-US" sz="2400" dirty="0" err="1">
                <a:latin typeface="Times New Roman" pitchFamily="18" charset="0"/>
                <a:cs typeface="Times New Roman" pitchFamily="18" charset="0"/>
              </a:rPr>
              <a:t>Noida</a:t>
            </a:r>
            <a:endParaRPr lang="en-US" sz="2400" dirty="0">
              <a:latin typeface="Times New Roman" pitchFamily="18" charset="0"/>
              <a:cs typeface="Times New Roman" pitchFamily="18" charset="0"/>
            </a:endParaRPr>
          </a:p>
        </p:txBody>
      </p:sp>
      <p:sp>
        <p:nvSpPr>
          <p:cNvPr id="3" name="Subtitle 2"/>
          <p:cNvSpPr>
            <a:spLocks noGrp="1"/>
          </p:cNvSpPr>
          <p:nvPr>
            <p:ph type="subTitle" idx="1"/>
          </p:nvPr>
        </p:nvSpPr>
        <p:spPr>
          <a:xfrm>
            <a:off x="1447800" y="914400"/>
            <a:ext cx="6400800" cy="1371600"/>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buFont typeface="Arial" pitchFamily="34" charset="0"/>
              <a:buNone/>
              <a:defRPr/>
            </a:pPr>
            <a:r>
              <a:rPr lang="en-US" sz="2500" b="1" dirty="0">
                <a:solidFill>
                  <a:schemeClr val="tx1"/>
                </a:solidFill>
                <a:latin typeface="Times New Roman" pitchFamily="18" charset="0"/>
                <a:cs typeface="Times New Roman" pitchFamily="18" charset="0"/>
              </a:rPr>
              <a:t>Multiple Access Techniques for Mobile Communication</a:t>
            </a:r>
          </a:p>
        </p:txBody>
      </p:sp>
      <p:pic>
        <p:nvPicPr>
          <p:cNvPr id="2052" name="Picture 2" descr="E:\NIET\Project\xLogo11.png.pagespeed.ic.pydHLuCQEZ.png"/>
          <p:cNvPicPr>
            <a:picLocks noChangeAspect="1" noChangeArrowheads="1"/>
          </p:cNvPicPr>
          <p:nvPr/>
        </p:nvPicPr>
        <p:blipFill>
          <a:blip r:embed="rId3"/>
          <a:srcRect/>
          <a:stretch>
            <a:fillRect/>
          </a:stretch>
        </p:blipFill>
        <p:spPr bwMode="auto">
          <a:xfrm>
            <a:off x="0" y="0"/>
            <a:ext cx="1447800" cy="817563"/>
          </a:xfrm>
          <a:prstGeom prst="rect">
            <a:avLst/>
          </a:prstGeom>
          <a:noFill/>
          <a:ln w="9525">
            <a:noFill/>
            <a:miter lim="800000"/>
            <a:headEnd/>
            <a:tailEnd/>
          </a:ln>
        </p:spPr>
      </p:pic>
      <p:sp>
        <p:nvSpPr>
          <p:cNvPr id="6" name="Subtitle 2"/>
          <p:cNvSpPr txBox="1">
            <a:spLocks/>
          </p:cNvSpPr>
          <p:nvPr/>
        </p:nvSpPr>
        <p:spPr>
          <a:xfrm>
            <a:off x="5257800" y="3962400"/>
            <a:ext cx="3581400" cy="17526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buFont typeface="Arial" pitchFamily="34" charset="0"/>
              <a:buNone/>
              <a:defRPr/>
            </a:pPr>
            <a:r>
              <a:rPr lang="en-US" sz="2400" dirty="0">
                <a:solidFill>
                  <a:schemeClr val="tx1"/>
                </a:solidFill>
                <a:latin typeface="Times New Roman" pitchFamily="18" charset="0"/>
                <a:cs typeface="Times New Roman" pitchFamily="18" charset="0"/>
              </a:rPr>
              <a:t>Mr. </a:t>
            </a:r>
            <a:r>
              <a:rPr lang="en-US" sz="2400" dirty="0" err="1" smtClean="0">
                <a:solidFill>
                  <a:schemeClr val="tx1"/>
                </a:solidFill>
                <a:latin typeface="Times New Roman" pitchFamily="18" charset="0"/>
                <a:cs typeface="Times New Roman" pitchFamily="18" charset="0"/>
              </a:rPr>
              <a:t>Rishi</a:t>
            </a:r>
            <a:r>
              <a:rPr lang="en-US" sz="2400" dirty="0" smtClean="0">
                <a:solidFill>
                  <a:schemeClr val="tx1"/>
                </a:solidFill>
                <a:latin typeface="Times New Roman" pitchFamily="18" charset="0"/>
                <a:cs typeface="Times New Roman" pitchFamily="18" charset="0"/>
              </a:rPr>
              <a:t> </a:t>
            </a:r>
            <a:r>
              <a:rPr lang="en-US" sz="2400" dirty="0" err="1" smtClean="0">
                <a:solidFill>
                  <a:schemeClr val="tx1"/>
                </a:solidFill>
                <a:latin typeface="Times New Roman" pitchFamily="18" charset="0"/>
                <a:cs typeface="Times New Roman" pitchFamily="18" charset="0"/>
              </a:rPr>
              <a:t>Singhal</a:t>
            </a:r>
            <a:endParaRPr lang="en-US" sz="2400" dirty="0">
              <a:solidFill>
                <a:schemeClr val="tx1"/>
              </a:solidFill>
              <a:latin typeface="Times New Roman" pitchFamily="18" charset="0"/>
              <a:cs typeface="Times New Roman" pitchFamily="18" charset="0"/>
            </a:endParaRPr>
          </a:p>
          <a:p>
            <a:pPr algn="ctr" fontAlgn="auto">
              <a:spcBef>
                <a:spcPct val="20000"/>
              </a:spcBef>
              <a:spcAft>
                <a:spcPts val="0"/>
              </a:spcAft>
              <a:buFont typeface="Arial" pitchFamily="34" charset="0"/>
              <a:buNone/>
              <a:defRPr/>
            </a:pPr>
            <a:r>
              <a:rPr lang="en-US" sz="2400" dirty="0" smtClean="0">
                <a:solidFill>
                  <a:schemeClr val="tx1"/>
                </a:solidFill>
                <a:latin typeface="Times New Roman" pitchFamily="18" charset="0"/>
                <a:cs typeface="Times New Roman" pitchFamily="18" charset="0"/>
              </a:rPr>
              <a:t>EN</a:t>
            </a:r>
            <a:endParaRPr lang="en-US" sz="2400" dirty="0">
              <a:solidFill>
                <a:schemeClr val="tx1"/>
              </a:solidFill>
              <a:latin typeface="Times New Roman" pitchFamily="18" charset="0"/>
              <a:cs typeface="Times New Roman" pitchFamily="18" charset="0"/>
            </a:endParaRPr>
          </a:p>
          <a:p>
            <a:pPr algn="ctr" fontAlgn="auto">
              <a:spcBef>
                <a:spcPct val="20000"/>
              </a:spcBef>
              <a:spcAft>
                <a:spcPts val="0"/>
              </a:spcAft>
              <a:buFont typeface="Arial" pitchFamily="34" charset="0"/>
              <a:buNone/>
              <a:defRPr/>
            </a:pPr>
            <a:r>
              <a:rPr lang="en-US" sz="2400" dirty="0">
                <a:solidFill>
                  <a:schemeClr val="tx1"/>
                </a:solidFill>
                <a:latin typeface="Times New Roman" pitchFamily="18" charset="0"/>
                <a:cs typeface="Times New Roman" pitchFamily="18" charset="0"/>
              </a:rPr>
              <a:t>Department</a:t>
            </a:r>
          </a:p>
        </p:txBody>
      </p:sp>
      <p:pic>
        <p:nvPicPr>
          <p:cNvPr id="2054" name="Picture 3" descr="C:\Users\Manks\Downloads\128_calendar-schedule-credit-mortgage-date-512.png"/>
          <p:cNvPicPr>
            <a:picLocks noChangeAspect="1" noChangeArrowheads="1"/>
          </p:cNvPicPr>
          <p:nvPr/>
        </p:nvPicPr>
        <p:blipFill>
          <a:blip r:embed="rId4"/>
          <a:srcRect/>
          <a:stretch>
            <a:fillRect/>
          </a:stretch>
        </p:blipFill>
        <p:spPr bwMode="auto">
          <a:xfrm>
            <a:off x="381000" y="5943600"/>
            <a:ext cx="533400" cy="533400"/>
          </a:xfrm>
          <a:prstGeom prst="rect">
            <a:avLst/>
          </a:prstGeom>
          <a:noFill/>
          <a:ln w="9525">
            <a:noFill/>
            <a:miter lim="800000"/>
            <a:headEnd/>
            <a:tailEnd/>
          </a:ln>
        </p:spPr>
      </p:pic>
      <p:sp>
        <p:nvSpPr>
          <p:cNvPr id="9" name="Date Placeholder 8"/>
          <p:cNvSpPr>
            <a:spLocks noGrp="1"/>
          </p:cNvSpPr>
          <p:nvPr>
            <p:ph type="dt" sz="quarter" idx="10"/>
          </p:nvPr>
        </p:nvSpPr>
        <p:spPr>
          <a:xfrm>
            <a:off x="381000" y="6492875"/>
            <a:ext cx="2133600" cy="365125"/>
          </a:xfrm>
        </p:spPr>
        <p:txBody>
          <a:bodyPr/>
          <a:lstStyle/>
          <a:p>
            <a:pPr>
              <a:defRPr/>
            </a:pPr>
            <a:fld id="{092F13DC-5878-48C2-86A0-A9BDC7BC718B}" type="datetime1">
              <a:rPr lang="en-US" smtClean="0">
                <a:latin typeface="Times New Roman" pitchFamily="18" charset="0"/>
                <a:cs typeface="Times New Roman" pitchFamily="18" charset="0"/>
              </a:rPr>
              <a:t>11/30/2024</a:t>
            </a:fld>
            <a:endParaRPr lang="en-US" dirty="0">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pPr>
              <a:defRPr/>
            </a:pPr>
            <a:fld id="{14D740CC-0C4C-46EF-8EC1-3D5899FCD413}" type="slidenum">
              <a:rPr lang="en-US">
                <a:latin typeface="Times New Roman" pitchFamily="18" charset="0"/>
                <a:cs typeface="Times New Roman" pitchFamily="18" charset="0"/>
              </a:rPr>
              <a:pPr>
                <a:defRPr/>
              </a:pPr>
              <a:t>1</a:t>
            </a:fld>
            <a:endParaRPr lang="en-US">
              <a:latin typeface="Times New Roman" pitchFamily="18" charset="0"/>
              <a:cs typeface="Times New Roman" pitchFamily="18" charset="0"/>
            </a:endParaRPr>
          </a:p>
        </p:txBody>
      </p:sp>
      <p:pic>
        <p:nvPicPr>
          <p:cNvPr id="2057" name="Picture 4" descr="C:\Users\Manks\Downloads\speak.png"/>
          <p:cNvPicPr>
            <a:picLocks noChangeAspect="1" noChangeArrowheads="1"/>
          </p:cNvPicPr>
          <p:nvPr/>
        </p:nvPicPr>
        <p:blipFill>
          <a:blip r:embed="rId5"/>
          <a:srcRect/>
          <a:stretch>
            <a:fillRect/>
          </a:stretch>
        </p:blipFill>
        <p:spPr bwMode="auto">
          <a:xfrm>
            <a:off x="6477000" y="2590800"/>
            <a:ext cx="1524000" cy="1524000"/>
          </a:xfrm>
          <a:prstGeom prst="rect">
            <a:avLst/>
          </a:prstGeom>
          <a:noFill/>
          <a:ln w="9525">
            <a:noFill/>
            <a:miter lim="800000"/>
            <a:headEnd/>
            <a:tailEnd/>
          </a:ln>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buFont typeface="Arial" pitchFamily="34" charset="0"/>
              <a:buNone/>
              <a:defRPr/>
            </a:pPr>
            <a:r>
              <a:rPr lang="en-US" sz="2500" dirty="0">
                <a:solidFill>
                  <a:schemeClr val="tx1"/>
                </a:solidFill>
                <a:latin typeface="Times New Roman" pitchFamily="18" charset="0"/>
                <a:cs typeface="Times New Roman" pitchFamily="18" charset="0"/>
              </a:rPr>
              <a:t>Unit: 4</a:t>
            </a:r>
          </a:p>
        </p:txBody>
      </p:sp>
      <p:sp>
        <p:nvSpPr>
          <p:cNvPr id="13" name="Footer Placeholder 12"/>
          <p:cNvSpPr>
            <a:spLocks noGrp="1"/>
          </p:cNvSpPr>
          <p:nvPr>
            <p:ph type="ftr" sz="quarter" idx="11"/>
          </p:nvPr>
        </p:nvSpPr>
        <p:spPr>
          <a:xfrm>
            <a:off x="2286000" y="6248400"/>
            <a:ext cx="5029200" cy="365125"/>
          </a:xfrm>
        </p:spPr>
        <p:txBody>
          <a:bodyPr/>
          <a:lstStyle/>
          <a:p>
            <a:pPr>
              <a:defRPr/>
            </a:pPr>
            <a:r>
              <a:rPr lang="en-US" smtClean="0">
                <a:latin typeface="Times New Roman" pitchFamily="18" charset="0"/>
                <a:cs typeface="Times New Roman" pitchFamily="18" charset="0"/>
              </a:rPr>
              <a:t>Mr. Rishi Singhal             AOE 0772       WC                Unit-4</a:t>
            </a:r>
            <a:endParaRPr lang="en-US" dirty="0">
              <a:latin typeface="Times New Roman" pitchFamily="18" charset="0"/>
              <a:cs typeface="Times New Roman" pitchFamily="18" charset="0"/>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buFont typeface="Arial" pitchFamily="34" charset="0"/>
              <a:buNone/>
              <a:defRPr/>
            </a:pPr>
            <a:r>
              <a:rPr lang="en-US" sz="2000" dirty="0">
                <a:solidFill>
                  <a:schemeClr val="tx1"/>
                </a:solidFill>
                <a:latin typeface="Times New Roman" pitchFamily="18" charset="0"/>
                <a:cs typeface="Times New Roman" pitchFamily="18" charset="0"/>
              </a:rPr>
              <a:t>Wireless Communication (AOE 0772)</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fontAlgn="auto">
              <a:spcBef>
                <a:spcPct val="20000"/>
              </a:spcBef>
              <a:spcAft>
                <a:spcPts val="0"/>
              </a:spcAft>
              <a:buFont typeface="Arial" pitchFamily="34" charset="0"/>
              <a:buNone/>
              <a:defRPr/>
            </a:pPr>
            <a:r>
              <a:rPr lang="en-US" sz="2000" dirty="0">
                <a:solidFill>
                  <a:schemeClr val="tx1"/>
                </a:solidFill>
                <a:latin typeface="Times New Roman" pitchFamily="18" charset="0"/>
                <a:cs typeface="Times New Roman" pitchFamily="18" charset="0"/>
              </a:rPr>
              <a:t>B. Tech  7</a:t>
            </a:r>
            <a:r>
              <a:rPr lang="en-US" sz="2000" baseline="30000" dirty="0">
                <a:solidFill>
                  <a:schemeClr val="tx1"/>
                </a:solidFill>
                <a:latin typeface="Times New Roman" pitchFamily="18" charset="0"/>
                <a:cs typeface="Times New Roman" pitchFamily="18" charset="0"/>
              </a:rPr>
              <a:t>th</a:t>
            </a:r>
            <a:r>
              <a:rPr lang="en-US" sz="2000" dirty="0">
                <a:solidFill>
                  <a:schemeClr val="tx1"/>
                </a:solidFill>
                <a:latin typeface="Times New Roman" pitchFamily="18" charset="0"/>
                <a:cs typeface="Times New Roman" pitchFamily="18" charset="0"/>
              </a:rPr>
              <a:t> Sem (4</a:t>
            </a:r>
            <a:r>
              <a:rPr lang="en-US" sz="2000" baseline="30000" dirty="0">
                <a:solidFill>
                  <a:schemeClr val="tx1"/>
                </a:solidFill>
                <a:latin typeface="Times New Roman" pitchFamily="18" charset="0"/>
                <a:cs typeface="Times New Roman" pitchFamily="18" charset="0"/>
              </a:rPr>
              <a:t>th</a:t>
            </a:r>
            <a:r>
              <a:rPr lang="en-US" sz="2000" dirty="0">
                <a:solidFill>
                  <a:schemeClr val="tx1"/>
                </a:solidFill>
                <a:latin typeface="Times New Roman" pitchFamily="18" charset="0"/>
                <a:cs typeface="Times New Roman" pitchFamily="18" charset="0"/>
              </a:rPr>
              <a:t> year)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598062-21B7-7EA5-34F1-2A6EBA2FF94E}"/>
              </a:ext>
            </a:extLst>
          </p:cNvPr>
          <p:cNvSpPr>
            <a:spLocks noGrp="1"/>
          </p:cNvSpPr>
          <p:nvPr>
            <p:ph idx="1"/>
          </p:nvPr>
        </p:nvSpPr>
        <p:spPr>
          <a:xfrm>
            <a:off x="457200" y="1297540"/>
            <a:ext cx="8229600" cy="5058810"/>
          </a:xfrm>
        </p:spPr>
        <p:txBody>
          <a:bodyPr/>
          <a:lstStyle/>
          <a:p>
            <a:pPr marL="0" indent="0">
              <a:buNone/>
            </a:pPr>
            <a:r>
              <a:rPr lang="en-US" sz="1800" b="0" i="0" dirty="0">
                <a:solidFill>
                  <a:srgbClr val="374151"/>
                </a:solidFill>
                <a:effectLst/>
                <a:latin typeface="Söhne"/>
              </a:rPr>
              <a:t>Equalization refers to the process of adjusting the balance between different frequency components within an audio signal or across other types of signals, such as in the context of image processing. The goal of equalization is to enhance or modify the spectral characteristics of the signal to achieve a desired sound or visual quality.</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l"/>
            <a:r>
              <a:rPr lang="en-US" sz="1800" b="0" i="0" dirty="0">
                <a:solidFill>
                  <a:srgbClr val="374151"/>
                </a:solidFill>
                <a:effectLst/>
                <a:latin typeface="Söhne"/>
              </a:rPr>
              <a:t>In audio, equalization is commonly used to:</a:t>
            </a:r>
          </a:p>
          <a:p>
            <a:pPr algn="l">
              <a:buFont typeface="+mj-lt"/>
              <a:buAutoNum type="arabicPeriod"/>
            </a:pPr>
            <a:r>
              <a:rPr lang="en-US" sz="1800" b="0" i="0" dirty="0">
                <a:solidFill>
                  <a:srgbClr val="374151"/>
                </a:solidFill>
                <a:effectLst/>
                <a:latin typeface="Söhne"/>
              </a:rPr>
              <a:t>Correct for room acoustics: In live sound and recording, equalization can be used to compensate for the acoustic properties of a room or venue, helping to achieve a more balanced and pleasing sound.</a:t>
            </a:r>
          </a:p>
          <a:p>
            <a:pPr algn="l">
              <a:buFont typeface="+mj-lt"/>
              <a:buAutoNum type="arabicPeriod"/>
            </a:pPr>
            <a:r>
              <a:rPr lang="en-US" sz="1800" b="0" i="0" dirty="0">
                <a:solidFill>
                  <a:srgbClr val="374151"/>
                </a:solidFill>
                <a:effectLst/>
                <a:latin typeface="Söhne"/>
              </a:rPr>
              <a:t>Enhance tonal quality: Equalization allows for the adjustment of the bass (low-frequency) and treble (high-frequency) components of a sound to achieve a particular timbre or tonal balance.</a:t>
            </a:r>
          </a:p>
          <a:p>
            <a:pPr algn="l">
              <a:buFont typeface="+mj-lt"/>
              <a:buAutoNum type="arabicPeriod"/>
            </a:pPr>
            <a:r>
              <a:rPr lang="en-US" sz="1800" b="0" i="0" dirty="0">
                <a:solidFill>
                  <a:srgbClr val="374151"/>
                </a:solidFill>
                <a:effectLst/>
                <a:latin typeface="Söhne"/>
              </a:rPr>
              <a:t>Eliminate feedback: In live sound reinforcement, equalization can be used to prevent or mitigate feedback by reducing the level of specific frequency bands that are prone to causing feedback.</a:t>
            </a:r>
          </a:p>
          <a:p>
            <a:pPr algn="l">
              <a:buFont typeface="+mj-lt"/>
              <a:buAutoNum type="arabicPeriod"/>
            </a:pPr>
            <a:r>
              <a:rPr lang="en-US" sz="1800" b="0" i="0" dirty="0">
                <a:solidFill>
                  <a:srgbClr val="374151"/>
                </a:solidFill>
                <a:effectLst/>
                <a:latin typeface="Söhne"/>
              </a:rPr>
              <a:t>Remove unwanted noise: Equalization can be used to reduce or eliminate unwanted background noise or interference by attenuating specific frequencies.</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A40547E4-0783-26E1-4A8E-479BDD6F2193}"/>
              </a:ext>
            </a:extLst>
          </p:cNvPr>
          <p:cNvSpPr>
            <a:spLocks noGrp="1"/>
          </p:cNvSpPr>
          <p:nvPr>
            <p:ph type="dt" sz="half" idx="10"/>
          </p:nvPr>
        </p:nvSpPr>
        <p:spPr/>
        <p:txBody>
          <a:bodyPr/>
          <a:lstStyle/>
          <a:p>
            <a:pPr>
              <a:defRPr/>
            </a:pPr>
            <a:fld id="{D1FD2263-BD72-4753-9344-54BB8ECE1813}" type="datetime1">
              <a:rPr lang="en-US" smtClean="0"/>
              <a:t>11/30/2024</a:t>
            </a:fld>
            <a:endParaRPr lang="en-US" dirty="0"/>
          </a:p>
        </p:txBody>
      </p:sp>
      <p:sp>
        <p:nvSpPr>
          <p:cNvPr id="5" name="Footer Placeholder 4">
            <a:extLst>
              <a:ext uri="{FF2B5EF4-FFF2-40B4-BE49-F238E27FC236}">
                <a16:creationId xmlns:a16="http://schemas.microsoft.com/office/drawing/2014/main" xmlns="" id="{469EDAD3-315E-0AB6-1B54-415D2C75D5C7}"/>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572ACEF8-87A6-0128-8879-527F7F4B4979}"/>
              </a:ext>
            </a:extLst>
          </p:cNvPr>
          <p:cNvSpPr>
            <a:spLocks noGrp="1"/>
          </p:cNvSpPr>
          <p:nvPr>
            <p:ph type="sldNum" sz="quarter" idx="12"/>
          </p:nvPr>
        </p:nvSpPr>
        <p:spPr/>
        <p:txBody>
          <a:bodyPr/>
          <a:lstStyle/>
          <a:p>
            <a:pPr>
              <a:defRPr/>
            </a:pPr>
            <a:fld id="{8711E55C-131A-4FE6-ABEE-E1577A104930}" type="slidenum">
              <a:rPr lang="en-US" smtClean="0"/>
              <a:pPr>
                <a:defRPr/>
              </a:pPr>
              <a:t>10</a:t>
            </a:fld>
            <a:endParaRPr lang="en-US"/>
          </a:p>
        </p:txBody>
      </p:sp>
      <p:pic>
        <p:nvPicPr>
          <p:cNvPr id="7" name="Picture 2" descr="E:\NIET\Project\xLogo11.png.pagespeed.ic.pydHLuCQEZ.png">
            <a:extLst>
              <a:ext uri="{FF2B5EF4-FFF2-40B4-BE49-F238E27FC236}">
                <a16:creationId xmlns:a16="http://schemas.microsoft.com/office/drawing/2014/main" xmlns="" id="{86E24C85-4868-3D2B-3A31-A3C9F326A241}"/>
              </a:ext>
            </a:extLst>
          </p:cNvPr>
          <p:cNvPicPr>
            <a:picLocks noChangeAspect="1" noChangeArrowheads="1"/>
          </p:cNvPicPr>
          <p:nvPr/>
        </p:nvPicPr>
        <p:blipFill>
          <a:blip r:embed="rId2"/>
          <a:srcRect/>
          <a:stretch>
            <a:fillRect/>
          </a:stretch>
        </p:blipFill>
        <p:spPr bwMode="auto">
          <a:xfrm>
            <a:off x="0" y="-13252"/>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717E56C1-C5C2-E521-DC0A-ED1C0630C990}"/>
              </a:ext>
            </a:extLst>
          </p:cNvPr>
          <p:cNvSpPr txBox="1">
            <a:spLocks noGrp="1"/>
          </p:cNvSpPr>
          <p:nvPr>
            <p:ph type="title"/>
          </p:nvPr>
        </p:nvSpPr>
        <p:spPr>
          <a:xfrm>
            <a:off x="1232452" y="136525"/>
            <a:ext cx="7543800" cy="81756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0" i="0" dirty="0">
                <a:solidFill>
                  <a:srgbClr val="374151"/>
                </a:solidFill>
                <a:effectLst/>
                <a:latin typeface="Söhne"/>
              </a:rPr>
              <a:t>Equalization</a:t>
            </a:r>
            <a:endParaRPr lang="en-US" sz="2400" dirty="0"/>
          </a:p>
        </p:txBody>
      </p:sp>
    </p:spTree>
    <p:extLst>
      <p:ext uri="{BB962C8B-B14F-4D97-AF65-F5344CB8AC3E}">
        <p14:creationId xmlns:p14="http://schemas.microsoft.com/office/powerpoint/2010/main" xmlns="" val="2770243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D0BAD30-2E12-4BB1-DCF4-F031B7C678BF}"/>
              </a:ext>
            </a:extLst>
          </p:cNvPr>
          <p:cNvSpPr>
            <a:spLocks noGrp="1"/>
          </p:cNvSpPr>
          <p:nvPr>
            <p:ph idx="1"/>
          </p:nvPr>
        </p:nvSpPr>
        <p:spPr>
          <a:xfrm>
            <a:off x="457200" y="954089"/>
            <a:ext cx="8229600" cy="3313111"/>
          </a:xfrm>
        </p:spPr>
        <p:txBody>
          <a:bodyPr/>
          <a:lstStyle/>
          <a:p>
            <a:pPr algn="l"/>
            <a:r>
              <a:rPr lang="en-US" sz="1800" b="0" i="0" dirty="0">
                <a:solidFill>
                  <a:srgbClr val="374151"/>
                </a:solidFill>
                <a:effectLst/>
                <a:latin typeface="Times New Roman" panose="02020603050405020304" pitchFamily="18" charset="0"/>
                <a:cs typeface="Times New Roman" panose="02020603050405020304" pitchFamily="18" charset="0"/>
              </a:rPr>
              <a:t>Equalization is typically achieved using equalizers, which are audio processing devices or software tools that allow you to adjust the gain or attenuation of specific frequency bands within an audio signal. There are various types of equalizers, including graphic equalizers, parametric equalizers, shelving equalizers, and more, each with its own set of controls and capabilities.</a:t>
            </a:r>
          </a:p>
          <a:p>
            <a:pPr algn="l"/>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l"/>
            <a:r>
              <a:rPr lang="en-US" sz="1800" b="0" i="0" dirty="0">
                <a:solidFill>
                  <a:srgbClr val="374151"/>
                </a:solidFill>
                <a:effectLst/>
                <a:latin typeface="Times New Roman" panose="02020603050405020304" pitchFamily="18" charset="0"/>
                <a:cs typeface="Times New Roman" panose="02020603050405020304" pitchFamily="18" charset="0"/>
              </a:rPr>
              <a:t>Equalization can be applied in both analog and digital audio processing, and it plays a crucial role in shaping the sound in various audio applications, such as music production, live sound reinforcement, broadcasting, and more. It can also be used in other fields, like image processing, where it involves adjusting the intensity of different color components to achieve desired visual effects or corrections.</a:t>
            </a:r>
          </a:p>
          <a:p>
            <a:pPr algn="l"/>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35FA031A-E875-83DA-B1B2-7C967A66CFA9}"/>
              </a:ext>
            </a:extLst>
          </p:cNvPr>
          <p:cNvSpPr>
            <a:spLocks noGrp="1"/>
          </p:cNvSpPr>
          <p:nvPr>
            <p:ph type="dt" sz="half" idx="10"/>
          </p:nvPr>
        </p:nvSpPr>
        <p:spPr/>
        <p:txBody>
          <a:bodyPr/>
          <a:lstStyle/>
          <a:p>
            <a:pPr>
              <a:defRPr/>
            </a:pPr>
            <a:fld id="{AE0A4A59-485E-4860-81A9-B834C1BD2D6D}" type="datetime1">
              <a:rPr lang="en-US" smtClean="0"/>
              <a:t>11/30/2024</a:t>
            </a:fld>
            <a:endParaRPr lang="en-US"/>
          </a:p>
        </p:txBody>
      </p:sp>
      <p:sp>
        <p:nvSpPr>
          <p:cNvPr id="5" name="Footer Placeholder 4">
            <a:extLst>
              <a:ext uri="{FF2B5EF4-FFF2-40B4-BE49-F238E27FC236}">
                <a16:creationId xmlns:a16="http://schemas.microsoft.com/office/drawing/2014/main" xmlns="" id="{19A29E07-4CA9-1887-3802-748DF2868275}"/>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8C261AF0-88F2-50E8-A4BF-A83C34A78B1D}"/>
              </a:ext>
            </a:extLst>
          </p:cNvPr>
          <p:cNvSpPr>
            <a:spLocks noGrp="1"/>
          </p:cNvSpPr>
          <p:nvPr>
            <p:ph type="sldNum" sz="quarter" idx="12"/>
          </p:nvPr>
        </p:nvSpPr>
        <p:spPr/>
        <p:txBody>
          <a:bodyPr/>
          <a:lstStyle/>
          <a:p>
            <a:pPr>
              <a:defRPr/>
            </a:pPr>
            <a:fld id="{8711E55C-131A-4FE6-ABEE-E1577A104930}" type="slidenum">
              <a:rPr lang="en-US" smtClean="0"/>
              <a:pPr>
                <a:defRPr/>
              </a:pPr>
              <a:t>11</a:t>
            </a:fld>
            <a:endParaRPr lang="en-US"/>
          </a:p>
        </p:txBody>
      </p:sp>
      <p:pic>
        <p:nvPicPr>
          <p:cNvPr id="7" name="Picture 2" descr="E:\NIET\Project\xLogo11.png.pagespeed.ic.pydHLuCQEZ.png">
            <a:extLst>
              <a:ext uri="{FF2B5EF4-FFF2-40B4-BE49-F238E27FC236}">
                <a16:creationId xmlns:a16="http://schemas.microsoft.com/office/drawing/2014/main" xmlns="" id="{80C2C6AD-95ED-0BE8-4FD1-D0B9EBB7799E}"/>
              </a:ext>
            </a:extLst>
          </p:cNvPr>
          <p:cNvPicPr>
            <a:picLocks noChangeAspect="1" noChangeArrowheads="1"/>
          </p:cNvPicPr>
          <p:nvPr/>
        </p:nvPicPr>
        <p:blipFill>
          <a:blip r:embed="rId2"/>
          <a:srcRect/>
          <a:stretch>
            <a:fillRect/>
          </a:stretch>
        </p:blipFill>
        <p:spPr bwMode="auto">
          <a:xfrm>
            <a:off x="0" y="-26504"/>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5A006F81-1766-1355-3A3F-F232952F94EF}"/>
              </a:ext>
            </a:extLst>
          </p:cNvPr>
          <p:cNvSpPr txBox="1">
            <a:spLocks noGrp="1"/>
          </p:cNvSpPr>
          <p:nvPr>
            <p:ph type="title"/>
          </p:nvPr>
        </p:nvSpPr>
        <p:spPr>
          <a:xfrm>
            <a:off x="1447800" y="136526"/>
            <a:ext cx="7239000" cy="66778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0" i="0" dirty="0">
                <a:solidFill>
                  <a:srgbClr val="374151"/>
                </a:solidFill>
                <a:effectLst/>
                <a:latin typeface="Söhne"/>
              </a:rPr>
              <a:t>Equalization</a:t>
            </a:r>
            <a:endParaRPr lang="en-US" sz="2400" dirty="0"/>
          </a:p>
        </p:txBody>
      </p:sp>
      <p:sp>
        <p:nvSpPr>
          <p:cNvPr id="9" name="Title 1">
            <a:extLst>
              <a:ext uri="{FF2B5EF4-FFF2-40B4-BE49-F238E27FC236}">
                <a16:creationId xmlns:a16="http://schemas.microsoft.com/office/drawing/2014/main" xmlns="" id="{D4D6ADBB-262E-2B49-A57A-09A1398A6E86}"/>
              </a:ext>
            </a:extLst>
          </p:cNvPr>
          <p:cNvSpPr txBox="1">
            <a:spLocks/>
          </p:cNvSpPr>
          <p:nvPr/>
        </p:nvSpPr>
        <p:spPr bwMode="auto">
          <a:xfrm>
            <a:off x="1143000" y="136525"/>
            <a:ext cx="7543800" cy="817562"/>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US" sz="2400">
                <a:solidFill>
                  <a:srgbClr val="374151"/>
                </a:solidFill>
                <a:latin typeface="Söhne"/>
              </a:rPr>
              <a:t>Equalization</a:t>
            </a:r>
            <a:endParaRPr lang="en-US" sz="2400" dirty="0"/>
          </a:p>
        </p:txBody>
      </p:sp>
    </p:spTree>
    <p:extLst>
      <p:ext uri="{BB962C8B-B14F-4D97-AF65-F5344CB8AC3E}">
        <p14:creationId xmlns:p14="http://schemas.microsoft.com/office/powerpoint/2010/main" xmlns="" val="1476999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771C865-FF9A-4DD9-05B4-0652907B3B8D}"/>
              </a:ext>
            </a:extLst>
          </p:cNvPr>
          <p:cNvSpPr>
            <a:spLocks noGrp="1"/>
          </p:cNvSpPr>
          <p:nvPr>
            <p:ph type="dt" sz="half" idx="10"/>
          </p:nvPr>
        </p:nvSpPr>
        <p:spPr/>
        <p:txBody>
          <a:bodyPr/>
          <a:lstStyle/>
          <a:p>
            <a:pPr>
              <a:defRPr/>
            </a:pPr>
            <a:fld id="{60B07693-4D21-4389-8E78-AFE64FD2544F}" type="datetime1">
              <a:rPr lang="en-US" smtClean="0"/>
              <a:t>11/30/2024</a:t>
            </a:fld>
            <a:endParaRPr lang="en-US"/>
          </a:p>
        </p:txBody>
      </p:sp>
      <p:sp>
        <p:nvSpPr>
          <p:cNvPr id="5" name="Footer Placeholder 4">
            <a:extLst>
              <a:ext uri="{FF2B5EF4-FFF2-40B4-BE49-F238E27FC236}">
                <a16:creationId xmlns:a16="http://schemas.microsoft.com/office/drawing/2014/main" xmlns="" id="{37160671-30C9-F47E-A1F0-09054C281AA9}"/>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9AA0E3F7-D1C9-8DB1-05C7-0C14CD669AAE}"/>
              </a:ext>
            </a:extLst>
          </p:cNvPr>
          <p:cNvSpPr>
            <a:spLocks noGrp="1"/>
          </p:cNvSpPr>
          <p:nvPr>
            <p:ph type="sldNum" sz="quarter" idx="12"/>
          </p:nvPr>
        </p:nvSpPr>
        <p:spPr/>
        <p:txBody>
          <a:bodyPr/>
          <a:lstStyle/>
          <a:p>
            <a:pPr>
              <a:defRPr/>
            </a:pPr>
            <a:fld id="{8711E55C-131A-4FE6-ABEE-E1577A104930}" type="slidenum">
              <a:rPr lang="en-US" smtClean="0"/>
              <a:pPr>
                <a:defRPr/>
              </a:pPr>
              <a:t>12</a:t>
            </a:fld>
            <a:endParaRPr lang="en-US"/>
          </a:p>
        </p:txBody>
      </p:sp>
      <p:pic>
        <p:nvPicPr>
          <p:cNvPr id="2050" name="Picture 2" descr="equalization - Design of equalizer for wireless communication - Signal  Processing Stack Exchange">
            <a:extLst>
              <a:ext uri="{FF2B5EF4-FFF2-40B4-BE49-F238E27FC236}">
                <a16:creationId xmlns:a16="http://schemas.microsoft.com/office/drawing/2014/main" xmlns="" id="{5C66B70D-DD07-2492-6D29-EC2EA5357E46}"/>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57200" y="3276600"/>
            <a:ext cx="8229600" cy="2699228"/>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E:\NIET\Project\xLogo11.png.pagespeed.ic.pydHLuCQEZ.png">
            <a:extLst>
              <a:ext uri="{FF2B5EF4-FFF2-40B4-BE49-F238E27FC236}">
                <a16:creationId xmlns:a16="http://schemas.microsoft.com/office/drawing/2014/main" xmlns="" id="{15DD4A47-4EC7-7DD9-5EB2-85075C9B02BD}"/>
              </a:ext>
            </a:extLst>
          </p:cNvPr>
          <p:cNvPicPr>
            <a:picLocks noChangeAspect="1" noChangeArrowheads="1"/>
          </p:cNvPicPr>
          <p:nvPr/>
        </p:nvPicPr>
        <p:blipFill>
          <a:blip r:embed="rId3"/>
          <a:srcRect/>
          <a:stretch>
            <a:fillRect/>
          </a:stretch>
        </p:blipFill>
        <p:spPr bwMode="auto">
          <a:xfrm>
            <a:off x="0" y="-39756"/>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91717A10-3B90-5C64-C117-A45F9E64A9BD}"/>
              </a:ext>
            </a:extLst>
          </p:cNvPr>
          <p:cNvSpPr txBox="1">
            <a:spLocks noGrp="1"/>
          </p:cNvSpPr>
          <p:nvPr>
            <p:ph type="title"/>
          </p:nvPr>
        </p:nvSpPr>
        <p:spPr bwMode="auto">
          <a:xfrm>
            <a:off x="1295400" y="274638"/>
            <a:ext cx="7391400" cy="817562"/>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US" sz="2400">
                <a:solidFill>
                  <a:srgbClr val="374151"/>
                </a:solidFill>
                <a:latin typeface="Söhne"/>
              </a:rPr>
              <a:t>Equalization</a:t>
            </a:r>
            <a:endParaRPr lang="en-US" sz="2400" dirty="0"/>
          </a:p>
        </p:txBody>
      </p:sp>
      <p:sp>
        <p:nvSpPr>
          <p:cNvPr id="10" name="TextBox 9">
            <a:extLst>
              <a:ext uri="{FF2B5EF4-FFF2-40B4-BE49-F238E27FC236}">
                <a16:creationId xmlns:a16="http://schemas.microsoft.com/office/drawing/2014/main" xmlns="" id="{795BF484-0C84-7159-ED58-60E525AEE987}"/>
              </a:ext>
            </a:extLst>
          </p:cNvPr>
          <p:cNvSpPr txBox="1"/>
          <p:nvPr/>
        </p:nvSpPr>
        <p:spPr>
          <a:xfrm>
            <a:off x="762000" y="1600200"/>
            <a:ext cx="7696200" cy="369332"/>
          </a:xfrm>
          <a:prstGeom prst="rect">
            <a:avLst/>
          </a:prstGeom>
          <a:noFill/>
        </p:spPr>
        <p:txBody>
          <a:bodyPr wrap="square">
            <a:spAutoFit/>
          </a:bodyPr>
          <a:lstStyle/>
          <a:p>
            <a:pPr algn="l" fontAlgn="base"/>
            <a:r>
              <a:rPr lang="en-US" b="0" i="0" u="none" strike="noStrike" dirty="0">
                <a:solidFill>
                  <a:srgbClr val="0C0D0E"/>
                </a:solidFill>
                <a:effectLst/>
                <a:latin typeface="var(--theme-post-title-font-family, var(--theme-body-font-family))"/>
                <a:hlinkClick r:id="rId4"/>
              </a:rPr>
              <a:t>Design of equalizer for wireless communication</a:t>
            </a:r>
            <a:endParaRPr lang="en-US" b="1" i="0" dirty="0">
              <a:solidFill>
                <a:srgbClr val="0C0D0E"/>
              </a:solidFill>
              <a:effectLst/>
              <a:latin typeface="-apple-system"/>
            </a:endParaRPr>
          </a:p>
        </p:txBody>
      </p:sp>
    </p:spTree>
    <p:extLst>
      <p:ext uri="{BB962C8B-B14F-4D97-AF65-F5344CB8AC3E}">
        <p14:creationId xmlns:p14="http://schemas.microsoft.com/office/powerpoint/2010/main" xmlns="" val="363147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9534120-76D9-62E1-E07E-51F4593BDDAF}"/>
              </a:ext>
            </a:extLst>
          </p:cNvPr>
          <p:cNvSpPr>
            <a:spLocks noGrp="1"/>
          </p:cNvSpPr>
          <p:nvPr>
            <p:ph idx="1"/>
          </p:nvPr>
        </p:nvSpPr>
        <p:spPr>
          <a:xfrm>
            <a:off x="457200" y="1184275"/>
            <a:ext cx="8229600" cy="4941888"/>
          </a:xfrm>
        </p:spPr>
        <p:txBody>
          <a:bodyPr/>
          <a:lstStyle/>
          <a:p>
            <a:pPr marL="0" indent="0">
              <a:buNone/>
            </a:pPr>
            <a:r>
              <a:rPr lang="en-US" sz="1800" b="0" i="0" dirty="0">
                <a:solidFill>
                  <a:srgbClr val="374151"/>
                </a:solidFill>
                <a:effectLst/>
                <a:latin typeface="Times New Roman" panose="02020603050405020304" pitchFamily="18" charset="0"/>
                <a:cs typeface="Times New Roman" panose="02020603050405020304" pitchFamily="18" charset="0"/>
              </a:rPr>
              <a:t>A RAKE receiver is a type of receiver used in wireless communication systems, particularly in CDMA (Code Division Multiple Access) and spread spectrum communication systems. The RAKE receiver is designed to mitigate the effects of multipath interference and enhance signal reception in scenarios where signals take multiple paths to reach the receiver due to reflections and other propagation phenomena</a:t>
            </a:r>
            <a:r>
              <a:rPr lang="en-US" sz="1800" b="0" i="0" dirty="0">
                <a:solidFill>
                  <a:srgbClr val="374151"/>
                </a:solidFill>
                <a:effectLst/>
                <a:latin typeface="Söhne"/>
              </a:rPr>
              <a:t>.</a:t>
            </a:r>
          </a:p>
          <a:p>
            <a:pPr algn="l"/>
            <a:r>
              <a:rPr lang="en-US" sz="1800" b="0" i="0" dirty="0">
                <a:solidFill>
                  <a:srgbClr val="374151"/>
                </a:solidFill>
                <a:effectLst/>
                <a:latin typeface="Söhne"/>
              </a:rPr>
              <a:t>Here are some key concepts associated with RAKE receivers:</a:t>
            </a:r>
          </a:p>
          <a:p>
            <a:pPr algn="l">
              <a:buFont typeface="+mj-lt"/>
              <a:buAutoNum type="arabicPeriod"/>
            </a:pPr>
            <a:r>
              <a:rPr lang="en-US" sz="1800" b="0" i="0" dirty="0">
                <a:solidFill>
                  <a:srgbClr val="374151"/>
                </a:solidFill>
                <a:effectLst/>
                <a:latin typeface="Söhne"/>
              </a:rPr>
              <a:t>Multipath Propagation: In wireless communication, signals often encounter multiple paths as they travel from the transmitter to the receiver. These paths may involve direct line-of-sight (LOS) propagation as well as reflections and scattering. The multiple paths can lead to signal delay and phase variations, causing interference at the receiver.</a:t>
            </a:r>
          </a:p>
          <a:p>
            <a:pPr algn="l">
              <a:buFont typeface="+mj-lt"/>
              <a:buAutoNum type="arabicPeriod"/>
            </a:pPr>
            <a:r>
              <a:rPr lang="en-US" sz="1800" b="0" i="0" dirty="0">
                <a:solidFill>
                  <a:srgbClr val="374151"/>
                </a:solidFill>
                <a:effectLst/>
                <a:latin typeface="Söhne"/>
              </a:rPr>
              <a:t>Finger Elements: The RAKE receiver uses multiple "fingers" or "taps" to capture and process the different components of the received signal that have taken different paths. Each finger corresponds to a distinct time-delayed version of the transmitted signal. These fingers help in separately receiving and processing the multipath components.</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111CD7A6-2179-3550-27BE-4FF64D7F5733}"/>
              </a:ext>
            </a:extLst>
          </p:cNvPr>
          <p:cNvSpPr>
            <a:spLocks noGrp="1"/>
          </p:cNvSpPr>
          <p:nvPr>
            <p:ph type="dt" sz="half" idx="10"/>
          </p:nvPr>
        </p:nvSpPr>
        <p:spPr/>
        <p:txBody>
          <a:bodyPr/>
          <a:lstStyle/>
          <a:p>
            <a:pPr>
              <a:defRPr/>
            </a:pPr>
            <a:fld id="{700D8069-D51B-41D9-B9BC-AA1343D87090}" type="datetime1">
              <a:rPr lang="en-US" smtClean="0"/>
              <a:t>11/30/2024</a:t>
            </a:fld>
            <a:endParaRPr lang="en-US"/>
          </a:p>
        </p:txBody>
      </p:sp>
      <p:sp>
        <p:nvSpPr>
          <p:cNvPr id="5" name="Footer Placeholder 4">
            <a:extLst>
              <a:ext uri="{FF2B5EF4-FFF2-40B4-BE49-F238E27FC236}">
                <a16:creationId xmlns:a16="http://schemas.microsoft.com/office/drawing/2014/main" xmlns="" id="{5B7DC02A-362E-E910-1792-93B4D223998E}"/>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1E322BCA-3A16-329C-F2A3-2F462072C3D4}"/>
              </a:ext>
            </a:extLst>
          </p:cNvPr>
          <p:cNvSpPr>
            <a:spLocks noGrp="1"/>
          </p:cNvSpPr>
          <p:nvPr>
            <p:ph type="sldNum" sz="quarter" idx="12"/>
          </p:nvPr>
        </p:nvSpPr>
        <p:spPr/>
        <p:txBody>
          <a:bodyPr/>
          <a:lstStyle/>
          <a:p>
            <a:pPr>
              <a:defRPr/>
            </a:pPr>
            <a:fld id="{8711E55C-131A-4FE6-ABEE-E1577A104930}" type="slidenum">
              <a:rPr lang="en-US" smtClean="0"/>
              <a:pPr>
                <a:defRPr/>
              </a:pPr>
              <a:t>13</a:t>
            </a:fld>
            <a:endParaRPr lang="en-US"/>
          </a:p>
        </p:txBody>
      </p:sp>
      <p:pic>
        <p:nvPicPr>
          <p:cNvPr id="7" name="Picture 2" descr="E:\NIET\Project\xLogo11.png.pagespeed.ic.pydHLuCQEZ.png">
            <a:extLst>
              <a:ext uri="{FF2B5EF4-FFF2-40B4-BE49-F238E27FC236}">
                <a16:creationId xmlns:a16="http://schemas.microsoft.com/office/drawing/2014/main" xmlns="" id="{EE9ACB34-0CF9-1CD5-EA38-4CC411E864E0}"/>
              </a:ext>
            </a:extLst>
          </p:cNvPr>
          <p:cNvPicPr>
            <a:picLocks noChangeAspect="1" noChangeArrowheads="1"/>
          </p:cNvPicPr>
          <p:nvPr/>
        </p:nvPicPr>
        <p:blipFill>
          <a:blip r:embed="rId2"/>
          <a:srcRect/>
          <a:stretch>
            <a:fillRect/>
          </a:stretch>
        </p:blipFill>
        <p:spPr bwMode="auto">
          <a:xfrm>
            <a:off x="0" y="-39756"/>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820CA2EA-C622-CDF7-8621-1926085272B3}"/>
              </a:ext>
            </a:extLst>
          </p:cNvPr>
          <p:cNvSpPr txBox="1">
            <a:spLocks noGrp="1"/>
          </p:cNvSpPr>
          <p:nvPr>
            <p:ph type="title"/>
          </p:nvPr>
        </p:nvSpPr>
        <p:spPr bwMode="auto">
          <a:xfrm>
            <a:off x="1295400" y="136525"/>
            <a:ext cx="7391400" cy="871469"/>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IN" sz="2400" b="0" i="0" dirty="0">
                <a:solidFill>
                  <a:srgbClr val="343541"/>
                </a:solidFill>
                <a:effectLst/>
                <a:latin typeface="Times New Roman" panose="02020603050405020304" pitchFamily="18" charset="0"/>
                <a:cs typeface="Times New Roman" panose="02020603050405020304" pitchFamily="18" charset="0"/>
              </a:rPr>
              <a:t>RAKE Receiver concepts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53111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D7E23F3-98CD-ED50-DD2B-5644769AD5FC}"/>
              </a:ext>
            </a:extLst>
          </p:cNvPr>
          <p:cNvSpPr>
            <a:spLocks noGrp="1"/>
          </p:cNvSpPr>
          <p:nvPr>
            <p:ph idx="1"/>
          </p:nvPr>
        </p:nvSpPr>
        <p:spPr>
          <a:xfrm>
            <a:off x="457200" y="954090"/>
            <a:ext cx="8229600" cy="5172074"/>
          </a:xfrm>
        </p:spPr>
        <p:txBody>
          <a:bodyPr/>
          <a:lstStyle/>
          <a:p>
            <a:pPr marL="0" indent="0">
              <a:buNone/>
            </a:pPr>
            <a:r>
              <a:rPr lang="en-US" sz="1800" b="0" i="0" dirty="0">
                <a:solidFill>
                  <a:srgbClr val="374151"/>
                </a:solidFill>
                <a:effectLst/>
                <a:latin typeface="Times New Roman" panose="02020603050405020304" pitchFamily="18" charset="0"/>
                <a:cs typeface="Times New Roman" panose="02020603050405020304" pitchFamily="18" charset="0"/>
              </a:rPr>
              <a:t>3.Combining and Equalization: Each finger of the RAKE receiver is responsible for capturing a specific multipath component. The receiver then combines these components coherently to reconstruct the original signal. Equalization techniques may be applied to each finger to account for phase and amplitude variations introduced by the multipath channels.</a:t>
            </a:r>
          </a:p>
          <a:p>
            <a:pPr marL="0" indent="0">
              <a:buNone/>
            </a:pPr>
            <a:r>
              <a:rPr lang="en-US" sz="1800" dirty="0">
                <a:solidFill>
                  <a:srgbClr val="374151"/>
                </a:solidFill>
                <a:latin typeface="Times New Roman" panose="02020603050405020304" pitchFamily="18" charset="0"/>
                <a:cs typeface="Times New Roman" panose="02020603050405020304" pitchFamily="18" charset="0"/>
              </a:rPr>
              <a:t>4.</a:t>
            </a:r>
            <a:r>
              <a:rPr lang="en-US" sz="1800" b="0" i="0" dirty="0">
                <a:solidFill>
                  <a:srgbClr val="374151"/>
                </a:solidFill>
                <a:effectLst/>
                <a:latin typeface="Times New Roman" panose="02020603050405020304" pitchFamily="18" charset="0"/>
                <a:cs typeface="Times New Roman" panose="02020603050405020304" pitchFamily="18" charset="0"/>
              </a:rPr>
              <a:t> Delay Profile: The RAKE receiver often utilizes a delay profile or tap delay profile to determine the time delays and strengths of the multipath components. This information is essential for the receiver to align and combine the received signals effectively.</a:t>
            </a:r>
            <a:endParaRPr lang="en-US" sz="1800" dirty="0">
              <a:solidFill>
                <a:srgbClr val="374151"/>
              </a:solidFill>
              <a:latin typeface="Times New Roman" panose="02020603050405020304" pitchFamily="18" charset="0"/>
              <a:cs typeface="Times New Roman" panose="02020603050405020304" pitchFamily="18" charset="0"/>
            </a:endParaRPr>
          </a:p>
          <a:p>
            <a:pPr marL="0" indent="0">
              <a:buNone/>
            </a:pPr>
            <a:r>
              <a:rPr lang="en-US" sz="1800" dirty="0">
                <a:solidFill>
                  <a:srgbClr val="374151"/>
                </a:solidFill>
                <a:latin typeface="Times New Roman" panose="02020603050405020304" pitchFamily="18" charset="0"/>
                <a:cs typeface="Times New Roman" panose="02020603050405020304" pitchFamily="18" charset="0"/>
              </a:rPr>
              <a:t>5.</a:t>
            </a:r>
            <a:r>
              <a:rPr lang="en-US" sz="1800" b="0" i="0" dirty="0">
                <a:solidFill>
                  <a:srgbClr val="374151"/>
                </a:solidFill>
                <a:effectLst/>
                <a:latin typeface="Times New Roman" panose="02020603050405020304" pitchFamily="18" charset="0"/>
                <a:cs typeface="Times New Roman" panose="02020603050405020304" pitchFamily="18" charset="0"/>
              </a:rPr>
              <a:t> Delay Profile: The RAKE receiver often utilizes a delay profile or tap delay profile to determine the time delays and strengths of the multipath components. This information is essential for the receiver to align and combine the received signals effectively.</a:t>
            </a:r>
          </a:p>
          <a:p>
            <a:pPr marL="0" indent="0">
              <a:buNone/>
            </a:pPr>
            <a:r>
              <a:rPr lang="en-US" sz="1800" dirty="0">
                <a:solidFill>
                  <a:srgbClr val="374151"/>
                </a:solidFill>
                <a:latin typeface="Times New Roman" panose="02020603050405020304" pitchFamily="18" charset="0"/>
                <a:cs typeface="Times New Roman" panose="02020603050405020304" pitchFamily="18" charset="0"/>
              </a:rPr>
              <a:t>6. </a:t>
            </a:r>
            <a:r>
              <a:rPr lang="en-US" sz="1800" b="0" i="0" dirty="0">
                <a:solidFill>
                  <a:srgbClr val="374151"/>
                </a:solidFill>
                <a:effectLst/>
                <a:latin typeface="Times New Roman" panose="02020603050405020304" pitchFamily="18" charset="0"/>
                <a:cs typeface="Times New Roman" panose="02020603050405020304" pitchFamily="18" charset="0"/>
              </a:rPr>
              <a:t>Maximal Ratio Combining (MRC): Maximal Ratio Combining is a common technique used in RAKE receivers to combine the multipath components optimally. MRC adjusts the weighting of each finger to maximize the signal-to-noise ratio (SNR) and improve signal quality.</a:t>
            </a:r>
            <a:r>
              <a:rPr lang="en-US" sz="1050" dirty="0"/>
              <a:t/>
            </a:r>
            <a:br>
              <a:rPr lang="en-US" sz="1050" dirty="0"/>
            </a:b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AA9382F3-0A11-FBA6-491B-EEDE9CF013E3}"/>
              </a:ext>
            </a:extLst>
          </p:cNvPr>
          <p:cNvSpPr>
            <a:spLocks noGrp="1"/>
          </p:cNvSpPr>
          <p:nvPr>
            <p:ph type="dt" sz="half" idx="10"/>
          </p:nvPr>
        </p:nvSpPr>
        <p:spPr/>
        <p:txBody>
          <a:bodyPr/>
          <a:lstStyle/>
          <a:p>
            <a:pPr>
              <a:defRPr/>
            </a:pPr>
            <a:fld id="{FB2AC528-36E3-4E81-B861-F8D2E8973249}" type="datetime1">
              <a:rPr lang="en-US" smtClean="0"/>
              <a:t>11/30/2024</a:t>
            </a:fld>
            <a:endParaRPr lang="en-US" dirty="0"/>
          </a:p>
        </p:txBody>
      </p:sp>
      <p:sp>
        <p:nvSpPr>
          <p:cNvPr id="5" name="Footer Placeholder 4">
            <a:extLst>
              <a:ext uri="{FF2B5EF4-FFF2-40B4-BE49-F238E27FC236}">
                <a16:creationId xmlns:a16="http://schemas.microsoft.com/office/drawing/2014/main" xmlns="" id="{63BC62A0-7BB9-8A82-E551-DD38EA049DEC}"/>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4537C14A-E833-B54B-EFDE-FC70C20F0D8C}"/>
              </a:ext>
            </a:extLst>
          </p:cNvPr>
          <p:cNvSpPr>
            <a:spLocks noGrp="1"/>
          </p:cNvSpPr>
          <p:nvPr>
            <p:ph type="sldNum" sz="quarter" idx="12"/>
          </p:nvPr>
        </p:nvSpPr>
        <p:spPr/>
        <p:txBody>
          <a:bodyPr/>
          <a:lstStyle/>
          <a:p>
            <a:pPr>
              <a:defRPr/>
            </a:pPr>
            <a:fld id="{8711E55C-131A-4FE6-ABEE-E1577A104930}" type="slidenum">
              <a:rPr lang="en-US" smtClean="0"/>
              <a:pPr>
                <a:defRPr/>
              </a:pPr>
              <a:t>14</a:t>
            </a:fld>
            <a:endParaRPr lang="en-US"/>
          </a:p>
        </p:txBody>
      </p:sp>
      <p:pic>
        <p:nvPicPr>
          <p:cNvPr id="7" name="Picture 2" descr="E:\NIET\Project\xLogo11.png.pagespeed.ic.pydHLuCQEZ.png">
            <a:extLst>
              <a:ext uri="{FF2B5EF4-FFF2-40B4-BE49-F238E27FC236}">
                <a16:creationId xmlns:a16="http://schemas.microsoft.com/office/drawing/2014/main" xmlns="" id="{08989458-5F5D-8675-2A6D-B491319F3B88}"/>
              </a:ext>
            </a:extLst>
          </p:cNvPr>
          <p:cNvPicPr>
            <a:picLocks noChangeAspect="1" noChangeArrowheads="1"/>
          </p:cNvPicPr>
          <p:nvPr/>
        </p:nvPicPr>
        <p:blipFill>
          <a:blip r:embed="rId2"/>
          <a:srcRect/>
          <a:stretch>
            <a:fillRect/>
          </a:stretch>
        </p:blipFill>
        <p:spPr bwMode="auto">
          <a:xfrm>
            <a:off x="0" y="-39756"/>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1CD656EC-34CE-C3C6-1235-270307B840BF}"/>
              </a:ext>
            </a:extLst>
          </p:cNvPr>
          <p:cNvSpPr txBox="1">
            <a:spLocks noGrp="1"/>
          </p:cNvSpPr>
          <p:nvPr>
            <p:ph type="title"/>
          </p:nvPr>
        </p:nvSpPr>
        <p:spPr bwMode="auto">
          <a:xfrm>
            <a:off x="1447800" y="136526"/>
            <a:ext cx="7239000" cy="641282"/>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IN" sz="2000" b="0" i="0" dirty="0">
                <a:solidFill>
                  <a:srgbClr val="343541"/>
                </a:solidFill>
                <a:effectLst/>
                <a:latin typeface="Times New Roman" panose="02020603050405020304" pitchFamily="18" charset="0"/>
                <a:cs typeface="Times New Roman" panose="02020603050405020304" pitchFamily="18" charset="0"/>
              </a:rPr>
              <a:t>RAKE Receiver concepts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1112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B777F65-D0BD-2764-58C3-8CBB63AEDA53}"/>
              </a:ext>
            </a:extLst>
          </p:cNvPr>
          <p:cNvSpPr>
            <a:spLocks noGrp="1"/>
          </p:cNvSpPr>
          <p:nvPr>
            <p:ph idx="1"/>
          </p:nvPr>
        </p:nvSpPr>
        <p:spPr>
          <a:xfrm>
            <a:off x="457200" y="1184276"/>
            <a:ext cx="8229600" cy="4941888"/>
          </a:xfrm>
        </p:spPr>
        <p:txBody>
          <a:bodyPr/>
          <a:lstStyle/>
          <a:p>
            <a:pPr marL="0" indent="0">
              <a:buNone/>
            </a:pPr>
            <a:r>
              <a:rPr lang="en-US" sz="1800" b="0" i="0" dirty="0">
                <a:solidFill>
                  <a:srgbClr val="374151"/>
                </a:solidFill>
                <a:effectLst/>
                <a:latin typeface="Times New Roman" panose="02020603050405020304" pitchFamily="18" charset="0"/>
                <a:cs typeface="Times New Roman" panose="02020603050405020304" pitchFamily="18" charset="0"/>
              </a:rPr>
              <a:t>7. RAKE Fading Channels: RAKE receivers are particularly effective in combating fading channels, where the received signal experiences rapid variations in amplitude and phase. The diversity gained from multiple fingers helps mitigate the impact of fading.</a:t>
            </a:r>
            <a:endParaRPr lang="en-US" sz="1800" dirty="0">
              <a:solidFill>
                <a:srgbClr val="374151"/>
              </a:solidFill>
              <a:latin typeface="Times New Roman" panose="02020603050405020304" pitchFamily="18" charset="0"/>
              <a:cs typeface="Times New Roman" panose="02020603050405020304" pitchFamily="18" charset="0"/>
            </a:endParaRPr>
          </a:p>
          <a:p>
            <a:pPr marL="0" indent="0" algn="l">
              <a:buNone/>
            </a:pPr>
            <a:r>
              <a:rPr lang="en-US" sz="1800" dirty="0">
                <a:solidFill>
                  <a:srgbClr val="374151"/>
                </a:solidFill>
                <a:latin typeface="Times New Roman" panose="02020603050405020304" pitchFamily="18" charset="0"/>
                <a:cs typeface="Times New Roman" panose="02020603050405020304" pitchFamily="18" charset="0"/>
              </a:rPr>
              <a:t>8.</a:t>
            </a:r>
            <a:r>
              <a:rPr lang="en-US" sz="1800" b="0" i="0" dirty="0">
                <a:solidFill>
                  <a:srgbClr val="374151"/>
                </a:solidFill>
                <a:effectLst/>
                <a:latin typeface="Times New Roman" panose="02020603050405020304" pitchFamily="18" charset="0"/>
                <a:cs typeface="Times New Roman" panose="02020603050405020304" pitchFamily="18" charset="0"/>
              </a:rPr>
              <a:t> CDMA and Spread Spectrum: RAKE receivers are frequently used in CDMA systems, where different users transmit simultaneously using the same frequency band, distinguished by unique codes. The multipath interference in CDMA systems can be effectively mitigated by RAKE receivers.</a:t>
            </a:r>
          </a:p>
          <a:p>
            <a:pPr marL="0" indent="0" algn="l">
              <a:buNone/>
            </a:pPr>
            <a:r>
              <a:rPr lang="en-US" sz="1800" dirty="0">
                <a:solidFill>
                  <a:srgbClr val="374151"/>
                </a:solidFill>
                <a:latin typeface="Times New Roman" panose="02020603050405020304" pitchFamily="18" charset="0"/>
                <a:cs typeface="Times New Roman" panose="02020603050405020304" pitchFamily="18" charset="0"/>
              </a:rPr>
              <a:t>9.</a:t>
            </a:r>
            <a:r>
              <a:rPr lang="en-US" sz="1800" b="0" i="0" dirty="0">
                <a:solidFill>
                  <a:srgbClr val="374151"/>
                </a:solidFill>
                <a:effectLst/>
                <a:latin typeface="Times New Roman" panose="02020603050405020304" pitchFamily="18" charset="0"/>
                <a:cs typeface="Times New Roman" panose="02020603050405020304" pitchFamily="18" charset="0"/>
              </a:rPr>
              <a:t> Interference Rejection: RAKE receivers are also capable of rejecting interference from other users (i.e., users with different codes) in CDMA systems by exploiting the orthogonal properties of the spreading codes.</a:t>
            </a:r>
            <a:endParaRPr lang="en-US" sz="1800" b="0" i="0" dirty="0">
              <a:solidFill>
                <a:srgbClr val="374151"/>
              </a:solidFill>
              <a:effectLst/>
              <a:latin typeface="Söhne"/>
            </a:endParaRPr>
          </a:p>
          <a:p>
            <a:pPr marL="0" indent="0">
              <a:buNone/>
            </a:pPr>
            <a:r>
              <a:rPr lang="en-US" sz="1800" b="0" i="0" dirty="0">
                <a:solidFill>
                  <a:srgbClr val="374151"/>
                </a:solidFill>
                <a:effectLst/>
                <a:latin typeface="Söhne"/>
              </a:rPr>
              <a:t>In summary, a RAKE receiver is a key component in CDMA and spread spectrum communication systems that addresses the challenges posed by multipath propagation, delay, and phase variations. By employing multiple fingers to capture and process the different multipath components, a RAKE receiver can effectively reconstruct the original signal and improve the overall quality of received communications.</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504CC833-266D-8C5F-6FA6-6AF58A740D00}"/>
              </a:ext>
            </a:extLst>
          </p:cNvPr>
          <p:cNvSpPr>
            <a:spLocks noGrp="1"/>
          </p:cNvSpPr>
          <p:nvPr>
            <p:ph type="dt" sz="half" idx="10"/>
          </p:nvPr>
        </p:nvSpPr>
        <p:spPr/>
        <p:txBody>
          <a:bodyPr/>
          <a:lstStyle/>
          <a:p>
            <a:pPr>
              <a:defRPr/>
            </a:pPr>
            <a:fld id="{8F773B43-6AA5-474A-8068-3ACF0F7B2698}" type="datetime1">
              <a:rPr lang="en-US" smtClean="0"/>
              <a:t>11/30/2024</a:t>
            </a:fld>
            <a:endParaRPr lang="en-US"/>
          </a:p>
        </p:txBody>
      </p:sp>
      <p:sp>
        <p:nvSpPr>
          <p:cNvPr id="5" name="Footer Placeholder 4">
            <a:extLst>
              <a:ext uri="{FF2B5EF4-FFF2-40B4-BE49-F238E27FC236}">
                <a16:creationId xmlns:a16="http://schemas.microsoft.com/office/drawing/2014/main" xmlns="" id="{99E6D57D-F1C4-696D-B2F3-7B2DAF0B8BDA}"/>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8C81C7CE-54EA-87D8-A339-E5D1FE862DF5}"/>
              </a:ext>
            </a:extLst>
          </p:cNvPr>
          <p:cNvSpPr>
            <a:spLocks noGrp="1"/>
          </p:cNvSpPr>
          <p:nvPr>
            <p:ph type="sldNum" sz="quarter" idx="12"/>
          </p:nvPr>
        </p:nvSpPr>
        <p:spPr/>
        <p:txBody>
          <a:bodyPr/>
          <a:lstStyle/>
          <a:p>
            <a:pPr>
              <a:defRPr/>
            </a:pPr>
            <a:fld id="{8711E55C-131A-4FE6-ABEE-E1577A104930}" type="slidenum">
              <a:rPr lang="en-US" smtClean="0"/>
              <a:pPr>
                <a:defRPr/>
              </a:pPr>
              <a:t>15</a:t>
            </a:fld>
            <a:endParaRPr lang="en-US"/>
          </a:p>
        </p:txBody>
      </p:sp>
      <p:pic>
        <p:nvPicPr>
          <p:cNvPr id="7" name="Picture 2" descr="E:\NIET\Project\xLogo11.png.pagespeed.ic.pydHLuCQEZ.png">
            <a:extLst>
              <a:ext uri="{FF2B5EF4-FFF2-40B4-BE49-F238E27FC236}">
                <a16:creationId xmlns:a16="http://schemas.microsoft.com/office/drawing/2014/main" xmlns="" id="{7DA2CC8C-503A-DED3-7434-A5DA2A1043A5}"/>
              </a:ext>
            </a:extLst>
          </p:cNvPr>
          <p:cNvPicPr>
            <a:picLocks noChangeAspect="1" noChangeArrowheads="1"/>
          </p:cNvPicPr>
          <p:nvPr/>
        </p:nvPicPr>
        <p:blipFill>
          <a:blip r:embed="rId2"/>
          <a:srcRect/>
          <a:stretch>
            <a:fillRect/>
          </a:stretch>
        </p:blipFill>
        <p:spPr bwMode="auto">
          <a:xfrm>
            <a:off x="0" y="-39756"/>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F8E0FD5A-2F85-C303-55CD-A53CC9BB3613}"/>
              </a:ext>
            </a:extLst>
          </p:cNvPr>
          <p:cNvSpPr txBox="1">
            <a:spLocks noGrp="1"/>
          </p:cNvSpPr>
          <p:nvPr>
            <p:ph type="title"/>
          </p:nvPr>
        </p:nvSpPr>
        <p:spPr bwMode="auto">
          <a:xfrm>
            <a:off x="1295400" y="136525"/>
            <a:ext cx="7391400" cy="871469"/>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IN" sz="2000" b="0" i="0" dirty="0">
                <a:solidFill>
                  <a:srgbClr val="343541"/>
                </a:solidFill>
                <a:effectLst/>
                <a:latin typeface="Times New Roman" panose="02020603050405020304" pitchFamily="18" charset="0"/>
                <a:cs typeface="Times New Roman" panose="02020603050405020304" pitchFamily="18" charset="0"/>
              </a:rPr>
              <a:t>RAKE Receiver concepts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000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DADBEFCF-3E9B-5BD9-94AE-965A38597697}"/>
              </a:ext>
            </a:extLst>
          </p:cNvPr>
          <p:cNvSpPr>
            <a:spLocks noGrp="1"/>
          </p:cNvSpPr>
          <p:nvPr>
            <p:ph type="dt" sz="half" idx="10"/>
          </p:nvPr>
        </p:nvSpPr>
        <p:spPr/>
        <p:txBody>
          <a:bodyPr/>
          <a:lstStyle/>
          <a:p>
            <a:pPr>
              <a:defRPr/>
            </a:pPr>
            <a:fld id="{3F4DE6C3-4DF0-43D5-A7B4-3CDFEBF32AE7}" type="datetime1">
              <a:rPr lang="en-US" smtClean="0"/>
              <a:t>11/30/2024</a:t>
            </a:fld>
            <a:endParaRPr lang="en-US"/>
          </a:p>
        </p:txBody>
      </p:sp>
      <p:sp>
        <p:nvSpPr>
          <p:cNvPr id="5" name="Footer Placeholder 4">
            <a:extLst>
              <a:ext uri="{FF2B5EF4-FFF2-40B4-BE49-F238E27FC236}">
                <a16:creationId xmlns:a16="http://schemas.microsoft.com/office/drawing/2014/main" xmlns="" id="{F9C408F8-4547-FCE5-A817-C514EE1DA740}"/>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D0F31396-3F54-8805-E1BC-5347D04B9EB6}"/>
              </a:ext>
            </a:extLst>
          </p:cNvPr>
          <p:cNvSpPr>
            <a:spLocks noGrp="1"/>
          </p:cNvSpPr>
          <p:nvPr>
            <p:ph type="sldNum" sz="quarter" idx="12"/>
          </p:nvPr>
        </p:nvSpPr>
        <p:spPr/>
        <p:txBody>
          <a:bodyPr/>
          <a:lstStyle/>
          <a:p>
            <a:pPr>
              <a:defRPr/>
            </a:pPr>
            <a:fld id="{8711E55C-131A-4FE6-ABEE-E1577A104930}" type="slidenum">
              <a:rPr lang="en-US" smtClean="0"/>
              <a:pPr>
                <a:defRPr/>
              </a:pPr>
              <a:t>16</a:t>
            </a:fld>
            <a:endParaRPr lang="en-US"/>
          </a:p>
        </p:txBody>
      </p:sp>
      <p:pic>
        <p:nvPicPr>
          <p:cNvPr id="7" name="Picture 2" descr="E:\NIET\Project\xLogo11.png.pagespeed.ic.pydHLuCQEZ.png">
            <a:extLst>
              <a:ext uri="{FF2B5EF4-FFF2-40B4-BE49-F238E27FC236}">
                <a16:creationId xmlns:a16="http://schemas.microsoft.com/office/drawing/2014/main" xmlns="" id="{E8907CE8-F559-9B86-F999-C393DAADF46E}"/>
              </a:ext>
            </a:extLst>
          </p:cNvPr>
          <p:cNvPicPr>
            <a:picLocks noChangeAspect="1" noChangeArrowheads="1"/>
          </p:cNvPicPr>
          <p:nvPr/>
        </p:nvPicPr>
        <p:blipFill>
          <a:blip r:embed="rId2"/>
          <a:srcRect/>
          <a:stretch>
            <a:fillRect/>
          </a:stretch>
        </p:blipFill>
        <p:spPr bwMode="auto">
          <a:xfrm>
            <a:off x="0" y="-39756"/>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AB217550-1390-6E53-3868-24EE1BE3E02E}"/>
              </a:ext>
            </a:extLst>
          </p:cNvPr>
          <p:cNvSpPr txBox="1">
            <a:spLocks noGrp="1"/>
          </p:cNvSpPr>
          <p:nvPr>
            <p:ph type="title"/>
          </p:nvPr>
        </p:nvSpPr>
        <p:spPr bwMode="auto">
          <a:xfrm>
            <a:off x="1447800" y="1"/>
            <a:ext cx="7239000" cy="1007994"/>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IN" sz="2000" b="0" i="0" dirty="0">
                <a:solidFill>
                  <a:srgbClr val="343541"/>
                </a:solidFill>
                <a:effectLst/>
                <a:latin typeface="Times New Roman" panose="02020603050405020304" pitchFamily="18" charset="0"/>
                <a:cs typeface="Times New Roman" panose="02020603050405020304" pitchFamily="18" charset="0"/>
              </a:rPr>
              <a:t>RAKE Receiver concepts</a:t>
            </a:r>
            <a:endParaRPr lang="en-US" sz="2000" dirty="0">
              <a:latin typeface="Times New Roman" panose="02020603050405020304" pitchFamily="18" charset="0"/>
              <a:cs typeface="Times New Roman" panose="02020603050405020304" pitchFamily="18" charset="0"/>
            </a:endParaRPr>
          </a:p>
        </p:txBody>
      </p:sp>
      <p:pic>
        <p:nvPicPr>
          <p:cNvPr id="3076" name="Picture 4" descr="PPT - RAKE Receiver PowerPoint Presentation, free download - ID:1214278">
            <a:extLst>
              <a:ext uri="{FF2B5EF4-FFF2-40B4-BE49-F238E27FC236}">
                <a16:creationId xmlns:a16="http://schemas.microsoft.com/office/drawing/2014/main" xmlns="" id="{588EBEF8-D2BE-6321-F554-C91B7C98E7B0}"/>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350308" y="1143000"/>
            <a:ext cx="8336491" cy="498316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24364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BF6A58-9FD3-00AA-3820-4C14773A1F47}"/>
              </a:ext>
            </a:extLst>
          </p:cNvPr>
          <p:cNvSpPr>
            <a:spLocks noGrp="1"/>
          </p:cNvSpPr>
          <p:nvPr>
            <p:ph idx="1"/>
          </p:nvPr>
        </p:nvSpPr>
        <p:spPr>
          <a:xfrm>
            <a:off x="234778" y="822428"/>
            <a:ext cx="8452022" cy="11036674"/>
          </a:xfrm>
        </p:spPr>
        <p:txBody>
          <a:bodyPr/>
          <a:lstStyle/>
          <a:p>
            <a:pPr marL="0" indent="0">
              <a:buNone/>
            </a:pPr>
            <a:r>
              <a:rPr lang="en-US" sz="2000" b="0" i="0" dirty="0">
                <a:solidFill>
                  <a:srgbClr val="202124"/>
                </a:solidFill>
                <a:effectLst/>
                <a:latin typeface="Google Sans"/>
              </a:rPr>
              <a:t>Diversity is mainly used in radio communication and is a common technique for </a:t>
            </a:r>
            <a:r>
              <a:rPr lang="en-US" sz="2000" b="0" i="0" dirty="0">
                <a:solidFill>
                  <a:srgbClr val="040C28"/>
                </a:solidFill>
                <a:effectLst/>
                <a:latin typeface="Google Sans"/>
              </a:rPr>
              <a:t>combatting fading and co-channel interference and avoiding error bursts</a:t>
            </a:r>
            <a:r>
              <a:rPr lang="en-US" sz="2000" b="0" i="0" dirty="0">
                <a:solidFill>
                  <a:srgbClr val="202124"/>
                </a:solidFill>
                <a:effectLst/>
                <a:latin typeface="Google Sans"/>
              </a:rPr>
              <a:t>. It is based on the fact that individual channels experience fades and interference at different, random times, </a:t>
            </a:r>
            <a:r>
              <a:rPr lang="en-US" sz="2000" b="0" i="0" dirty="0" err="1">
                <a:solidFill>
                  <a:srgbClr val="202124"/>
                </a:solidFill>
                <a:effectLst/>
                <a:latin typeface="Google Sans"/>
              </a:rPr>
              <a:t>i.e</a:t>
            </a:r>
            <a:r>
              <a:rPr lang="en-US" sz="2000" b="0" i="0" dirty="0">
                <a:solidFill>
                  <a:srgbClr val="202124"/>
                </a:solidFill>
                <a:effectLst/>
                <a:latin typeface="Google Sans"/>
              </a:rPr>
              <a:t>, they are at least partly independent.</a:t>
            </a:r>
            <a:endParaRPr lang="en-IN" sz="36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F85FC49-107D-51FE-5EEC-D54647616102}"/>
              </a:ext>
            </a:extLst>
          </p:cNvPr>
          <p:cNvSpPr>
            <a:spLocks noGrp="1"/>
          </p:cNvSpPr>
          <p:nvPr>
            <p:ph type="dt" sz="half" idx="10"/>
          </p:nvPr>
        </p:nvSpPr>
        <p:spPr/>
        <p:txBody>
          <a:bodyPr/>
          <a:lstStyle/>
          <a:p>
            <a:pPr>
              <a:defRPr/>
            </a:pPr>
            <a:fld id="{E978FB7D-FF37-4CB7-A1D3-691077380555}" type="datetime1">
              <a:rPr lang="en-US" smtClean="0"/>
              <a:t>11/30/2024</a:t>
            </a:fld>
            <a:endParaRPr lang="en-US"/>
          </a:p>
        </p:txBody>
      </p:sp>
      <p:sp>
        <p:nvSpPr>
          <p:cNvPr id="5" name="Footer Placeholder 4">
            <a:extLst>
              <a:ext uri="{FF2B5EF4-FFF2-40B4-BE49-F238E27FC236}">
                <a16:creationId xmlns:a16="http://schemas.microsoft.com/office/drawing/2014/main" xmlns="" id="{7E8DEE98-B919-4452-1373-7E9C798B6E20}"/>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FD5AE447-2CF8-3200-A48C-A437AD7840B2}"/>
              </a:ext>
            </a:extLst>
          </p:cNvPr>
          <p:cNvSpPr>
            <a:spLocks noGrp="1"/>
          </p:cNvSpPr>
          <p:nvPr>
            <p:ph type="sldNum" sz="quarter" idx="12"/>
          </p:nvPr>
        </p:nvSpPr>
        <p:spPr/>
        <p:txBody>
          <a:bodyPr/>
          <a:lstStyle/>
          <a:p>
            <a:pPr>
              <a:defRPr/>
            </a:pPr>
            <a:fld id="{8711E55C-131A-4FE6-ABEE-E1577A104930}" type="slidenum">
              <a:rPr lang="en-US" smtClean="0"/>
              <a:pPr>
                <a:defRPr/>
              </a:pPr>
              <a:t>17</a:t>
            </a:fld>
            <a:endParaRPr lang="en-US"/>
          </a:p>
        </p:txBody>
      </p:sp>
      <p:pic>
        <p:nvPicPr>
          <p:cNvPr id="7" name="Picture 2" descr="E:\NIET\Project\xLogo11.png.pagespeed.ic.pydHLuCQEZ.png">
            <a:extLst>
              <a:ext uri="{FF2B5EF4-FFF2-40B4-BE49-F238E27FC236}">
                <a16:creationId xmlns:a16="http://schemas.microsoft.com/office/drawing/2014/main" xmlns="" id="{5003B746-13D7-43EE-F1F4-C5478271A6A2}"/>
              </a:ext>
            </a:extLst>
          </p:cNvPr>
          <p:cNvPicPr>
            <a:picLocks noChangeAspect="1" noChangeArrowheads="1"/>
          </p:cNvPicPr>
          <p:nvPr/>
        </p:nvPicPr>
        <p:blipFill>
          <a:blip r:embed="rId2"/>
          <a:srcRect/>
          <a:stretch>
            <a:fillRect/>
          </a:stretch>
        </p:blipFill>
        <p:spPr bwMode="auto">
          <a:xfrm>
            <a:off x="0" y="-26504"/>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6DC4312F-9DED-6679-A0AC-473493732ACC}"/>
              </a:ext>
            </a:extLst>
          </p:cNvPr>
          <p:cNvSpPr txBox="1">
            <a:spLocks noGrp="1"/>
          </p:cNvSpPr>
          <p:nvPr>
            <p:ph type="title"/>
          </p:nvPr>
        </p:nvSpPr>
        <p:spPr bwMode="auto">
          <a:xfrm>
            <a:off x="1295400" y="0"/>
            <a:ext cx="7391400" cy="731838"/>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US" sz="2000" dirty="0">
                <a:latin typeface="Times New Roman" panose="02020603050405020304" pitchFamily="18" charset="0"/>
                <a:cs typeface="Times New Roman" panose="02020603050405020304" pitchFamily="18" charset="0"/>
              </a:rPr>
              <a:t>Diversity Techniques</a:t>
            </a:r>
          </a:p>
        </p:txBody>
      </p:sp>
      <p:pic>
        <p:nvPicPr>
          <p:cNvPr id="10242" name="Picture 2" descr="Diversity and its Types - GeeksforGeeks">
            <a:extLst>
              <a:ext uri="{FF2B5EF4-FFF2-40B4-BE49-F238E27FC236}">
                <a16:creationId xmlns:a16="http://schemas.microsoft.com/office/drawing/2014/main" xmlns="" id="{C0803079-E7D3-9FA5-3969-8967BD297956}"/>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086100" y="2590800"/>
            <a:ext cx="4533900" cy="3429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57834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7A77314-EDBA-94D7-EC78-B5376211AD52}"/>
              </a:ext>
            </a:extLst>
          </p:cNvPr>
          <p:cNvSpPr>
            <a:spLocks noGrp="1"/>
          </p:cNvSpPr>
          <p:nvPr>
            <p:ph idx="1"/>
          </p:nvPr>
        </p:nvSpPr>
        <p:spPr/>
        <p:txBody>
          <a:bodyPr/>
          <a:lstStyle/>
          <a:p>
            <a:pPr algn="l"/>
            <a:r>
              <a:rPr lang="en-US" sz="1600" b="0" i="0" dirty="0">
                <a:solidFill>
                  <a:srgbClr val="374151"/>
                </a:solidFill>
                <a:effectLst/>
                <a:latin typeface="Times New Roman" panose="02020603050405020304" pitchFamily="18" charset="0"/>
                <a:cs typeface="Times New Roman" panose="02020603050405020304" pitchFamily="18" charset="0"/>
              </a:rPr>
              <a:t>Diversity techniques in wireless communication are methods used to combat the negative effects of signal fading and interference in wireless channels. These techniques enhance the reliability and quality of wireless communication by improving the robustness of signal reception. There are several diversity techniques employed in wireless communication systems:</a:t>
            </a:r>
          </a:p>
          <a:p>
            <a:pPr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Antenna Diversity</a:t>
            </a:r>
            <a:r>
              <a:rPr lang="en-US" sz="1600" b="0" i="0" dirty="0">
                <a:solidFill>
                  <a:srgbClr val="374151"/>
                </a:solidFill>
                <a:effectLst/>
                <a:latin typeface="Times New Roman" panose="02020603050405020304" pitchFamily="18" charset="0"/>
                <a:cs typeface="Times New Roman" panose="02020603050405020304" pitchFamily="18" charset="0"/>
              </a:rPr>
              <a:t>: In antenna diversity,</a:t>
            </a:r>
            <a:r>
              <a:rPr lang="en-IN" sz="1600" b="1" i="0" dirty="0">
                <a:solidFill>
                  <a:srgbClr val="374151"/>
                </a:solidFill>
                <a:effectLst/>
                <a:latin typeface="Times New Roman" panose="02020603050405020304" pitchFamily="18" charset="0"/>
                <a:cs typeface="Times New Roman" panose="02020603050405020304" pitchFamily="18" charset="0"/>
              </a:rPr>
              <a:t>Multiple Antennas (MIMO)</a:t>
            </a:r>
            <a:r>
              <a:rPr lang="en-IN" sz="1600" b="0" i="0" dirty="0">
                <a:solidFill>
                  <a:srgbClr val="374151"/>
                </a:solidFill>
                <a:effectLst/>
                <a:latin typeface="Times New Roman" panose="02020603050405020304" pitchFamily="18" charset="0"/>
                <a:cs typeface="Times New Roman" panose="02020603050405020304" pitchFamily="18" charset="0"/>
              </a:rPr>
              <a:t>: Multiple Input Multiple Output technology uses multiple transmit and receive antennas to improve signal quality. Various techniques like </a:t>
            </a:r>
            <a:r>
              <a:rPr lang="en-IN" sz="1600" b="0" i="0" dirty="0" err="1">
                <a:solidFill>
                  <a:srgbClr val="374151"/>
                </a:solidFill>
                <a:effectLst/>
                <a:latin typeface="Times New Roman" panose="02020603050405020304" pitchFamily="18" charset="0"/>
                <a:cs typeface="Times New Roman" panose="02020603050405020304" pitchFamily="18" charset="0"/>
              </a:rPr>
              <a:t>Alamouti</a:t>
            </a:r>
            <a:r>
              <a:rPr lang="en-IN" sz="1600" b="0" i="0" dirty="0">
                <a:solidFill>
                  <a:srgbClr val="374151"/>
                </a:solidFill>
                <a:effectLst/>
                <a:latin typeface="Times New Roman" panose="02020603050405020304" pitchFamily="18" charset="0"/>
                <a:cs typeface="Times New Roman" panose="02020603050405020304" pitchFamily="18" charset="0"/>
              </a:rPr>
              <a:t> coding and V-BLAST are used to exploit spatial diversity.</a:t>
            </a:r>
          </a:p>
          <a:p>
            <a:pPr algn="l">
              <a:buFont typeface="+mj-lt"/>
              <a:buAutoNum type="arabicPeriod"/>
            </a:pPr>
            <a:r>
              <a:rPr lang="en-US" sz="1600" b="1" i="0" dirty="0">
                <a:solidFill>
                  <a:srgbClr val="374151"/>
                </a:solidFill>
                <a:effectLst/>
                <a:latin typeface="Times New Roman" panose="02020603050405020304" pitchFamily="18" charset="0"/>
                <a:cs typeface="Times New Roman" panose="02020603050405020304" pitchFamily="18" charset="0"/>
              </a:rPr>
              <a:t>Time Diversity</a:t>
            </a:r>
            <a:r>
              <a:rPr lang="en-US" sz="1600" b="0" i="0" dirty="0">
                <a:solidFill>
                  <a:srgbClr val="374151"/>
                </a:solidFill>
                <a:effectLst/>
                <a:latin typeface="Times New Roman" panose="02020603050405020304" pitchFamily="18" charset="0"/>
                <a:cs typeface="Times New Roman" panose="02020603050405020304" pitchFamily="18" charset="0"/>
              </a:rPr>
              <a:t>: </a:t>
            </a:r>
            <a:r>
              <a:rPr lang="en-US" sz="1600" b="1" i="0" dirty="0">
                <a:solidFill>
                  <a:srgbClr val="374151"/>
                </a:solidFill>
                <a:effectLst/>
                <a:latin typeface="Times New Roman" panose="02020603050405020304" pitchFamily="18" charset="0"/>
                <a:cs typeface="Times New Roman" panose="02020603050405020304" pitchFamily="18" charset="0"/>
              </a:rPr>
              <a:t>Time Diversity Combining</a:t>
            </a:r>
            <a:r>
              <a:rPr lang="en-US" sz="1600" b="0" i="0" dirty="0">
                <a:solidFill>
                  <a:srgbClr val="374151"/>
                </a:solidFill>
                <a:effectLst/>
                <a:latin typeface="Times New Roman" panose="02020603050405020304" pitchFamily="18" charset="0"/>
                <a:cs typeface="Times New Roman" panose="02020603050405020304" pitchFamily="18" charset="0"/>
              </a:rPr>
              <a:t>: Reception of the same signal at multiple time instances can help mitigate fading and improve signal quality. This is commonly used in slow-fading environments.</a:t>
            </a:r>
          </a:p>
          <a:p>
            <a:pPr marL="742950" lvl="1" indent="-285750" algn="l">
              <a:buFont typeface="+mj-lt"/>
              <a:buAutoNum type="arabicPeriod"/>
            </a:pPr>
            <a:endParaRPr lang="en-IN" sz="16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xmlns="" id="{FB7906D9-5DA1-9856-D240-E5D39784DC06}"/>
              </a:ext>
            </a:extLst>
          </p:cNvPr>
          <p:cNvSpPr>
            <a:spLocks noGrp="1"/>
          </p:cNvSpPr>
          <p:nvPr>
            <p:ph type="dt" sz="half" idx="10"/>
          </p:nvPr>
        </p:nvSpPr>
        <p:spPr/>
        <p:txBody>
          <a:bodyPr/>
          <a:lstStyle/>
          <a:p>
            <a:pPr>
              <a:defRPr/>
            </a:pPr>
            <a:fld id="{C86F45FA-77F0-4679-A1FB-3EC1A4109F3D}" type="datetime1">
              <a:rPr lang="en-US" smtClean="0"/>
              <a:t>11/30/2024</a:t>
            </a:fld>
            <a:endParaRPr lang="en-US"/>
          </a:p>
        </p:txBody>
      </p:sp>
      <p:sp>
        <p:nvSpPr>
          <p:cNvPr id="5" name="Footer Placeholder 4">
            <a:extLst>
              <a:ext uri="{FF2B5EF4-FFF2-40B4-BE49-F238E27FC236}">
                <a16:creationId xmlns:a16="http://schemas.microsoft.com/office/drawing/2014/main" xmlns="" id="{E88326BE-BF88-8C26-FE47-40DE1E2CA3EA}"/>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89132B71-D3A0-DFB4-EFF9-65DDECEB0080}"/>
              </a:ext>
            </a:extLst>
          </p:cNvPr>
          <p:cNvSpPr>
            <a:spLocks noGrp="1"/>
          </p:cNvSpPr>
          <p:nvPr>
            <p:ph type="sldNum" sz="quarter" idx="12"/>
          </p:nvPr>
        </p:nvSpPr>
        <p:spPr/>
        <p:txBody>
          <a:bodyPr/>
          <a:lstStyle/>
          <a:p>
            <a:pPr>
              <a:defRPr/>
            </a:pPr>
            <a:fld id="{8711E55C-131A-4FE6-ABEE-E1577A104930}" type="slidenum">
              <a:rPr lang="en-US" smtClean="0"/>
              <a:pPr>
                <a:defRPr/>
              </a:pPr>
              <a:t>18</a:t>
            </a:fld>
            <a:endParaRPr lang="en-US"/>
          </a:p>
        </p:txBody>
      </p:sp>
      <p:pic>
        <p:nvPicPr>
          <p:cNvPr id="7" name="Picture 2" descr="E:\NIET\Project\xLogo11.png.pagespeed.ic.pydHLuCQEZ.png">
            <a:extLst>
              <a:ext uri="{FF2B5EF4-FFF2-40B4-BE49-F238E27FC236}">
                <a16:creationId xmlns:a16="http://schemas.microsoft.com/office/drawing/2014/main" xmlns="" id="{96EF4ABC-D6EB-142D-CD3F-548A9783143F}"/>
              </a:ext>
            </a:extLst>
          </p:cNvPr>
          <p:cNvPicPr>
            <a:picLocks noChangeAspect="1" noChangeArrowheads="1"/>
          </p:cNvPicPr>
          <p:nvPr/>
        </p:nvPicPr>
        <p:blipFill>
          <a:blip r:embed="rId2"/>
          <a:srcRect/>
          <a:stretch>
            <a:fillRect/>
          </a:stretch>
        </p:blipFill>
        <p:spPr bwMode="auto">
          <a:xfrm>
            <a:off x="0" y="-26504"/>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2FD662B4-F30A-61A3-FB15-5CECE6E07F84}"/>
              </a:ext>
            </a:extLst>
          </p:cNvPr>
          <p:cNvSpPr txBox="1">
            <a:spLocks noGrp="1"/>
          </p:cNvSpPr>
          <p:nvPr>
            <p:ph type="title"/>
          </p:nvPr>
        </p:nvSpPr>
        <p:spPr bwMode="auto">
          <a:xfrm>
            <a:off x="1447800" y="136525"/>
            <a:ext cx="7239000" cy="884238"/>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US" sz="2000" dirty="0">
                <a:latin typeface="Times New Roman" panose="02020603050405020304" pitchFamily="18" charset="0"/>
                <a:cs typeface="Times New Roman" panose="02020603050405020304" pitchFamily="18" charset="0"/>
              </a:rPr>
              <a:t>Diversity Techniques</a:t>
            </a:r>
          </a:p>
        </p:txBody>
      </p:sp>
    </p:spTree>
    <p:extLst>
      <p:ext uri="{BB962C8B-B14F-4D97-AF65-F5344CB8AC3E}">
        <p14:creationId xmlns:p14="http://schemas.microsoft.com/office/powerpoint/2010/main" xmlns="" val="1708888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735848B-784F-5B87-D9C5-426AE691000F}"/>
              </a:ext>
            </a:extLst>
          </p:cNvPr>
          <p:cNvSpPr>
            <a:spLocks noGrp="1"/>
          </p:cNvSpPr>
          <p:nvPr>
            <p:ph idx="1"/>
          </p:nvPr>
        </p:nvSpPr>
        <p:spPr>
          <a:xfrm>
            <a:off x="457200" y="1117118"/>
            <a:ext cx="8229600" cy="5009046"/>
          </a:xfrm>
        </p:spPr>
        <p:txBody>
          <a:bodyPr/>
          <a:lstStyle/>
          <a:p>
            <a:pPr marL="0" indent="0" algn="l">
              <a:buNone/>
            </a:pPr>
            <a:r>
              <a:rPr lang="en-US" sz="1800" b="1" i="0" dirty="0">
                <a:solidFill>
                  <a:srgbClr val="374151"/>
                </a:solidFill>
                <a:effectLst/>
                <a:latin typeface="Söhne"/>
              </a:rPr>
              <a:t>3.Frequency Diversity</a:t>
            </a:r>
            <a:r>
              <a:rPr lang="en-US" sz="1800" b="0" i="0" dirty="0">
                <a:solidFill>
                  <a:srgbClr val="374151"/>
                </a:solidFill>
                <a:effectLst/>
                <a:latin typeface="Söhne"/>
              </a:rPr>
              <a:t>: </a:t>
            </a:r>
            <a:r>
              <a:rPr lang="en-US" sz="1800" b="1" i="0" dirty="0">
                <a:solidFill>
                  <a:srgbClr val="374151"/>
                </a:solidFill>
                <a:effectLst/>
                <a:latin typeface="Söhne"/>
              </a:rPr>
              <a:t>Frequency-Hopping Spread Spectrum</a:t>
            </a:r>
            <a:r>
              <a:rPr lang="en-US" sz="1800" b="0" i="0" dirty="0">
                <a:solidFill>
                  <a:srgbClr val="374151"/>
                </a:solidFill>
                <a:effectLst/>
                <a:latin typeface="Söhne"/>
              </a:rPr>
              <a:t>: Spread the signal across multiple frequencies to reduce the impact of narrowband interference or fading at specific frequencies.</a:t>
            </a:r>
          </a:p>
          <a:p>
            <a:pPr marL="0" indent="0" algn="l">
              <a:buNone/>
            </a:pPr>
            <a:r>
              <a:rPr lang="en-US" sz="1800" dirty="0">
                <a:solidFill>
                  <a:srgbClr val="374151"/>
                </a:solidFill>
                <a:latin typeface="Söhne"/>
              </a:rPr>
              <a:t>4. </a:t>
            </a:r>
            <a:r>
              <a:rPr lang="en-US" sz="1800" b="1" i="0" dirty="0">
                <a:solidFill>
                  <a:srgbClr val="374151"/>
                </a:solidFill>
                <a:effectLst/>
                <a:latin typeface="Söhne"/>
              </a:rPr>
              <a:t>Polarization Diversity</a:t>
            </a:r>
            <a:r>
              <a:rPr lang="en-US" sz="1800" b="0" i="0" dirty="0">
                <a:solidFill>
                  <a:srgbClr val="374151"/>
                </a:solidFill>
                <a:effectLst/>
                <a:latin typeface="Söhne"/>
              </a:rPr>
              <a:t>: Use of antennas with different polarization orientations to reduce signal fading due to changes in polarization of the transmitted signal in the wireless channel.</a:t>
            </a:r>
          </a:p>
          <a:p>
            <a:pPr marL="0" indent="0" algn="l">
              <a:buNone/>
            </a:pPr>
            <a:r>
              <a:rPr lang="en-US" sz="1800" dirty="0">
                <a:solidFill>
                  <a:srgbClr val="374151"/>
                </a:solidFill>
                <a:latin typeface="Söhne"/>
              </a:rPr>
              <a:t>5.</a:t>
            </a:r>
            <a:r>
              <a:rPr lang="en-US" sz="1800" b="1" i="0" dirty="0">
                <a:solidFill>
                  <a:srgbClr val="374151"/>
                </a:solidFill>
                <a:effectLst/>
                <a:latin typeface="Söhne"/>
              </a:rPr>
              <a:t>Selection Diversity</a:t>
            </a:r>
            <a:r>
              <a:rPr lang="en-US" sz="1800" b="0" i="0" dirty="0">
                <a:solidFill>
                  <a:srgbClr val="374151"/>
                </a:solidFill>
                <a:effectLst/>
                <a:latin typeface="Söhne"/>
              </a:rPr>
              <a:t>: Choose the best signal among multiple received signals. This can be done using techniques like maximal ratio combining, where the receiver selects the signal with the highest SNR (Signal-to-Noise Ratio).</a:t>
            </a:r>
          </a:p>
          <a:p>
            <a:pPr marL="0" indent="0" algn="l">
              <a:buNone/>
            </a:pPr>
            <a:r>
              <a:rPr lang="en-US" sz="1600" b="1" i="0" dirty="0">
                <a:solidFill>
                  <a:srgbClr val="374151"/>
                </a:solidFill>
                <a:effectLst/>
                <a:latin typeface="Söhne"/>
              </a:rPr>
              <a:t>6. Switched Diversity</a:t>
            </a:r>
            <a:r>
              <a:rPr lang="en-US" sz="1600" b="0" i="0" dirty="0">
                <a:solidFill>
                  <a:srgbClr val="374151"/>
                </a:solidFill>
                <a:effectLst/>
                <a:latin typeface="Söhne"/>
              </a:rPr>
              <a:t>: Select the best antenna, frequency, or time instance based on feedback from the receiver or using an adaptive algorithm. Switching is done dynamically to improve link quality.</a:t>
            </a:r>
          </a:p>
          <a:p>
            <a:pPr marL="0" indent="0" algn="l">
              <a:buNone/>
            </a:pPr>
            <a:r>
              <a:rPr lang="en-US" sz="1600" dirty="0">
                <a:solidFill>
                  <a:srgbClr val="374151"/>
                </a:solidFill>
                <a:latin typeface="Söhne"/>
              </a:rPr>
              <a:t>7.</a:t>
            </a:r>
            <a:r>
              <a:rPr lang="en-US" sz="1600" b="1" i="0" dirty="0">
                <a:solidFill>
                  <a:srgbClr val="374151"/>
                </a:solidFill>
                <a:effectLst/>
                <a:latin typeface="Söhne"/>
              </a:rPr>
              <a:t>Space-Time Coding</a:t>
            </a:r>
            <a:r>
              <a:rPr lang="en-US" sz="1600" b="0" i="0" dirty="0">
                <a:solidFill>
                  <a:srgbClr val="374151"/>
                </a:solidFill>
                <a:effectLst/>
                <a:latin typeface="Söhne"/>
              </a:rPr>
              <a:t>: Combine spatial and temporal diversity by encoding data across multiple antennas and over multiple time instances. Techniques like </a:t>
            </a:r>
            <a:r>
              <a:rPr lang="en-US" sz="1600" b="0" i="0" dirty="0" err="1">
                <a:solidFill>
                  <a:srgbClr val="374151"/>
                </a:solidFill>
                <a:effectLst/>
                <a:latin typeface="Söhne"/>
              </a:rPr>
              <a:t>Alamouti</a:t>
            </a:r>
            <a:r>
              <a:rPr lang="en-US" sz="1600" b="0" i="0" dirty="0">
                <a:solidFill>
                  <a:srgbClr val="374151"/>
                </a:solidFill>
                <a:effectLst/>
                <a:latin typeface="Söhne"/>
              </a:rPr>
              <a:t> coding and space-time trellis coding are used to take advantage of both spatial and time diversity.</a:t>
            </a:r>
          </a:p>
          <a:p>
            <a:pPr marL="0" indent="0" algn="l">
              <a:buNone/>
            </a:pPr>
            <a:r>
              <a:rPr lang="en-US" sz="1600" b="1" i="0" dirty="0">
                <a:solidFill>
                  <a:srgbClr val="374151"/>
                </a:solidFill>
                <a:effectLst/>
                <a:latin typeface="Söhne"/>
              </a:rPr>
              <a:t>8.Cooperative Diversity</a:t>
            </a:r>
            <a:r>
              <a:rPr lang="en-US" sz="1600" b="0" i="0" dirty="0">
                <a:solidFill>
                  <a:srgbClr val="374151"/>
                </a:solidFill>
                <a:effectLst/>
                <a:latin typeface="Söhne"/>
              </a:rPr>
              <a:t>: Involves cooperation among different wireless devices or nodes to relay signals to extend wireless coverage and improve reliability. Relaying can be done using amplify-and-forward or decode-and-forward techniques.</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D5D4C918-18BC-82F2-C420-0926D06376A5}"/>
              </a:ext>
            </a:extLst>
          </p:cNvPr>
          <p:cNvSpPr>
            <a:spLocks noGrp="1"/>
          </p:cNvSpPr>
          <p:nvPr>
            <p:ph type="dt" sz="half" idx="10"/>
          </p:nvPr>
        </p:nvSpPr>
        <p:spPr/>
        <p:txBody>
          <a:bodyPr/>
          <a:lstStyle/>
          <a:p>
            <a:pPr>
              <a:defRPr/>
            </a:pPr>
            <a:fld id="{B066EDA9-DA78-431A-BA5E-F3424B43B9C6}" type="datetime1">
              <a:rPr lang="en-US" smtClean="0"/>
              <a:t>11/30/2024</a:t>
            </a:fld>
            <a:endParaRPr lang="en-US"/>
          </a:p>
        </p:txBody>
      </p:sp>
      <p:sp>
        <p:nvSpPr>
          <p:cNvPr id="5" name="Footer Placeholder 4">
            <a:extLst>
              <a:ext uri="{FF2B5EF4-FFF2-40B4-BE49-F238E27FC236}">
                <a16:creationId xmlns:a16="http://schemas.microsoft.com/office/drawing/2014/main" xmlns="" id="{18932403-F60B-DC7C-EC70-D3C2473D25B0}"/>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EF854E0B-B3D6-A0E1-1D65-74E87A4C4D31}"/>
              </a:ext>
            </a:extLst>
          </p:cNvPr>
          <p:cNvSpPr>
            <a:spLocks noGrp="1"/>
          </p:cNvSpPr>
          <p:nvPr>
            <p:ph type="sldNum" sz="quarter" idx="12"/>
          </p:nvPr>
        </p:nvSpPr>
        <p:spPr/>
        <p:txBody>
          <a:bodyPr/>
          <a:lstStyle/>
          <a:p>
            <a:pPr>
              <a:defRPr/>
            </a:pPr>
            <a:fld id="{8711E55C-131A-4FE6-ABEE-E1577A104930}" type="slidenum">
              <a:rPr lang="en-US" smtClean="0"/>
              <a:pPr>
                <a:defRPr/>
              </a:pPr>
              <a:t>19</a:t>
            </a:fld>
            <a:endParaRPr lang="en-US"/>
          </a:p>
        </p:txBody>
      </p:sp>
      <p:pic>
        <p:nvPicPr>
          <p:cNvPr id="7" name="Picture 2" descr="E:\NIET\Project\xLogo11.png.pagespeed.ic.pydHLuCQEZ.png">
            <a:extLst>
              <a:ext uri="{FF2B5EF4-FFF2-40B4-BE49-F238E27FC236}">
                <a16:creationId xmlns:a16="http://schemas.microsoft.com/office/drawing/2014/main" xmlns="" id="{27B5F660-27E6-B812-6800-5801BEBE4B3C}"/>
              </a:ext>
            </a:extLst>
          </p:cNvPr>
          <p:cNvPicPr>
            <a:picLocks noChangeAspect="1" noChangeArrowheads="1"/>
          </p:cNvPicPr>
          <p:nvPr/>
        </p:nvPicPr>
        <p:blipFill>
          <a:blip r:embed="rId2"/>
          <a:srcRect/>
          <a:stretch>
            <a:fillRect/>
          </a:stretch>
        </p:blipFill>
        <p:spPr bwMode="auto">
          <a:xfrm>
            <a:off x="0" y="-26504"/>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C165225F-913C-CC1F-0971-AF79E8D02171}"/>
              </a:ext>
            </a:extLst>
          </p:cNvPr>
          <p:cNvSpPr txBox="1">
            <a:spLocks noGrp="1"/>
          </p:cNvSpPr>
          <p:nvPr>
            <p:ph type="title"/>
          </p:nvPr>
        </p:nvSpPr>
        <p:spPr bwMode="auto">
          <a:xfrm>
            <a:off x="1295400" y="136525"/>
            <a:ext cx="7391400" cy="817563"/>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US" sz="2000" dirty="0">
                <a:latin typeface="Times New Roman" panose="02020603050405020304" pitchFamily="18" charset="0"/>
                <a:cs typeface="Times New Roman" panose="02020603050405020304" pitchFamily="18" charset="0"/>
              </a:rPr>
              <a:t>Diversity Techniques</a:t>
            </a:r>
          </a:p>
        </p:txBody>
      </p:sp>
    </p:spTree>
    <p:extLst>
      <p:ext uri="{BB962C8B-B14F-4D97-AF65-F5344CB8AC3E}">
        <p14:creationId xmlns:p14="http://schemas.microsoft.com/office/powerpoint/2010/main" xmlns="" val="345302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C75E943-9143-3657-B507-0A84C0721908}"/>
              </a:ext>
            </a:extLst>
          </p:cNvPr>
          <p:cNvSpPr>
            <a:spLocks noGrp="1"/>
          </p:cNvSpPr>
          <p:nvPr>
            <p:ph idx="1"/>
          </p:nvPr>
        </p:nvSpPr>
        <p:spPr>
          <a:xfrm>
            <a:off x="457200" y="953688"/>
            <a:ext cx="8229600" cy="5402262"/>
          </a:xfrm>
        </p:spPr>
        <p:txBody>
          <a:bodyPr>
            <a:normAutofit fontScale="85000" lnSpcReduction="10000"/>
          </a:bodyPr>
          <a:lstStyle/>
          <a:p>
            <a:pPr marL="0" marR="0" algn="ctr" rtl="0" eaLnBrk="1" fontAlgn="ctr" latinLnBrk="0" hangingPunct="1">
              <a:lnSpc>
                <a:spcPct val="107000"/>
              </a:lnSpc>
              <a:spcBef>
                <a:spcPts val="0"/>
              </a:spcBef>
              <a:spcAft>
                <a:spcPts val="0"/>
              </a:spcAft>
              <a:tabLst>
                <a:tab pos="1533525" algn="l"/>
              </a:tabLs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Course Contents / Syllabus</a:t>
            </a:r>
            <a:endParaRPr lang="en-IN" sz="1800" b="0" i="0" u="none" strike="noStrike" dirty="0">
              <a:effectLst/>
              <a:latin typeface="Arial" panose="020B0604020202020204" pitchFamily="34" charset="0"/>
            </a:endParaRPr>
          </a:p>
          <a:p>
            <a:pPr marL="0" marR="0" algn="l" rtl="0" eaLnBrk="1" fontAlgn="ctr" latinLnBrk="0" hangingPunct="1">
              <a:lnSpc>
                <a:spcPct val="107000"/>
              </a:lnSpc>
              <a:spcBef>
                <a:spcPts val="0"/>
              </a:spcBef>
              <a:spcAft>
                <a:spcPts val="0"/>
              </a:spcAft>
              <a:tabLst>
                <a:tab pos="1533525" algn="l"/>
              </a:tabLst>
            </a:pP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Introduction of Wireless Communication</a:t>
            </a:r>
            <a:endParaRPr lang="en-IN" sz="1800" b="0" i="0" u="none" strike="noStrike" dirty="0">
              <a:effectLst/>
              <a:latin typeface="Arial" panose="020B0604020202020204" pitchFamily="34" charset="0"/>
            </a:endParaRPr>
          </a:p>
          <a:p>
            <a:pPr marL="0" marR="0" algn="just" rtl="0" eaLnBrk="1" fontAlgn="ctr" latinLnBrk="0" hangingPunct="1">
              <a:lnSpc>
                <a:spcPct val="107000"/>
              </a:lnSpc>
              <a:spcBef>
                <a:spcPts val="0"/>
              </a:spcBef>
              <a:spcAft>
                <a:spcPts val="0"/>
              </a:spcAft>
              <a:tabLst>
                <a:tab pos="1533525" algn="l"/>
              </a:tabLs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History and evolution of mobile radio systems, General Model of Wireless Communication Link, Types of mobile wireless services/systems-Cellular, WLL, Paging, Satellite Systems, Future trends in personal wireless systems.</a:t>
            </a:r>
            <a:endParaRPr lang="en-IN" sz="1800" b="0" i="0" u="none" strike="noStrike" dirty="0">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Cellular Concepts and System Design Fundamentals</a:t>
            </a:r>
            <a:endParaRPr lang="en-IN" sz="1800" b="0" i="0" u="none" strike="noStrike" dirty="0">
              <a:effectLst/>
              <a:latin typeface="Arial" panose="020B0604020202020204" pitchFamily="34" charset="0"/>
            </a:endParaRPr>
          </a:p>
          <a:p>
            <a:pPr marL="0" marR="0" algn="just" rtl="0" eaLnBrk="1" fontAlgn="ctr" latinLnBrk="0" hangingPunct="1">
              <a:lnSpc>
                <a:spcPct val="107000"/>
              </a:lnSpc>
              <a:spcBef>
                <a:spcPts val="0"/>
              </a:spcBef>
              <a:spcAft>
                <a:spcPts val="0"/>
              </a:spcAft>
              <a:tabLst>
                <a:tab pos="1533525" algn="l"/>
              </a:tabLs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Cellular Infrastructure, Cellular System Components, Antennas for Cellular Systems, Operation of Cellular Systems, frequency reuse, channel assignment, handoff strategies, Interference and system capacity.</a:t>
            </a:r>
            <a:endParaRPr lang="en-IN" sz="1800" b="0" i="0" u="none" strike="noStrike" dirty="0">
              <a:effectLst/>
              <a:latin typeface="Arial" panose="020B0604020202020204" pitchFamily="34" charset="0"/>
            </a:endParaRPr>
          </a:p>
          <a:p>
            <a:pPr marL="0" marR="0" algn="l" rtl="0" eaLnBrk="1" fontAlgn="ctr" latinLnBrk="0" hangingPunct="1">
              <a:lnSpc>
                <a:spcPct val="107000"/>
              </a:lnSpc>
              <a:spcBef>
                <a:spcPts val="0"/>
              </a:spcBef>
              <a:spcAft>
                <a:spcPts val="0"/>
              </a:spcAft>
              <a:tabLst>
                <a:tab pos="5941060" algn="l"/>
              </a:tabLst>
            </a:pP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Mobile Radio Propagation Models</a:t>
            </a:r>
            <a:endParaRPr lang="en-IN" sz="1800" b="0" i="0" u="none" strike="noStrike" dirty="0">
              <a:effectLst/>
              <a:latin typeface="Arial" panose="020B0604020202020204" pitchFamily="34" charset="0"/>
            </a:endParaRPr>
          </a:p>
          <a:p>
            <a:pPr marL="0" marR="0" algn="just" rtl="0" eaLnBrk="1" fontAlgn="ctr" latinLnBrk="0" hangingPunct="1">
              <a:lnSpc>
                <a:spcPct val="107000"/>
              </a:lnSpc>
              <a:spcBef>
                <a:spcPts val="0"/>
              </a:spcBef>
              <a:spcAft>
                <a:spcPts val="0"/>
              </a:spcAft>
              <a:tabLst>
                <a:tab pos="1533525" algn="l"/>
              </a:tabLs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Radio wave propagation issues in personal wireless systems, Propagation models,  Channel Noise and Losses, Fading in Land Mobile Systems, Multipath Fading, Fading Effects on Signal and Frequency, Shadowing; Wireless Channel Modeling: AWGN Channel, Rayleigh Channel, </a:t>
            </a:r>
            <a:endParaRPr lang="en-IN" sz="1800" b="0" i="0" u="none" strike="noStrike" dirty="0">
              <a:effectLst/>
              <a:latin typeface="Arial" panose="020B0604020202020204" pitchFamily="34" charset="0"/>
            </a:endParaRPr>
          </a:p>
          <a:p>
            <a:pPr marL="0" marR="0" algn="just" rtl="0" eaLnBrk="1" fontAlgn="ctr" latinLnBrk="0" hangingPunct="1">
              <a:lnSpc>
                <a:spcPct val="115000"/>
              </a:lnSpc>
              <a:spcBef>
                <a:spcPts val="0"/>
              </a:spcBef>
              <a:spcAft>
                <a:spcPts val="0"/>
              </a:spcAft>
            </a:pP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Equalization, Diversity Techniques &amp; Multiple Access Techniques</a:t>
            </a:r>
            <a:endParaRPr lang="en-IN" sz="1800" b="0" i="0" u="none" strike="noStrike" dirty="0">
              <a:effectLst/>
              <a:latin typeface="Arial" panose="020B0604020202020204" pitchFamily="34" charset="0"/>
            </a:endParaRPr>
          </a:p>
          <a:p>
            <a:pPr marL="0" marR="0" algn="just" rtl="0" eaLnBrk="1" fontAlgn="ctr" latinLnBrk="0" hangingPunct="1">
              <a:lnSpc>
                <a:spcPct val="107000"/>
              </a:lnSpc>
              <a:spcBef>
                <a:spcPts val="0"/>
              </a:spcBef>
              <a:spcAft>
                <a:spcPts val="0"/>
              </a:spcAft>
              <a:tabLst>
                <a:tab pos="1533525" algn="l"/>
              </a:tabLs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Equalization, Rake receiver concepts, Diversity Techniques, Linear predictive coders and channel coding. Multiplexing and Multiple Access: FDMA, TDMA, CDMA, OFDMA, Multiple Access for Radio Packet Systems: Pure ALOHA, Slotted ALOHA, CSMA and their versions; Packet and Pooling Reservation Based Multiple Access Schemes.</a:t>
            </a:r>
            <a:endParaRPr lang="en-IN" sz="1800" b="0" i="0" u="none" strike="noStrike" dirty="0">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800" b="1" i="0" u="none" strike="noStrike" kern="1200" dirty="0">
                <a:solidFill>
                  <a:srgbClr val="000000"/>
                </a:solidFill>
                <a:effectLst/>
                <a:latin typeface="Times New Roman" panose="02020603050405020304" pitchFamily="18" charset="0"/>
                <a:cs typeface="Times New Roman" panose="02020603050405020304" pitchFamily="18" charset="0"/>
              </a:rPr>
              <a:t>Wireless Systems &amp; Standards</a:t>
            </a:r>
            <a:endParaRPr lang="en-IN" sz="1800" b="0" i="0" u="none" strike="noStrike" dirty="0">
              <a:effectLst/>
              <a:latin typeface="Arial" panose="020B0604020202020204" pitchFamily="34" charset="0"/>
            </a:endParaRPr>
          </a:p>
          <a:p>
            <a:pPr marL="0" marR="0" algn="just" rtl="0" eaLnBrk="1" fontAlgn="ctr" latinLnBrk="0" hangingPunct="1">
              <a:lnSpc>
                <a:spcPct val="107000"/>
              </a:lnSpc>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GSM system for mobile Telecommunication, General Packet Radio Service, Edge Technology; CDMA 2000, IMT 2000 and UMTS, Long Term Evolution (LTE), Introduction to Mobile </a:t>
            </a:r>
            <a:r>
              <a:rPr lang="en-US" sz="1800" b="0" i="0" u="none" strike="noStrike" kern="1200" dirty="0" err="1">
                <a:solidFill>
                  <a:srgbClr val="000000"/>
                </a:solidFill>
                <a:effectLst/>
                <a:latin typeface="Times New Roman" panose="02020603050405020304" pitchFamily="18" charset="0"/>
                <a:cs typeface="Times New Roman" panose="02020603050405020304" pitchFamily="18" charset="0"/>
              </a:rPr>
              <a:t>Adhoc</a:t>
            </a: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 Networks, Li-Fi Communication, Ultra-Wideband Communication, Mobile data networks, Introduction to 4G, 5G and concept of NGN.</a:t>
            </a:r>
            <a:endParaRPr lang="en-IN" sz="1800" b="0" i="0" u="none" strike="noStrike" dirty="0">
              <a:effectLst/>
              <a:latin typeface="Arial" panose="020B0604020202020204" pitchFamily="34" charset="0"/>
            </a:endParaRPr>
          </a:p>
          <a:p>
            <a:pPr marL="0" marR="0" indent="0" algn="ctr" rtl="0" eaLnBrk="1" fontAlgn="ctr" latinLnBrk="0" hangingPunct="1">
              <a:lnSpc>
                <a:spcPct val="107000"/>
              </a:lnSpc>
              <a:spcBef>
                <a:spcPts val="0"/>
              </a:spcBef>
              <a:spcAft>
                <a:spcPts val="0"/>
              </a:spcAft>
              <a:buNone/>
              <a:tabLst>
                <a:tab pos="1533525" algn="l"/>
              </a:tabLst>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9AC09C96-ABE7-19EF-5567-28EB2C634920}"/>
              </a:ext>
            </a:extLst>
          </p:cNvPr>
          <p:cNvSpPr>
            <a:spLocks noGrp="1"/>
          </p:cNvSpPr>
          <p:nvPr>
            <p:ph type="dt" sz="half" idx="10"/>
          </p:nvPr>
        </p:nvSpPr>
        <p:spPr/>
        <p:txBody>
          <a:bodyPr/>
          <a:lstStyle/>
          <a:p>
            <a:pPr>
              <a:defRPr/>
            </a:pPr>
            <a:fld id="{4F4A658F-7273-4E48-8600-8A4B4DE156CB}" type="datetime1">
              <a:rPr lang="en-US" smtClean="0"/>
              <a:t>11/30/2024</a:t>
            </a:fld>
            <a:endParaRPr lang="en-US"/>
          </a:p>
        </p:txBody>
      </p:sp>
      <p:sp>
        <p:nvSpPr>
          <p:cNvPr id="5" name="Footer Placeholder 4">
            <a:extLst>
              <a:ext uri="{FF2B5EF4-FFF2-40B4-BE49-F238E27FC236}">
                <a16:creationId xmlns:a16="http://schemas.microsoft.com/office/drawing/2014/main" xmlns="" id="{D074C185-D44F-E46C-D736-C027E7EC8C46}"/>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F2C1C10B-F0E6-944B-A337-763A291C0776}"/>
              </a:ext>
            </a:extLst>
          </p:cNvPr>
          <p:cNvSpPr>
            <a:spLocks noGrp="1"/>
          </p:cNvSpPr>
          <p:nvPr>
            <p:ph type="sldNum" sz="quarter" idx="12"/>
          </p:nvPr>
        </p:nvSpPr>
        <p:spPr/>
        <p:txBody>
          <a:bodyPr/>
          <a:lstStyle/>
          <a:p>
            <a:pPr>
              <a:defRPr/>
            </a:pPr>
            <a:fld id="{8711E55C-131A-4FE6-ABEE-E1577A104930}" type="slidenum">
              <a:rPr lang="en-US" smtClean="0"/>
              <a:pPr>
                <a:defRPr/>
              </a:pPr>
              <a:t>2</a:t>
            </a:fld>
            <a:endParaRPr lang="en-US"/>
          </a:p>
        </p:txBody>
      </p:sp>
      <p:pic>
        <p:nvPicPr>
          <p:cNvPr id="7" name="Picture 2" descr="E:\NIET\Project\xLogo11.png.pagespeed.ic.pydHLuCQEZ.png">
            <a:extLst>
              <a:ext uri="{FF2B5EF4-FFF2-40B4-BE49-F238E27FC236}">
                <a16:creationId xmlns:a16="http://schemas.microsoft.com/office/drawing/2014/main" xmlns="" id="{2ACACCD5-AADB-E3F2-6159-4B73F7332C1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Title 7">
            <a:extLst>
              <a:ext uri="{FF2B5EF4-FFF2-40B4-BE49-F238E27FC236}">
                <a16:creationId xmlns:a16="http://schemas.microsoft.com/office/drawing/2014/main" xmlns="" id="{00C01266-4621-69A6-C775-89F9463A55DE}"/>
              </a:ext>
            </a:extLst>
          </p:cNvPr>
          <p:cNvSpPr>
            <a:spLocks noGrp="1"/>
          </p:cNvSpPr>
          <p:nvPr>
            <p:ph type="title"/>
          </p:nvPr>
        </p:nvSpPr>
        <p:spPr>
          <a:xfrm>
            <a:off x="1295400" y="136525"/>
            <a:ext cx="7391400" cy="6810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latin typeface="Times New Roman" panose="02020603050405020304" pitchFamily="18" charset="0"/>
                <a:cs typeface="Times New Roman" panose="02020603050405020304" pitchFamily="18" charset="0"/>
              </a:rPr>
              <a:t>WIRELESS COMMUNICATION</a:t>
            </a:r>
            <a:endParaRPr lang="en-US" sz="4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3053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41C0C79-4091-BEED-07F2-EC15F439BFE2}"/>
              </a:ext>
            </a:extLst>
          </p:cNvPr>
          <p:cNvSpPr>
            <a:spLocks noGrp="1"/>
          </p:cNvSpPr>
          <p:nvPr>
            <p:ph idx="1"/>
          </p:nvPr>
        </p:nvSpPr>
        <p:spPr>
          <a:xfrm>
            <a:off x="384313" y="1250467"/>
            <a:ext cx="8229600" cy="4875696"/>
          </a:xfrm>
        </p:spPr>
        <p:txBody>
          <a:bodyPr/>
          <a:lstStyle/>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9. </a:t>
            </a:r>
            <a:r>
              <a:rPr lang="en-US" sz="1800" b="1" i="0" dirty="0">
                <a:solidFill>
                  <a:srgbClr val="374151"/>
                </a:solidFill>
                <a:effectLst/>
                <a:latin typeface="Times New Roman" panose="02020603050405020304" pitchFamily="18" charset="0"/>
                <a:cs typeface="Times New Roman" panose="02020603050405020304" pitchFamily="18" charset="0"/>
              </a:rPr>
              <a:t>Diversity Combining</a:t>
            </a:r>
            <a:r>
              <a:rPr lang="en-US" sz="1800" b="0" i="0" dirty="0">
                <a:solidFill>
                  <a:srgbClr val="374151"/>
                </a:solidFill>
                <a:effectLst/>
                <a:latin typeface="Times New Roman" panose="02020603050405020304" pitchFamily="18" charset="0"/>
                <a:cs typeface="Times New Roman" panose="02020603050405020304" pitchFamily="18" charset="0"/>
              </a:rPr>
              <a:t>: Combine multiple received signals to improve the overall signal quality. This can be done through techniques like equal gain combining, maximal ratio combining, and selection combining.</a:t>
            </a:r>
          </a:p>
          <a:p>
            <a:pPr marL="0" indent="0" algn="l">
              <a:buNone/>
            </a:pPr>
            <a:r>
              <a:rPr lang="en-US" sz="1800" dirty="0">
                <a:solidFill>
                  <a:srgbClr val="374151"/>
                </a:solidFill>
                <a:latin typeface="Times New Roman" panose="02020603050405020304" pitchFamily="18" charset="0"/>
                <a:cs typeface="Times New Roman" panose="02020603050405020304" pitchFamily="18" charset="0"/>
              </a:rPr>
              <a:t>10.</a:t>
            </a:r>
            <a:r>
              <a:rPr lang="en-US" sz="1800" b="1" i="0" dirty="0">
                <a:solidFill>
                  <a:srgbClr val="374151"/>
                </a:solidFill>
                <a:effectLst/>
                <a:latin typeface="Times New Roman" panose="02020603050405020304" pitchFamily="18" charset="0"/>
                <a:cs typeface="Times New Roman" panose="02020603050405020304" pitchFamily="18" charset="0"/>
              </a:rPr>
              <a:t>Hybrid Beamforming</a:t>
            </a:r>
            <a:r>
              <a:rPr lang="en-US" sz="1800" b="0" i="0" dirty="0">
                <a:solidFill>
                  <a:srgbClr val="374151"/>
                </a:solidFill>
                <a:effectLst/>
                <a:latin typeface="Times New Roman" panose="02020603050405020304" pitchFamily="18" charset="0"/>
                <a:cs typeface="Times New Roman" panose="02020603050405020304" pitchFamily="18" charset="0"/>
              </a:rPr>
              <a:t>: Utilize a combination of analog and digital beamforming to focus signal energy in specific directions, reducing interference and improving signal quality.</a:t>
            </a:r>
          </a:p>
          <a:p>
            <a:pPr marL="0" indent="0" algn="l">
              <a:buNone/>
            </a:pPr>
            <a:r>
              <a:rPr lang="en-US" sz="1800" dirty="0">
                <a:solidFill>
                  <a:srgbClr val="374151"/>
                </a:solidFill>
                <a:latin typeface="Times New Roman" panose="02020603050405020304" pitchFamily="18" charset="0"/>
                <a:cs typeface="Times New Roman" panose="02020603050405020304" pitchFamily="18" charset="0"/>
              </a:rPr>
              <a:t>11.</a:t>
            </a:r>
            <a:r>
              <a:rPr lang="en-US" sz="1800" b="1" i="0" dirty="0">
                <a:solidFill>
                  <a:srgbClr val="374151"/>
                </a:solidFill>
                <a:effectLst/>
                <a:latin typeface="Times New Roman" panose="02020603050405020304" pitchFamily="18" charset="0"/>
                <a:cs typeface="Times New Roman" panose="02020603050405020304" pitchFamily="18" charset="0"/>
              </a:rPr>
              <a:t>Interference Rejection Techniques</a:t>
            </a:r>
            <a:r>
              <a:rPr lang="en-US" sz="1800" b="0" i="0" dirty="0">
                <a:solidFill>
                  <a:srgbClr val="374151"/>
                </a:solidFill>
                <a:effectLst/>
                <a:latin typeface="Times New Roman" panose="02020603050405020304" pitchFamily="18" charset="0"/>
                <a:cs typeface="Times New Roman" panose="02020603050405020304" pitchFamily="18" charset="0"/>
              </a:rPr>
              <a:t>: Use techniques like spatial filtering and beamforming to reduce interference from other sources and focus on the desired signal.</a:t>
            </a:r>
          </a:p>
          <a:p>
            <a:pPr marL="0" indent="0" algn="l">
              <a:buNone/>
            </a:pPr>
            <a:r>
              <a:rPr lang="en-US" sz="1800" dirty="0">
                <a:solidFill>
                  <a:srgbClr val="374151"/>
                </a:solidFill>
                <a:latin typeface="Times New Roman" panose="02020603050405020304" pitchFamily="18" charset="0"/>
                <a:cs typeface="Times New Roman" panose="02020603050405020304" pitchFamily="18" charset="0"/>
              </a:rPr>
              <a:t>12. </a:t>
            </a:r>
            <a:r>
              <a:rPr lang="en-US" sz="1800" b="1" i="0" dirty="0">
                <a:solidFill>
                  <a:srgbClr val="374151"/>
                </a:solidFill>
                <a:effectLst/>
                <a:latin typeface="Times New Roman" panose="02020603050405020304" pitchFamily="18" charset="0"/>
                <a:cs typeface="Times New Roman" panose="02020603050405020304" pitchFamily="18" charset="0"/>
              </a:rPr>
              <a:t>Adaptive Modulation and Coding (AMC)</a:t>
            </a:r>
            <a:r>
              <a:rPr lang="en-US" sz="1800" b="0" i="0" dirty="0">
                <a:solidFill>
                  <a:srgbClr val="374151"/>
                </a:solidFill>
                <a:effectLst/>
                <a:latin typeface="Times New Roman" panose="02020603050405020304" pitchFamily="18" charset="0"/>
                <a:cs typeface="Times New Roman" panose="02020603050405020304" pitchFamily="18" charset="0"/>
              </a:rPr>
              <a:t>: Adjust the modulation and coding schemes dynamically based on the channel conditions to maintain a reliable link.</a:t>
            </a:r>
          </a:p>
          <a:p>
            <a:pPr algn="l">
              <a:buFont typeface="+mj-lt"/>
              <a:buAutoNum type="arabicPeriod"/>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68B20C8B-2092-7DB1-F356-1F03C62FE455}"/>
              </a:ext>
            </a:extLst>
          </p:cNvPr>
          <p:cNvSpPr>
            <a:spLocks noGrp="1"/>
          </p:cNvSpPr>
          <p:nvPr>
            <p:ph type="dt" sz="half" idx="10"/>
          </p:nvPr>
        </p:nvSpPr>
        <p:spPr/>
        <p:txBody>
          <a:bodyPr/>
          <a:lstStyle/>
          <a:p>
            <a:pPr>
              <a:defRPr/>
            </a:pPr>
            <a:fld id="{24C15858-ED47-479F-8109-34FD7B3B473D}" type="datetime1">
              <a:rPr lang="en-US" smtClean="0"/>
              <a:t>11/30/2024</a:t>
            </a:fld>
            <a:endParaRPr lang="en-US"/>
          </a:p>
        </p:txBody>
      </p:sp>
      <p:sp>
        <p:nvSpPr>
          <p:cNvPr id="5" name="Footer Placeholder 4">
            <a:extLst>
              <a:ext uri="{FF2B5EF4-FFF2-40B4-BE49-F238E27FC236}">
                <a16:creationId xmlns:a16="http://schemas.microsoft.com/office/drawing/2014/main" xmlns="" id="{FFF46E5F-A7C8-3161-3BDA-8722E0F54AAA}"/>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AC4062E1-7888-A86D-9FCB-E3AC07DADBB4}"/>
              </a:ext>
            </a:extLst>
          </p:cNvPr>
          <p:cNvSpPr>
            <a:spLocks noGrp="1"/>
          </p:cNvSpPr>
          <p:nvPr>
            <p:ph type="sldNum" sz="quarter" idx="12"/>
          </p:nvPr>
        </p:nvSpPr>
        <p:spPr/>
        <p:txBody>
          <a:bodyPr/>
          <a:lstStyle/>
          <a:p>
            <a:pPr>
              <a:defRPr/>
            </a:pPr>
            <a:fld id="{8711E55C-131A-4FE6-ABEE-E1577A104930}" type="slidenum">
              <a:rPr lang="en-US" smtClean="0"/>
              <a:pPr>
                <a:defRPr/>
              </a:pPr>
              <a:t>20</a:t>
            </a:fld>
            <a:endParaRPr lang="en-US"/>
          </a:p>
        </p:txBody>
      </p:sp>
      <p:pic>
        <p:nvPicPr>
          <p:cNvPr id="7" name="Picture 2" descr="E:\NIET\Project\xLogo11.png.pagespeed.ic.pydHLuCQEZ.png">
            <a:extLst>
              <a:ext uri="{FF2B5EF4-FFF2-40B4-BE49-F238E27FC236}">
                <a16:creationId xmlns:a16="http://schemas.microsoft.com/office/drawing/2014/main" xmlns="" id="{C241E108-1AE0-A75D-FA25-47BC7A7EFDCE}"/>
              </a:ext>
            </a:extLst>
          </p:cNvPr>
          <p:cNvPicPr>
            <a:picLocks noChangeAspect="1" noChangeArrowheads="1"/>
          </p:cNvPicPr>
          <p:nvPr/>
        </p:nvPicPr>
        <p:blipFill>
          <a:blip r:embed="rId2"/>
          <a:srcRect/>
          <a:stretch>
            <a:fillRect/>
          </a:stretch>
        </p:blipFill>
        <p:spPr bwMode="auto">
          <a:xfrm>
            <a:off x="0" y="-26504"/>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6739F6F3-B57B-2E1E-147A-77EB10BFE4BA}"/>
              </a:ext>
            </a:extLst>
          </p:cNvPr>
          <p:cNvSpPr txBox="1">
            <a:spLocks noGrp="1"/>
          </p:cNvSpPr>
          <p:nvPr>
            <p:ph type="title"/>
          </p:nvPr>
        </p:nvSpPr>
        <p:spPr bwMode="auto">
          <a:xfrm>
            <a:off x="1447800" y="203200"/>
            <a:ext cx="7239000" cy="817563"/>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US" sz="2000" dirty="0">
                <a:latin typeface="Times New Roman" panose="02020603050405020304" pitchFamily="18" charset="0"/>
                <a:cs typeface="Times New Roman" panose="02020603050405020304" pitchFamily="18" charset="0"/>
              </a:rPr>
              <a:t>Diversity Techniques</a:t>
            </a:r>
          </a:p>
        </p:txBody>
      </p:sp>
    </p:spTree>
    <p:extLst>
      <p:ext uri="{BB962C8B-B14F-4D97-AF65-F5344CB8AC3E}">
        <p14:creationId xmlns:p14="http://schemas.microsoft.com/office/powerpoint/2010/main" xmlns="" val="1575440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52A7105-E817-C812-6753-FBB336D87F20}"/>
              </a:ext>
            </a:extLst>
          </p:cNvPr>
          <p:cNvSpPr>
            <a:spLocks noGrp="1"/>
          </p:cNvSpPr>
          <p:nvPr>
            <p:ph idx="1"/>
          </p:nvPr>
        </p:nvSpPr>
        <p:spPr>
          <a:xfrm>
            <a:off x="739033" y="946073"/>
            <a:ext cx="8116869" cy="1416127"/>
          </a:xfrm>
        </p:spPr>
        <p:txBody>
          <a:bodyPr/>
          <a:lstStyle/>
          <a:p>
            <a:pPr marL="0" indent="0">
              <a:buNone/>
            </a:pPr>
            <a:r>
              <a:rPr lang="en-US" sz="1800" b="0" i="0" dirty="0">
                <a:solidFill>
                  <a:srgbClr val="374151"/>
                </a:solidFill>
                <a:effectLst/>
                <a:latin typeface="Times New Roman" panose="02020603050405020304" pitchFamily="18" charset="0"/>
                <a:cs typeface="Times New Roman" panose="02020603050405020304" pitchFamily="18" charset="0"/>
              </a:rPr>
              <a:t>Linear Predictive Coding (LPC) is a widely used technique in speech and audio signal processing for the compression and analysis of speech signals. LPC is a method that models the spectral envelope of a speech signal by analyzing its short-term properties. It's commonly used in speech coding, speech recognition, and other audio processing applications.</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CD70905E-AED7-13EC-4D3F-5662FC5A5F1E}"/>
              </a:ext>
            </a:extLst>
          </p:cNvPr>
          <p:cNvSpPr>
            <a:spLocks noGrp="1"/>
          </p:cNvSpPr>
          <p:nvPr>
            <p:ph type="dt" sz="half" idx="10"/>
          </p:nvPr>
        </p:nvSpPr>
        <p:spPr/>
        <p:txBody>
          <a:bodyPr/>
          <a:lstStyle/>
          <a:p>
            <a:pPr>
              <a:defRPr/>
            </a:pPr>
            <a:fld id="{97719AA6-3C5A-4778-8143-2F77D0EA1124}" type="datetime1">
              <a:rPr lang="en-US" smtClean="0"/>
              <a:t>11/30/2024</a:t>
            </a:fld>
            <a:endParaRPr lang="en-US"/>
          </a:p>
        </p:txBody>
      </p:sp>
      <p:sp>
        <p:nvSpPr>
          <p:cNvPr id="5" name="Footer Placeholder 4">
            <a:extLst>
              <a:ext uri="{FF2B5EF4-FFF2-40B4-BE49-F238E27FC236}">
                <a16:creationId xmlns:a16="http://schemas.microsoft.com/office/drawing/2014/main" xmlns="" id="{80FA9B81-92DC-FD59-C468-A0E842EE341B}"/>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DA5166EA-D457-F290-1E87-08A7B8FDC40B}"/>
              </a:ext>
            </a:extLst>
          </p:cNvPr>
          <p:cNvSpPr>
            <a:spLocks noGrp="1"/>
          </p:cNvSpPr>
          <p:nvPr>
            <p:ph type="sldNum" sz="quarter" idx="12"/>
          </p:nvPr>
        </p:nvSpPr>
        <p:spPr/>
        <p:txBody>
          <a:bodyPr/>
          <a:lstStyle/>
          <a:p>
            <a:pPr>
              <a:defRPr/>
            </a:pPr>
            <a:fld id="{8711E55C-131A-4FE6-ABEE-E1577A104930}" type="slidenum">
              <a:rPr lang="en-US" smtClean="0"/>
              <a:pPr>
                <a:defRPr/>
              </a:pPr>
              <a:t>21</a:t>
            </a:fld>
            <a:endParaRPr lang="en-US"/>
          </a:p>
        </p:txBody>
      </p:sp>
      <p:pic>
        <p:nvPicPr>
          <p:cNvPr id="7" name="Picture 2" descr="E:\NIET\Project\xLogo11.png.pagespeed.ic.pydHLuCQEZ.png">
            <a:extLst>
              <a:ext uri="{FF2B5EF4-FFF2-40B4-BE49-F238E27FC236}">
                <a16:creationId xmlns:a16="http://schemas.microsoft.com/office/drawing/2014/main" xmlns="" id="{128EBDC0-4D82-6A25-7FE0-C5AFA6C279D2}"/>
              </a:ext>
            </a:extLst>
          </p:cNvPr>
          <p:cNvPicPr>
            <a:picLocks noChangeAspect="1" noChangeArrowheads="1"/>
          </p:cNvPicPr>
          <p:nvPr/>
        </p:nvPicPr>
        <p:blipFill>
          <a:blip r:embed="rId2"/>
          <a:srcRect/>
          <a:stretch>
            <a:fillRect/>
          </a:stretch>
        </p:blipFill>
        <p:spPr bwMode="auto">
          <a:xfrm>
            <a:off x="0" y="-26504"/>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77AE2D6D-666F-437D-453C-F3F4EB0D6D70}"/>
              </a:ext>
            </a:extLst>
          </p:cNvPr>
          <p:cNvSpPr txBox="1">
            <a:spLocks noGrp="1"/>
          </p:cNvSpPr>
          <p:nvPr>
            <p:ph type="title"/>
          </p:nvPr>
        </p:nvSpPr>
        <p:spPr bwMode="auto">
          <a:xfrm>
            <a:off x="1295400" y="52388"/>
            <a:ext cx="7696200" cy="738187"/>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US" sz="2000" b="0" dirty="0">
                <a:solidFill>
                  <a:schemeClr val="tx1"/>
                </a:solidFill>
                <a:effectLst/>
                <a:latin typeface="Times New Roman" panose="02020603050405020304" pitchFamily="18" charset="0"/>
                <a:cs typeface="Times New Roman" panose="02020603050405020304" pitchFamily="18" charset="0"/>
              </a:rPr>
              <a:t>Linear predictive coders </a:t>
            </a:r>
            <a:endParaRPr lang="en-US" sz="2000" dirty="0">
              <a:latin typeface="Times New Roman" panose="02020603050405020304" pitchFamily="18" charset="0"/>
              <a:cs typeface="Times New Roman" panose="02020603050405020304" pitchFamily="18" charset="0"/>
            </a:endParaRPr>
          </a:p>
        </p:txBody>
      </p:sp>
      <p:pic>
        <p:nvPicPr>
          <p:cNvPr id="1026" name="Picture 2" descr="SPEECH CODING BY LINEAR PREDICTIVE CODING">
            <a:extLst>
              <a:ext uri="{FF2B5EF4-FFF2-40B4-BE49-F238E27FC236}">
                <a16:creationId xmlns:a16="http://schemas.microsoft.com/office/drawing/2014/main" xmlns="" id="{5334CDD5-608F-31FF-EF5E-F3347111448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7200" y="2590800"/>
            <a:ext cx="8398702" cy="36535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96784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44DC01E-4F75-8E13-062E-51B2FA0AFFAC}"/>
              </a:ext>
            </a:extLst>
          </p:cNvPr>
          <p:cNvSpPr>
            <a:spLocks noGrp="1"/>
          </p:cNvSpPr>
          <p:nvPr>
            <p:ph idx="1"/>
          </p:nvPr>
        </p:nvSpPr>
        <p:spPr>
          <a:xfrm>
            <a:off x="457200" y="1219200"/>
            <a:ext cx="8229600" cy="4906963"/>
          </a:xfrm>
        </p:spPr>
        <p:txBody>
          <a:bodyPr/>
          <a:lstStyle/>
          <a:p>
            <a:pPr marL="0"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Here's how LPC works:</a:t>
            </a:r>
          </a:p>
          <a:p>
            <a:pPr marL="0" indent="0" algn="l">
              <a:buNone/>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0" i="0" dirty="0">
                <a:solidFill>
                  <a:srgbClr val="374151"/>
                </a:solidFill>
                <a:effectLst/>
                <a:latin typeface="Times New Roman" panose="02020603050405020304" pitchFamily="18" charset="0"/>
                <a:cs typeface="Times New Roman" panose="02020603050405020304" pitchFamily="18" charset="0"/>
              </a:rPr>
              <a:t>Frame Segmentation: The input speech signal is divided into short overlapping frames, typically 20-30 milliseconds in duration. Each frame is assumed to be stationary, which means that the properties of the signal within that frame remain relatively constant.</a:t>
            </a:r>
          </a:p>
          <a:p>
            <a:pPr marL="0" indent="0" algn="l">
              <a:buNone/>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2. Windowing: Each frame is multiplied by a window function (e.g., Hamming window) to reduce spectral leakage and create smooth transitions at the frame boundaries.</a:t>
            </a:r>
          </a:p>
          <a:p>
            <a:pPr marL="0" indent="0" algn="l">
              <a:buNone/>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3. Autocorrelation Analysis: LPC starts by computing the autocorrelation of the speech signal within each frame. The autocorrelation function measures the similarity between the signal and time-shifted versions of itself. This function helps in estimating the linear predictive coefficients.</a:t>
            </a:r>
          </a:p>
          <a:p>
            <a:pPr marL="0" indent="0" algn="l">
              <a:buNone/>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4. Levinson-Durbin Algorithm: The autocorrelation coefficients are then used as input to the Levinson-Durbin algorithm, which is an efficient method for finding the LPC coefficients. The algorithm recursively computes a set of filter coefficients that minimize the mean square error between the original signal and the predicted signal.</a:t>
            </a:r>
          </a:p>
          <a:p>
            <a:pPr algn="l">
              <a:buFont typeface="+mj-lt"/>
              <a:buAutoNum type="arabicPeriod"/>
            </a:pPr>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ACB1F208-83CE-46F7-8311-53F7C1937338}"/>
              </a:ext>
            </a:extLst>
          </p:cNvPr>
          <p:cNvSpPr>
            <a:spLocks noGrp="1"/>
          </p:cNvSpPr>
          <p:nvPr>
            <p:ph type="dt" sz="half" idx="10"/>
          </p:nvPr>
        </p:nvSpPr>
        <p:spPr/>
        <p:txBody>
          <a:bodyPr/>
          <a:lstStyle/>
          <a:p>
            <a:pPr>
              <a:defRPr/>
            </a:pPr>
            <a:fld id="{E3652CE1-1FCD-4DD5-90E3-FBDCC768C92A}" type="datetime1">
              <a:rPr lang="en-US" smtClean="0"/>
              <a:t>11/30/2024</a:t>
            </a:fld>
            <a:endParaRPr lang="en-US"/>
          </a:p>
        </p:txBody>
      </p:sp>
      <p:sp>
        <p:nvSpPr>
          <p:cNvPr id="5" name="Footer Placeholder 4">
            <a:extLst>
              <a:ext uri="{FF2B5EF4-FFF2-40B4-BE49-F238E27FC236}">
                <a16:creationId xmlns:a16="http://schemas.microsoft.com/office/drawing/2014/main" xmlns="" id="{50DC2807-DFCD-EC8D-A19C-B874A0170519}"/>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0EB08847-7D92-9CCF-BCB9-0E7063468900}"/>
              </a:ext>
            </a:extLst>
          </p:cNvPr>
          <p:cNvSpPr>
            <a:spLocks noGrp="1"/>
          </p:cNvSpPr>
          <p:nvPr>
            <p:ph type="sldNum" sz="quarter" idx="12"/>
          </p:nvPr>
        </p:nvSpPr>
        <p:spPr/>
        <p:txBody>
          <a:bodyPr/>
          <a:lstStyle/>
          <a:p>
            <a:pPr>
              <a:defRPr/>
            </a:pPr>
            <a:fld id="{8711E55C-131A-4FE6-ABEE-E1577A104930}" type="slidenum">
              <a:rPr lang="en-US" smtClean="0"/>
              <a:pPr>
                <a:defRPr/>
              </a:pPr>
              <a:t>22</a:t>
            </a:fld>
            <a:endParaRPr lang="en-US"/>
          </a:p>
        </p:txBody>
      </p:sp>
      <p:pic>
        <p:nvPicPr>
          <p:cNvPr id="7" name="Picture 2" descr="E:\NIET\Project\xLogo11.png.pagespeed.ic.pydHLuCQEZ.png">
            <a:extLst>
              <a:ext uri="{FF2B5EF4-FFF2-40B4-BE49-F238E27FC236}">
                <a16:creationId xmlns:a16="http://schemas.microsoft.com/office/drawing/2014/main" xmlns="" id="{90424833-A1BD-C8C7-45F0-66D659399283}"/>
              </a:ext>
            </a:extLst>
          </p:cNvPr>
          <p:cNvPicPr>
            <a:picLocks noChangeAspect="1" noChangeArrowheads="1"/>
          </p:cNvPicPr>
          <p:nvPr/>
        </p:nvPicPr>
        <p:blipFill>
          <a:blip r:embed="rId2"/>
          <a:srcRect/>
          <a:stretch>
            <a:fillRect/>
          </a:stretch>
        </p:blipFill>
        <p:spPr bwMode="auto">
          <a:xfrm>
            <a:off x="0" y="-26504"/>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9FD0EB36-862A-701E-A849-5AD38C731CE4}"/>
              </a:ext>
            </a:extLst>
          </p:cNvPr>
          <p:cNvSpPr txBox="1">
            <a:spLocks noGrp="1"/>
          </p:cNvSpPr>
          <p:nvPr>
            <p:ph type="title"/>
          </p:nvPr>
        </p:nvSpPr>
        <p:spPr bwMode="auto">
          <a:xfrm>
            <a:off x="1600200" y="136525"/>
            <a:ext cx="7086600" cy="955675"/>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US" sz="2000" b="0" dirty="0">
                <a:solidFill>
                  <a:schemeClr val="tx1"/>
                </a:solidFill>
                <a:effectLst/>
                <a:latin typeface="Times New Roman" panose="02020603050405020304" pitchFamily="18" charset="0"/>
                <a:cs typeface="Times New Roman" panose="02020603050405020304" pitchFamily="18" charset="0"/>
              </a:rPr>
              <a:t>Linear predictive coders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52840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89DE2EE-1B70-F25D-4BB1-F47B96001DF9}"/>
              </a:ext>
            </a:extLst>
          </p:cNvPr>
          <p:cNvSpPr>
            <a:spLocks noGrp="1"/>
          </p:cNvSpPr>
          <p:nvPr>
            <p:ph idx="1"/>
          </p:nvPr>
        </p:nvSpPr>
        <p:spPr>
          <a:xfrm>
            <a:off x="228600" y="1066800"/>
            <a:ext cx="8763000" cy="5059363"/>
          </a:xfrm>
        </p:spPr>
        <p:txBody>
          <a:bodyPr/>
          <a:lstStyle/>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5.Residual Signal: The LPC coefficients describe a linear predictive model of the speech frame. The difference between the actual frame and the predicted frame is called the residual signal, representing the spectral details of the speech signal.</a:t>
            </a:r>
          </a:p>
          <a:p>
            <a:pPr marL="0" indent="0" algn="l">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800" dirty="0">
                <a:solidFill>
                  <a:srgbClr val="374151"/>
                </a:solidFill>
                <a:latin typeface="Times New Roman" panose="02020603050405020304" pitchFamily="18" charset="0"/>
                <a:cs typeface="Times New Roman" panose="02020603050405020304" pitchFamily="18" charset="0"/>
              </a:rPr>
              <a:t>6. </a:t>
            </a:r>
            <a:r>
              <a:rPr lang="en-US" sz="1800" b="0" i="0" dirty="0">
                <a:solidFill>
                  <a:srgbClr val="374151"/>
                </a:solidFill>
                <a:effectLst/>
                <a:latin typeface="Times New Roman" panose="02020603050405020304" pitchFamily="18" charset="0"/>
                <a:cs typeface="Times New Roman" panose="02020603050405020304" pitchFamily="18" charset="0"/>
              </a:rPr>
              <a:t>Spectral Envelope: The LPC coefficients can be interpreted as a model of the spectral envelope of the speech signal. This envelope can be used for various purposes, such as speech synthesis, noise reduction, and speaker recognition.</a:t>
            </a:r>
          </a:p>
          <a:p>
            <a:pPr marL="0" indent="0" algn="l">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7. Quantization and Encoding: To compress the speech signal, the LPC coefficients and residual signal are quantized and encoded into a more compact representation, reducing the amount of data needed to represent the speech signal.</a:t>
            </a:r>
          </a:p>
          <a:p>
            <a:pPr marL="0" indent="0" algn="l">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Linear Predictive Coding is an important component of many speech and audio compression standards, such as the Code-Excited Linear Prediction (CELP) used in various speech codecs. It also plays a role in speech recognition by modeling the vocal tract characteristics of speech sounds, helping in the recognition of spoken words and phrase.</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C100B3A-D05E-4E30-5CEE-FC1645DA0941}"/>
              </a:ext>
            </a:extLst>
          </p:cNvPr>
          <p:cNvSpPr>
            <a:spLocks noGrp="1"/>
          </p:cNvSpPr>
          <p:nvPr>
            <p:ph type="dt" sz="half" idx="10"/>
          </p:nvPr>
        </p:nvSpPr>
        <p:spPr/>
        <p:txBody>
          <a:bodyPr/>
          <a:lstStyle/>
          <a:p>
            <a:pPr>
              <a:defRPr/>
            </a:pPr>
            <a:fld id="{7E939016-7A4E-4A51-A9A3-4D25973437B2}" type="datetime1">
              <a:rPr lang="en-US" smtClean="0"/>
              <a:t>11/30/2024</a:t>
            </a:fld>
            <a:endParaRPr lang="en-US"/>
          </a:p>
        </p:txBody>
      </p:sp>
      <p:sp>
        <p:nvSpPr>
          <p:cNvPr id="5" name="Footer Placeholder 4">
            <a:extLst>
              <a:ext uri="{FF2B5EF4-FFF2-40B4-BE49-F238E27FC236}">
                <a16:creationId xmlns:a16="http://schemas.microsoft.com/office/drawing/2014/main" xmlns="" id="{CD9CDED5-47E6-BAB0-5039-69D00D3784F6}"/>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897220DF-FF87-87BF-A955-91DF76B3CDB3}"/>
              </a:ext>
            </a:extLst>
          </p:cNvPr>
          <p:cNvSpPr>
            <a:spLocks noGrp="1"/>
          </p:cNvSpPr>
          <p:nvPr>
            <p:ph type="sldNum" sz="quarter" idx="12"/>
          </p:nvPr>
        </p:nvSpPr>
        <p:spPr/>
        <p:txBody>
          <a:bodyPr/>
          <a:lstStyle/>
          <a:p>
            <a:pPr>
              <a:defRPr/>
            </a:pPr>
            <a:fld id="{8711E55C-131A-4FE6-ABEE-E1577A104930}" type="slidenum">
              <a:rPr lang="en-US" smtClean="0"/>
              <a:pPr>
                <a:defRPr/>
              </a:pPr>
              <a:t>23</a:t>
            </a:fld>
            <a:endParaRPr lang="en-US"/>
          </a:p>
        </p:txBody>
      </p:sp>
      <p:pic>
        <p:nvPicPr>
          <p:cNvPr id="7" name="Picture 2" descr="E:\NIET\Project\xLogo11.png.pagespeed.ic.pydHLuCQEZ.png">
            <a:extLst>
              <a:ext uri="{FF2B5EF4-FFF2-40B4-BE49-F238E27FC236}">
                <a16:creationId xmlns:a16="http://schemas.microsoft.com/office/drawing/2014/main" xmlns="" id="{690DAF13-77C0-E5CA-4C49-EB380590B2CE}"/>
              </a:ext>
            </a:extLst>
          </p:cNvPr>
          <p:cNvPicPr>
            <a:picLocks noChangeAspect="1" noChangeArrowheads="1"/>
          </p:cNvPicPr>
          <p:nvPr/>
        </p:nvPicPr>
        <p:blipFill>
          <a:blip r:embed="rId2"/>
          <a:srcRect/>
          <a:stretch>
            <a:fillRect/>
          </a:stretch>
        </p:blipFill>
        <p:spPr bwMode="auto">
          <a:xfrm>
            <a:off x="0" y="-26504"/>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DA75E849-1647-9657-18B8-1B13CF5C2B8D}"/>
              </a:ext>
            </a:extLst>
          </p:cNvPr>
          <p:cNvSpPr txBox="1">
            <a:spLocks noGrp="1"/>
          </p:cNvSpPr>
          <p:nvPr>
            <p:ph type="title"/>
          </p:nvPr>
        </p:nvSpPr>
        <p:spPr bwMode="auto">
          <a:xfrm>
            <a:off x="1295400" y="136525"/>
            <a:ext cx="7391400" cy="654050"/>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US" sz="2000" b="0" dirty="0">
                <a:solidFill>
                  <a:schemeClr val="tx1"/>
                </a:solidFill>
                <a:effectLst/>
                <a:latin typeface="Times New Roman" panose="02020603050405020304" pitchFamily="18" charset="0"/>
                <a:cs typeface="Times New Roman" panose="02020603050405020304" pitchFamily="18" charset="0"/>
              </a:rPr>
              <a:t>Linear predictive coders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49843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72F8A81-6BBA-F8B9-521C-B4CB3EB1ED80}"/>
              </a:ext>
            </a:extLst>
          </p:cNvPr>
          <p:cNvSpPr>
            <a:spLocks noGrp="1"/>
          </p:cNvSpPr>
          <p:nvPr>
            <p:ph idx="1"/>
          </p:nvPr>
        </p:nvSpPr>
        <p:spPr>
          <a:xfrm>
            <a:off x="868017" y="790575"/>
            <a:ext cx="8229600" cy="5172074"/>
          </a:xfrm>
        </p:spPr>
        <p:txBody>
          <a:bodyPr/>
          <a:lstStyle/>
          <a:p>
            <a:pPr marL="0" indent="0">
              <a:buNone/>
            </a:pPr>
            <a:r>
              <a:rPr lang="en-US" sz="1600" b="0" i="0" dirty="0">
                <a:solidFill>
                  <a:srgbClr val="202124"/>
                </a:solidFill>
                <a:effectLst/>
                <a:latin typeface="Times New Roman" panose="02020603050405020304" pitchFamily="18" charset="0"/>
                <a:cs typeface="Times New Roman" panose="02020603050405020304" pitchFamily="18" charset="0"/>
              </a:rPr>
              <a:t>"In the transmitter, before a message is sent, it's encoded. Then in the receiver, it can be decoded to recover the original message and remove all of the noise, interference and effects of poor signal strength. This is called Channel Coding.“</a:t>
            </a:r>
          </a:p>
          <a:p>
            <a:pPr marL="0" indent="0">
              <a:buNone/>
            </a:pPr>
            <a:endParaRPr lang="en-US" sz="1600" b="0" i="0" dirty="0">
              <a:solidFill>
                <a:srgbClr val="202124"/>
              </a:solidFill>
              <a:effectLst/>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When performing source coding one aims to remove all redundancy in the source data, for channel coding the opposite is done; redundancy is introduced into the data in order to protect the data against channel errors. These channel errors can for instance be packet losses, considered in Papers A, B and D, or bit errors considered in Paper C. In the nonideality of the channel is modelled as discrete memoryless disturbance, p(</a:t>
            </a:r>
            <a:r>
              <a:rPr lang="en-US" sz="1600" dirty="0" err="1">
                <a:latin typeface="Times New Roman" panose="02020603050405020304" pitchFamily="18" charset="0"/>
                <a:cs typeface="Times New Roman" panose="02020603050405020304" pitchFamily="18" charset="0"/>
              </a:rPr>
              <a:t>j|i</a:t>
            </a:r>
            <a:r>
              <a:rPr lang="en-US" sz="1600" dirty="0">
                <a:latin typeface="Times New Roman" panose="02020603050405020304" pitchFamily="18" charset="0"/>
                <a:cs typeface="Times New Roman" panose="02020603050405020304" pitchFamily="18" charset="0"/>
              </a:rPr>
              <a:t>), when transmitting the index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and receiving index j. Note that j is not necessarily equal to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Channel coding tries to protect the system against these kinds of imperfections.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9776AC0B-2ABE-C5F1-204F-5EE3AAFE4565}"/>
              </a:ext>
            </a:extLst>
          </p:cNvPr>
          <p:cNvSpPr>
            <a:spLocks noGrp="1"/>
          </p:cNvSpPr>
          <p:nvPr>
            <p:ph type="dt" sz="half" idx="10"/>
          </p:nvPr>
        </p:nvSpPr>
        <p:spPr/>
        <p:txBody>
          <a:bodyPr/>
          <a:lstStyle/>
          <a:p>
            <a:pPr>
              <a:defRPr/>
            </a:pPr>
            <a:fld id="{6547F2E5-AB62-4EA9-AE1B-BA44F1F3CAD9}" type="datetime1">
              <a:rPr lang="en-US" smtClean="0"/>
              <a:t>11/30/2024</a:t>
            </a:fld>
            <a:endParaRPr lang="en-US"/>
          </a:p>
        </p:txBody>
      </p:sp>
      <p:sp>
        <p:nvSpPr>
          <p:cNvPr id="5" name="Footer Placeholder 4">
            <a:extLst>
              <a:ext uri="{FF2B5EF4-FFF2-40B4-BE49-F238E27FC236}">
                <a16:creationId xmlns:a16="http://schemas.microsoft.com/office/drawing/2014/main" xmlns="" id="{C5EE0768-F947-999C-C4DB-D0C88A876750}"/>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0B97599A-FFCB-706D-9514-71A9F6DAD8B1}"/>
              </a:ext>
            </a:extLst>
          </p:cNvPr>
          <p:cNvSpPr>
            <a:spLocks noGrp="1"/>
          </p:cNvSpPr>
          <p:nvPr>
            <p:ph type="sldNum" sz="quarter" idx="12"/>
          </p:nvPr>
        </p:nvSpPr>
        <p:spPr/>
        <p:txBody>
          <a:bodyPr/>
          <a:lstStyle/>
          <a:p>
            <a:pPr>
              <a:defRPr/>
            </a:pPr>
            <a:fld id="{8711E55C-131A-4FE6-ABEE-E1577A104930}" type="slidenum">
              <a:rPr lang="en-US" smtClean="0"/>
              <a:pPr>
                <a:defRPr/>
              </a:pPr>
              <a:t>24</a:t>
            </a:fld>
            <a:endParaRPr lang="en-US"/>
          </a:p>
        </p:txBody>
      </p:sp>
      <p:pic>
        <p:nvPicPr>
          <p:cNvPr id="7" name="Picture 2" descr="E:\NIET\Project\xLogo11.png.pagespeed.ic.pydHLuCQEZ.png">
            <a:extLst>
              <a:ext uri="{FF2B5EF4-FFF2-40B4-BE49-F238E27FC236}">
                <a16:creationId xmlns:a16="http://schemas.microsoft.com/office/drawing/2014/main" xmlns="" id="{6C234353-C203-06D1-7FA5-92AB3BE3CCE5}"/>
              </a:ext>
            </a:extLst>
          </p:cNvPr>
          <p:cNvPicPr>
            <a:picLocks noChangeAspect="1" noChangeArrowheads="1"/>
          </p:cNvPicPr>
          <p:nvPr/>
        </p:nvPicPr>
        <p:blipFill>
          <a:blip r:embed="rId2"/>
          <a:srcRect/>
          <a:stretch>
            <a:fillRect/>
          </a:stretch>
        </p:blipFill>
        <p:spPr bwMode="auto">
          <a:xfrm>
            <a:off x="0" y="-26504"/>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18CC6DF8-612A-B594-04FC-3EFF3552D11F}"/>
              </a:ext>
            </a:extLst>
          </p:cNvPr>
          <p:cNvSpPr txBox="1">
            <a:spLocks noGrp="1"/>
          </p:cNvSpPr>
          <p:nvPr>
            <p:ph type="title"/>
          </p:nvPr>
        </p:nvSpPr>
        <p:spPr bwMode="auto">
          <a:xfrm>
            <a:off x="1371600" y="136525"/>
            <a:ext cx="7315200" cy="654050"/>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US" sz="2000" dirty="0">
                <a:latin typeface="Times New Roman" panose="02020603050405020304" pitchFamily="18" charset="0"/>
                <a:cs typeface="Times New Roman" panose="02020603050405020304" pitchFamily="18" charset="0"/>
              </a:rPr>
              <a:t>channel coding</a:t>
            </a:r>
          </a:p>
        </p:txBody>
      </p:sp>
      <p:pic>
        <p:nvPicPr>
          <p:cNvPr id="9" name="Picture 2" descr="Illustration of channel coding. Given an input message X, the channel... |  Download Scientific Diagram">
            <a:extLst>
              <a:ext uri="{FF2B5EF4-FFF2-40B4-BE49-F238E27FC236}">
                <a16:creationId xmlns:a16="http://schemas.microsoft.com/office/drawing/2014/main" xmlns="" id="{54685FC1-A52D-36DD-8870-E60305ABEBC2}"/>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190625" y="3886200"/>
            <a:ext cx="6762750" cy="1219200"/>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71957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6ED4F47-9436-8EE4-BC3C-BC5B1A213B04}"/>
              </a:ext>
            </a:extLst>
          </p:cNvPr>
          <p:cNvSpPr>
            <a:spLocks noGrp="1"/>
          </p:cNvSpPr>
          <p:nvPr>
            <p:ph idx="1"/>
          </p:nvPr>
        </p:nvSpPr>
        <p:spPr>
          <a:xfrm>
            <a:off x="457200" y="1066800"/>
            <a:ext cx="8229600" cy="5059363"/>
          </a:xfrm>
        </p:spPr>
        <p:txBody>
          <a:bodyPr/>
          <a:lstStyle/>
          <a:p>
            <a:pPr marL="0" indent="0">
              <a:buNone/>
            </a:pPr>
            <a:r>
              <a:rPr lang="en-US" sz="1600" dirty="0">
                <a:latin typeface="Times New Roman" panose="02020603050405020304" pitchFamily="18" charset="0"/>
                <a:cs typeface="Times New Roman" panose="02020603050405020304" pitchFamily="18" charset="0"/>
              </a:rPr>
              <a:t>p(j|i) j Xˆ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X Encoder Decoder Figure  Model of transmission over a channel. There exist theoretical formulas for how much information that, in theory, can be transmitted over a channel with certain statistics. This value is called capacity and tells us the maximum number of bits per channel use that can be transmitted over the channel such that an arbitrary low error probability can be achieved. It should be noted that the capacity is a supremum which it not necessarily archive- able itself, this will depend on the channel statistics. For stationary and memoryless channels, the capacity is </a:t>
            </a:r>
          </a:p>
          <a:p>
            <a:pPr marL="0" indent="0">
              <a:buNone/>
            </a:pPr>
            <a:r>
              <a:rPr lang="en-US" sz="1600" dirty="0">
                <a:latin typeface="Times New Roman" panose="02020603050405020304" pitchFamily="18" charset="0"/>
                <a:cs typeface="Times New Roman" panose="02020603050405020304" pitchFamily="18" charset="0"/>
              </a:rPr>
              <a:t>                                               C = max p(x) I(X; Y ) </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which is the well-known formula for capacity originating from Shannon’s groundbreaking .  X and Y are not required to be discrete in this formula but generally when dealing with continuous alphabets a constraint on p(x) in (22) is introduced such that the power is restricted, i.e. p(x) : E[X2 ] ≤ P. Furthermore, if the channel has memory Dobrushin [12] derived the capacity for “information stable channels” (see e.g. [13] for explanation) and Verdu and Han [14] showed a ´ general formula valid for any channel.</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65611480-F176-3842-4E43-F52AC53C61B5}"/>
              </a:ext>
            </a:extLst>
          </p:cNvPr>
          <p:cNvSpPr>
            <a:spLocks noGrp="1"/>
          </p:cNvSpPr>
          <p:nvPr>
            <p:ph type="dt" sz="half" idx="10"/>
          </p:nvPr>
        </p:nvSpPr>
        <p:spPr/>
        <p:txBody>
          <a:bodyPr/>
          <a:lstStyle/>
          <a:p>
            <a:pPr>
              <a:defRPr/>
            </a:pPr>
            <a:fld id="{92919FDE-18FA-453A-B4D1-96F1067E26D5}" type="datetime1">
              <a:rPr lang="en-US" smtClean="0"/>
              <a:t>11/30/2024</a:t>
            </a:fld>
            <a:endParaRPr lang="en-US"/>
          </a:p>
        </p:txBody>
      </p:sp>
      <p:sp>
        <p:nvSpPr>
          <p:cNvPr id="5" name="Footer Placeholder 4">
            <a:extLst>
              <a:ext uri="{FF2B5EF4-FFF2-40B4-BE49-F238E27FC236}">
                <a16:creationId xmlns:a16="http://schemas.microsoft.com/office/drawing/2014/main" xmlns="" id="{0907BB5A-B973-D562-5F38-95EC039A6AE9}"/>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802AC6DF-F17D-D0A6-5BF0-AD7DB63D594B}"/>
              </a:ext>
            </a:extLst>
          </p:cNvPr>
          <p:cNvSpPr>
            <a:spLocks noGrp="1"/>
          </p:cNvSpPr>
          <p:nvPr>
            <p:ph type="sldNum" sz="quarter" idx="12"/>
          </p:nvPr>
        </p:nvSpPr>
        <p:spPr/>
        <p:txBody>
          <a:bodyPr/>
          <a:lstStyle/>
          <a:p>
            <a:pPr>
              <a:defRPr/>
            </a:pPr>
            <a:fld id="{8711E55C-131A-4FE6-ABEE-E1577A104930}" type="slidenum">
              <a:rPr lang="en-US" smtClean="0"/>
              <a:pPr>
                <a:defRPr/>
              </a:pPr>
              <a:t>25</a:t>
            </a:fld>
            <a:endParaRPr lang="en-US"/>
          </a:p>
        </p:txBody>
      </p:sp>
      <p:pic>
        <p:nvPicPr>
          <p:cNvPr id="7" name="Picture 2" descr="E:\NIET\Project\xLogo11.png.pagespeed.ic.pydHLuCQEZ.png">
            <a:extLst>
              <a:ext uri="{FF2B5EF4-FFF2-40B4-BE49-F238E27FC236}">
                <a16:creationId xmlns:a16="http://schemas.microsoft.com/office/drawing/2014/main" xmlns="" id="{3B53201C-9C1D-A828-7289-7A862FD0D2BE}"/>
              </a:ext>
            </a:extLst>
          </p:cNvPr>
          <p:cNvPicPr>
            <a:picLocks noChangeAspect="1" noChangeArrowheads="1"/>
          </p:cNvPicPr>
          <p:nvPr/>
        </p:nvPicPr>
        <p:blipFill>
          <a:blip r:embed="rId2"/>
          <a:srcRect/>
          <a:stretch>
            <a:fillRect/>
          </a:stretch>
        </p:blipFill>
        <p:spPr bwMode="auto">
          <a:xfrm>
            <a:off x="0" y="-26504"/>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6566DB63-9E68-D8EF-9E44-D6EE94C63241}"/>
              </a:ext>
            </a:extLst>
          </p:cNvPr>
          <p:cNvSpPr txBox="1">
            <a:spLocks noGrp="1"/>
          </p:cNvSpPr>
          <p:nvPr>
            <p:ph type="title"/>
          </p:nvPr>
        </p:nvSpPr>
        <p:spPr bwMode="auto">
          <a:xfrm>
            <a:off x="1447800" y="136525"/>
            <a:ext cx="7239000" cy="654050"/>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US" sz="2000" dirty="0">
                <a:latin typeface="Times New Roman" panose="02020603050405020304" pitchFamily="18" charset="0"/>
                <a:cs typeface="Times New Roman" panose="02020603050405020304" pitchFamily="18" charset="0"/>
              </a:rPr>
              <a:t>channel coding</a:t>
            </a:r>
          </a:p>
        </p:txBody>
      </p:sp>
    </p:spTree>
    <p:extLst>
      <p:ext uri="{BB962C8B-B14F-4D97-AF65-F5344CB8AC3E}">
        <p14:creationId xmlns:p14="http://schemas.microsoft.com/office/powerpoint/2010/main" xmlns="" val="4283044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9DB7E6B-CCF0-BE32-E725-10F5B8EF39A2}"/>
              </a:ext>
            </a:extLst>
          </p:cNvPr>
          <p:cNvSpPr>
            <a:spLocks noGrp="1"/>
          </p:cNvSpPr>
          <p:nvPr>
            <p:ph idx="1"/>
          </p:nvPr>
        </p:nvSpPr>
        <p:spPr>
          <a:xfrm>
            <a:off x="457200" y="931310"/>
            <a:ext cx="8229600" cy="5194854"/>
          </a:xfrm>
        </p:spPr>
        <p:txBody>
          <a:bodyPr/>
          <a:lstStyle/>
          <a:p>
            <a:pPr algn="l"/>
            <a:r>
              <a:rPr lang="en-US" sz="1800" b="0" i="0" dirty="0">
                <a:solidFill>
                  <a:srgbClr val="374151"/>
                </a:solidFill>
                <a:effectLst/>
                <a:latin typeface="Söhne"/>
              </a:rPr>
              <a:t>Multiplexing is a fundamental concept in telecommunications and data transmission that allows multiple signals or data streams to share a common transmission medium, such as a cable, fiber-optic line, or wireless channel. The main purpose of multiplexing is to make efficient use of the available bandwidth or resources while ensuring that the various signals can be transmitted and received simultaneously without significant interference or data loss. Multiplexing techniques are commonly used in telecommunication systems, computer networks, and broadcasting.</a:t>
            </a:r>
          </a:p>
          <a:p>
            <a:pPr algn="l"/>
            <a:r>
              <a:rPr lang="en-US" sz="1800" b="0" i="0" dirty="0">
                <a:solidFill>
                  <a:srgbClr val="374151"/>
                </a:solidFill>
                <a:effectLst/>
                <a:latin typeface="Söhne"/>
              </a:rPr>
              <a:t>There are several methods of multiplexing, each designed for different types of applications and communication scenarios. The most common types of multiplexing include:</a:t>
            </a:r>
          </a:p>
          <a:p>
            <a:pPr algn="l"/>
            <a:endParaRPr lang="en-US" sz="1800" b="0" i="0" dirty="0">
              <a:solidFill>
                <a:srgbClr val="374151"/>
              </a:solidFill>
              <a:effectLst/>
              <a:latin typeface="Söhne"/>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2E054835-3EA9-DF38-4A8F-F9894F07C89E}"/>
              </a:ext>
            </a:extLst>
          </p:cNvPr>
          <p:cNvSpPr>
            <a:spLocks noGrp="1"/>
          </p:cNvSpPr>
          <p:nvPr>
            <p:ph type="dt" sz="half" idx="10"/>
          </p:nvPr>
        </p:nvSpPr>
        <p:spPr/>
        <p:txBody>
          <a:bodyPr/>
          <a:lstStyle/>
          <a:p>
            <a:pPr>
              <a:defRPr/>
            </a:pPr>
            <a:fld id="{48EF2223-F345-4176-ABFF-CCE5796E324F}" type="datetime1">
              <a:rPr lang="en-US" smtClean="0"/>
              <a:t>11/30/2024</a:t>
            </a:fld>
            <a:endParaRPr lang="en-US"/>
          </a:p>
        </p:txBody>
      </p:sp>
      <p:sp>
        <p:nvSpPr>
          <p:cNvPr id="5" name="Footer Placeholder 4">
            <a:extLst>
              <a:ext uri="{FF2B5EF4-FFF2-40B4-BE49-F238E27FC236}">
                <a16:creationId xmlns:a16="http://schemas.microsoft.com/office/drawing/2014/main" xmlns="" id="{4F393C48-FDD1-3683-92D8-DDBC1E4678BD}"/>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BDE742DB-0AA6-E6BB-1BD7-440F7EB0665B}"/>
              </a:ext>
            </a:extLst>
          </p:cNvPr>
          <p:cNvSpPr>
            <a:spLocks noGrp="1"/>
          </p:cNvSpPr>
          <p:nvPr>
            <p:ph type="sldNum" sz="quarter" idx="12"/>
          </p:nvPr>
        </p:nvSpPr>
        <p:spPr/>
        <p:txBody>
          <a:bodyPr/>
          <a:lstStyle/>
          <a:p>
            <a:pPr>
              <a:defRPr/>
            </a:pPr>
            <a:fld id="{8711E55C-131A-4FE6-ABEE-E1577A104930}" type="slidenum">
              <a:rPr lang="en-US" smtClean="0"/>
              <a:pPr>
                <a:defRPr/>
              </a:pPr>
              <a:t>26</a:t>
            </a:fld>
            <a:endParaRPr lang="en-US"/>
          </a:p>
        </p:txBody>
      </p:sp>
      <p:pic>
        <p:nvPicPr>
          <p:cNvPr id="7" name="Picture 2" descr="E:\NIET\Project\xLogo11.png.pagespeed.ic.pydHLuCQEZ.png">
            <a:extLst>
              <a:ext uri="{FF2B5EF4-FFF2-40B4-BE49-F238E27FC236}">
                <a16:creationId xmlns:a16="http://schemas.microsoft.com/office/drawing/2014/main" xmlns="" id="{11E64DE4-9807-C0E3-040D-C646AD848D6E}"/>
              </a:ext>
            </a:extLst>
          </p:cNvPr>
          <p:cNvPicPr>
            <a:picLocks noChangeAspect="1" noChangeArrowheads="1"/>
          </p:cNvPicPr>
          <p:nvPr/>
        </p:nvPicPr>
        <p:blipFill>
          <a:blip r:embed="rId2"/>
          <a:srcRect/>
          <a:stretch>
            <a:fillRect/>
          </a:stretch>
        </p:blipFill>
        <p:spPr bwMode="auto">
          <a:xfrm>
            <a:off x="0" y="-26504"/>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F4DE8ABC-EF31-EFF3-6CE4-17DAABBD4E64}"/>
              </a:ext>
            </a:extLst>
          </p:cNvPr>
          <p:cNvSpPr txBox="1">
            <a:spLocks noGrp="1"/>
          </p:cNvSpPr>
          <p:nvPr>
            <p:ph type="title"/>
          </p:nvPr>
        </p:nvSpPr>
        <p:spPr bwMode="auto">
          <a:xfrm>
            <a:off x="1447800" y="136525"/>
            <a:ext cx="7086600" cy="654050"/>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US" sz="2000" b="0" i="0" dirty="0">
                <a:solidFill>
                  <a:srgbClr val="374151"/>
                </a:solidFill>
                <a:effectLst/>
                <a:latin typeface="Söhne"/>
              </a:rPr>
              <a:t>Multiplexing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73271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28B0B60-F946-CF37-FD5D-D7D1A7B701D7}"/>
              </a:ext>
            </a:extLst>
          </p:cNvPr>
          <p:cNvSpPr>
            <a:spLocks noGrp="1"/>
          </p:cNvSpPr>
          <p:nvPr>
            <p:ph idx="1"/>
          </p:nvPr>
        </p:nvSpPr>
        <p:spPr>
          <a:xfrm>
            <a:off x="457200" y="1255230"/>
            <a:ext cx="8229600" cy="4870934"/>
          </a:xfrm>
        </p:spPr>
        <p:txBody>
          <a:bodyPr/>
          <a:lstStyle/>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3. Wavelength Division Multiplexing (WDM):</a:t>
            </a:r>
            <a:r>
              <a:rPr lang="en-US" sz="1600" b="0" i="0" dirty="0">
                <a:solidFill>
                  <a:srgbClr val="374151"/>
                </a:solidFill>
                <a:effectLst/>
                <a:latin typeface="Times New Roman" panose="02020603050405020304" pitchFamily="18" charset="0"/>
                <a:cs typeface="Times New Roman" panose="02020603050405020304" pitchFamily="18" charset="0"/>
              </a:rPr>
              <a:t> WDM is similar to FDM but is specifically used in optical fiber communication. It assigns different wavelengths of light to various signals, allowing multiple data streams to be sent simultaneously over a single optical fiber.</a:t>
            </a:r>
          </a:p>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4. Code Division Multiplexing (CDM):</a:t>
            </a:r>
            <a:r>
              <a:rPr lang="en-US" sz="1600" b="0" i="0" dirty="0">
                <a:solidFill>
                  <a:srgbClr val="374151"/>
                </a:solidFill>
                <a:effectLst/>
                <a:latin typeface="Times New Roman" panose="02020603050405020304" pitchFamily="18" charset="0"/>
                <a:cs typeface="Times New Roman" panose="02020603050405020304" pitchFamily="18" charset="0"/>
              </a:rPr>
              <a:t> CDM assigns a unique code to each signal and allows them to be transmitted simultaneously on the same frequency or time slot. This method is commonly used in CDMA (Code Division Multiple Access) cellular networks.</a:t>
            </a:r>
          </a:p>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5. Statistical Multiplexing:</a:t>
            </a:r>
            <a:r>
              <a:rPr lang="en-US" sz="1600" b="0" i="0" dirty="0">
                <a:solidFill>
                  <a:srgbClr val="374151"/>
                </a:solidFill>
                <a:effectLst/>
                <a:latin typeface="Times New Roman" panose="02020603050405020304" pitchFamily="18" charset="0"/>
                <a:cs typeface="Times New Roman" panose="02020603050405020304" pitchFamily="18" charset="0"/>
              </a:rPr>
              <a:t> This method allocates bandwidth dynamically based on the needs of different data streams. It is commonly used in computer networks, where data packets are transmitted as they become available, with no fixed time or frequency allocations.</a:t>
            </a:r>
          </a:p>
          <a:p>
            <a:pPr marL="0" indent="0" algn="l">
              <a:buNone/>
            </a:pPr>
            <a:r>
              <a:rPr lang="en-US" sz="1600" b="1" i="0" dirty="0">
                <a:solidFill>
                  <a:srgbClr val="374151"/>
                </a:solidFill>
                <a:effectLst/>
                <a:latin typeface="Times New Roman" panose="02020603050405020304" pitchFamily="18" charset="0"/>
                <a:cs typeface="Times New Roman" panose="02020603050405020304" pitchFamily="18" charset="0"/>
              </a:rPr>
              <a:t>6. Space Division Multiplexing (SDM):</a:t>
            </a:r>
            <a:r>
              <a:rPr lang="en-US" sz="1600" b="0" i="0" dirty="0">
                <a:solidFill>
                  <a:srgbClr val="374151"/>
                </a:solidFill>
                <a:effectLst/>
                <a:latin typeface="Times New Roman" panose="02020603050405020304" pitchFamily="18" charset="0"/>
                <a:cs typeface="Times New Roman" panose="02020603050405020304" pitchFamily="18" charset="0"/>
              </a:rPr>
              <a:t> SDM involves using multiple physical paths or channels to transmit data. In wireless communication, this might involve using multiple antennas (MIMO - Multiple-Input, Multiple-Output) to transmit multiple data streams over the same radio channel.</a:t>
            </a:r>
          </a:p>
          <a:p>
            <a:pPr marL="0" indent="0" algn="l">
              <a:buNone/>
            </a:pPr>
            <a:r>
              <a:rPr lang="en-US" sz="1600" b="0" i="0" dirty="0">
                <a:solidFill>
                  <a:srgbClr val="374151"/>
                </a:solidFill>
                <a:effectLst/>
                <a:latin typeface="Times New Roman" panose="02020603050405020304" pitchFamily="18" charset="0"/>
                <a:cs typeface="Times New Roman" panose="02020603050405020304" pitchFamily="18" charset="0"/>
              </a:rPr>
              <a:t>Multiplexing plays a crucial role in optimizing the use of resources and ensuring efficient communication in various contexts. It allows for the simultaneous transmission of voice, data, video, and other forms of information on the same network or medium. Demultiplexing is the process of separating the multiplexed signals back into their original individual streams at the receiver's end, using the appropriate demultiplexing technique corresponding to the multiplexing method used.</a:t>
            </a: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5A08F0C3-2372-B58B-945A-9D1FE8916B40}"/>
              </a:ext>
            </a:extLst>
          </p:cNvPr>
          <p:cNvSpPr>
            <a:spLocks noGrp="1"/>
          </p:cNvSpPr>
          <p:nvPr>
            <p:ph type="dt" sz="half" idx="10"/>
          </p:nvPr>
        </p:nvSpPr>
        <p:spPr/>
        <p:txBody>
          <a:bodyPr/>
          <a:lstStyle/>
          <a:p>
            <a:pPr>
              <a:defRPr/>
            </a:pPr>
            <a:fld id="{1643AECA-C306-4660-A6FA-3FD2698C17AD}" type="datetime1">
              <a:rPr lang="en-US" smtClean="0"/>
              <a:t>11/30/2024</a:t>
            </a:fld>
            <a:endParaRPr lang="en-US"/>
          </a:p>
        </p:txBody>
      </p:sp>
      <p:sp>
        <p:nvSpPr>
          <p:cNvPr id="5" name="Footer Placeholder 4">
            <a:extLst>
              <a:ext uri="{FF2B5EF4-FFF2-40B4-BE49-F238E27FC236}">
                <a16:creationId xmlns:a16="http://schemas.microsoft.com/office/drawing/2014/main" xmlns="" id="{04AF195A-5E63-5313-DBB1-DF0F931F174F}"/>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6AEFB1ED-7F88-4E84-DD6B-EFD47E1936AB}"/>
              </a:ext>
            </a:extLst>
          </p:cNvPr>
          <p:cNvSpPr>
            <a:spLocks noGrp="1"/>
          </p:cNvSpPr>
          <p:nvPr>
            <p:ph type="sldNum" sz="quarter" idx="12"/>
          </p:nvPr>
        </p:nvSpPr>
        <p:spPr/>
        <p:txBody>
          <a:bodyPr/>
          <a:lstStyle/>
          <a:p>
            <a:pPr>
              <a:defRPr/>
            </a:pPr>
            <a:fld id="{8711E55C-131A-4FE6-ABEE-E1577A104930}" type="slidenum">
              <a:rPr lang="en-US" smtClean="0"/>
              <a:pPr>
                <a:defRPr/>
              </a:pPr>
              <a:t>27</a:t>
            </a:fld>
            <a:endParaRPr lang="en-US"/>
          </a:p>
        </p:txBody>
      </p:sp>
      <p:pic>
        <p:nvPicPr>
          <p:cNvPr id="7" name="Picture 2" descr="E:\NIET\Project\xLogo11.png.pagespeed.ic.pydHLuCQEZ.png">
            <a:extLst>
              <a:ext uri="{FF2B5EF4-FFF2-40B4-BE49-F238E27FC236}">
                <a16:creationId xmlns:a16="http://schemas.microsoft.com/office/drawing/2014/main" xmlns="" id="{2E11098D-6AA7-2DB1-2016-AA8C77CDD0DB}"/>
              </a:ext>
            </a:extLst>
          </p:cNvPr>
          <p:cNvPicPr>
            <a:picLocks noChangeAspect="1" noChangeArrowheads="1"/>
          </p:cNvPicPr>
          <p:nvPr/>
        </p:nvPicPr>
        <p:blipFill>
          <a:blip r:embed="rId2"/>
          <a:srcRect/>
          <a:stretch>
            <a:fillRect/>
          </a:stretch>
        </p:blipFill>
        <p:spPr bwMode="auto">
          <a:xfrm>
            <a:off x="0" y="-26504"/>
            <a:ext cx="1447800" cy="817563"/>
          </a:xfrm>
          <a:prstGeom prst="rect">
            <a:avLst/>
          </a:prstGeom>
          <a:noFill/>
          <a:ln w="9525">
            <a:noFill/>
            <a:miter lim="800000"/>
            <a:headEnd/>
            <a:tailEnd/>
          </a:ln>
        </p:spPr>
      </p:pic>
      <p:sp>
        <p:nvSpPr>
          <p:cNvPr id="10" name="Title 1">
            <a:extLst>
              <a:ext uri="{FF2B5EF4-FFF2-40B4-BE49-F238E27FC236}">
                <a16:creationId xmlns:a16="http://schemas.microsoft.com/office/drawing/2014/main" xmlns="" id="{973C97FE-8298-81AA-0E7B-2AF4482B6180}"/>
              </a:ext>
            </a:extLst>
          </p:cNvPr>
          <p:cNvSpPr txBox="1">
            <a:spLocks noGrp="1"/>
          </p:cNvSpPr>
          <p:nvPr>
            <p:ph type="title"/>
          </p:nvPr>
        </p:nvSpPr>
        <p:spPr bwMode="auto">
          <a:xfrm>
            <a:off x="1295400" y="136525"/>
            <a:ext cx="7391400" cy="955675"/>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US" sz="2000" b="0" i="0" dirty="0">
                <a:solidFill>
                  <a:srgbClr val="374151"/>
                </a:solidFill>
                <a:effectLst/>
                <a:latin typeface="Söhne"/>
              </a:rPr>
              <a:t>Multiplexing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33980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2E1C07B2-D568-8259-E3B1-371E93C16F76}"/>
              </a:ext>
            </a:extLst>
          </p:cNvPr>
          <p:cNvSpPr>
            <a:spLocks noGrp="1"/>
          </p:cNvSpPr>
          <p:nvPr>
            <p:ph type="dt" sz="half" idx="10"/>
          </p:nvPr>
        </p:nvSpPr>
        <p:spPr/>
        <p:txBody>
          <a:bodyPr/>
          <a:lstStyle/>
          <a:p>
            <a:pPr>
              <a:defRPr/>
            </a:pPr>
            <a:fld id="{7887C20D-D1E2-4FB8-9D10-E3883EB28FE4}" type="datetime1">
              <a:rPr lang="en-US" smtClean="0"/>
              <a:t>11/30/2024</a:t>
            </a:fld>
            <a:endParaRPr lang="en-US"/>
          </a:p>
        </p:txBody>
      </p:sp>
      <p:sp>
        <p:nvSpPr>
          <p:cNvPr id="5" name="Footer Placeholder 4">
            <a:extLst>
              <a:ext uri="{FF2B5EF4-FFF2-40B4-BE49-F238E27FC236}">
                <a16:creationId xmlns:a16="http://schemas.microsoft.com/office/drawing/2014/main" xmlns="" id="{F8351873-D028-66BE-2925-57CFBC8A3AE8}"/>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A9D660C0-F7BA-6E6A-4EF4-8955EE07309F}"/>
              </a:ext>
            </a:extLst>
          </p:cNvPr>
          <p:cNvSpPr>
            <a:spLocks noGrp="1"/>
          </p:cNvSpPr>
          <p:nvPr>
            <p:ph type="sldNum" sz="quarter" idx="12"/>
          </p:nvPr>
        </p:nvSpPr>
        <p:spPr/>
        <p:txBody>
          <a:bodyPr/>
          <a:lstStyle/>
          <a:p>
            <a:pPr>
              <a:defRPr/>
            </a:pPr>
            <a:fld id="{8711E55C-131A-4FE6-ABEE-E1577A104930}" type="slidenum">
              <a:rPr lang="en-US" smtClean="0"/>
              <a:pPr>
                <a:defRPr/>
              </a:pPr>
              <a:t>28</a:t>
            </a:fld>
            <a:endParaRPr lang="en-US"/>
          </a:p>
        </p:txBody>
      </p:sp>
      <p:pic>
        <p:nvPicPr>
          <p:cNvPr id="7" name="Picture 2" descr="E:\NIET\Project\xLogo11.png.pagespeed.ic.pydHLuCQEZ.png">
            <a:extLst>
              <a:ext uri="{FF2B5EF4-FFF2-40B4-BE49-F238E27FC236}">
                <a16:creationId xmlns:a16="http://schemas.microsoft.com/office/drawing/2014/main" xmlns="" id="{97823EB8-A9EF-E97E-46C0-ACE82D815B1A}"/>
              </a:ext>
            </a:extLst>
          </p:cNvPr>
          <p:cNvPicPr>
            <a:picLocks noChangeAspect="1" noChangeArrowheads="1"/>
          </p:cNvPicPr>
          <p:nvPr/>
        </p:nvPicPr>
        <p:blipFill>
          <a:blip r:embed="rId2"/>
          <a:srcRect/>
          <a:stretch>
            <a:fillRect/>
          </a:stretch>
        </p:blipFill>
        <p:spPr bwMode="auto">
          <a:xfrm>
            <a:off x="0" y="-26504"/>
            <a:ext cx="1447800" cy="817563"/>
          </a:xfrm>
          <a:prstGeom prst="rect">
            <a:avLst/>
          </a:prstGeom>
          <a:noFill/>
          <a:ln w="9525">
            <a:noFill/>
            <a:miter lim="800000"/>
            <a:headEnd/>
            <a:tailEnd/>
          </a:ln>
        </p:spPr>
      </p:pic>
      <p:sp>
        <p:nvSpPr>
          <p:cNvPr id="8" name="Title 1">
            <a:extLst>
              <a:ext uri="{FF2B5EF4-FFF2-40B4-BE49-F238E27FC236}">
                <a16:creationId xmlns:a16="http://schemas.microsoft.com/office/drawing/2014/main" xmlns="" id="{9D5A0C1E-D51E-55E7-082A-E6A206424991}"/>
              </a:ext>
            </a:extLst>
          </p:cNvPr>
          <p:cNvSpPr txBox="1">
            <a:spLocks noGrp="1"/>
          </p:cNvSpPr>
          <p:nvPr>
            <p:ph type="title"/>
          </p:nvPr>
        </p:nvSpPr>
        <p:spPr bwMode="auto">
          <a:xfrm>
            <a:off x="1447800" y="203200"/>
            <a:ext cx="7239000" cy="817563"/>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dk1"/>
                </a:solidFill>
                <a:latin typeface="+mn-lt"/>
                <a:ea typeface="+mn-ea"/>
                <a:cs typeface="+mn-cs"/>
              </a:defRPr>
            </a:lvl1pPr>
            <a:lvl2pPr algn="ctr" rtl="0" eaLnBrk="0" fontAlgn="base" hangingPunct="0">
              <a:spcBef>
                <a:spcPct val="0"/>
              </a:spcBef>
              <a:spcAft>
                <a:spcPct val="0"/>
              </a:spcAft>
              <a:defRPr sz="4400">
                <a:solidFill>
                  <a:schemeClr val="dk1"/>
                </a:solidFill>
                <a:latin typeface="+mn-lt"/>
                <a:ea typeface="+mn-ea"/>
                <a:cs typeface="+mn-cs"/>
              </a:defRPr>
            </a:lvl2pPr>
            <a:lvl3pPr algn="ctr" rtl="0" eaLnBrk="0" fontAlgn="base" hangingPunct="0">
              <a:spcBef>
                <a:spcPct val="0"/>
              </a:spcBef>
              <a:spcAft>
                <a:spcPct val="0"/>
              </a:spcAft>
              <a:defRPr sz="4400">
                <a:solidFill>
                  <a:schemeClr val="dk1"/>
                </a:solidFill>
                <a:latin typeface="+mn-lt"/>
                <a:ea typeface="+mn-ea"/>
                <a:cs typeface="+mn-cs"/>
              </a:defRPr>
            </a:lvl3pPr>
            <a:lvl4pPr algn="ctr" rtl="0" eaLnBrk="0" fontAlgn="base" hangingPunct="0">
              <a:spcBef>
                <a:spcPct val="0"/>
              </a:spcBef>
              <a:spcAft>
                <a:spcPct val="0"/>
              </a:spcAft>
              <a:defRPr sz="4400">
                <a:solidFill>
                  <a:schemeClr val="dk1"/>
                </a:solidFill>
                <a:latin typeface="+mn-lt"/>
                <a:ea typeface="+mn-ea"/>
                <a:cs typeface="+mn-cs"/>
              </a:defRPr>
            </a:lvl4pPr>
            <a:lvl5pPr algn="ctr" rtl="0" eaLnBrk="0" fontAlgn="base" hangingPunct="0">
              <a:spcBef>
                <a:spcPct val="0"/>
              </a:spcBef>
              <a:spcAft>
                <a:spcPct val="0"/>
              </a:spcAft>
              <a:defRPr sz="4400">
                <a:solidFill>
                  <a:schemeClr val="dk1"/>
                </a:solidFill>
                <a:latin typeface="+mn-lt"/>
                <a:ea typeface="+mn-ea"/>
                <a:cs typeface="+mn-cs"/>
              </a:defRPr>
            </a:lvl5pPr>
            <a:lvl6pPr marL="457200" algn="ctr" rtl="0" fontAlgn="base">
              <a:spcBef>
                <a:spcPct val="0"/>
              </a:spcBef>
              <a:spcAft>
                <a:spcPct val="0"/>
              </a:spcAft>
              <a:defRPr sz="4400">
                <a:solidFill>
                  <a:schemeClr val="dk1"/>
                </a:solidFill>
                <a:latin typeface="+mn-lt"/>
                <a:ea typeface="+mn-ea"/>
                <a:cs typeface="+mn-cs"/>
              </a:defRPr>
            </a:lvl6pPr>
            <a:lvl7pPr marL="914400" algn="ctr" rtl="0" fontAlgn="base">
              <a:spcBef>
                <a:spcPct val="0"/>
              </a:spcBef>
              <a:spcAft>
                <a:spcPct val="0"/>
              </a:spcAft>
              <a:defRPr sz="4400">
                <a:solidFill>
                  <a:schemeClr val="dk1"/>
                </a:solidFill>
                <a:latin typeface="+mn-lt"/>
                <a:ea typeface="+mn-ea"/>
                <a:cs typeface="+mn-cs"/>
              </a:defRPr>
            </a:lvl7pPr>
            <a:lvl8pPr marL="1371600" algn="ctr" rtl="0" fontAlgn="base">
              <a:spcBef>
                <a:spcPct val="0"/>
              </a:spcBef>
              <a:spcAft>
                <a:spcPct val="0"/>
              </a:spcAft>
              <a:defRPr sz="4400">
                <a:solidFill>
                  <a:schemeClr val="dk1"/>
                </a:solidFill>
                <a:latin typeface="+mn-lt"/>
                <a:ea typeface="+mn-ea"/>
                <a:cs typeface="+mn-cs"/>
              </a:defRPr>
            </a:lvl8pPr>
            <a:lvl9pPr marL="1828800" algn="ctr" rtl="0" fontAlgn="base">
              <a:spcBef>
                <a:spcPct val="0"/>
              </a:spcBef>
              <a:spcAft>
                <a:spcPct val="0"/>
              </a:spcAft>
              <a:defRPr sz="4400">
                <a:solidFill>
                  <a:schemeClr val="dk1"/>
                </a:solidFill>
                <a:latin typeface="+mn-lt"/>
                <a:ea typeface="+mn-ea"/>
                <a:cs typeface="+mn-cs"/>
              </a:defRPr>
            </a:lvl9pPr>
          </a:lstStyle>
          <a:p>
            <a:pPr fontAlgn="auto">
              <a:spcAft>
                <a:spcPts val="0"/>
              </a:spcAft>
              <a:defRPr/>
            </a:pPr>
            <a:r>
              <a:rPr lang="en-US" sz="2000" b="0" i="0" dirty="0">
                <a:solidFill>
                  <a:srgbClr val="374151"/>
                </a:solidFill>
                <a:effectLst/>
                <a:latin typeface="Söhne"/>
              </a:rPr>
              <a:t>Multiplexing</a:t>
            </a:r>
            <a:endParaRPr lang="en-US" sz="2000" dirty="0">
              <a:latin typeface="Times New Roman" panose="02020603050405020304" pitchFamily="18" charset="0"/>
              <a:cs typeface="Times New Roman" panose="02020603050405020304" pitchFamily="18" charset="0"/>
            </a:endParaRPr>
          </a:p>
        </p:txBody>
      </p:sp>
      <p:pic>
        <p:nvPicPr>
          <p:cNvPr id="6146" name="Picture 2" descr="Overview of Multiplexing Techniques in Wireless Networks | IntechOpen">
            <a:extLst>
              <a:ext uri="{FF2B5EF4-FFF2-40B4-BE49-F238E27FC236}">
                <a16:creationId xmlns:a16="http://schemas.microsoft.com/office/drawing/2014/main" xmlns="" id="{B50931B9-F3F3-6B08-D5C0-6C7CE8672A27}"/>
              </a:ext>
            </a:extLst>
          </p:cNvPr>
          <p:cNvPicPr>
            <a:picLocks noGrp="1" noChangeAspect="1" noChangeArrowheads="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609600" y="1524000"/>
            <a:ext cx="7696199" cy="3505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38291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rtlCol="0">
            <a:normAutofit/>
          </a:bodyPr>
          <a:lstStyle/>
          <a:p>
            <a:pPr marL="355600" eaLnBrk="1" fontAlgn="auto" hangingPunct="1">
              <a:lnSpc>
                <a:spcPct val="150000"/>
              </a:lnSpc>
              <a:spcBef>
                <a:spcPts val="900"/>
              </a:spcBef>
              <a:spcAft>
                <a:spcPts val="0"/>
              </a:spcAft>
              <a:buFont typeface="Arial" pitchFamily="34" charset="0"/>
              <a:buChar char="•"/>
              <a:tabLst>
                <a:tab pos="354965" algn="l"/>
                <a:tab pos="355600" algn="l"/>
              </a:tabLst>
              <a:defRPr/>
            </a:pPr>
            <a:r>
              <a:rPr lang="en-US" sz="2200" spc="-5" dirty="0">
                <a:latin typeface="Times New Roman"/>
                <a:cs typeface="Times New Roman"/>
              </a:rPr>
              <a:t>Many </a:t>
            </a:r>
            <a:r>
              <a:rPr lang="en-US" sz="2200" dirty="0">
                <a:latin typeface="Times New Roman"/>
                <a:cs typeface="Times New Roman"/>
              </a:rPr>
              <a:t>users at </a:t>
            </a:r>
            <a:r>
              <a:rPr lang="en-US" sz="2200" spc="-5" dirty="0">
                <a:latin typeface="Times New Roman"/>
                <a:cs typeface="Times New Roman"/>
              </a:rPr>
              <a:t>same</a:t>
            </a:r>
            <a:r>
              <a:rPr lang="en-US" sz="2200" spc="5" dirty="0">
                <a:latin typeface="Times New Roman"/>
                <a:cs typeface="Times New Roman"/>
              </a:rPr>
              <a:t> </a:t>
            </a:r>
            <a:r>
              <a:rPr lang="en-US" sz="2200" spc="-10" dirty="0">
                <a:latin typeface="Times New Roman"/>
                <a:cs typeface="Times New Roman"/>
              </a:rPr>
              <a:t>time</a:t>
            </a:r>
            <a:endParaRPr lang="en-US" sz="2200" dirty="0">
              <a:latin typeface="Times New Roman"/>
              <a:cs typeface="Times New Roman"/>
            </a:endParaRPr>
          </a:p>
          <a:p>
            <a:pPr marL="355600" eaLnBrk="1" fontAlgn="auto" hangingPunct="1">
              <a:lnSpc>
                <a:spcPct val="150000"/>
              </a:lnSpc>
              <a:spcBef>
                <a:spcPts val="800"/>
              </a:spcBef>
              <a:spcAft>
                <a:spcPts val="0"/>
              </a:spcAft>
              <a:buFont typeface="Arial" pitchFamily="34" charset="0"/>
              <a:buChar char="•"/>
              <a:tabLst>
                <a:tab pos="354965" algn="l"/>
                <a:tab pos="355600" algn="l"/>
              </a:tabLst>
              <a:defRPr/>
            </a:pPr>
            <a:r>
              <a:rPr lang="en-US" sz="2200" dirty="0">
                <a:latin typeface="Times New Roman"/>
                <a:cs typeface="Times New Roman"/>
              </a:rPr>
              <a:t>Share a </a:t>
            </a:r>
            <a:r>
              <a:rPr lang="en-US" sz="2200" spc="-5" dirty="0">
                <a:latin typeface="Times New Roman"/>
                <a:cs typeface="Times New Roman"/>
              </a:rPr>
              <a:t>finite </a:t>
            </a:r>
            <a:r>
              <a:rPr lang="en-US" sz="2200" dirty="0">
                <a:latin typeface="Times New Roman"/>
                <a:cs typeface="Times New Roman"/>
              </a:rPr>
              <a:t>amount of </a:t>
            </a:r>
            <a:r>
              <a:rPr lang="en-US" sz="2200" spc="-5" dirty="0">
                <a:latin typeface="Times New Roman"/>
                <a:cs typeface="Times New Roman"/>
              </a:rPr>
              <a:t>radio</a:t>
            </a:r>
            <a:r>
              <a:rPr lang="en-US" sz="2200" spc="-45" dirty="0">
                <a:latin typeface="Times New Roman"/>
                <a:cs typeface="Times New Roman"/>
              </a:rPr>
              <a:t> </a:t>
            </a:r>
            <a:r>
              <a:rPr lang="en-US" sz="2200" spc="-5" dirty="0">
                <a:latin typeface="Times New Roman"/>
                <a:cs typeface="Times New Roman"/>
              </a:rPr>
              <a:t>spectrum</a:t>
            </a:r>
            <a:endParaRPr lang="en-US" sz="2200" dirty="0">
              <a:latin typeface="Times New Roman"/>
              <a:cs typeface="Times New Roman"/>
            </a:endParaRPr>
          </a:p>
          <a:p>
            <a:pPr marL="355600" eaLnBrk="1" fontAlgn="auto" hangingPunct="1">
              <a:lnSpc>
                <a:spcPct val="150000"/>
              </a:lnSpc>
              <a:spcBef>
                <a:spcPts val="800"/>
              </a:spcBef>
              <a:spcAft>
                <a:spcPts val="0"/>
              </a:spcAft>
              <a:buFont typeface="Arial" pitchFamily="34" charset="0"/>
              <a:buChar char="•"/>
              <a:tabLst>
                <a:tab pos="354965" algn="l"/>
                <a:tab pos="355600" algn="l"/>
              </a:tabLst>
              <a:defRPr/>
            </a:pPr>
            <a:r>
              <a:rPr lang="en-US" sz="2200" dirty="0">
                <a:latin typeface="Times New Roman"/>
                <a:cs typeface="Times New Roman"/>
              </a:rPr>
              <a:t>High </a:t>
            </a:r>
            <a:r>
              <a:rPr lang="en-US" sz="2200" spc="-5" dirty="0">
                <a:latin typeface="Times New Roman"/>
                <a:cs typeface="Times New Roman"/>
              </a:rPr>
              <a:t>performance</a:t>
            </a:r>
            <a:endParaRPr lang="en-US" sz="2200" dirty="0">
              <a:latin typeface="Times New Roman"/>
              <a:cs typeface="Times New Roman"/>
            </a:endParaRPr>
          </a:p>
          <a:p>
            <a:pPr marL="355600" eaLnBrk="1" fontAlgn="auto" hangingPunct="1">
              <a:lnSpc>
                <a:spcPct val="150000"/>
              </a:lnSpc>
              <a:spcBef>
                <a:spcPts val="790"/>
              </a:spcBef>
              <a:spcAft>
                <a:spcPts val="0"/>
              </a:spcAft>
              <a:buFont typeface="Arial" pitchFamily="34" charset="0"/>
              <a:buChar char="•"/>
              <a:tabLst>
                <a:tab pos="354965" algn="l"/>
                <a:tab pos="355600" algn="l"/>
              </a:tabLst>
              <a:defRPr/>
            </a:pPr>
            <a:r>
              <a:rPr lang="en-US" sz="2200" dirty="0" err="1">
                <a:latin typeface="Times New Roman"/>
                <a:cs typeface="Times New Roman"/>
              </a:rPr>
              <a:t>Duplexing</a:t>
            </a:r>
            <a:r>
              <a:rPr lang="en-US" sz="2200" dirty="0">
                <a:latin typeface="Times New Roman"/>
                <a:cs typeface="Times New Roman"/>
              </a:rPr>
              <a:t> generally</a:t>
            </a:r>
            <a:r>
              <a:rPr lang="en-US" sz="2200" spc="5" dirty="0">
                <a:latin typeface="Times New Roman"/>
                <a:cs typeface="Times New Roman"/>
              </a:rPr>
              <a:t> </a:t>
            </a:r>
            <a:r>
              <a:rPr lang="en-US" sz="2200" dirty="0">
                <a:latin typeface="Times New Roman"/>
                <a:cs typeface="Times New Roman"/>
              </a:rPr>
              <a:t>required</a:t>
            </a:r>
          </a:p>
          <a:p>
            <a:pPr marL="355600" eaLnBrk="1" fontAlgn="auto" hangingPunct="1">
              <a:lnSpc>
                <a:spcPct val="150000"/>
              </a:lnSpc>
              <a:spcBef>
                <a:spcPts val="800"/>
              </a:spcBef>
              <a:spcAft>
                <a:spcPts val="0"/>
              </a:spcAft>
              <a:buFont typeface="Arial" pitchFamily="34" charset="0"/>
              <a:buChar char="•"/>
              <a:tabLst>
                <a:tab pos="354965" algn="l"/>
                <a:tab pos="355600" algn="l"/>
              </a:tabLst>
              <a:defRPr/>
            </a:pPr>
            <a:r>
              <a:rPr lang="en-US" sz="2200" dirty="0">
                <a:latin typeface="Times New Roman"/>
                <a:cs typeface="Times New Roman"/>
              </a:rPr>
              <a:t>Frequency</a:t>
            </a:r>
            <a:r>
              <a:rPr lang="en-US" sz="2200" spc="10" dirty="0">
                <a:latin typeface="Times New Roman"/>
                <a:cs typeface="Times New Roman"/>
              </a:rPr>
              <a:t> </a:t>
            </a:r>
            <a:r>
              <a:rPr lang="en-US" sz="2200" spc="-5" dirty="0">
                <a:latin typeface="Times New Roman"/>
                <a:cs typeface="Times New Roman"/>
              </a:rPr>
              <a:t>domain</a:t>
            </a:r>
            <a:endParaRPr lang="en-US" sz="2200" dirty="0">
              <a:latin typeface="Times New Roman"/>
              <a:cs typeface="Times New Roman"/>
            </a:endParaRPr>
          </a:p>
          <a:p>
            <a:pPr marL="355600" eaLnBrk="1" fontAlgn="auto" hangingPunct="1">
              <a:lnSpc>
                <a:spcPct val="150000"/>
              </a:lnSpc>
              <a:spcBef>
                <a:spcPts val="800"/>
              </a:spcBef>
              <a:spcAft>
                <a:spcPts val="0"/>
              </a:spcAft>
              <a:buFont typeface="Arial" pitchFamily="34" charset="0"/>
              <a:buChar char="•"/>
              <a:tabLst>
                <a:tab pos="354965" algn="l"/>
                <a:tab pos="355600" algn="l"/>
              </a:tabLst>
              <a:defRPr/>
            </a:pPr>
            <a:r>
              <a:rPr lang="en-US" sz="2200" spc="-10" dirty="0">
                <a:latin typeface="Times New Roman"/>
                <a:cs typeface="Times New Roman"/>
              </a:rPr>
              <a:t>Time</a:t>
            </a:r>
            <a:r>
              <a:rPr lang="en-US" sz="2200" spc="5" dirty="0">
                <a:latin typeface="Times New Roman"/>
                <a:cs typeface="Times New Roman"/>
              </a:rPr>
              <a:t> </a:t>
            </a:r>
            <a:r>
              <a:rPr lang="en-US" sz="2200" spc="-5" dirty="0">
                <a:latin typeface="Times New Roman"/>
                <a:cs typeface="Times New Roman"/>
              </a:rPr>
              <a:t>domain</a:t>
            </a:r>
            <a:endParaRPr lang="en-US" sz="2200" dirty="0">
              <a:latin typeface="Times New Roman"/>
              <a:cs typeface="Times New Roman"/>
            </a:endParaRPr>
          </a:p>
          <a:p>
            <a:pPr eaLnBrk="1" fontAlgn="auto" hangingPunct="1">
              <a:spcAft>
                <a:spcPts val="0"/>
              </a:spcAft>
              <a:buFont typeface="Arial" pitchFamily="34" charset="0"/>
              <a:buNone/>
              <a:defRPr/>
            </a:pPr>
            <a:endParaRPr lang="en-US" dirty="0"/>
          </a:p>
        </p:txBody>
      </p:sp>
      <p:sp>
        <p:nvSpPr>
          <p:cNvPr id="4" name="Date Placeholder 3"/>
          <p:cNvSpPr>
            <a:spLocks noGrp="1"/>
          </p:cNvSpPr>
          <p:nvPr>
            <p:ph type="dt" sz="quarter" idx="10"/>
          </p:nvPr>
        </p:nvSpPr>
        <p:spPr/>
        <p:txBody>
          <a:bodyPr/>
          <a:lstStyle/>
          <a:p>
            <a:pPr>
              <a:defRPr/>
            </a:pPr>
            <a:fld id="{C165E852-1461-4CED-8B4E-F10B0274CE24}"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9A077D4A-8012-499A-B1B0-4742CEB13960}" type="slidenum">
              <a:rPr lang="en-US"/>
              <a:pPr>
                <a:defRPr/>
              </a:pPr>
              <a:t>29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spc="-5" dirty="0">
                <a:latin typeface="Times New Roman" pitchFamily="18" charset="0"/>
                <a:cs typeface="Times New Roman" pitchFamily="18" charset="0"/>
              </a:rPr>
              <a:t>Introduction </a:t>
            </a:r>
            <a:r>
              <a:rPr lang="en-US" sz="2400" b="0" dirty="0">
                <a:solidFill>
                  <a:schemeClr val="tx1"/>
                </a:solidFill>
                <a:effectLst/>
                <a:latin typeface="Times New Roman" panose="02020603050405020304" pitchFamily="18" charset="0"/>
                <a:cs typeface="Times New Roman" panose="02020603050405020304" pitchFamily="18" charset="0"/>
              </a:rPr>
              <a:t>Multiple Access</a:t>
            </a:r>
            <a:endParaRPr lang="en-US" sz="2400" dirty="0">
              <a:latin typeface="Times New Roman" pitchFamily="18" charset="0"/>
              <a:cs typeface="Times New Roman" pitchFamily="18" charset="0"/>
            </a:endParaRPr>
          </a:p>
        </p:txBody>
      </p:sp>
      <p:pic>
        <p:nvPicPr>
          <p:cNvPr id="8199" name="Picture 2" descr="E:\NIET\Project\xLogo11.png.pagespeed.ic.pydHLuCQEZ.png"/>
          <p:cNvPicPr>
            <a:picLocks noChangeAspect="1" noChangeArrowheads="1"/>
          </p:cNvPicPr>
          <p:nvPr/>
        </p:nvPicPr>
        <p:blipFill>
          <a:blip r:embed="rId2"/>
          <a:srcRect/>
          <a:stretch>
            <a:fillRect/>
          </a:stretch>
        </p:blipFill>
        <p:spPr bwMode="auto">
          <a:xfrm>
            <a:off x="0" y="-26504"/>
            <a:ext cx="1447800" cy="81756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C75E943-9143-3657-B507-0A84C0721908}"/>
              </a:ext>
            </a:extLst>
          </p:cNvPr>
          <p:cNvSpPr>
            <a:spLocks noGrp="1"/>
          </p:cNvSpPr>
          <p:nvPr>
            <p:ph idx="1"/>
          </p:nvPr>
        </p:nvSpPr>
        <p:spPr>
          <a:xfrm>
            <a:off x="457200" y="953688"/>
            <a:ext cx="8458200" cy="6132912"/>
          </a:xfrm>
        </p:spPr>
        <p:txBody>
          <a:bodyPr/>
          <a:lstStyle/>
          <a:p>
            <a:pPr marL="0" marR="0" algn="l" rtl="0" eaLnBrk="1" fontAlgn="ctr" latinLnBrk="0" hangingPunct="1">
              <a:spcBef>
                <a:spcPts val="0"/>
              </a:spcBef>
              <a:spcAft>
                <a:spcPts val="0"/>
              </a:spcAft>
              <a:tabLst>
                <a:tab pos="1533525" algn="l"/>
              </a:tabLst>
            </a:pPr>
            <a:r>
              <a:rPr lang="en-US" sz="1600" b="1" i="0" u="none" strike="noStrike" kern="1200" dirty="0">
                <a:solidFill>
                  <a:srgbClr val="000000"/>
                </a:solidFill>
                <a:effectLst/>
                <a:latin typeface="Times New Roman" panose="02020603050405020304" pitchFamily="18" charset="0"/>
                <a:cs typeface="Times New Roman" panose="02020603050405020304" pitchFamily="18" charset="0"/>
              </a:rPr>
              <a:t>Text Books:</a:t>
            </a:r>
            <a:endParaRPr lang="en-IN" sz="1600" b="0" i="0" u="none" strike="noStrike" dirty="0">
              <a:effectLst/>
              <a:latin typeface="Times New Roman" panose="02020603050405020304" pitchFamily="18" charset="0"/>
              <a:cs typeface="Times New Roman" panose="02020603050405020304" pitchFamily="18" charset="0"/>
            </a:endParaRPr>
          </a:p>
          <a:p>
            <a:pPr marL="347472" marR="0" indent="-347472" algn="just" rtl="0" eaLnBrk="1" fontAlgn="ctr" latinLnBrk="0" hangingPunct="1">
              <a:spcBef>
                <a:spcPts val="0"/>
              </a:spcBef>
              <a:spcAft>
                <a:spcPts val="0"/>
              </a:spcAft>
            </a:pPr>
            <a:r>
              <a:rPr lang="en-US" sz="1600" b="0" i="0" u="none" strike="noStrike" kern="1200" dirty="0">
                <a:solidFill>
                  <a:srgbClr val="000000"/>
                </a:solidFill>
                <a:effectLst/>
                <a:latin typeface="Times New Roman" panose="02020603050405020304" pitchFamily="18" charset="0"/>
                <a:cs typeface="Times New Roman" panose="02020603050405020304" pitchFamily="18" charset="0"/>
              </a:rPr>
              <a:t>T.S. Rappaport, “Wireless Communication-Principles and practice”, Pearson Publications, Second Edition.</a:t>
            </a:r>
            <a:endParaRPr lang="en-IN" sz="1600" b="0" i="0" u="none" strike="noStrike" dirty="0">
              <a:effectLst/>
              <a:latin typeface="Times New Roman" panose="02020603050405020304" pitchFamily="18" charset="0"/>
              <a:cs typeface="Times New Roman" panose="02020603050405020304" pitchFamily="18" charset="0"/>
            </a:endParaRPr>
          </a:p>
          <a:p>
            <a:pPr marL="0" marR="0" indent="0" algn="just" rtl="0" eaLnBrk="1" fontAlgn="ctr" latinLnBrk="0" hangingPunct="1">
              <a:spcBef>
                <a:spcPts val="0"/>
              </a:spcBef>
              <a:spcAft>
                <a:spcPts val="0"/>
              </a:spcAft>
            </a:pPr>
            <a:r>
              <a:rPr lang="en-US" sz="1600" b="0" i="0" u="none" strike="noStrike" kern="1200" dirty="0">
                <a:solidFill>
                  <a:srgbClr val="000000"/>
                </a:solidFill>
                <a:effectLst/>
                <a:latin typeface="Times New Roman" panose="02020603050405020304" pitchFamily="18" charset="0"/>
                <a:cs typeface="Times New Roman" panose="02020603050405020304" pitchFamily="18" charset="0"/>
              </a:rPr>
              <a:t>2.    </a:t>
            </a:r>
            <a:r>
              <a:rPr lang="en-US" sz="1600" b="0" i="0" u="none" strike="noStrike" kern="1200" dirty="0" err="1">
                <a:solidFill>
                  <a:srgbClr val="000000"/>
                </a:solidFill>
                <a:effectLst/>
                <a:latin typeface="Times New Roman" panose="02020603050405020304" pitchFamily="18" charset="0"/>
                <a:cs typeface="Times New Roman" panose="02020603050405020304" pitchFamily="18" charset="0"/>
              </a:rPr>
              <a:t>Upena</a:t>
            </a:r>
            <a:r>
              <a:rPr lang="en-US" sz="1600" b="0" i="0" u="none" strike="noStrike" kern="1200" dirty="0">
                <a:solidFill>
                  <a:srgbClr val="000000"/>
                </a:solidFill>
                <a:effectLst/>
                <a:latin typeface="Times New Roman" panose="02020603050405020304" pitchFamily="18" charset="0"/>
                <a:cs typeface="Times New Roman" panose="02020603050405020304" pitchFamily="18" charset="0"/>
              </a:rPr>
              <a:t> Dalal, “Wireless Communication and Networks”, Oxford Press Publications.</a:t>
            </a:r>
            <a:endParaRPr lang="en-IN" sz="1600" b="0" i="0" u="none" strike="noStrike" dirty="0">
              <a:effectLst/>
              <a:latin typeface="Times New Roman" panose="02020603050405020304" pitchFamily="18" charset="0"/>
              <a:cs typeface="Times New Roman" panose="02020603050405020304" pitchFamily="18" charset="0"/>
            </a:endParaRPr>
          </a:p>
          <a:p>
            <a:pPr marL="0" marR="0" indent="0" algn="just" rtl="0" eaLnBrk="1" fontAlgn="ctr" latinLnBrk="0" hangingPunct="1">
              <a:spcBef>
                <a:spcPts val="0"/>
              </a:spcBef>
              <a:spcAft>
                <a:spcPts val="0"/>
              </a:spcAft>
            </a:pPr>
            <a:r>
              <a:rPr lang="en-US" sz="1600" b="0" i="0" u="none" strike="noStrike" kern="1200" dirty="0">
                <a:solidFill>
                  <a:srgbClr val="000000"/>
                </a:solidFill>
                <a:effectLst/>
                <a:latin typeface="Times New Roman" panose="02020603050405020304" pitchFamily="18" charset="0"/>
                <a:cs typeface="Times New Roman" panose="02020603050405020304" pitchFamily="18" charset="0"/>
              </a:rPr>
              <a:t>3.    T L </a:t>
            </a:r>
            <a:r>
              <a:rPr lang="en-US" sz="1600" b="0" i="0" u="none" strike="noStrike" kern="1200" dirty="0" err="1">
                <a:solidFill>
                  <a:srgbClr val="000000"/>
                </a:solidFill>
                <a:effectLst/>
                <a:latin typeface="Times New Roman" panose="02020603050405020304" pitchFamily="18" charset="0"/>
                <a:cs typeface="Times New Roman" panose="02020603050405020304" pitchFamily="18" charset="0"/>
              </a:rPr>
              <a:t>Singal</a:t>
            </a:r>
            <a:r>
              <a:rPr lang="en-US" sz="1600" b="0" i="0" u="none" strike="noStrike" kern="1200" dirty="0">
                <a:solidFill>
                  <a:srgbClr val="000000"/>
                </a:solidFill>
                <a:effectLst/>
                <a:latin typeface="Times New Roman" panose="02020603050405020304" pitchFamily="18" charset="0"/>
                <a:cs typeface="Times New Roman" panose="02020603050405020304" pitchFamily="18" charset="0"/>
              </a:rPr>
              <a:t> ,“Wireless Communications ”, McGraw Hill Publications.</a:t>
            </a:r>
            <a:endParaRPr lang="en-IN" sz="1600" b="0" i="0" u="none" strike="noStrike" dirty="0">
              <a:effectLst/>
              <a:latin typeface="Times New Roman" panose="02020603050405020304" pitchFamily="18" charset="0"/>
              <a:cs typeface="Times New Roman" panose="02020603050405020304" pitchFamily="18" charset="0"/>
            </a:endParaRPr>
          </a:p>
          <a:p>
            <a:pPr marL="0" marR="0" algn="l" rtl="0" eaLnBrk="1" fontAlgn="ctr" latinLnBrk="0" hangingPunct="1">
              <a:spcBef>
                <a:spcPts val="0"/>
              </a:spcBef>
              <a:spcAft>
                <a:spcPts val="0"/>
              </a:spcAft>
              <a:tabLst>
                <a:tab pos="1533525" algn="l"/>
              </a:tabLst>
            </a:pPr>
            <a:r>
              <a:rPr lang="en-US" sz="1600" b="1" i="0" u="none" strike="noStrike" kern="1200" dirty="0">
                <a:solidFill>
                  <a:srgbClr val="000000"/>
                </a:solidFill>
                <a:effectLst/>
                <a:latin typeface="Times New Roman" panose="02020603050405020304" pitchFamily="18" charset="0"/>
                <a:cs typeface="Times New Roman" panose="02020603050405020304" pitchFamily="18" charset="0"/>
              </a:rPr>
              <a:t>Reference Books:</a:t>
            </a:r>
            <a:endParaRPr lang="en-IN" sz="1600" b="0" i="0" u="none" strike="noStrike" dirty="0">
              <a:effectLst/>
              <a:latin typeface="Times New Roman" panose="02020603050405020304" pitchFamily="18" charset="0"/>
              <a:cs typeface="Times New Roman" panose="02020603050405020304" pitchFamily="18" charset="0"/>
            </a:endParaRPr>
          </a:p>
          <a:p>
            <a:pPr marL="0" marR="0" indent="0" algn="just" rtl="0" eaLnBrk="1" fontAlgn="ctr" latinLnBrk="0" hangingPunct="1">
              <a:spcBef>
                <a:spcPts val="0"/>
              </a:spcBef>
              <a:spcAft>
                <a:spcPts val="0"/>
              </a:spcAft>
            </a:pPr>
            <a:r>
              <a:rPr lang="en-US" sz="1600" b="0" i="0" u="none" strike="noStrike" kern="1200" dirty="0">
                <a:solidFill>
                  <a:srgbClr val="000000"/>
                </a:solidFill>
                <a:effectLst/>
                <a:latin typeface="Times New Roman" panose="02020603050405020304" pitchFamily="18" charset="0"/>
                <a:cs typeface="Times New Roman" panose="02020603050405020304" pitchFamily="18" charset="0"/>
              </a:rPr>
              <a:t>1.    Andrea Goldsmith, “Wireless Communications”, Cambridge University Press.</a:t>
            </a:r>
            <a:endParaRPr lang="en-IN" sz="1600" b="0" i="0" u="none" strike="noStrike" dirty="0">
              <a:effectLst/>
              <a:latin typeface="Times New Roman" panose="02020603050405020304" pitchFamily="18" charset="0"/>
              <a:cs typeface="Times New Roman" panose="02020603050405020304" pitchFamily="18" charset="0"/>
            </a:endParaRPr>
          </a:p>
          <a:p>
            <a:pPr marL="0" marR="0" indent="0" algn="just" rtl="0" eaLnBrk="1" fontAlgn="ctr" latinLnBrk="0" hangingPunct="1">
              <a:spcBef>
                <a:spcPts val="0"/>
              </a:spcBef>
              <a:spcAft>
                <a:spcPts val="0"/>
              </a:spcAft>
            </a:pPr>
            <a:r>
              <a:rPr lang="en-US" sz="1600" b="0" i="0" u="none" strike="noStrike" kern="1200" dirty="0">
                <a:solidFill>
                  <a:srgbClr val="000000"/>
                </a:solidFill>
                <a:effectLst/>
                <a:latin typeface="Times New Roman" panose="02020603050405020304" pitchFamily="18" charset="0"/>
                <a:cs typeface="Times New Roman" panose="02020603050405020304" pitchFamily="18" charset="0"/>
              </a:rPr>
              <a:t>2.    S. </a:t>
            </a:r>
            <a:r>
              <a:rPr lang="en-US" sz="1600" b="0" i="0" u="none" strike="noStrike" kern="1200" dirty="0" err="1">
                <a:solidFill>
                  <a:srgbClr val="000000"/>
                </a:solidFill>
                <a:effectLst/>
                <a:latin typeface="Times New Roman" panose="02020603050405020304" pitchFamily="18" charset="0"/>
                <a:cs typeface="Times New Roman" panose="02020603050405020304" pitchFamily="18" charset="0"/>
              </a:rPr>
              <a:t>Haykin</a:t>
            </a:r>
            <a:r>
              <a:rPr lang="en-US" sz="1600" b="0" i="0" u="none" strike="noStrike" kern="1200" dirty="0">
                <a:solidFill>
                  <a:srgbClr val="000000"/>
                </a:solidFill>
                <a:effectLst/>
                <a:latin typeface="Times New Roman" panose="02020603050405020304" pitchFamily="18" charset="0"/>
                <a:cs typeface="Times New Roman" panose="02020603050405020304" pitchFamily="18" charset="0"/>
              </a:rPr>
              <a:t> &amp; M. Moher, “Modern wireless communication”, Pearson, 2005.</a:t>
            </a:r>
            <a:endParaRPr lang="en-IN" sz="1600" b="0" i="0" u="none" strike="noStrike" dirty="0">
              <a:effectLst/>
              <a:latin typeface="Times New Roman" panose="02020603050405020304" pitchFamily="18" charset="0"/>
              <a:cs typeface="Times New Roman" panose="02020603050405020304" pitchFamily="18" charset="0"/>
            </a:endParaRPr>
          </a:p>
          <a:p>
            <a:pPr marL="0" marR="0" algn="just" rtl="0" eaLnBrk="1" fontAlgn="ctr" latinLnBrk="0" hangingPunct="1">
              <a:spcBef>
                <a:spcPts val="0"/>
              </a:spcBef>
              <a:spcAft>
                <a:spcPts val="0"/>
              </a:spcAft>
            </a:pPr>
            <a:r>
              <a:rPr lang="en-US" sz="1600" b="1" i="0" u="none" strike="noStrike" kern="1200" dirty="0">
                <a:solidFill>
                  <a:srgbClr val="000000"/>
                </a:solidFill>
                <a:effectLst/>
                <a:latin typeface="Times New Roman" panose="02020603050405020304" pitchFamily="18" charset="0"/>
                <a:cs typeface="Times New Roman" panose="02020603050405020304" pitchFamily="18" charset="0"/>
              </a:rPr>
              <a:t>NPTEL/ YouTube/ Faculty Video Link:</a:t>
            </a:r>
            <a:endParaRPr lang="en-IN" sz="1600" b="0" i="0" u="none" strike="noStrike" dirty="0">
              <a:effectLst/>
              <a:latin typeface="Times New Roman" panose="02020603050405020304" pitchFamily="18" charset="0"/>
              <a:cs typeface="Times New Roman" panose="02020603050405020304" pitchFamily="18" charset="0"/>
            </a:endParaRPr>
          </a:p>
          <a:p>
            <a:pPr marL="0" marR="0" algn="ctr" rtl="0" eaLnBrk="1" fontAlgn="ctr" latinLnBrk="0" hangingPunct="1">
              <a:spcBef>
                <a:spcPts val="0"/>
              </a:spcBef>
              <a:spcAft>
                <a:spcPts val="0"/>
              </a:spcAft>
            </a:pPr>
            <a:r>
              <a:rPr lang="en-US" sz="1600" b="1" i="0" u="none" strike="noStrike" kern="1200" dirty="0">
                <a:solidFill>
                  <a:srgbClr val="000000"/>
                </a:solidFill>
                <a:effectLst/>
                <a:latin typeface="Times New Roman" panose="02020603050405020304" pitchFamily="18" charset="0"/>
                <a:cs typeface="Times New Roman" panose="02020603050405020304" pitchFamily="18" charset="0"/>
              </a:rPr>
              <a:t>Unit 1</a:t>
            </a:r>
            <a:endParaRPr lang="en-IN" sz="1600" b="0" i="0" u="none" strike="noStrike" dirty="0">
              <a:effectLst/>
              <a:latin typeface="Times New Roman" panose="02020603050405020304" pitchFamily="18" charset="0"/>
              <a:cs typeface="Times New Roman" panose="02020603050405020304" pitchFamily="18" charset="0"/>
            </a:endParaRPr>
          </a:p>
          <a:p>
            <a:pPr marL="0" marR="0" algn="l" rtl="0" eaLnBrk="1" fontAlgn="ctr" latinLnBrk="0" hangingPunct="1">
              <a:spcBef>
                <a:spcPts val="0"/>
              </a:spcBef>
              <a:spcAft>
                <a:spcPts val="0"/>
              </a:spcAft>
            </a:pPr>
            <a:r>
              <a:rPr lang="en-US" sz="1600" b="0" i="0" u="sng" strike="noStrike" kern="1200" dirty="0">
                <a:solidFill>
                  <a:srgbClr val="000000"/>
                </a:solidFill>
                <a:effectLst/>
                <a:latin typeface="Times New Roman" panose="02020603050405020304" pitchFamily="18" charset="0"/>
                <a:cs typeface="Times New Roman" panose="02020603050405020304" pitchFamily="18" charset="0"/>
                <a:hlinkClick r:id="rId2"/>
              </a:rPr>
              <a:t>https://youtu.be/JCGMP37-2EA</a:t>
            </a:r>
            <a:r>
              <a:rPr lang="en-US" sz="1600" b="0" i="0" u="none" strike="noStrike" kern="1200" dirty="0">
                <a:solidFill>
                  <a:srgbClr val="000000"/>
                </a:solidFill>
                <a:effectLst/>
                <a:latin typeface="Times New Roman" panose="02020603050405020304" pitchFamily="18" charset="0"/>
                <a:cs typeface="Times New Roman" panose="02020603050405020304" pitchFamily="18" charset="0"/>
              </a:rPr>
              <a:t> </a:t>
            </a:r>
            <a:endParaRPr lang="en-IN" sz="1600" b="0" i="0" u="none" strike="noStrike" dirty="0">
              <a:effectLst/>
              <a:latin typeface="Times New Roman" panose="02020603050405020304" pitchFamily="18" charset="0"/>
              <a:cs typeface="Times New Roman" panose="02020603050405020304" pitchFamily="18" charset="0"/>
            </a:endParaRPr>
          </a:p>
          <a:p>
            <a:pPr marL="0" marR="0" algn="ctr" rtl="0" eaLnBrk="1" fontAlgn="ctr" latinLnBrk="0" hangingPunct="1">
              <a:spcBef>
                <a:spcPts val="0"/>
              </a:spcBef>
              <a:spcAft>
                <a:spcPts val="0"/>
              </a:spcAft>
            </a:pPr>
            <a:r>
              <a:rPr lang="en-US" sz="1600" b="1" i="0" u="none" strike="noStrike" kern="1200" dirty="0">
                <a:solidFill>
                  <a:srgbClr val="000000"/>
                </a:solidFill>
                <a:effectLst/>
                <a:latin typeface="Times New Roman" panose="02020603050405020304" pitchFamily="18" charset="0"/>
                <a:cs typeface="Times New Roman" panose="02020603050405020304" pitchFamily="18" charset="0"/>
              </a:rPr>
              <a:t>Unit 2</a:t>
            </a:r>
            <a:endParaRPr lang="en-IN" sz="1600" b="0" i="0" u="none" strike="noStrike" dirty="0">
              <a:effectLst/>
              <a:latin typeface="Times New Roman" panose="02020603050405020304" pitchFamily="18" charset="0"/>
              <a:cs typeface="Times New Roman" panose="02020603050405020304" pitchFamily="18" charset="0"/>
            </a:endParaRPr>
          </a:p>
          <a:p>
            <a:pPr marL="0" marR="0" algn="l" rtl="0" eaLnBrk="1" fontAlgn="ctr" latinLnBrk="0" hangingPunct="1">
              <a:spcBef>
                <a:spcPts val="0"/>
              </a:spcBef>
              <a:spcAft>
                <a:spcPts val="0"/>
              </a:spcAft>
            </a:pPr>
            <a:r>
              <a:rPr lang="en-US" sz="1600" b="0" i="0" u="sng" strike="noStrike" kern="1200" dirty="0">
                <a:solidFill>
                  <a:srgbClr val="000000"/>
                </a:solidFill>
                <a:effectLst/>
                <a:latin typeface="Times New Roman" panose="02020603050405020304" pitchFamily="18" charset="0"/>
                <a:cs typeface="Times New Roman" panose="02020603050405020304" pitchFamily="18" charset="0"/>
                <a:hlinkClick r:id="rId3"/>
              </a:rPr>
              <a:t>https://youtu.be/f2wlHL1Sok8</a:t>
            </a:r>
            <a:endParaRPr lang="en-IN" sz="1600" b="0" i="0" u="none" strike="noStrike" dirty="0">
              <a:effectLst/>
              <a:latin typeface="Times New Roman" panose="02020603050405020304" pitchFamily="18" charset="0"/>
              <a:cs typeface="Times New Roman" panose="02020603050405020304" pitchFamily="18" charset="0"/>
            </a:endParaRPr>
          </a:p>
          <a:p>
            <a:pPr marL="0" marR="0" algn="l" rtl="0" eaLnBrk="1" fontAlgn="ctr" latinLnBrk="0" hangingPunct="1">
              <a:spcBef>
                <a:spcPts val="0"/>
              </a:spcBef>
              <a:spcAft>
                <a:spcPts val="0"/>
              </a:spcAft>
            </a:pPr>
            <a:r>
              <a:rPr lang="en-US" sz="1600" b="0" i="0" u="sng" strike="noStrike" kern="1200" dirty="0">
                <a:solidFill>
                  <a:srgbClr val="000000"/>
                </a:solidFill>
                <a:effectLst/>
                <a:latin typeface="Times New Roman" panose="02020603050405020304" pitchFamily="18" charset="0"/>
                <a:cs typeface="Times New Roman" panose="02020603050405020304" pitchFamily="18" charset="0"/>
                <a:hlinkClick r:id="rId4"/>
              </a:rPr>
              <a:t>https://youtu.be/0PWILK-hqbQ</a:t>
            </a:r>
            <a:r>
              <a:rPr lang="en-US" sz="1600" b="0" i="0" u="none" strike="noStrike" kern="1200" dirty="0">
                <a:solidFill>
                  <a:srgbClr val="000000"/>
                </a:solidFill>
                <a:effectLst/>
                <a:latin typeface="Times New Roman" panose="02020603050405020304" pitchFamily="18" charset="0"/>
                <a:cs typeface="Times New Roman" panose="02020603050405020304" pitchFamily="18" charset="0"/>
              </a:rPr>
              <a:t> </a:t>
            </a:r>
            <a:endParaRPr lang="en-IN" sz="1600" b="0" i="0" u="none" strike="noStrike" dirty="0">
              <a:effectLst/>
              <a:latin typeface="Times New Roman" panose="02020603050405020304" pitchFamily="18" charset="0"/>
              <a:cs typeface="Times New Roman" panose="02020603050405020304" pitchFamily="18" charset="0"/>
            </a:endParaRPr>
          </a:p>
          <a:p>
            <a:pPr marL="0" marR="0" algn="ctr" rtl="0" eaLnBrk="1" fontAlgn="ctr" latinLnBrk="0" hangingPunct="1">
              <a:spcBef>
                <a:spcPts val="0"/>
              </a:spcBef>
              <a:spcAft>
                <a:spcPts val="0"/>
              </a:spcAft>
            </a:pPr>
            <a:r>
              <a:rPr lang="en-US" sz="1600" b="1" i="0" u="none" strike="noStrike" kern="1200" dirty="0">
                <a:solidFill>
                  <a:srgbClr val="000000"/>
                </a:solidFill>
                <a:effectLst/>
                <a:latin typeface="Times New Roman" panose="02020603050405020304" pitchFamily="18" charset="0"/>
                <a:cs typeface="Times New Roman" panose="02020603050405020304" pitchFamily="18" charset="0"/>
              </a:rPr>
              <a:t>Unit 3</a:t>
            </a:r>
            <a:endParaRPr lang="en-IN" sz="1600" b="0" i="0" u="none" strike="noStrike" dirty="0">
              <a:effectLst/>
              <a:latin typeface="Times New Roman" panose="02020603050405020304" pitchFamily="18" charset="0"/>
              <a:cs typeface="Times New Roman" panose="02020603050405020304" pitchFamily="18" charset="0"/>
            </a:endParaRPr>
          </a:p>
          <a:p>
            <a:pPr marL="0" marR="0" algn="l" rtl="0" eaLnBrk="1" fontAlgn="ctr" latinLnBrk="0" hangingPunct="1">
              <a:spcBef>
                <a:spcPts val="0"/>
              </a:spcBef>
              <a:spcAft>
                <a:spcPts val="0"/>
              </a:spcAft>
            </a:pPr>
            <a:r>
              <a:rPr lang="en-US" sz="1600" b="0" i="0" u="sng" strike="noStrike" kern="1200" dirty="0">
                <a:solidFill>
                  <a:srgbClr val="000000"/>
                </a:solidFill>
                <a:effectLst/>
                <a:latin typeface="Times New Roman" panose="02020603050405020304" pitchFamily="18" charset="0"/>
                <a:cs typeface="Times New Roman" panose="02020603050405020304" pitchFamily="18" charset="0"/>
                <a:hlinkClick r:id="rId5"/>
              </a:rPr>
              <a:t>https://youtu.be/SFcRtZ30rqs</a:t>
            </a:r>
            <a:endParaRPr lang="en-IN" sz="1600" b="0" i="0" u="none" strike="noStrike" dirty="0">
              <a:effectLst/>
              <a:latin typeface="Times New Roman" panose="02020603050405020304" pitchFamily="18" charset="0"/>
              <a:cs typeface="Times New Roman" panose="02020603050405020304" pitchFamily="18" charset="0"/>
            </a:endParaRPr>
          </a:p>
          <a:p>
            <a:pPr marL="0" marR="0" algn="l" rtl="0" eaLnBrk="1" fontAlgn="ctr" latinLnBrk="0" hangingPunct="1">
              <a:spcBef>
                <a:spcPts val="0"/>
              </a:spcBef>
              <a:spcAft>
                <a:spcPts val="0"/>
              </a:spcAft>
            </a:pPr>
            <a:r>
              <a:rPr lang="en-US" sz="1600" b="0" i="0" u="sng" strike="noStrike" kern="1200" dirty="0">
                <a:solidFill>
                  <a:srgbClr val="000000"/>
                </a:solidFill>
                <a:effectLst/>
                <a:latin typeface="Times New Roman" panose="02020603050405020304" pitchFamily="18" charset="0"/>
                <a:cs typeface="Times New Roman" panose="02020603050405020304" pitchFamily="18" charset="0"/>
                <a:hlinkClick r:id="rId6"/>
              </a:rPr>
              <a:t>https://youtu.be/BKf2mN9W6Nk</a:t>
            </a:r>
            <a:endParaRPr lang="en-IN" sz="1600" b="0" i="0" u="none" strike="noStrike" dirty="0">
              <a:effectLst/>
              <a:latin typeface="Times New Roman" panose="02020603050405020304" pitchFamily="18" charset="0"/>
              <a:cs typeface="Times New Roman" panose="02020603050405020304" pitchFamily="18" charset="0"/>
            </a:endParaRPr>
          </a:p>
          <a:p>
            <a:pPr marL="0" marR="0" algn="l" rtl="0" eaLnBrk="1" fontAlgn="ctr" latinLnBrk="0" hangingPunct="1">
              <a:spcBef>
                <a:spcPts val="0"/>
              </a:spcBef>
              <a:spcAft>
                <a:spcPts val="0"/>
              </a:spcAft>
            </a:pPr>
            <a:r>
              <a:rPr lang="en-US" sz="1600" b="0" i="0" u="sng" strike="noStrike" kern="1200" dirty="0">
                <a:solidFill>
                  <a:srgbClr val="000000"/>
                </a:solidFill>
                <a:effectLst/>
                <a:latin typeface="Times New Roman" panose="02020603050405020304" pitchFamily="18" charset="0"/>
                <a:cs typeface="Times New Roman" panose="02020603050405020304" pitchFamily="18" charset="0"/>
                <a:hlinkClick r:id="rId7"/>
              </a:rPr>
              <a:t>https://youtu.be/tePZhxRLsjE</a:t>
            </a:r>
            <a:r>
              <a:rPr lang="en-US" sz="1600" b="0" i="0" u="none" strike="noStrike" kern="1200" dirty="0">
                <a:solidFill>
                  <a:srgbClr val="000000"/>
                </a:solidFill>
                <a:effectLst/>
                <a:latin typeface="Times New Roman" panose="02020603050405020304" pitchFamily="18" charset="0"/>
                <a:cs typeface="Times New Roman" panose="02020603050405020304" pitchFamily="18" charset="0"/>
              </a:rPr>
              <a:t> </a:t>
            </a:r>
            <a:endParaRPr lang="en-IN" sz="1600" b="0" i="0" u="none" strike="noStrike" dirty="0">
              <a:effectLst/>
              <a:latin typeface="Times New Roman" panose="02020603050405020304" pitchFamily="18" charset="0"/>
              <a:cs typeface="Times New Roman" panose="02020603050405020304" pitchFamily="18" charset="0"/>
            </a:endParaRPr>
          </a:p>
          <a:p>
            <a:pPr marL="0" marR="0" algn="ctr" rtl="0" eaLnBrk="1" fontAlgn="ctr" latinLnBrk="0" hangingPunct="1">
              <a:spcBef>
                <a:spcPts val="0"/>
              </a:spcBef>
              <a:spcAft>
                <a:spcPts val="0"/>
              </a:spcAft>
            </a:pPr>
            <a:r>
              <a:rPr lang="en-US" sz="1600" b="1" i="0" u="none" strike="noStrike" kern="1200" dirty="0">
                <a:solidFill>
                  <a:srgbClr val="000000"/>
                </a:solidFill>
                <a:effectLst/>
                <a:latin typeface="Times New Roman" panose="02020603050405020304" pitchFamily="18" charset="0"/>
                <a:cs typeface="Times New Roman" panose="02020603050405020304" pitchFamily="18" charset="0"/>
              </a:rPr>
              <a:t>Unit 4</a:t>
            </a:r>
            <a:endParaRPr lang="en-IN" sz="1600" b="0" i="0" u="none" strike="noStrike" dirty="0">
              <a:effectLst/>
              <a:latin typeface="Times New Roman" panose="02020603050405020304" pitchFamily="18" charset="0"/>
              <a:cs typeface="Times New Roman" panose="02020603050405020304" pitchFamily="18" charset="0"/>
            </a:endParaRPr>
          </a:p>
          <a:p>
            <a:pPr marL="0" marR="0" algn="l" rtl="0" eaLnBrk="1" fontAlgn="ctr" latinLnBrk="0" hangingPunct="1">
              <a:spcBef>
                <a:spcPts val="0"/>
              </a:spcBef>
              <a:spcAft>
                <a:spcPts val="0"/>
              </a:spcAft>
            </a:pPr>
            <a:r>
              <a:rPr lang="en-US" sz="1600" b="0" i="0" u="sng" strike="noStrike" kern="1200" dirty="0">
                <a:solidFill>
                  <a:srgbClr val="000000"/>
                </a:solidFill>
                <a:effectLst/>
                <a:latin typeface="Times New Roman" panose="02020603050405020304" pitchFamily="18" charset="0"/>
                <a:cs typeface="Times New Roman" panose="02020603050405020304" pitchFamily="18" charset="0"/>
                <a:hlinkClick r:id="rId8"/>
              </a:rPr>
              <a:t>https://youtu.be/GLmF3YB0pQU</a:t>
            </a:r>
            <a:endParaRPr lang="en-IN" sz="1600" b="0" i="0" u="none" strike="noStrike" dirty="0">
              <a:effectLst/>
              <a:latin typeface="Times New Roman" panose="02020603050405020304" pitchFamily="18" charset="0"/>
              <a:cs typeface="Times New Roman" panose="02020603050405020304" pitchFamily="18" charset="0"/>
            </a:endParaRPr>
          </a:p>
          <a:p>
            <a:pPr marL="0" marR="0" algn="l" rtl="0" eaLnBrk="1" fontAlgn="ctr" latinLnBrk="0" hangingPunct="1">
              <a:spcBef>
                <a:spcPts val="0"/>
              </a:spcBef>
              <a:spcAft>
                <a:spcPts val="0"/>
              </a:spcAft>
            </a:pPr>
            <a:r>
              <a:rPr lang="en-US" sz="1600" b="0" i="0" u="sng" strike="noStrike" kern="1200" dirty="0">
                <a:solidFill>
                  <a:srgbClr val="000000"/>
                </a:solidFill>
                <a:effectLst/>
                <a:latin typeface="Times New Roman" panose="02020603050405020304" pitchFamily="18" charset="0"/>
                <a:cs typeface="Times New Roman" panose="02020603050405020304" pitchFamily="18" charset="0"/>
                <a:hlinkClick r:id="rId9"/>
              </a:rPr>
              <a:t>https://youtu.be/QHqZwBoTJRY</a:t>
            </a:r>
            <a:r>
              <a:rPr lang="en-US" sz="1600" b="0" i="0" u="none" strike="noStrike" kern="1200" dirty="0">
                <a:solidFill>
                  <a:srgbClr val="000000"/>
                </a:solidFill>
                <a:effectLst/>
                <a:latin typeface="Times New Roman" panose="02020603050405020304" pitchFamily="18" charset="0"/>
                <a:cs typeface="Times New Roman" panose="02020603050405020304" pitchFamily="18" charset="0"/>
              </a:rPr>
              <a:t> </a:t>
            </a:r>
            <a:endParaRPr lang="en-IN" sz="1600" b="0" i="0" u="none" strike="noStrike" dirty="0">
              <a:effectLst/>
              <a:latin typeface="Times New Roman" panose="02020603050405020304" pitchFamily="18" charset="0"/>
              <a:cs typeface="Times New Roman" panose="02020603050405020304" pitchFamily="18" charset="0"/>
            </a:endParaRPr>
          </a:p>
          <a:p>
            <a:pPr marL="0" marR="0" algn="ctr" rtl="0" eaLnBrk="1" fontAlgn="ctr" latinLnBrk="0" hangingPunct="1">
              <a:spcBef>
                <a:spcPts val="0"/>
              </a:spcBef>
              <a:spcAft>
                <a:spcPts val="0"/>
              </a:spcAft>
            </a:pPr>
            <a:r>
              <a:rPr lang="en-US" sz="1600" b="1" i="0" u="none" strike="noStrike" kern="1200" dirty="0">
                <a:solidFill>
                  <a:srgbClr val="000000"/>
                </a:solidFill>
                <a:effectLst/>
                <a:latin typeface="Times New Roman" panose="02020603050405020304" pitchFamily="18" charset="0"/>
                <a:cs typeface="Times New Roman" panose="02020603050405020304" pitchFamily="18" charset="0"/>
              </a:rPr>
              <a:t>Unit 5</a:t>
            </a:r>
            <a:endParaRPr lang="en-IN" sz="1600" b="0" i="0" u="none" strike="noStrike" dirty="0">
              <a:effectLst/>
              <a:latin typeface="Times New Roman" panose="02020603050405020304" pitchFamily="18" charset="0"/>
              <a:cs typeface="Times New Roman" panose="02020603050405020304" pitchFamily="18" charset="0"/>
            </a:endParaRPr>
          </a:p>
          <a:p>
            <a:pPr marL="0" marR="0" algn="l" rtl="0" eaLnBrk="1" fontAlgn="ctr" latinLnBrk="0" hangingPunct="1">
              <a:spcBef>
                <a:spcPts val="0"/>
              </a:spcBef>
              <a:spcAft>
                <a:spcPts val="0"/>
              </a:spcAft>
            </a:pPr>
            <a:r>
              <a:rPr lang="en-US" sz="1600" b="0" i="0" u="sng" strike="noStrike" kern="1200" dirty="0">
                <a:solidFill>
                  <a:srgbClr val="000000"/>
                </a:solidFill>
                <a:effectLst/>
                <a:latin typeface="Times New Roman" panose="02020603050405020304" pitchFamily="18" charset="0"/>
                <a:cs typeface="Times New Roman" panose="02020603050405020304" pitchFamily="18" charset="0"/>
                <a:hlinkClick r:id="rId10"/>
              </a:rPr>
              <a:t>https://youtu.be/t3FVP5wuG4g</a:t>
            </a:r>
            <a:endParaRPr lang="en-IN" sz="1600" b="0" i="0" u="none" strike="noStrike" dirty="0">
              <a:effectLst/>
              <a:latin typeface="Times New Roman" panose="02020603050405020304" pitchFamily="18" charset="0"/>
              <a:cs typeface="Times New Roman" panose="02020603050405020304" pitchFamily="18" charset="0"/>
            </a:endParaRPr>
          </a:p>
          <a:p>
            <a:pPr marL="0" marR="0" algn="l" rtl="0" eaLnBrk="1" fontAlgn="ctr" latinLnBrk="0" hangingPunct="1">
              <a:spcBef>
                <a:spcPts val="0"/>
              </a:spcBef>
              <a:spcAft>
                <a:spcPts val="0"/>
              </a:spcAft>
            </a:pPr>
            <a:r>
              <a:rPr lang="en-US" sz="1600" b="0" i="0" u="sng" strike="noStrike" kern="1200" dirty="0">
                <a:solidFill>
                  <a:srgbClr val="000000"/>
                </a:solidFill>
                <a:effectLst/>
                <a:latin typeface="Times New Roman" panose="02020603050405020304" pitchFamily="18" charset="0"/>
                <a:cs typeface="Times New Roman" panose="02020603050405020304" pitchFamily="18" charset="0"/>
                <a:hlinkClick r:id="rId11"/>
              </a:rPr>
              <a:t>https://youtu.be/ixY0Cau4mBM</a:t>
            </a:r>
            <a:r>
              <a:rPr lang="en-US" sz="1600" b="0" i="0" u="none" strike="noStrike" kern="1200" dirty="0">
                <a:solidFill>
                  <a:srgbClr val="000000"/>
                </a:solidFill>
                <a:effectLst/>
                <a:latin typeface="Times New Roman" panose="02020603050405020304" pitchFamily="18" charset="0"/>
                <a:cs typeface="Times New Roman" panose="02020603050405020304" pitchFamily="18" charset="0"/>
              </a:rPr>
              <a:t> </a:t>
            </a:r>
            <a:endParaRPr lang="en-IN" sz="1600" b="0" i="0" u="none" strike="noStrike" dirty="0">
              <a:effectLst/>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9AC09C96-ABE7-19EF-5567-28EB2C634920}"/>
              </a:ext>
            </a:extLst>
          </p:cNvPr>
          <p:cNvSpPr>
            <a:spLocks noGrp="1"/>
          </p:cNvSpPr>
          <p:nvPr>
            <p:ph type="dt" sz="half" idx="10"/>
          </p:nvPr>
        </p:nvSpPr>
        <p:spPr/>
        <p:txBody>
          <a:bodyPr/>
          <a:lstStyle/>
          <a:p>
            <a:pPr>
              <a:defRPr/>
            </a:pPr>
            <a:fld id="{77901AAC-147E-48F8-8FD5-24C5DC9B1EAE}" type="datetime1">
              <a:rPr lang="en-US" smtClean="0"/>
              <a:t>11/30/2024</a:t>
            </a:fld>
            <a:endParaRPr lang="en-US"/>
          </a:p>
        </p:txBody>
      </p:sp>
      <p:sp>
        <p:nvSpPr>
          <p:cNvPr id="5" name="Footer Placeholder 4">
            <a:extLst>
              <a:ext uri="{FF2B5EF4-FFF2-40B4-BE49-F238E27FC236}">
                <a16:creationId xmlns:a16="http://schemas.microsoft.com/office/drawing/2014/main" xmlns="" id="{D074C185-D44F-E46C-D736-C027E7EC8C46}"/>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F2C1C10B-F0E6-944B-A337-763A291C0776}"/>
              </a:ext>
            </a:extLst>
          </p:cNvPr>
          <p:cNvSpPr>
            <a:spLocks noGrp="1"/>
          </p:cNvSpPr>
          <p:nvPr>
            <p:ph type="sldNum" sz="quarter" idx="12"/>
          </p:nvPr>
        </p:nvSpPr>
        <p:spPr/>
        <p:txBody>
          <a:bodyPr/>
          <a:lstStyle/>
          <a:p>
            <a:pPr>
              <a:defRPr/>
            </a:pPr>
            <a:fld id="{8711E55C-131A-4FE6-ABEE-E1577A104930}" type="slidenum">
              <a:rPr lang="en-US" smtClean="0"/>
              <a:pPr>
                <a:defRPr/>
              </a:pPr>
              <a:t>3</a:t>
            </a:fld>
            <a:endParaRPr lang="en-US"/>
          </a:p>
        </p:txBody>
      </p:sp>
      <p:pic>
        <p:nvPicPr>
          <p:cNvPr id="7" name="Picture 2" descr="E:\NIET\Project\xLogo11.png.pagespeed.ic.pydHLuCQEZ.png">
            <a:extLst>
              <a:ext uri="{FF2B5EF4-FFF2-40B4-BE49-F238E27FC236}">
                <a16:creationId xmlns:a16="http://schemas.microsoft.com/office/drawing/2014/main" xmlns="" id="{2ACACCD5-AADB-E3F2-6159-4B73F7332C14}"/>
              </a:ext>
            </a:extLst>
          </p:cNvPr>
          <p:cNvPicPr>
            <a:picLocks noChangeAspect="1" noChangeArrowheads="1"/>
          </p:cNvPicPr>
          <p:nvPr/>
        </p:nvPicPr>
        <p:blipFill>
          <a:blip r:embed="rId12"/>
          <a:srcRect/>
          <a:stretch>
            <a:fillRect/>
          </a:stretch>
        </p:blipFill>
        <p:spPr bwMode="auto">
          <a:xfrm>
            <a:off x="0" y="0"/>
            <a:ext cx="1447800" cy="817163"/>
          </a:xfrm>
          <a:prstGeom prst="rect">
            <a:avLst/>
          </a:prstGeom>
          <a:noFill/>
        </p:spPr>
      </p:pic>
      <p:sp>
        <p:nvSpPr>
          <p:cNvPr id="8" name="Title 7">
            <a:extLst>
              <a:ext uri="{FF2B5EF4-FFF2-40B4-BE49-F238E27FC236}">
                <a16:creationId xmlns:a16="http://schemas.microsoft.com/office/drawing/2014/main" xmlns="" id="{00C01266-4621-69A6-C775-89F9463A55DE}"/>
              </a:ext>
            </a:extLst>
          </p:cNvPr>
          <p:cNvSpPr>
            <a:spLocks noGrp="1"/>
          </p:cNvSpPr>
          <p:nvPr>
            <p:ph type="title"/>
          </p:nvPr>
        </p:nvSpPr>
        <p:spPr>
          <a:xfrm>
            <a:off x="1295400" y="136525"/>
            <a:ext cx="7391400" cy="6810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b="1" dirty="0">
                <a:solidFill>
                  <a:schemeClr val="tx1"/>
                </a:solidFill>
                <a:latin typeface="Times New Roman" panose="02020603050405020304" pitchFamily="18" charset="0"/>
                <a:cs typeface="Times New Roman" panose="02020603050405020304" pitchFamily="18" charset="0"/>
              </a:rPr>
              <a:t>WIRELESS COMMUNICATION</a:t>
            </a:r>
            <a:endParaRPr lang="en-US" sz="45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21871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object 3"/>
          <p:cNvSpPr txBox="1">
            <a:spLocks noChangeArrowheads="1"/>
          </p:cNvSpPr>
          <p:nvPr/>
        </p:nvSpPr>
        <p:spPr bwMode="auto">
          <a:xfrm>
            <a:off x="838200" y="1219200"/>
            <a:ext cx="7513638" cy="3571875"/>
          </a:xfrm>
          <a:prstGeom prst="rect">
            <a:avLst/>
          </a:prstGeom>
          <a:noFill/>
          <a:ln w="9525">
            <a:noFill/>
            <a:miter lim="800000"/>
            <a:headEnd/>
            <a:tailEnd/>
          </a:ln>
        </p:spPr>
        <p:txBody>
          <a:bodyPr lIns="0" tIns="114300" rIns="0" bIns="0">
            <a:spAutoFit/>
          </a:bodyPr>
          <a:lstStyle/>
          <a:p>
            <a:pPr marL="355600" indent="-342900">
              <a:lnSpc>
                <a:spcPct val="150000"/>
              </a:lnSpc>
              <a:spcBef>
                <a:spcPts val="900"/>
              </a:spcBef>
              <a:buFontTx/>
              <a:buChar char="•"/>
              <a:tabLst>
                <a:tab pos="354013" algn="l"/>
                <a:tab pos="355600" algn="l"/>
              </a:tabLst>
            </a:pPr>
            <a:r>
              <a:rPr lang="en-US" sz="2200">
                <a:latin typeface="Times New Roman" pitchFamily="18" charset="0"/>
                <a:cs typeface="Times New Roman" pitchFamily="18" charset="0"/>
              </a:rPr>
              <a:t>two bands of frequencies for every user</a:t>
            </a:r>
          </a:p>
          <a:p>
            <a:pPr marL="355600" indent="-342900">
              <a:lnSpc>
                <a:spcPct val="150000"/>
              </a:lnSpc>
              <a:spcBef>
                <a:spcPts val="800"/>
              </a:spcBef>
              <a:buFontTx/>
              <a:buChar char="•"/>
              <a:tabLst>
                <a:tab pos="354013" algn="l"/>
                <a:tab pos="355600" algn="l"/>
              </a:tabLst>
            </a:pPr>
            <a:r>
              <a:rPr lang="en-US" sz="2200">
                <a:latin typeface="Times New Roman" pitchFamily="18" charset="0"/>
                <a:cs typeface="Times New Roman" pitchFamily="18" charset="0"/>
              </a:rPr>
              <a:t>forward band</a:t>
            </a:r>
          </a:p>
          <a:p>
            <a:pPr marL="355600" indent="-342900">
              <a:lnSpc>
                <a:spcPct val="150000"/>
              </a:lnSpc>
              <a:spcBef>
                <a:spcPts val="800"/>
              </a:spcBef>
              <a:buFontTx/>
              <a:buChar char="•"/>
              <a:tabLst>
                <a:tab pos="354013" algn="l"/>
                <a:tab pos="355600" algn="l"/>
              </a:tabLst>
            </a:pPr>
            <a:r>
              <a:rPr lang="en-US" sz="2200">
                <a:latin typeface="Times New Roman" pitchFamily="18" charset="0"/>
                <a:cs typeface="Times New Roman" pitchFamily="18" charset="0"/>
              </a:rPr>
              <a:t>reverse band</a:t>
            </a:r>
          </a:p>
          <a:p>
            <a:pPr marL="355600" indent="-342900">
              <a:lnSpc>
                <a:spcPct val="150000"/>
              </a:lnSpc>
              <a:spcBef>
                <a:spcPts val="788"/>
              </a:spcBef>
              <a:buFontTx/>
              <a:buChar char="•"/>
              <a:tabLst>
                <a:tab pos="354013" algn="l"/>
                <a:tab pos="355600" algn="l"/>
              </a:tabLst>
            </a:pPr>
            <a:r>
              <a:rPr lang="en-US" sz="2200">
                <a:latin typeface="Times New Roman" pitchFamily="18" charset="0"/>
                <a:cs typeface="Times New Roman" pitchFamily="18" charset="0"/>
              </a:rPr>
              <a:t>duplexer needed</a:t>
            </a:r>
          </a:p>
          <a:p>
            <a:pPr marL="355600" indent="-342900">
              <a:lnSpc>
                <a:spcPct val="150000"/>
              </a:lnSpc>
              <a:spcBef>
                <a:spcPts val="800"/>
              </a:spcBef>
              <a:buFontTx/>
              <a:buChar char="•"/>
              <a:tabLst>
                <a:tab pos="354013" algn="l"/>
                <a:tab pos="355600" algn="l"/>
              </a:tabLst>
            </a:pPr>
            <a:r>
              <a:rPr lang="en-US" sz="2200">
                <a:latin typeface="Times New Roman" pitchFamily="18" charset="0"/>
                <a:cs typeface="Times New Roman" pitchFamily="18" charset="0"/>
              </a:rPr>
              <a:t>frequency seperation between forward band  and reverse band is constant</a:t>
            </a:r>
          </a:p>
        </p:txBody>
      </p:sp>
      <p:grpSp>
        <p:nvGrpSpPr>
          <p:cNvPr id="9219" name="object 4"/>
          <p:cNvGrpSpPr>
            <a:grpSpLocks/>
          </p:cNvGrpSpPr>
          <p:nvPr/>
        </p:nvGrpSpPr>
        <p:grpSpPr bwMode="auto">
          <a:xfrm>
            <a:off x="1212850" y="5251450"/>
            <a:ext cx="5803900" cy="1003300"/>
            <a:chOff x="1212850" y="5251450"/>
            <a:chExt cx="5803900" cy="1003300"/>
          </a:xfrm>
        </p:grpSpPr>
        <p:sp>
          <p:nvSpPr>
            <p:cNvPr id="9242" name="object 5"/>
            <p:cNvSpPr>
              <a:spLocks noChangeArrowheads="1"/>
            </p:cNvSpPr>
            <p:nvPr/>
          </p:nvSpPr>
          <p:spPr bwMode="auto">
            <a:xfrm>
              <a:off x="1219200" y="5257800"/>
              <a:ext cx="5791200" cy="990600"/>
            </a:xfrm>
            <a:custGeom>
              <a:avLst/>
              <a:gdLst>
                <a:gd name="T0" fmla="*/ 0 w 5791200"/>
                <a:gd name="T1" fmla="*/ 0 h 990600"/>
                <a:gd name="T2" fmla="*/ 5791200 w 5791200"/>
                <a:gd name="T3" fmla="*/ 990600 h 990600"/>
              </a:gdLst>
              <a:ahLst/>
              <a:cxnLst/>
              <a:rect l="T0" t="T1" r="T2" b="T3"/>
              <a:pathLst>
                <a:path w="5791200" h="990600">
                  <a:moveTo>
                    <a:pt x="5791200" y="0"/>
                  </a:moveTo>
                  <a:lnTo>
                    <a:pt x="0" y="0"/>
                  </a:lnTo>
                  <a:lnTo>
                    <a:pt x="0" y="990600"/>
                  </a:lnTo>
                  <a:lnTo>
                    <a:pt x="5791200" y="990600"/>
                  </a:lnTo>
                  <a:close/>
                </a:path>
              </a:pathLst>
            </a:custGeom>
            <a:solidFill>
              <a:srgbClr val="009999"/>
            </a:solidFill>
            <a:ln w="9525">
              <a:noFill/>
              <a:miter lim="800000"/>
              <a:headEnd/>
              <a:tailEnd/>
            </a:ln>
          </p:spPr>
          <p:txBody>
            <a:bodyPr lIns="0" tIns="0" rIns="0" bIns="0"/>
            <a:lstStyle/>
            <a:p>
              <a:endParaRPr lang="en-US"/>
            </a:p>
          </p:txBody>
        </p:sp>
        <p:sp>
          <p:nvSpPr>
            <p:cNvPr id="9243" name="object 6"/>
            <p:cNvSpPr>
              <a:spLocks noChangeArrowheads="1"/>
            </p:cNvSpPr>
            <p:nvPr/>
          </p:nvSpPr>
          <p:spPr bwMode="auto">
            <a:xfrm>
              <a:off x="1219200" y="5257800"/>
              <a:ext cx="5791200" cy="990600"/>
            </a:xfrm>
            <a:custGeom>
              <a:avLst/>
              <a:gdLst>
                <a:gd name="T0" fmla="*/ 0 w 5791200"/>
                <a:gd name="T1" fmla="*/ 0 h 990600"/>
                <a:gd name="T2" fmla="*/ 5791200 w 5791200"/>
                <a:gd name="T3" fmla="*/ 990600 h 990600"/>
              </a:gdLst>
              <a:ahLst/>
              <a:cxnLst/>
              <a:rect l="T0" t="T1" r="T2" b="T3"/>
              <a:pathLst>
                <a:path w="5791200" h="990600">
                  <a:moveTo>
                    <a:pt x="2895600" y="990600"/>
                  </a:moveTo>
                  <a:lnTo>
                    <a:pt x="0" y="990600"/>
                  </a:lnTo>
                  <a:lnTo>
                    <a:pt x="0" y="0"/>
                  </a:lnTo>
                  <a:lnTo>
                    <a:pt x="5791200" y="0"/>
                  </a:lnTo>
                  <a:lnTo>
                    <a:pt x="5791200" y="990600"/>
                  </a:lnTo>
                  <a:lnTo>
                    <a:pt x="2895600" y="990600"/>
                  </a:lnTo>
                  <a:close/>
                </a:path>
              </a:pathLst>
            </a:custGeom>
            <a:noFill/>
            <a:ln w="12579">
              <a:solidFill>
                <a:srgbClr val="FFFFFF"/>
              </a:solidFill>
              <a:miter lim="800000"/>
              <a:headEnd/>
              <a:tailEnd/>
            </a:ln>
          </p:spPr>
          <p:txBody>
            <a:bodyPr lIns="0" tIns="0" rIns="0" bIns="0"/>
            <a:lstStyle/>
            <a:p>
              <a:endParaRPr lang="en-US"/>
            </a:p>
          </p:txBody>
        </p:sp>
        <p:sp>
          <p:nvSpPr>
            <p:cNvPr id="9244" name="object 7"/>
            <p:cNvSpPr>
              <a:spLocks noChangeArrowheads="1"/>
            </p:cNvSpPr>
            <p:nvPr/>
          </p:nvSpPr>
          <p:spPr bwMode="auto">
            <a:xfrm>
              <a:off x="6654800" y="5842000"/>
              <a:ext cx="50800" cy="50800"/>
            </a:xfrm>
            <a:custGeom>
              <a:avLst/>
              <a:gdLst>
                <a:gd name="T0" fmla="*/ 0 w 50800"/>
                <a:gd name="T1" fmla="*/ 0 h 50800"/>
                <a:gd name="T2" fmla="*/ 50800 w 50800"/>
                <a:gd name="T3" fmla="*/ 50800 h 50800"/>
              </a:gdLst>
              <a:ahLst/>
              <a:cxnLst/>
              <a:rect l="T0" t="T1" r="T2" b="T3"/>
              <a:pathLst>
                <a:path w="50800" h="50800">
                  <a:moveTo>
                    <a:pt x="0" y="0"/>
                  </a:moveTo>
                  <a:lnTo>
                    <a:pt x="0" y="50800"/>
                  </a:lnTo>
                  <a:lnTo>
                    <a:pt x="50800" y="25400"/>
                  </a:lnTo>
                  <a:lnTo>
                    <a:pt x="0" y="0"/>
                  </a:lnTo>
                  <a:close/>
                </a:path>
              </a:pathLst>
            </a:custGeom>
            <a:solidFill>
              <a:srgbClr val="FFFFFF"/>
            </a:solidFill>
            <a:ln w="9525">
              <a:noFill/>
              <a:miter lim="800000"/>
              <a:headEnd/>
              <a:tailEnd/>
            </a:ln>
          </p:spPr>
          <p:txBody>
            <a:bodyPr lIns="0" tIns="0" rIns="0" bIns="0"/>
            <a:lstStyle/>
            <a:p>
              <a:endParaRPr lang="en-US"/>
            </a:p>
          </p:txBody>
        </p:sp>
      </p:grpSp>
      <p:sp>
        <p:nvSpPr>
          <p:cNvPr id="8" name="object 8"/>
          <p:cNvSpPr txBox="1"/>
          <p:nvPr/>
        </p:nvSpPr>
        <p:spPr>
          <a:xfrm>
            <a:off x="2820988" y="5902325"/>
            <a:ext cx="2152650" cy="330200"/>
          </a:xfrm>
          <a:prstGeom prst="rect">
            <a:avLst/>
          </a:prstGeom>
        </p:spPr>
        <p:txBody>
          <a:bodyPr lIns="0" tIns="12700" rIns="0" bIns="0">
            <a:spAutoFit/>
          </a:bodyPr>
          <a:lstStyle/>
          <a:p>
            <a:pPr marL="12700">
              <a:spcBef>
                <a:spcPts val="100"/>
              </a:spcBef>
              <a:defRPr/>
            </a:pPr>
            <a:r>
              <a:rPr sz="2000" dirty="0">
                <a:solidFill>
                  <a:srgbClr val="FFFFFF"/>
                </a:solidFill>
                <a:latin typeface="Times New Roman"/>
                <a:cs typeface="Times New Roman"/>
              </a:rPr>
              <a:t>frequency</a:t>
            </a:r>
            <a:r>
              <a:rPr sz="2000" spc="-45" dirty="0">
                <a:solidFill>
                  <a:srgbClr val="FFFFFF"/>
                </a:solidFill>
                <a:latin typeface="Times New Roman"/>
                <a:cs typeface="Times New Roman"/>
              </a:rPr>
              <a:t> </a:t>
            </a:r>
            <a:r>
              <a:rPr sz="2000" spc="-5" dirty="0">
                <a:solidFill>
                  <a:srgbClr val="FFFFFF"/>
                </a:solidFill>
                <a:latin typeface="Times New Roman"/>
                <a:cs typeface="Times New Roman"/>
              </a:rPr>
              <a:t>seperation</a:t>
            </a:r>
            <a:endParaRPr sz="2000">
              <a:latin typeface="Times New Roman"/>
              <a:cs typeface="Times New Roman"/>
            </a:endParaRPr>
          </a:p>
        </p:txBody>
      </p:sp>
      <p:graphicFrame>
        <p:nvGraphicFramePr>
          <p:cNvPr id="9" name="object 9"/>
          <p:cNvGraphicFramePr>
            <a:graphicFrameLocks noGrp="1"/>
          </p:cNvGraphicFramePr>
          <p:nvPr/>
        </p:nvGraphicFramePr>
        <p:xfrm>
          <a:off x="1441450" y="5403850"/>
          <a:ext cx="5210810" cy="457200"/>
        </p:xfrm>
        <a:graphic>
          <a:graphicData uri="http://schemas.openxmlformats.org/drawingml/2006/table">
            <a:tbl>
              <a:tblPr firstRow="1" bandRow="1">
                <a:tableStyleId>{2D5ABB26-0587-4C30-8999-92F81FD0307C}</a:tableStyleId>
              </a:tblPr>
              <a:tblGrid>
                <a:gridCol w="1524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gridCol w="990600">
                  <a:extLst>
                    <a:ext uri="{9D8B030D-6E8A-4147-A177-3AD203B41FA5}">
                      <a16:colId xmlns:a16="http://schemas.microsoft.com/office/drawing/2014/main" xmlns="" val="20002"/>
                    </a:ext>
                  </a:extLst>
                </a:gridCol>
                <a:gridCol w="1905000">
                  <a:extLst>
                    <a:ext uri="{9D8B030D-6E8A-4147-A177-3AD203B41FA5}">
                      <a16:colId xmlns:a16="http://schemas.microsoft.com/office/drawing/2014/main" xmlns="" val="20003"/>
                    </a:ext>
                  </a:extLst>
                </a:gridCol>
                <a:gridCol w="334010">
                  <a:extLst>
                    <a:ext uri="{9D8B030D-6E8A-4147-A177-3AD203B41FA5}">
                      <a16:colId xmlns:a16="http://schemas.microsoft.com/office/drawing/2014/main" xmlns="" val="20004"/>
                    </a:ext>
                  </a:extLst>
                </a:gridCol>
              </a:tblGrid>
              <a:tr h="457200">
                <a:tc>
                  <a:txBody>
                    <a:bodyPr/>
                    <a:lstStyle/>
                    <a:p>
                      <a:pPr>
                        <a:lnSpc>
                          <a:spcPct val="100000"/>
                        </a:lnSpc>
                      </a:pPr>
                      <a:endParaRPr sz="2900">
                        <a:latin typeface="Times New Roman"/>
                        <a:cs typeface="Times New Roman"/>
                      </a:endParaRPr>
                    </a:p>
                  </a:txBody>
                  <a:tcPr marL="0" marR="0" marT="0" marB="0">
                    <a:lnR w="12700">
                      <a:solidFill>
                        <a:srgbClr val="FFFFFF"/>
                      </a:solidFill>
                      <a:prstDash val="solid"/>
                    </a:lnR>
                    <a:lnB w="12700">
                      <a:solidFill>
                        <a:srgbClr val="FFFFFF"/>
                      </a:solidFill>
                      <a:prstDash val="solid"/>
                    </a:lnB>
                    <a:solidFill>
                      <a:srgbClr val="0066CC"/>
                    </a:solidFill>
                  </a:tcPr>
                </a:tc>
                <a:tc>
                  <a:txBody>
                    <a:bodyPr/>
                    <a:lstStyle/>
                    <a:p>
                      <a:pPr marL="89535">
                        <a:lnSpc>
                          <a:spcPct val="100000"/>
                        </a:lnSpc>
                        <a:spcBef>
                          <a:spcPts val="370"/>
                        </a:spcBef>
                      </a:pPr>
                      <a:r>
                        <a:rPr sz="2000" dirty="0">
                          <a:solidFill>
                            <a:srgbClr val="FFFFFF"/>
                          </a:solidFill>
                          <a:latin typeface="Times New Roman"/>
                          <a:cs typeface="Times New Roman"/>
                        </a:rPr>
                        <a:t>reverse</a:t>
                      </a:r>
                      <a:r>
                        <a:rPr sz="2000" spc="-30" dirty="0">
                          <a:solidFill>
                            <a:srgbClr val="FFFFFF"/>
                          </a:solidFill>
                          <a:latin typeface="Times New Roman"/>
                          <a:cs typeface="Times New Roman"/>
                        </a:rPr>
                        <a:t> </a:t>
                      </a:r>
                      <a:r>
                        <a:rPr sz="2000" dirty="0">
                          <a:solidFill>
                            <a:srgbClr val="FFFFFF"/>
                          </a:solidFill>
                          <a:latin typeface="Times New Roman"/>
                          <a:cs typeface="Times New Roman"/>
                        </a:rPr>
                        <a:t>channel</a:t>
                      </a:r>
                      <a:endParaRPr sz="2000">
                        <a:latin typeface="Times New Roman"/>
                        <a:cs typeface="Times New Roman"/>
                      </a:endParaRPr>
                    </a:p>
                  </a:txBody>
                  <a:tcPr marL="0" marR="0" marT="469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66CC"/>
                    </a:solidFill>
                  </a:tcPr>
                </a:tc>
                <a:tc>
                  <a:txBody>
                    <a:bodyPr/>
                    <a:lstStyle/>
                    <a:p>
                      <a:pPr>
                        <a:lnSpc>
                          <a:spcPct val="100000"/>
                        </a:lnSpc>
                      </a:pPr>
                      <a:endParaRPr sz="29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0066CC"/>
                    </a:solidFill>
                  </a:tcPr>
                </a:tc>
                <a:tc>
                  <a:txBody>
                    <a:bodyPr/>
                    <a:lstStyle/>
                    <a:p>
                      <a:pPr marL="90170">
                        <a:lnSpc>
                          <a:spcPct val="100000"/>
                        </a:lnSpc>
                        <a:spcBef>
                          <a:spcPts val="370"/>
                        </a:spcBef>
                      </a:pPr>
                      <a:r>
                        <a:rPr sz="2000" dirty="0">
                          <a:solidFill>
                            <a:srgbClr val="FFFFFF"/>
                          </a:solidFill>
                          <a:latin typeface="Times New Roman"/>
                          <a:cs typeface="Times New Roman"/>
                        </a:rPr>
                        <a:t>forward</a:t>
                      </a:r>
                      <a:r>
                        <a:rPr sz="2000" spc="-20" dirty="0">
                          <a:solidFill>
                            <a:srgbClr val="FFFFFF"/>
                          </a:solidFill>
                          <a:latin typeface="Times New Roman"/>
                          <a:cs typeface="Times New Roman"/>
                        </a:rPr>
                        <a:t> </a:t>
                      </a:r>
                      <a:r>
                        <a:rPr sz="2000" dirty="0">
                          <a:solidFill>
                            <a:srgbClr val="FFFFFF"/>
                          </a:solidFill>
                          <a:latin typeface="Times New Roman"/>
                          <a:cs typeface="Times New Roman"/>
                        </a:rPr>
                        <a:t>channel</a:t>
                      </a:r>
                      <a:endParaRPr sz="2000">
                        <a:latin typeface="Times New Roman"/>
                        <a:cs typeface="Times New Roman"/>
                      </a:endParaRPr>
                    </a:p>
                  </a:txBody>
                  <a:tcPr marL="0" marR="0" marT="469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66CC"/>
                    </a:solidFill>
                  </a:tcPr>
                </a:tc>
                <a:tc>
                  <a:txBody>
                    <a:bodyPr/>
                    <a:lstStyle/>
                    <a:p>
                      <a:pPr>
                        <a:lnSpc>
                          <a:spcPct val="100000"/>
                        </a:lnSpc>
                      </a:pPr>
                      <a:endParaRPr sz="2900">
                        <a:latin typeface="Times New Roman"/>
                        <a:cs typeface="Times New Roman"/>
                      </a:endParaRPr>
                    </a:p>
                  </a:txBody>
                  <a:tcPr marL="0" marR="0" marT="0" marB="0">
                    <a:lnL w="12700">
                      <a:solidFill>
                        <a:srgbClr val="FFFFFF"/>
                      </a:solidFill>
                      <a:prstDash val="solid"/>
                    </a:lnL>
                    <a:lnB w="12700">
                      <a:solidFill>
                        <a:srgbClr val="FFFFFF"/>
                      </a:solidFill>
                      <a:prstDash val="solid"/>
                    </a:lnB>
                    <a:solidFill>
                      <a:srgbClr val="0066CC"/>
                    </a:solidFill>
                  </a:tcPr>
                </a:tc>
                <a:extLst>
                  <a:ext uri="{0D108BD9-81ED-4DB2-BD59-A6C34878D82A}">
                    <a16:rowId xmlns:a16="http://schemas.microsoft.com/office/drawing/2014/main" xmlns="" val="10000"/>
                  </a:ext>
                </a:extLst>
              </a:tr>
            </a:tbl>
          </a:graphicData>
        </a:graphic>
      </p:graphicFrame>
      <p:grpSp>
        <p:nvGrpSpPr>
          <p:cNvPr id="9234" name="object 10"/>
          <p:cNvGrpSpPr>
            <a:grpSpLocks/>
          </p:cNvGrpSpPr>
          <p:nvPr/>
        </p:nvGrpSpPr>
        <p:grpSpPr bwMode="auto">
          <a:xfrm>
            <a:off x="2514600" y="6070600"/>
            <a:ext cx="2743200" cy="50800"/>
            <a:chOff x="2514600" y="6070600"/>
            <a:chExt cx="2743200" cy="50800"/>
          </a:xfrm>
        </p:grpSpPr>
        <p:sp>
          <p:nvSpPr>
            <p:cNvPr id="9238" name="object 11"/>
            <p:cNvSpPr>
              <a:spLocks noChangeArrowheads="1"/>
            </p:cNvSpPr>
            <p:nvPr/>
          </p:nvSpPr>
          <p:spPr bwMode="auto">
            <a:xfrm>
              <a:off x="5029200" y="6096000"/>
              <a:ext cx="181610" cy="0"/>
            </a:xfrm>
            <a:custGeom>
              <a:avLst/>
              <a:gdLst>
                <a:gd name="T0" fmla="*/ 0 w 181610"/>
                <a:gd name="T1" fmla="*/ 181610 w 181610"/>
              </a:gdLst>
              <a:ahLst/>
              <a:cxnLst/>
              <a:rect l="T0" t="0" r="T1" b="0"/>
              <a:pathLst>
                <a:path w="181610">
                  <a:moveTo>
                    <a:pt x="0" y="0"/>
                  </a:moveTo>
                  <a:lnTo>
                    <a:pt x="181610" y="0"/>
                  </a:lnTo>
                </a:path>
              </a:pathLst>
            </a:custGeom>
            <a:noFill/>
            <a:ln w="12700">
              <a:solidFill>
                <a:srgbClr val="FFFFFF"/>
              </a:solidFill>
              <a:miter lim="800000"/>
              <a:headEnd/>
              <a:tailEnd/>
            </a:ln>
          </p:spPr>
          <p:txBody>
            <a:bodyPr lIns="0" tIns="0" rIns="0" bIns="0"/>
            <a:lstStyle/>
            <a:p>
              <a:endParaRPr lang="en-US"/>
            </a:p>
          </p:txBody>
        </p:sp>
        <p:sp>
          <p:nvSpPr>
            <p:cNvPr id="9239" name="object 12"/>
            <p:cNvSpPr>
              <a:spLocks noChangeArrowheads="1"/>
            </p:cNvSpPr>
            <p:nvPr/>
          </p:nvSpPr>
          <p:spPr bwMode="auto">
            <a:xfrm>
              <a:off x="5207000" y="6070600"/>
              <a:ext cx="50800" cy="50800"/>
            </a:xfrm>
            <a:custGeom>
              <a:avLst/>
              <a:gdLst>
                <a:gd name="T0" fmla="*/ 0 w 50800"/>
                <a:gd name="T1" fmla="*/ 0 h 50800"/>
                <a:gd name="T2" fmla="*/ 50800 w 50800"/>
                <a:gd name="T3" fmla="*/ 50800 h 50800"/>
              </a:gdLst>
              <a:ahLst/>
              <a:cxnLst/>
              <a:rect l="T0" t="T1" r="T2" b="T3"/>
              <a:pathLst>
                <a:path w="50800" h="50800">
                  <a:moveTo>
                    <a:pt x="0" y="0"/>
                  </a:moveTo>
                  <a:lnTo>
                    <a:pt x="0" y="50800"/>
                  </a:lnTo>
                  <a:lnTo>
                    <a:pt x="50800" y="25400"/>
                  </a:lnTo>
                  <a:lnTo>
                    <a:pt x="0" y="0"/>
                  </a:lnTo>
                  <a:close/>
                </a:path>
              </a:pathLst>
            </a:custGeom>
            <a:solidFill>
              <a:srgbClr val="FFFFFF"/>
            </a:solidFill>
            <a:ln w="9525">
              <a:noFill/>
              <a:miter lim="800000"/>
              <a:headEnd/>
              <a:tailEnd/>
            </a:ln>
          </p:spPr>
          <p:txBody>
            <a:bodyPr lIns="0" tIns="0" rIns="0" bIns="0"/>
            <a:lstStyle/>
            <a:p>
              <a:endParaRPr lang="en-US"/>
            </a:p>
          </p:txBody>
        </p:sp>
        <p:sp>
          <p:nvSpPr>
            <p:cNvPr id="9240" name="object 13"/>
            <p:cNvSpPr>
              <a:spLocks noChangeArrowheads="1"/>
            </p:cNvSpPr>
            <p:nvPr/>
          </p:nvSpPr>
          <p:spPr bwMode="auto">
            <a:xfrm>
              <a:off x="2561590" y="6096000"/>
              <a:ext cx="181610" cy="0"/>
            </a:xfrm>
            <a:custGeom>
              <a:avLst/>
              <a:gdLst>
                <a:gd name="T0" fmla="*/ 0 w 181610"/>
                <a:gd name="T1" fmla="*/ 181610 w 181610"/>
              </a:gdLst>
              <a:ahLst/>
              <a:cxnLst/>
              <a:rect l="T0" t="0" r="T1" b="0"/>
              <a:pathLst>
                <a:path w="181610">
                  <a:moveTo>
                    <a:pt x="181610" y="0"/>
                  </a:moveTo>
                  <a:lnTo>
                    <a:pt x="0" y="0"/>
                  </a:lnTo>
                </a:path>
              </a:pathLst>
            </a:custGeom>
            <a:noFill/>
            <a:ln w="12700">
              <a:solidFill>
                <a:srgbClr val="FFFFFF"/>
              </a:solidFill>
              <a:miter lim="800000"/>
              <a:headEnd/>
              <a:tailEnd/>
            </a:ln>
          </p:spPr>
          <p:txBody>
            <a:bodyPr lIns="0" tIns="0" rIns="0" bIns="0"/>
            <a:lstStyle/>
            <a:p>
              <a:endParaRPr lang="en-US"/>
            </a:p>
          </p:txBody>
        </p:sp>
        <p:sp>
          <p:nvSpPr>
            <p:cNvPr id="9241" name="object 14"/>
            <p:cNvSpPr>
              <a:spLocks noChangeArrowheads="1"/>
            </p:cNvSpPr>
            <p:nvPr/>
          </p:nvSpPr>
          <p:spPr bwMode="auto">
            <a:xfrm>
              <a:off x="2514600" y="6070600"/>
              <a:ext cx="49530" cy="50800"/>
            </a:xfrm>
            <a:custGeom>
              <a:avLst/>
              <a:gdLst>
                <a:gd name="T0" fmla="*/ 0 w 49530"/>
                <a:gd name="T1" fmla="*/ 0 h 50800"/>
                <a:gd name="T2" fmla="*/ 49530 w 49530"/>
                <a:gd name="T3" fmla="*/ 50800 h 50800"/>
              </a:gdLst>
              <a:ahLst/>
              <a:cxnLst/>
              <a:rect l="T0" t="T1" r="T2" b="T3"/>
              <a:pathLst>
                <a:path w="49530" h="50800">
                  <a:moveTo>
                    <a:pt x="49530" y="0"/>
                  </a:moveTo>
                  <a:lnTo>
                    <a:pt x="0" y="25400"/>
                  </a:lnTo>
                  <a:lnTo>
                    <a:pt x="49530" y="50800"/>
                  </a:lnTo>
                  <a:lnTo>
                    <a:pt x="49530" y="0"/>
                  </a:lnTo>
                  <a:close/>
                </a:path>
              </a:pathLst>
            </a:custGeom>
            <a:solidFill>
              <a:srgbClr val="FFFFFF"/>
            </a:solidFill>
            <a:ln w="9525">
              <a:noFill/>
              <a:miter lim="800000"/>
              <a:headEnd/>
              <a:tailEnd/>
            </a:ln>
          </p:spPr>
          <p:txBody>
            <a:bodyPr lIns="0" tIns="0" rIns="0" bIns="0"/>
            <a:lstStyle/>
            <a:p>
              <a:endParaRPr lang="en-US"/>
            </a:p>
          </p:txBody>
        </p:sp>
      </p:grpSp>
      <p:sp>
        <p:nvSpPr>
          <p:cNvPr id="9235" name="object 15"/>
          <p:cNvSpPr txBox="1">
            <a:spLocks noChangeArrowheads="1"/>
          </p:cNvSpPr>
          <p:nvPr/>
        </p:nvSpPr>
        <p:spPr bwMode="auto">
          <a:xfrm>
            <a:off x="6751638" y="5962650"/>
            <a:ext cx="109537" cy="330200"/>
          </a:xfrm>
          <a:prstGeom prst="rect">
            <a:avLst/>
          </a:prstGeom>
          <a:noFill/>
          <a:ln w="9525">
            <a:noFill/>
            <a:miter lim="800000"/>
            <a:headEnd/>
            <a:tailEnd/>
          </a:ln>
        </p:spPr>
        <p:txBody>
          <a:bodyPr lIns="0" tIns="12700" rIns="0" bIns="0">
            <a:spAutoFit/>
          </a:bodyPr>
          <a:lstStyle/>
          <a:p>
            <a:pPr marL="12700">
              <a:spcBef>
                <a:spcPts val="100"/>
              </a:spcBef>
            </a:pPr>
            <a:r>
              <a:rPr lang="en-US" sz="2000">
                <a:solidFill>
                  <a:srgbClr val="FFFFFF"/>
                </a:solidFill>
                <a:latin typeface="Times New Roman" pitchFamily="18" charset="0"/>
                <a:cs typeface="Times New Roman" pitchFamily="18" charset="0"/>
              </a:rPr>
              <a:t>f</a:t>
            </a:r>
            <a:endParaRPr lang="en-US" sz="2000">
              <a:latin typeface="Times New Roman" pitchFamily="18" charset="0"/>
              <a:cs typeface="Times New Roman" pitchFamily="18" charset="0"/>
            </a:endParaRPr>
          </a:p>
        </p:txBody>
      </p:sp>
      <p:sp>
        <p:nvSpPr>
          <p:cNvPr id="16"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spc="-5" dirty="0">
                <a:latin typeface="Times New Roman" pitchFamily="18" charset="0"/>
                <a:cs typeface="Times New Roman" pitchFamily="18" charset="0"/>
              </a:rPr>
              <a:t>Frequency Division </a:t>
            </a:r>
            <a:r>
              <a:rPr lang="en-US" sz="2400" spc="-5" dirty="0" err="1">
                <a:latin typeface="Times New Roman" pitchFamily="18" charset="0"/>
                <a:cs typeface="Times New Roman" pitchFamily="18" charset="0"/>
              </a:rPr>
              <a:t>Duplexing</a:t>
            </a:r>
            <a:r>
              <a:rPr lang="en-US" sz="2400" spc="55" dirty="0">
                <a:latin typeface="Times New Roman" pitchFamily="18" charset="0"/>
                <a:cs typeface="Times New Roman" pitchFamily="18" charset="0"/>
              </a:rPr>
              <a:t> </a:t>
            </a:r>
            <a:r>
              <a:rPr lang="en-US" sz="2400" spc="-5" dirty="0">
                <a:latin typeface="Times New Roman" pitchFamily="18" charset="0"/>
                <a:cs typeface="Times New Roman" pitchFamily="18" charset="0"/>
              </a:rPr>
              <a:t>(FDD)</a:t>
            </a:r>
            <a:endParaRPr lang="en-US" sz="2400" dirty="0"/>
          </a:p>
        </p:txBody>
      </p:sp>
      <p:pic>
        <p:nvPicPr>
          <p:cNvPr id="9237" name="Picture 2" descr="E:\NIET\Project\xLogo11.png.pagespeed.ic.pydHLuCQEZ.png"/>
          <p:cNvPicPr>
            <a:picLocks noChangeAspect="1" noChangeArrowheads="1"/>
          </p:cNvPicPr>
          <p:nvPr/>
        </p:nvPicPr>
        <p:blipFill>
          <a:blip r:embed="rId2"/>
          <a:srcRect/>
          <a:stretch>
            <a:fillRect/>
          </a:stretch>
        </p:blipFill>
        <p:spPr bwMode="auto">
          <a:xfrm>
            <a:off x="15875" y="0"/>
            <a:ext cx="1447800" cy="817563"/>
          </a:xfrm>
          <a:prstGeom prst="rect">
            <a:avLst/>
          </a:prstGeom>
          <a:noFill/>
          <a:ln w="9525">
            <a:noFill/>
            <a:miter lim="800000"/>
            <a:headEnd/>
            <a:tailEnd/>
          </a:ln>
        </p:spPr>
      </p:pic>
      <p:sp>
        <p:nvSpPr>
          <p:cNvPr id="17" name="Date Placeholder 16"/>
          <p:cNvSpPr>
            <a:spLocks noGrp="1"/>
          </p:cNvSpPr>
          <p:nvPr>
            <p:ph type="dt" sz="half" idx="10"/>
          </p:nvPr>
        </p:nvSpPr>
        <p:spPr/>
        <p:txBody>
          <a:bodyPr/>
          <a:lstStyle/>
          <a:p>
            <a:pPr>
              <a:defRPr/>
            </a:pPr>
            <a:fld id="{6AAB981E-FDF6-40CA-AFD7-0A82DC850A08}" type="datetime1">
              <a:rPr lang="en-US" smtClean="0"/>
              <a:t>11/30/2024</a:t>
            </a:fld>
            <a:endParaRPr lang="en-US"/>
          </a:p>
        </p:txBody>
      </p:sp>
      <p:sp>
        <p:nvSpPr>
          <p:cNvPr id="18" name="Slide Number Placeholder 17"/>
          <p:cNvSpPr>
            <a:spLocks noGrp="1"/>
          </p:cNvSpPr>
          <p:nvPr>
            <p:ph type="sldNum" sz="quarter" idx="12"/>
          </p:nvPr>
        </p:nvSpPr>
        <p:spPr/>
        <p:txBody>
          <a:bodyPr/>
          <a:lstStyle/>
          <a:p>
            <a:pPr>
              <a:defRPr/>
            </a:pPr>
            <a:fld id="{8711E55C-131A-4FE6-ABEE-E1577A104930}" type="slidenum">
              <a:rPr lang="en-US" smtClean="0"/>
              <a:pPr>
                <a:defRPr/>
              </a:pPr>
              <a:t>30</a:t>
            </a:fld>
            <a:endParaRPr lang="en-US"/>
          </a:p>
        </p:txBody>
      </p:sp>
      <p:sp>
        <p:nvSpPr>
          <p:cNvPr id="19" name="Footer Placeholder 18"/>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object 2"/>
          <p:cNvGrpSpPr>
            <a:grpSpLocks/>
          </p:cNvGrpSpPr>
          <p:nvPr/>
        </p:nvGrpSpPr>
        <p:grpSpPr bwMode="auto">
          <a:xfrm>
            <a:off x="1136650" y="5251450"/>
            <a:ext cx="5803900" cy="1003300"/>
            <a:chOff x="1136650" y="5251450"/>
            <a:chExt cx="5803900" cy="1003300"/>
          </a:xfrm>
        </p:grpSpPr>
        <p:sp>
          <p:nvSpPr>
            <p:cNvPr id="10266" name="object 3"/>
            <p:cNvSpPr>
              <a:spLocks noChangeArrowheads="1"/>
            </p:cNvSpPr>
            <p:nvPr/>
          </p:nvSpPr>
          <p:spPr bwMode="auto">
            <a:xfrm>
              <a:off x="1143000" y="5257800"/>
              <a:ext cx="5791200" cy="990600"/>
            </a:xfrm>
            <a:custGeom>
              <a:avLst/>
              <a:gdLst>
                <a:gd name="T0" fmla="*/ 0 w 5791200"/>
                <a:gd name="T1" fmla="*/ 0 h 990600"/>
                <a:gd name="T2" fmla="*/ 5791200 w 5791200"/>
                <a:gd name="T3" fmla="*/ 990600 h 990600"/>
              </a:gdLst>
              <a:ahLst/>
              <a:cxnLst/>
              <a:rect l="T0" t="T1" r="T2" b="T3"/>
              <a:pathLst>
                <a:path w="5791200" h="990600">
                  <a:moveTo>
                    <a:pt x="5791200" y="0"/>
                  </a:moveTo>
                  <a:lnTo>
                    <a:pt x="0" y="0"/>
                  </a:lnTo>
                  <a:lnTo>
                    <a:pt x="0" y="990600"/>
                  </a:lnTo>
                  <a:lnTo>
                    <a:pt x="5791200" y="990600"/>
                  </a:lnTo>
                  <a:close/>
                </a:path>
              </a:pathLst>
            </a:custGeom>
            <a:solidFill>
              <a:srgbClr val="009999"/>
            </a:solidFill>
            <a:ln w="9525">
              <a:noFill/>
              <a:miter lim="800000"/>
              <a:headEnd/>
              <a:tailEnd/>
            </a:ln>
          </p:spPr>
          <p:txBody>
            <a:bodyPr lIns="0" tIns="0" rIns="0" bIns="0"/>
            <a:lstStyle/>
            <a:p>
              <a:endParaRPr lang="en-US"/>
            </a:p>
          </p:txBody>
        </p:sp>
        <p:sp>
          <p:nvSpPr>
            <p:cNvPr id="10267" name="object 4"/>
            <p:cNvSpPr>
              <a:spLocks noChangeArrowheads="1"/>
            </p:cNvSpPr>
            <p:nvPr/>
          </p:nvSpPr>
          <p:spPr bwMode="auto">
            <a:xfrm>
              <a:off x="1143000" y="5257800"/>
              <a:ext cx="5791200" cy="990600"/>
            </a:xfrm>
            <a:custGeom>
              <a:avLst/>
              <a:gdLst>
                <a:gd name="T0" fmla="*/ 0 w 5791200"/>
                <a:gd name="T1" fmla="*/ 0 h 990600"/>
                <a:gd name="T2" fmla="*/ 5791200 w 5791200"/>
                <a:gd name="T3" fmla="*/ 990600 h 990600"/>
              </a:gdLst>
              <a:ahLst/>
              <a:cxnLst/>
              <a:rect l="T0" t="T1" r="T2" b="T3"/>
              <a:pathLst>
                <a:path w="5791200" h="990600">
                  <a:moveTo>
                    <a:pt x="2895600" y="990600"/>
                  </a:moveTo>
                  <a:lnTo>
                    <a:pt x="0" y="990600"/>
                  </a:lnTo>
                  <a:lnTo>
                    <a:pt x="0" y="0"/>
                  </a:lnTo>
                  <a:lnTo>
                    <a:pt x="5791200" y="0"/>
                  </a:lnTo>
                  <a:lnTo>
                    <a:pt x="5791200" y="990600"/>
                  </a:lnTo>
                  <a:lnTo>
                    <a:pt x="2895600" y="990600"/>
                  </a:lnTo>
                  <a:close/>
                </a:path>
              </a:pathLst>
            </a:custGeom>
            <a:noFill/>
            <a:ln w="12579">
              <a:solidFill>
                <a:srgbClr val="FFFFFF"/>
              </a:solidFill>
              <a:miter lim="800000"/>
              <a:headEnd/>
              <a:tailEnd/>
            </a:ln>
          </p:spPr>
          <p:txBody>
            <a:bodyPr lIns="0" tIns="0" rIns="0" bIns="0"/>
            <a:lstStyle/>
            <a:p>
              <a:endParaRPr lang="en-US"/>
            </a:p>
          </p:txBody>
        </p:sp>
        <p:sp>
          <p:nvSpPr>
            <p:cNvPr id="10268" name="object 5"/>
            <p:cNvSpPr>
              <a:spLocks noChangeArrowheads="1"/>
            </p:cNvSpPr>
            <p:nvPr/>
          </p:nvSpPr>
          <p:spPr bwMode="auto">
            <a:xfrm>
              <a:off x="6654800" y="5842000"/>
              <a:ext cx="50800" cy="50800"/>
            </a:xfrm>
            <a:custGeom>
              <a:avLst/>
              <a:gdLst>
                <a:gd name="T0" fmla="*/ 0 w 50800"/>
                <a:gd name="T1" fmla="*/ 0 h 50800"/>
                <a:gd name="T2" fmla="*/ 50800 w 50800"/>
                <a:gd name="T3" fmla="*/ 50800 h 50800"/>
              </a:gdLst>
              <a:ahLst/>
              <a:cxnLst/>
              <a:rect l="T0" t="T1" r="T2" b="T3"/>
              <a:pathLst>
                <a:path w="50800" h="50800">
                  <a:moveTo>
                    <a:pt x="0" y="0"/>
                  </a:moveTo>
                  <a:lnTo>
                    <a:pt x="0" y="50800"/>
                  </a:lnTo>
                  <a:lnTo>
                    <a:pt x="50800" y="25400"/>
                  </a:lnTo>
                  <a:lnTo>
                    <a:pt x="0" y="0"/>
                  </a:lnTo>
                  <a:close/>
                </a:path>
              </a:pathLst>
            </a:custGeom>
            <a:solidFill>
              <a:srgbClr val="FFFFFF"/>
            </a:solidFill>
            <a:ln w="9525">
              <a:noFill/>
              <a:miter lim="800000"/>
              <a:headEnd/>
              <a:tailEnd/>
            </a:ln>
          </p:spPr>
          <p:txBody>
            <a:bodyPr lIns="0" tIns="0" rIns="0" bIns="0"/>
            <a:lstStyle/>
            <a:p>
              <a:endParaRPr lang="en-US"/>
            </a:p>
          </p:txBody>
        </p:sp>
      </p:grpSp>
      <p:sp>
        <p:nvSpPr>
          <p:cNvPr id="7" name="object 7"/>
          <p:cNvSpPr txBox="1"/>
          <p:nvPr/>
        </p:nvSpPr>
        <p:spPr>
          <a:xfrm>
            <a:off x="765175" y="1371600"/>
            <a:ext cx="7283450" cy="3004156"/>
          </a:xfrm>
          <a:prstGeom prst="rect">
            <a:avLst/>
          </a:prstGeom>
        </p:spPr>
        <p:txBody>
          <a:bodyPr lIns="0" tIns="114300" rIns="0" bIns="0">
            <a:spAutoFit/>
          </a:bodyPr>
          <a:lstStyle/>
          <a:p>
            <a:pPr marL="354330" indent="-341630">
              <a:lnSpc>
                <a:spcPct val="150000"/>
              </a:lnSpc>
              <a:spcBef>
                <a:spcPts val="900"/>
              </a:spcBef>
              <a:buFontTx/>
              <a:buChar char="•"/>
              <a:tabLst>
                <a:tab pos="353695" algn="l"/>
                <a:tab pos="354330" algn="l"/>
              </a:tabLst>
              <a:defRPr/>
            </a:pPr>
            <a:r>
              <a:rPr lang="en-US" sz="2200" dirty="0">
                <a:latin typeface="Times New Roman" pitchFamily="18" charset="0"/>
                <a:cs typeface="Times New Roman" pitchFamily="18" charset="0"/>
              </a:rPr>
              <a:t>Uses </a:t>
            </a:r>
            <a:r>
              <a:rPr lang="en-US" sz="2200" spc="-10" dirty="0">
                <a:latin typeface="Times New Roman" pitchFamily="18" charset="0"/>
                <a:cs typeface="Times New Roman" pitchFamily="18" charset="0"/>
              </a:rPr>
              <a:t>time </a:t>
            </a:r>
            <a:r>
              <a:rPr lang="en-US" sz="2200" spc="-5" dirty="0">
                <a:latin typeface="Times New Roman" pitchFamily="18" charset="0"/>
                <a:cs typeface="Times New Roman" pitchFamily="18" charset="0"/>
              </a:rPr>
              <a:t>for forward </a:t>
            </a:r>
            <a:r>
              <a:rPr lang="en-US" sz="2200" dirty="0">
                <a:latin typeface="Times New Roman" pitchFamily="18" charset="0"/>
                <a:cs typeface="Times New Roman" pitchFamily="18" charset="0"/>
              </a:rPr>
              <a:t>and reverse</a:t>
            </a:r>
            <a:r>
              <a:rPr lang="en-US" sz="2200" spc="30" dirty="0">
                <a:latin typeface="Times New Roman" pitchFamily="18" charset="0"/>
                <a:cs typeface="Times New Roman" pitchFamily="18" charset="0"/>
              </a:rPr>
              <a:t> </a:t>
            </a:r>
            <a:r>
              <a:rPr lang="en-US" sz="2200" spc="-5" dirty="0">
                <a:latin typeface="Times New Roman" pitchFamily="18" charset="0"/>
                <a:cs typeface="Times New Roman" pitchFamily="18" charset="0"/>
              </a:rPr>
              <a:t>link</a:t>
            </a:r>
            <a:endParaRPr lang="en-US" sz="2200" dirty="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lang="en-US" sz="2200" spc="-5" dirty="0">
                <a:latin typeface="Times New Roman" pitchFamily="18" charset="0"/>
                <a:cs typeface="Times New Roman" pitchFamily="18" charset="0"/>
              </a:rPr>
              <a:t>Multiple </a:t>
            </a:r>
            <a:r>
              <a:rPr lang="en-US" sz="2200" dirty="0">
                <a:latin typeface="Times New Roman" pitchFamily="18" charset="0"/>
                <a:cs typeface="Times New Roman" pitchFamily="18" charset="0"/>
              </a:rPr>
              <a:t>users </a:t>
            </a:r>
            <a:r>
              <a:rPr lang="en-US" sz="2200" spc="-5" dirty="0">
                <a:latin typeface="Times New Roman" pitchFamily="18" charset="0"/>
                <a:cs typeface="Times New Roman" pitchFamily="18" charset="0"/>
              </a:rPr>
              <a:t>share </a:t>
            </a:r>
            <a:r>
              <a:rPr lang="en-US" sz="2200" dirty="0">
                <a:latin typeface="Times New Roman" pitchFamily="18" charset="0"/>
                <a:cs typeface="Times New Roman" pitchFamily="18" charset="0"/>
              </a:rPr>
              <a:t>a </a:t>
            </a:r>
            <a:r>
              <a:rPr lang="en-US" sz="2200" spc="-5" dirty="0">
                <a:latin typeface="Times New Roman" pitchFamily="18" charset="0"/>
                <a:cs typeface="Times New Roman" pitchFamily="18" charset="0"/>
              </a:rPr>
              <a:t>single </a:t>
            </a:r>
            <a:r>
              <a:rPr lang="en-US" sz="2200" dirty="0">
                <a:latin typeface="Times New Roman" pitchFamily="18" charset="0"/>
                <a:cs typeface="Times New Roman" pitchFamily="18" charset="0"/>
              </a:rPr>
              <a:t>radio</a:t>
            </a:r>
            <a:r>
              <a:rPr lang="en-US" sz="2200" spc="10" dirty="0">
                <a:latin typeface="Times New Roman" pitchFamily="18" charset="0"/>
                <a:cs typeface="Times New Roman" pitchFamily="18" charset="0"/>
              </a:rPr>
              <a:t> </a:t>
            </a:r>
            <a:r>
              <a:rPr lang="en-US" sz="2200" dirty="0">
                <a:latin typeface="Times New Roman" pitchFamily="18" charset="0"/>
                <a:cs typeface="Times New Roman" pitchFamily="18" charset="0"/>
              </a:rPr>
              <a:t>channel</a:t>
            </a:r>
          </a:p>
          <a:p>
            <a:pPr marL="354330" indent="-341630">
              <a:lnSpc>
                <a:spcPct val="150000"/>
              </a:lnSpc>
              <a:spcBef>
                <a:spcPts val="790"/>
              </a:spcBef>
              <a:buFontTx/>
              <a:buChar char="•"/>
              <a:tabLst>
                <a:tab pos="353695" algn="l"/>
                <a:tab pos="354330" algn="l"/>
              </a:tabLst>
              <a:defRPr/>
            </a:pPr>
            <a:r>
              <a:rPr lang="en-US" sz="2200" dirty="0">
                <a:latin typeface="Times New Roman" pitchFamily="18" charset="0"/>
                <a:cs typeface="Times New Roman" pitchFamily="18" charset="0"/>
              </a:rPr>
              <a:t>Forward </a:t>
            </a:r>
            <a:r>
              <a:rPr lang="en-US" sz="2200" spc="-10" dirty="0">
                <a:latin typeface="Times New Roman" pitchFamily="18" charset="0"/>
                <a:cs typeface="Times New Roman" pitchFamily="18" charset="0"/>
              </a:rPr>
              <a:t>time</a:t>
            </a:r>
            <a:r>
              <a:rPr lang="en-US" sz="2200" spc="5" dirty="0">
                <a:latin typeface="Times New Roman" pitchFamily="18" charset="0"/>
                <a:cs typeface="Times New Roman" pitchFamily="18" charset="0"/>
              </a:rPr>
              <a:t> </a:t>
            </a:r>
            <a:r>
              <a:rPr lang="en-US" sz="2200" spc="-5" dirty="0">
                <a:latin typeface="Times New Roman" pitchFamily="18" charset="0"/>
                <a:cs typeface="Times New Roman" pitchFamily="18" charset="0"/>
              </a:rPr>
              <a:t>slot</a:t>
            </a:r>
            <a:endParaRPr lang="en-US" sz="2200" dirty="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lang="en-US" sz="2200" dirty="0">
                <a:latin typeface="Times New Roman" pitchFamily="18" charset="0"/>
                <a:cs typeface="Times New Roman" pitchFamily="18" charset="0"/>
              </a:rPr>
              <a:t>Reverse </a:t>
            </a:r>
            <a:r>
              <a:rPr lang="en-US" sz="2200" spc="-10" dirty="0">
                <a:latin typeface="Times New Roman" pitchFamily="18" charset="0"/>
                <a:cs typeface="Times New Roman" pitchFamily="18" charset="0"/>
              </a:rPr>
              <a:t>time</a:t>
            </a:r>
            <a:r>
              <a:rPr lang="en-US" sz="2200" spc="5" dirty="0">
                <a:latin typeface="Times New Roman" pitchFamily="18" charset="0"/>
                <a:cs typeface="Times New Roman" pitchFamily="18" charset="0"/>
              </a:rPr>
              <a:t> </a:t>
            </a:r>
            <a:r>
              <a:rPr lang="en-US" sz="2200" spc="-5" dirty="0">
                <a:latin typeface="Times New Roman" pitchFamily="18" charset="0"/>
                <a:cs typeface="Times New Roman" pitchFamily="18" charset="0"/>
              </a:rPr>
              <a:t>slot</a:t>
            </a:r>
            <a:endParaRPr lang="en-US" sz="2200" dirty="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lang="en-US" sz="2200" dirty="0">
                <a:latin typeface="Times New Roman" pitchFamily="18" charset="0"/>
                <a:cs typeface="Times New Roman" pitchFamily="18" charset="0"/>
              </a:rPr>
              <a:t>No duplexer </a:t>
            </a:r>
            <a:r>
              <a:rPr lang="en-US" sz="2200" spc="-5" dirty="0">
                <a:latin typeface="Times New Roman" pitchFamily="18" charset="0"/>
                <a:cs typeface="Times New Roman" pitchFamily="18" charset="0"/>
              </a:rPr>
              <a:t>is </a:t>
            </a:r>
            <a:r>
              <a:rPr lang="en-US" sz="2200" dirty="0">
                <a:latin typeface="Times New Roman" pitchFamily="18" charset="0"/>
                <a:cs typeface="Times New Roman" pitchFamily="18" charset="0"/>
              </a:rPr>
              <a:t>required</a:t>
            </a:r>
          </a:p>
        </p:txBody>
      </p:sp>
      <p:sp>
        <p:nvSpPr>
          <p:cNvPr id="8" name="object 8"/>
          <p:cNvSpPr txBox="1"/>
          <p:nvPr/>
        </p:nvSpPr>
        <p:spPr>
          <a:xfrm>
            <a:off x="3125788" y="5884863"/>
            <a:ext cx="1581150" cy="330200"/>
          </a:xfrm>
          <a:prstGeom prst="rect">
            <a:avLst/>
          </a:prstGeom>
        </p:spPr>
        <p:txBody>
          <a:bodyPr lIns="0" tIns="12700" rIns="0" bIns="0">
            <a:spAutoFit/>
          </a:bodyPr>
          <a:lstStyle/>
          <a:p>
            <a:pPr marL="12700">
              <a:spcBef>
                <a:spcPts val="100"/>
              </a:spcBef>
              <a:defRPr/>
            </a:pPr>
            <a:r>
              <a:rPr sz="2000" spc="-10" dirty="0">
                <a:solidFill>
                  <a:srgbClr val="FFFFFF"/>
                </a:solidFill>
                <a:latin typeface="Times New Roman"/>
                <a:cs typeface="Times New Roman"/>
              </a:rPr>
              <a:t>time</a:t>
            </a:r>
            <a:r>
              <a:rPr sz="2000" spc="-55" dirty="0">
                <a:solidFill>
                  <a:srgbClr val="FFFFFF"/>
                </a:solidFill>
                <a:latin typeface="Times New Roman"/>
                <a:cs typeface="Times New Roman"/>
              </a:rPr>
              <a:t> </a:t>
            </a:r>
            <a:r>
              <a:rPr sz="2000" spc="-5" dirty="0">
                <a:solidFill>
                  <a:srgbClr val="FFFFFF"/>
                </a:solidFill>
                <a:latin typeface="Times New Roman"/>
                <a:cs typeface="Times New Roman"/>
              </a:rPr>
              <a:t>seperation</a:t>
            </a:r>
            <a:endParaRPr sz="2000">
              <a:latin typeface="Times New Roman"/>
              <a:cs typeface="Times New Roman"/>
            </a:endParaRPr>
          </a:p>
        </p:txBody>
      </p:sp>
      <p:grpSp>
        <p:nvGrpSpPr>
          <p:cNvPr id="10245" name="object 9"/>
          <p:cNvGrpSpPr>
            <a:grpSpLocks/>
          </p:cNvGrpSpPr>
          <p:nvPr/>
        </p:nvGrpSpPr>
        <p:grpSpPr bwMode="auto">
          <a:xfrm>
            <a:off x="2819400" y="6070600"/>
            <a:ext cx="2209800" cy="50800"/>
            <a:chOff x="2819400" y="6070600"/>
            <a:chExt cx="2209800" cy="50800"/>
          </a:xfrm>
        </p:grpSpPr>
        <p:sp>
          <p:nvSpPr>
            <p:cNvPr id="10262" name="object 10"/>
            <p:cNvSpPr>
              <a:spLocks noChangeArrowheads="1"/>
            </p:cNvSpPr>
            <p:nvPr/>
          </p:nvSpPr>
          <p:spPr bwMode="auto">
            <a:xfrm>
              <a:off x="4800600" y="6096000"/>
              <a:ext cx="181610" cy="0"/>
            </a:xfrm>
            <a:custGeom>
              <a:avLst/>
              <a:gdLst>
                <a:gd name="T0" fmla="*/ 0 w 181610"/>
                <a:gd name="T1" fmla="*/ 181610 w 181610"/>
              </a:gdLst>
              <a:ahLst/>
              <a:cxnLst/>
              <a:rect l="T0" t="0" r="T1" b="0"/>
              <a:pathLst>
                <a:path w="181610">
                  <a:moveTo>
                    <a:pt x="0" y="0"/>
                  </a:moveTo>
                  <a:lnTo>
                    <a:pt x="181610" y="0"/>
                  </a:lnTo>
                </a:path>
              </a:pathLst>
            </a:custGeom>
            <a:noFill/>
            <a:ln w="12700">
              <a:solidFill>
                <a:srgbClr val="FFFFFF"/>
              </a:solidFill>
              <a:miter lim="800000"/>
              <a:headEnd/>
              <a:tailEnd/>
            </a:ln>
          </p:spPr>
          <p:txBody>
            <a:bodyPr lIns="0" tIns="0" rIns="0" bIns="0"/>
            <a:lstStyle/>
            <a:p>
              <a:endParaRPr lang="en-US"/>
            </a:p>
          </p:txBody>
        </p:sp>
        <p:sp>
          <p:nvSpPr>
            <p:cNvPr id="10263" name="object 11"/>
            <p:cNvSpPr>
              <a:spLocks noChangeArrowheads="1"/>
            </p:cNvSpPr>
            <p:nvPr/>
          </p:nvSpPr>
          <p:spPr bwMode="auto">
            <a:xfrm>
              <a:off x="4978400" y="6070600"/>
              <a:ext cx="50800" cy="50800"/>
            </a:xfrm>
            <a:custGeom>
              <a:avLst/>
              <a:gdLst>
                <a:gd name="T0" fmla="*/ 0 w 50800"/>
                <a:gd name="T1" fmla="*/ 0 h 50800"/>
                <a:gd name="T2" fmla="*/ 50800 w 50800"/>
                <a:gd name="T3" fmla="*/ 50800 h 50800"/>
              </a:gdLst>
              <a:ahLst/>
              <a:cxnLst/>
              <a:rect l="T0" t="T1" r="T2" b="T3"/>
              <a:pathLst>
                <a:path w="50800" h="50800">
                  <a:moveTo>
                    <a:pt x="0" y="0"/>
                  </a:moveTo>
                  <a:lnTo>
                    <a:pt x="0" y="50800"/>
                  </a:lnTo>
                  <a:lnTo>
                    <a:pt x="50800" y="25400"/>
                  </a:lnTo>
                  <a:lnTo>
                    <a:pt x="0" y="0"/>
                  </a:lnTo>
                  <a:close/>
                </a:path>
              </a:pathLst>
            </a:custGeom>
            <a:solidFill>
              <a:srgbClr val="FFFFFF"/>
            </a:solidFill>
            <a:ln w="9525">
              <a:noFill/>
              <a:miter lim="800000"/>
              <a:headEnd/>
              <a:tailEnd/>
            </a:ln>
          </p:spPr>
          <p:txBody>
            <a:bodyPr lIns="0" tIns="0" rIns="0" bIns="0"/>
            <a:lstStyle/>
            <a:p>
              <a:endParaRPr lang="en-US"/>
            </a:p>
          </p:txBody>
        </p:sp>
        <p:sp>
          <p:nvSpPr>
            <p:cNvPr id="10264" name="object 12"/>
            <p:cNvSpPr>
              <a:spLocks noChangeArrowheads="1"/>
            </p:cNvSpPr>
            <p:nvPr/>
          </p:nvSpPr>
          <p:spPr bwMode="auto">
            <a:xfrm>
              <a:off x="2866390" y="6096000"/>
              <a:ext cx="181610" cy="0"/>
            </a:xfrm>
            <a:custGeom>
              <a:avLst/>
              <a:gdLst>
                <a:gd name="T0" fmla="*/ 0 w 181610"/>
                <a:gd name="T1" fmla="*/ 181610 w 181610"/>
              </a:gdLst>
              <a:ahLst/>
              <a:cxnLst/>
              <a:rect l="T0" t="0" r="T1" b="0"/>
              <a:pathLst>
                <a:path w="181610">
                  <a:moveTo>
                    <a:pt x="181610" y="0"/>
                  </a:moveTo>
                  <a:lnTo>
                    <a:pt x="0" y="0"/>
                  </a:lnTo>
                </a:path>
              </a:pathLst>
            </a:custGeom>
            <a:noFill/>
            <a:ln w="12700">
              <a:solidFill>
                <a:srgbClr val="FFFFFF"/>
              </a:solidFill>
              <a:miter lim="800000"/>
              <a:headEnd/>
              <a:tailEnd/>
            </a:ln>
          </p:spPr>
          <p:txBody>
            <a:bodyPr lIns="0" tIns="0" rIns="0" bIns="0"/>
            <a:lstStyle/>
            <a:p>
              <a:endParaRPr lang="en-US"/>
            </a:p>
          </p:txBody>
        </p:sp>
        <p:sp>
          <p:nvSpPr>
            <p:cNvPr id="10265" name="object 13"/>
            <p:cNvSpPr>
              <a:spLocks noChangeArrowheads="1"/>
            </p:cNvSpPr>
            <p:nvPr/>
          </p:nvSpPr>
          <p:spPr bwMode="auto">
            <a:xfrm>
              <a:off x="2819400" y="6070600"/>
              <a:ext cx="49530" cy="50800"/>
            </a:xfrm>
            <a:custGeom>
              <a:avLst/>
              <a:gdLst>
                <a:gd name="T0" fmla="*/ 0 w 49530"/>
                <a:gd name="T1" fmla="*/ 0 h 50800"/>
                <a:gd name="T2" fmla="*/ 49530 w 49530"/>
                <a:gd name="T3" fmla="*/ 50800 h 50800"/>
              </a:gdLst>
              <a:ahLst/>
              <a:cxnLst/>
              <a:rect l="T0" t="T1" r="T2" b="T3"/>
              <a:pathLst>
                <a:path w="49530" h="50800">
                  <a:moveTo>
                    <a:pt x="49530" y="0"/>
                  </a:moveTo>
                  <a:lnTo>
                    <a:pt x="0" y="25400"/>
                  </a:lnTo>
                  <a:lnTo>
                    <a:pt x="49530" y="50800"/>
                  </a:lnTo>
                  <a:lnTo>
                    <a:pt x="49530" y="0"/>
                  </a:lnTo>
                  <a:close/>
                </a:path>
              </a:pathLst>
            </a:custGeom>
            <a:solidFill>
              <a:srgbClr val="FFFFFF"/>
            </a:solidFill>
            <a:ln w="9525">
              <a:noFill/>
              <a:miter lim="800000"/>
              <a:headEnd/>
              <a:tailEnd/>
            </a:ln>
          </p:spPr>
          <p:txBody>
            <a:bodyPr lIns="0" tIns="0" rIns="0" bIns="0"/>
            <a:lstStyle/>
            <a:p>
              <a:endParaRPr lang="en-US"/>
            </a:p>
          </p:txBody>
        </p:sp>
      </p:grpSp>
      <p:sp>
        <p:nvSpPr>
          <p:cNvPr id="10246" name="object 14"/>
          <p:cNvSpPr txBox="1">
            <a:spLocks noChangeArrowheads="1"/>
          </p:cNvSpPr>
          <p:nvPr/>
        </p:nvSpPr>
        <p:spPr bwMode="auto">
          <a:xfrm>
            <a:off x="6765925" y="5673725"/>
            <a:ext cx="96838" cy="330200"/>
          </a:xfrm>
          <a:prstGeom prst="rect">
            <a:avLst/>
          </a:prstGeom>
          <a:noFill/>
          <a:ln w="9525">
            <a:noFill/>
            <a:miter lim="800000"/>
            <a:headEnd/>
            <a:tailEnd/>
          </a:ln>
        </p:spPr>
        <p:txBody>
          <a:bodyPr lIns="0" tIns="12700" rIns="0" bIns="0">
            <a:spAutoFit/>
          </a:bodyPr>
          <a:lstStyle/>
          <a:p>
            <a:pPr marL="12700">
              <a:spcBef>
                <a:spcPts val="100"/>
              </a:spcBef>
            </a:pPr>
            <a:r>
              <a:rPr lang="en-US" sz="2000">
                <a:solidFill>
                  <a:srgbClr val="FFFFFF"/>
                </a:solidFill>
                <a:latin typeface="Times New Roman" pitchFamily="18" charset="0"/>
                <a:cs typeface="Times New Roman" pitchFamily="18" charset="0"/>
              </a:rPr>
              <a:t>t</a:t>
            </a:r>
            <a:endParaRPr lang="en-US" sz="2000">
              <a:latin typeface="Times New Roman" pitchFamily="18" charset="0"/>
              <a:cs typeface="Times New Roman" pitchFamily="18" charset="0"/>
            </a:endParaRPr>
          </a:p>
        </p:txBody>
      </p:sp>
      <p:graphicFrame>
        <p:nvGraphicFramePr>
          <p:cNvPr id="15" name="object 15"/>
          <p:cNvGraphicFramePr>
            <a:graphicFrameLocks noGrp="1"/>
          </p:cNvGraphicFramePr>
          <p:nvPr/>
        </p:nvGraphicFramePr>
        <p:xfrm>
          <a:off x="1441450" y="5403850"/>
          <a:ext cx="5210810" cy="457200"/>
        </p:xfrm>
        <a:graphic>
          <a:graphicData uri="http://schemas.openxmlformats.org/drawingml/2006/table">
            <a:tbl>
              <a:tblPr firstRow="1" bandRow="1">
                <a:tableStyleId>{2D5ABB26-0587-4C30-8999-92F81FD0307C}</a:tableStyleId>
              </a:tblPr>
              <a:tblGrid>
                <a:gridCol w="228600">
                  <a:extLst>
                    <a:ext uri="{9D8B030D-6E8A-4147-A177-3AD203B41FA5}">
                      <a16:colId xmlns:a16="http://schemas.microsoft.com/office/drawing/2014/main" xmlns="" val="20000"/>
                    </a:ext>
                  </a:extLst>
                </a:gridCol>
                <a:gridCol w="1828800">
                  <a:extLst>
                    <a:ext uri="{9D8B030D-6E8A-4147-A177-3AD203B41FA5}">
                      <a16:colId xmlns:a16="http://schemas.microsoft.com/office/drawing/2014/main" xmlns="" val="20001"/>
                    </a:ext>
                  </a:extLst>
                </a:gridCol>
                <a:gridCol w="990600">
                  <a:extLst>
                    <a:ext uri="{9D8B030D-6E8A-4147-A177-3AD203B41FA5}">
                      <a16:colId xmlns:a16="http://schemas.microsoft.com/office/drawing/2014/main" xmlns="" val="20002"/>
                    </a:ext>
                  </a:extLst>
                </a:gridCol>
                <a:gridCol w="1828800">
                  <a:extLst>
                    <a:ext uri="{9D8B030D-6E8A-4147-A177-3AD203B41FA5}">
                      <a16:colId xmlns:a16="http://schemas.microsoft.com/office/drawing/2014/main" xmlns="" val="20003"/>
                    </a:ext>
                  </a:extLst>
                </a:gridCol>
                <a:gridCol w="334010">
                  <a:extLst>
                    <a:ext uri="{9D8B030D-6E8A-4147-A177-3AD203B41FA5}">
                      <a16:colId xmlns:a16="http://schemas.microsoft.com/office/drawing/2014/main" xmlns="" val="20004"/>
                    </a:ext>
                  </a:extLst>
                </a:gridCol>
              </a:tblGrid>
              <a:tr h="457200">
                <a:tc>
                  <a:txBody>
                    <a:bodyPr/>
                    <a:lstStyle/>
                    <a:p>
                      <a:pPr>
                        <a:lnSpc>
                          <a:spcPct val="100000"/>
                        </a:lnSpc>
                      </a:pPr>
                      <a:endParaRPr sz="2900">
                        <a:latin typeface="Times New Roman"/>
                        <a:cs typeface="Times New Roman"/>
                      </a:endParaRPr>
                    </a:p>
                  </a:txBody>
                  <a:tcPr marL="0" marR="0" marT="0" marB="0">
                    <a:lnR w="12700">
                      <a:solidFill>
                        <a:srgbClr val="FFFFFF"/>
                      </a:solidFill>
                      <a:prstDash val="solid"/>
                    </a:lnR>
                    <a:lnB w="12700">
                      <a:solidFill>
                        <a:srgbClr val="FFFFFF"/>
                      </a:solidFill>
                      <a:prstDash val="solid"/>
                    </a:lnB>
                    <a:solidFill>
                      <a:srgbClr val="0066CC"/>
                    </a:solidFill>
                  </a:tcPr>
                </a:tc>
                <a:tc>
                  <a:txBody>
                    <a:bodyPr/>
                    <a:lstStyle/>
                    <a:p>
                      <a:pPr marL="89535">
                        <a:lnSpc>
                          <a:spcPct val="100000"/>
                        </a:lnSpc>
                        <a:spcBef>
                          <a:spcPts val="370"/>
                        </a:spcBef>
                      </a:pPr>
                      <a:r>
                        <a:rPr sz="2000" dirty="0">
                          <a:solidFill>
                            <a:srgbClr val="FFFFFF"/>
                          </a:solidFill>
                          <a:latin typeface="Times New Roman"/>
                          <a:cs typeface="Times New Roman"/>
                        </a:rPr>
                        <a:t>reverse</a:t>
                      </a:r>
                      <a:r>
                        <a:rPr sz="2000" spc="-30" dirty="0">
                          <a:solidFill>
                            <a:srgbClr val="FFFFFF"/>
                          </a:solidFill>
                          <a:latin typeface="Times New Roman"/>
                          <a:cs typeface="Times New Roman"/>
                        </a:rPr>
                        <a:t> </a:t>
                      </a:r>
                      <a:r>
                        <a:rPr sz="2000" dirty="0">
                          <a:solidFill>
                            <a:srgbClr val="FFFFFF"/>
                          </a:solidFill>
                          <a:latin typeface="Times New Roman"/>
                          <a:cs typeface="Times New Roman"/>
                        </a:rPr>
                        <a:t>channel</a:t>
                      </a:r>
                      <a:endParaRPr sz="2000">
                        <a:latin typeface="Times New Roman"/>
                        <a:cs typeface="Times New Roman"/>
                      </a:endParaRPr>
                    </a:p>
                  </a:txBody>
                  <a:tcPr marL="0" marR="0" marT="469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66CC"/>
                    </a:solidFill>
                  </a:tcPr>
                </a:tc>
                <a:tc>
                  <a:txBody>
                    <a:bodyPr/>
                    <a:lstStyle/>
                    <a:p>
                      <a:pPr>
                        <a:lnSpc>
                          <a:spcPct val="100000"/>
                        </a:lnSpc>
                      </a:pPr>
                      <a:endParaRPr sz="29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0066CC"/>
                    </a:solidFill>
                  </a:tcPr>
                </a:tc>
                <a:tc>
                  <a:txBody>
                    <a:bodyPr/>
                    <a:lstStyle/>
                    <a:p>
                      <a:pPr marL="90170">
                        <a:lnSpc>
                          <a:spcPct val="100000"/>
                        </a:lnSpc>
                        <a:spcBef>
                          <a:spcPts val="370"/>
                        </a:spcBef>
                      </a:pPr>
                      <a:r>
                        <a:rPr sz="2000" dirty="0">
                          <a:solidFill>
                            <a:srgbClr val="FFFFFF"/>
                          </a:solidFill>
                          <a:latin typeface="Times New Roman"/>
                          <a:cs typeface="Times New Roman"/>
                        </a:rPr>
                        <a:t>forward</a:t>
                      </a:r>
                      <a:r>
                        <a:rPr sz="2000" spc="-35" dirty="0">
                          <a:solidFill>
                            <a:srgbClr val="FFFFFF"/>
                          </a:solidFill>
                          <a:latin typeface="Times New Roman"/>
                          <a:cs typeface="Times New Roman"/>
                        </a:rPr>
                        <a:t> </a:t>
                      </a:r>
                      <a:r>
                        <a:rPr sz="2000" dirty="0">
                          <a:solidFill>
                            <a:srgbClr val="FFFFFF"/>
                          </a:solidFill>
                          <a:latin typeface="Times New Roman"/>
                          <a:cs typeface="Times New Roman"/>
                        </a:rPr>
                        <a:t>channel</a:t>
                      </a:r>
                      <a:endParaRPr sz="2000">
                        <a:latin typeface="Times New Roman"/>
                        <a:cs typeface="Times New Roman"/>
                      </a:endParaRPr>
                    </a:p>
                  </a:txBody>
                  <a:tcPr marL="0" marR="0" marT="469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66CC"/>
                    </a:solidFill>
                  </a:tcPr>
                </a:tc>
                <a:tc>
                  <a:txBody>
                    <a:bodyPr/>
                    <a:lstStyle/>
                    <a:p>
                      <a:pPr>
                        <a:lnSpc>
                          <a:spcPct val="100000"/>
                        </a:lnSpc>
                      </a:pPr>
                      <a:endParaRPr sz="2900">
                        <a:latin typeface="Times New Roman"/>
                        <a:cs typeface="Times New Roman"/>
                      </a:endParaRPr>
                    </a:p>
                  </a:txBody>
                  <a:tcPr marL="0" marR="0" marT="0" marB="0">
                    <a:lnL w="12700">
                      <a:solidFill>
                        <a:srgbClr val="FFFFFF"/>
                      </a:solidFill>
                      <a:prstDash val="solid"/>
                    </a:lnL>
                    <a:lnB w="12700">
                      <a:solidFill>
                        <a:srgbClr val="FFFFFF"/>
                      </a:solidFill>
                      <a:prstDash val="solid"/>
                    </a:lnB>
                    <a:solidFill>
                      <a:srgbClr val="0066CC"/>
                    </a:solidFill>
                  </a:tcPr>
                </a:tc>
                <a:extLst>
                  <a:ext uri="{0D108BD9-81ED-4DB2-BD59-A6C34878D82A}">
                    <a16:rowId xmlns:a16="http://schemas.microsoft.com/office/drawing/2014/main" xmlns="" val="10000"/>
                  </a:ext>
                </a:extLst>
              </a:tr>
            </a:tbl>
          </a:graphicData>
        </a:graphic>
      </p:graphicFrame>
      <p:sp>
        <p:nvSpPr>
          <p:cNvPr id="16"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spc="-10" dirty="0">
                <a:latin typeface="Times New Roman" pitchFamily="18" charset="0"/>
                <a:cs typeface="Times New Roman" pitchFamily="18" charset="0"/>
              </a:rPr>
              <a:t>Time </a:t>
            </a:r>
            <a:r>
              <a:rPr lang="en-US" sz="2400" spc="-5" dirty="0">
                <a:latin typeface="Times New Roman" pitchFamily="18" charset="0"/>
                <a:cs typeface="Times New Roman" pitchFamily="18" charset="0"/>
              </a:rPr>
              <a:t>Division </a:t>
            </a:r>
            <a:r>
              <a:rPr lang="en-US" sz="2400" spc="-10" dirty="0" err="1">
                <a:latin typeface="Times New Roman" pitchFamily="18" charset="0"/>
                <a:cs typeface="Times New Roman" pitchFamily="18" charset="0"/>
              </a:rPr>
              <a:t>Duplexing</a:t>
            </a:r>
            <a:r>
              <a:rPr lang="en-US" sz="2400" spc="5" dirty="0">
                <a:latin typeface="Times New Roman" pitchFamily="18" charset="0"/>
                <a:cs typeface="Times New Roman" pitchFamily="18" charset="0"/>
              </a:rPr>
              <a:t> </a:t>
            </a:r>
            <a:r>
              <a:rPr lang="en-US" sz="2400" spc="-5" dirty="0">
                <a:latin typeface="Times New Roman" pitchFamily="18" charset="0"/>
                <a:cs typeface="Times New Roman" pitchFamily="18" charset="0"/>
              </a:rPr>
              <a:t>(TDD)</a:t>
            </a:r>
            <a:endParaRPr lang="en-US" sz="2400" dirty="0">
              <a:latin typeface="Times New Roman" pitchFamily="18" charset="0"/>
              <a:cs typeface="Times New Roman" pitchFamily="18" charset="0"/>
            </a:endParaRPr>
          </a:p>
        </p:txBody>
      </p:sp>
      <p:pic>
        <p:nvPicPr>
          <p:cNvPr id="10261"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17" name="Date Placeholder 16"/>
          <p:cNvSpPr>
            <a:spLocks noGrp="1"/>
          </p:cNvSpPr>
          <p:nvPr>
            <p:ph type="dt" sz="half" idx="10"/>
          </p:nvPr>
        </p:nvSpPr>
        <p:spPr/>
        <p:txBody>
          <a:bodyPr/>
          <a:lstStyle/>
          <a:p>
            <a:pPr>
              <a:defRPr/>
            </a:pPr>
            <a:fld id="{C03D004F-036C-4411-8A63-DEBEE7414FAB}" type="datetime1">
              <a:rPr lang="en-US" smtClean="0"/>
              <a:t>11/30/2024</a:t>
            </a:fld>
            <a:endParaRPr lang="en-US"/>
          </a:p>
        </p:txBody>
      </p:sp>
      <p:sp>
        <p:nvSpPr>
          <p:cNvPr id="18" name="Slide Number Placeholder 17"/>
          <p:cNvSpPr>
            <a:spLocks noGrp="1"/>
          </p:cNvSpPr>
          <p:nvPr>
            <p:ph type="sldNum" sz="quarter" idx="12"/>
          </p:nvPr>
        </p:nvSpPr>
        <p:spPr/>
        <p:txBody>
          <a:bodyPr/>
          <a:lstStyle/>
          <a:p>
            <a:pPr>
              <a:defRPr/>
            </a:pPr>
            <a:fld id="{8711E55C-131A-4FE6-ABEE-E1577A104930}" type="slidenum">
              <a:rPr lang="en-US" smtClean="0"/>
              <a:pPr>
                <a:defRPr/>
              </a:pPr>
              <a:t>31</a:t>
            </a:fld>
            <a:endParaRPr lang="en-US"/>
          </a:p>
        </p:txBody>
      </p:sp>
      <p:sp>
        <p:nvSpPr>
          <p:cNvPr id="19" name="Footer Placeholder 18"/>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1447800"/>
            <a:ext cx="7646988" cy="4224338"/>
          </a:xfrm>
          <a:prstGeom prst="rect">
            <a:avLst/>
          </a:prstGeom>
        </p:spPr>
        <p:txBody>
          <a:bodyPr lIns="0" tIns="114300" rIns="0" bIns="0">
            <a:spAutoFit/>
          </a:bodyPr>
          <a:lstStyle/>
          <a:p>
            <a:pPr marL="355600" indent="-342900">
              <a:lnSpc>
                <a:spcPct val="150000"/>
              </a:lnSpc>
              <a:spcBef>
                <a:spcPts val="900"/>
              </a:spcBef>
              <a:buFontTx/>
              <a:buChar char="•"/>
              <a:tabLst>
                <a:tab pos="354965" algn="l"/>
                <a:tab pos="355600" algn="l"/>
              </a:tabLst>
              <a:defRPr/>
            </a:pPr>
            <a:r>
              <a:rPr sz="2200" dirty="0">
                <a:latin typeface="Times New Roman" pitchFamily="18" charset="0"/>
                <a:cs typeface="Times New Roman" pitchFamily="18" charset="0"/>
              </a:rPr>
              <a:t>Frequency </a:t>
            </a:r>
            <a:r>
              <a:rPr sz="2200" spc="-5" dirty="0">
                <a:latin typeface="Times New Roman" pitchFamily="18" charset="0"/>
                <a:cs typeface="Times New Roman" pitchFamily="18" charset="0"/>
              </a:rPr>
              <a:t>division multiple </a:t>
            </a:r>
            <a:r>
              <a:rPr sz="2200" dirty="0">
                <a:latin typeface="Times New Roman" pitchFamily="18" charset="0"/>
                <a:cs typeface="Times New Roman" pitchFamily="18" charset="0"/>
              </a:rPr>
              <a:t>access</a:t>
            </a:r>
            <a:r>
              <a:rPr sz="2200" spc="25" dirty="0">
                <a:latin typeface="Times New Roman" pitchFamily="18" charset="0"/>
                <a:cs typeface="Times New Roman" pitchFamily="18" charset="0"/>
              </a:rPr>
              <a:t> </a:t>
            </a:r>
            <a:r>
              <a:rPr sz="2200" spc="-5" dirty="0">
                <a:latin typeface="Times New Roman" pitchFamily="18" charset="0"/>
                <a:cs typeface="Times New Roman" pitchFamily="18" charset="0"/>
              </a:rPr>
              <a:t>(FDMA)</a:t>
            </a:r>
            <a:endParaRPr sz="2200">
              <a:latin typeface="Times New Roman" pitchFamily="18" charset="0"/>
              <a:cs typeface="Times New Roman" pitchFamily="18" charset="0"/>
            </a:endParaRPr>
          </a:p>
          <a:p>
            <a:pPr marL="355600" indent="-342900">
              <a:lnSpc>
                <a:spcPct val="150000"/>
              </a:lnSpc>
              <a:spcBef>
                <a:spcPts val="800"/>
              </a:spcBef>
              <a:buFontTx/>
              <a:buChar char="•"/>
              <a:tabLst>
                <a:tab pos="354965" algn="l"/>
                <a:tab pos="355600" algn="l"/>
              </a:tabLst>
              <a:defRPr/>
            </a:pPr>
            <a:r>
              <a:rPr sz="2200" spc="-5" dirty="0">
                <a:latin typeface="Times New Roman" pitchFamily="18" charset="0"/>
                <a:cs typeface="Times New Roman" pitchFamily="18" charset="0"/>
              </a:rPr>
              <a:t>Time division multiple </a:t>
            </a:r>
            <a:r>
              <a:rPr sz="2200" dirty="0">
                <a:latin typeface="Times New Roman" pitchFamily="18" charset="0"/>
                <a:cs typeface="Times New Roman" pitchFamily="18" charset="0"/>
              </a:rPr>
              <a:t>access</a:t>
            </a:r>
            <a:r>
              <a:rPr sz="2200" spc="15" dirty="0">
                <a:latin typeface="Times New Roman" pitchFamily="18" charset="0"/>
                <a:cs typeface="Times New Roman" pitchFamily="18" charset="0"/>
              </a:rPr>
              <a:t> </a:t>
            </a:r>
            <a:r>
              <a:rPr sz="2200" spc="-5" dirty="0">
                <a:latin typeface="Times New Roman" pitchFamily="18" charset="0"/>
                <a:cs typeface="Times New Roman" pitchFamily="18" charset="0"/>
              </a:rPr>
              <a:t>(TDMA)</a:t>
            </a:r>
            <a:endParaRPr sz="2200">
              <a:latin typeface="Times New Roman" pitchFamily="18" charset="0"/>
              <a:cs typeface="Times New Roman" pitchFamily="18" charset="0"/>
            </a:endParaRPr>
          </a:p>
          <a:p>
            <a:pPr marL="355600" indent="-342900">
              <a:lnSpc>
                <a:spcPct val="150000"/>
              </a:lnSpc>
              <a:spcBef>
                <a:spcPts val="800"/>
              </a:spcBef>
              <a:buFontTx/>
              <a:buChar char="•"/>
              <a:tabLst>
                <a:tab pos="354965" algn="l"/>
                <a:tab pos="355600" algn="l"/>
              </a:tabLst>
              <a:defRPr/>
            </a:pPr>
            <a:r>
              <a:rPr sz="2200" dirty="0">
                <a:latin typeface="Times New Roman" pitchFamily="18" charset="0"/>
                <a:cs typeface="Times New Roman" pitchFamily="18" charset="0"/>
              </a:rPr>
              <a:t>Code </a:t>
            </a:r>
            <a:r>
              <a:rPr sz="2200" spc="-5" dirty="0">
                <a:latin typeface="Times New Roman" pitchFamily="18" charset="0"/>
                <a:cs typeface="Times New Roman" pitchFamily="18" charset="0"/>
              </a:rPr>
              <a:t>division multiple </a:t>
            </a:r>
            <a:r>
              <a:rPr sz="2200" dirty="0">
                <a:latin typeface="Times New Roman" pitchFamily="18" charset="0"/>
                <a:cs typeface="Times New Roman" pitchFamily="18" charset="0"/>
              </a:rPr>
              <a:t>access</a:t>
            </a:r>
            <a:r>
              <a:rPr sz="2200" spc="10" dirty="0">
                <a:latin typeface="Times New Roman" pitchFamily="18" charset="0"/>
                <a:cs typeface="Times New Roman" pitchFamily="18" charset="0"/>
              </a:rPr>
              <a:t> </a:t>
            </a:r>
            <a:r>
              <a:rPr sz="2200" spc="-5" dirty="0">
                <a:latin typeface="Times New Roman" pitchFamily="18" charset="0"/>
                <a:cs typeface="Times New Roman" pitchFamily="18" charset="0"/>
              </a:rPr>
              <a:t>(CDMA)</a:t>
            </a:r>
            <a:endParaRPr sz="2200">
              <a:latin typeface="Times New Roman" pitchFamily="18" charset="0"/>
              <a:cs typeface="Times New Roman" pitchFamily="18" charset="0"/>
            </a:endParaRPr>
          </a:p>
          <a:p>
            <a:pPr marL="355600" indent="-342900">
              <a:lnSpc>
                <a:spcPct val="150000"/>
              </a:lnSpc>
              <a:spcBef>
                <a:spcPts val="790"/>
              </a:spcBef>
              <a:buFontTx/>
              <a:buChar char="•"/>
              <a:tabLst>
                <a:tab pos="354965" algn="l"/>
                <a:tab pos="355600" algn="l"/>
              </a:tabLst>
              <a:defRPr/>
            </a:pPr>
            <a:r>
              <a:rPr sz="2200" dirty="0">
                <a:latin typeface="Times New Roman" pitchFamily="18" charset="0"/>
                <a:cs typeface="Times New Roman" pitchFamily="18" charset="0"/>
              </a:rPr>
              <a:t>Space </a:t>
            </a:r>
            <a:r>
              <a:rPr sz="2200" spc="-5" dirty="0">
                <a:latin typeface="Times New Roman" pitchFamily="18" charset="0"/>
                <a:cs typeface="Times New Roman" pitchFamily="18" charset="0"/>
              </a:rPr>
              <a:t>division multiple </a:t>
            </a:r>
            <a:r>
              <a:rPr sz="2200" dirty="0">
                <a:latin typeface="Times New Roman" pitchFamily="18" charset="0"/>
                <a:cs typeface="Times New Roman" pitchFamily="18" charset="0"/>
              </a:rPr>
              <a:t>access</a:t>
            </a:r>
            <a:r>
              <a:rPr sz="2200" spc="15" dirty="0">
                <a:latin typeface="Times New Roman" pitchFamily="18" charset="0"/>
                <a:cs typeface="Times New Roman" pitchFamily="18" charset="0"/>
              </a:rPr>
              <a:t> </a:t>
            </a:r>
            <a:r>
              <a:rPr sz="2200" dirty="0">
                <a:latin typeface="Times New Roman" pitchFamily="18" charset="0"/>
                <a:cs typeface="Times New Roman" pitchFamily="18" charset="0"/>
              </a:rPr>
              <a:t>(SDMA)</a:t>
            </a:r>
            <a:endParaRPr sz="2200">
              <a:latin typeface="Times New Roman" pitchFamily="18" charset="0"/>
              <a:cs typeface="Times New Roman" pitchFamily="18" charset="0"/>
            </a:endParaRPr>
          </a:p>
          <a:p>
            <a:pPr marL="355600" indent="-342900">
              <a:lnSpc>
                <a:spcPct val="150000"/>
              </a:lnSpc>
              <a:spcBef>
                <a:spcPts val="800"/>
              </a:spcBef>
              <a:tabLst>
                <a:tab pos="354965" algn="l"/>
                <a:tab pos="355600" algn="l"/>
              </a:tabLst>
              <a:defRPr/>
            </a:pPr>
            <a:r>
              <a:rPr lang="en-US" sz="2200" dirty="0">
                <a:latin typeface="Times New Roman" pitchFamily="18" charset="0"/>
                <a:cs typeface="Times New Roman" pitchFamily="18" charset="0"/>
              </a:rPr>
              <a:t>	</a:t>
            </a:r>
            <a:r>
              <a:rPr sz="2200">
                <a:latin typeface="Times New Roman" pitchFamily="18" charset="0"/>
                <a:cs typeface="Times New Roman" pitchFamily="18" charset="0"/>
              </a:rPr>
              <a:t>grouped </a:t>
            </a:r>
            <a:r>
              <a:rPr sz="2200" dirty="0">
                <a:latin typeface="Times New Roman" pitchFamily="18" charset="0"/>
                <a:cs typeface="Times New Roman" pitchFamily="18" charset="0"/>
              </a:rPr>
              <a:t>as:</a:t>
            </a:r>
            <a:endParaRPr sz="2200">
              <a:latin typeface="Times New Roman" pitchFamily="18" charset="0"/>
              <a:cs typeface="Times New Roman" pitchFamily="18" charset="0"/>
            </a:endParaRPr>
          </a:p>
          <a:p>
            <a:pPr marL="804863" indent="-342900">
              <a:lnSpc>
                <a:spcPct val="150000"/>
              </a:lnSpc>
              <a:spcBef>
                <a:spcPts val="800"/>
              </a:spcBef>
              <a:buFontTx/>
              <a:buChar char="•"/>
              <a:tabLst>
                <a:tab pos="747713" algn="l"/>
                <a:tab pos="865188" algn="l"/>
              </a:tabLst>
              <a:defRPr/>
            </a:pPr>
            <a:r>
              <a:rPr sz="2200" dirty="0">
                <a:latin typeface="Times New Roman" pitchFamily="18" charset="0"/>
                <a:cs typeface="Times New Roman" pitchFamily="18" charset="0"/>
              </a:rPr>
              <a:t>narrowband </a:t>
            </a:r>
            <a:r>
              <a:rPr sz="2200" spc="-5" dirty="0">
                <a:latin typeface="Times New Roman" pitchFamily="18" charset="0"/>
                <a:cs typeface="Times New Roman" pitchFamily="18" charset="0"/>
              </a:rPr>
              <a:t>systems</a:t>
            </a:r>
            <a:endParaRPr sz="2200">
              <a:latin typeface="Times New Roman" pitchFamily="18" charset="0"/>
              <a:cs typeface="Times New Roman" pitchFamily="18" charset="0"/>
            </a:endParaRPr>
          </a:p>
          <a:p>
            <a:pPr marL="804863" indent="-342900">
              <a:lnSpc>
                <a:spcPct val="150000"/>
              </a:lnSpc>
              <a:spcBef>
                <a:spcPts val="800"/>
              </a:spcBef>
              <a:buFontTx/>
              <a:buChar char="•"/>
              <a:tabLst>
                <a:tab pos="747713" algn="l"/>
                <a:tab pos="865188" algn="l"/>
              </a:tabLst>
              <a:defRPr/>
            </a:pPr>
            <a:r>
              <a:rPr sz="2200" dirty="0">
                <a:latin typeface="Times New Roman" pitchFamily="18" charset="0"/>
                <a:cs typeface="Times New Roman" pitchFamily="18" charset="0"/>
              </a:rPr>
              <a:t>wideband </a:t>
            </a:r>
            <a:r>
              <a:rPr sz="2200" spc="-5" dirty="0">
                <a:latin typeface="Times New Roman" pitchFamily="18" charset="0"/>
                <a:cs typeface="Times New Roman" pitchFamily="18" charset="0"/>
              </a:rPr>
              <a:t>systems</a:t>
            </a:r>
            <a:endParaRPr sz="2200">
              <a:latin typeface="Times New Roman" pitchFamily="18" charset="0"/>
              <a:cs typeface="Times New Roman" pitchFamily="18" charset="0"/>
            </a:endParaRPr>
          </a:p>
        </p:txBody>
      </p:sp>
      <p:sp>
        <p:nvSpPr>
          <p:cNvPr id="4"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spc="-5" dirty="0">
                <a:latin typeface="Times New Roman" pitchFamily="18" charset="0"/>
                <a:cs typeface="Times New Roman" pitchFamily="18" charset="0"/>
              </a:rPr>
              <a:t>Multiple Access</a:t>
            </a:r>
            <a:r>
              <a:rPr lang="en-US" sz="2400" spc="-85" dirty="0">
                <a:latin typeface="Times New Roman" pitchFamily="18" charset="0"/>
                <a:cs typeface="Times New Roman" pitchFamily="18" charset="0"/>
              </a:rPr>
              <a:t> </a:t>
            </a:r>
            <a:r>
              <a:rPr lang="en-US" sz="2400" spc="-5" dirty="0">
                <a:latin typeface="Times New Roman" pitchFamily="18" charset="0"/>
                <a:cs typeface="Times New Roman" pitchFamily="18" charset="0"/>
              </a:rPr>
              <a:t>Techniques</a:t>
            </a:r>
            <a:endParaRPr lang="en-US" sz="2400" dirty="0">
              <a:latin typeface="Times New Roman" pitchFamily="18" charset="0"/>
              <a:cs typeface="Times New Roman" pitchFamily="18" charset="0"/>
            </a:endParaRPr>
          </a:p>
        </p:txBody>
      </p:sp>
      <p:pic>
        <p:nvPicPr>
          <p:cNvPr id="11268"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5" name="Date Placeholder 4"/>
          <p:cNvSpPr>
            <a:spLocks noGrp="1"/>
          </p:cNvSpPr>
          <p:nvPr>
            <p:ph type="dt" sz="half" idx="10"/>
          </p:nvPr>
        </p:nvSpPr>
        <p:spPr/>
        <p:txBody>
          <a:bodyPr/>
          <a:lstStyle/>
          <a:p>
            <a:pPr>
              <a:defRPr/>
            </a:pPr>
            <a:fld id="{0063264E-6210-4065-B34B-CE3BA480A7BF}" type="datetime1">
              <a:rPr lang="en-US" smtClean="0"/>
              <a:t>11/30/2024</a:t>
            </a:fld>
            <a:endParaRPr lang="en-US"/>
          </a:p>
        </p:txBody>
      </p:sp>
      <p:sp>
        <p:nvSpPr>
          <p:cNvPr id="6" name="Slide Number Placeholder 5"/>
          <p:cNvSpPr>
            <a:spLocks noGrp="1"/>
          </p:cNvSpPr>
          <p:nvPr>
            <p:ph type="sldNum" sz="quarter" idx="12"/>
          </p:nvPr>
        </p:nvSpPr>
        <p:spPr/>
        <p:txBody>
          <a:bodyPr/>
          <a:lstStyle/>
          <a:p>
            <a:pPr>
              <a:defRPr/>
            </a:pPr>
            <a:fld id="{8711E55C-131A-4FE6-ABEE-E1577A104930}" type="slidenum">
              <a:rPr lang="en-US" smtClean="0"/>
              <a:pPr>
                <a:defRPr/>
              </a:pPr>
              <a:t>32</a:t>
            </a:fld>
            <a:endParaRPr lang="en-US"/>
          </a:p>
        </p:txBody>
      </p:sp>
      <p:sp>
        <p:nvSpPr>
          <p:cNvPr id="7" name="Footer Placeholder 6"/>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5175" y="1371600"/>
            <a:ext cx="6540500" cy="4286250"/>
          </a:xfrm>
          <a:prstGeom prst="rect">
            <a:avLst/>
          </a:prstGeom>
        </p:spPr>
        <p:txBody>
          <a:bodyPr lIns="0" tIns="114300" rIns="0" bIns="0">
            <a:spAutoFit/>
          </a:bodyPr>
          <a:lstStyle/>
          <a:p>
            <a:pPr marL="354330" indent="-341630">
              <a:lnSpc>
                <a:spcPct val="150000"/>
              </a:lnSpc>
              <a:spcBef>
                <a:spcPts val="900"/>
              </a:spcBef>
              <a:buFontTx/>
              <a:buChar char="•"/>
              <a:tabLst>
                <a:tab pos="353695" algn="l"/>
                <a:tab pos="354330" algn="l"/>
              </a:tabLst>
              <a:defRPr/>
            </a:pPr>
            <a:r>
              <a:rPr sz="2200" dirty="0">
                <a:latin typeface="Times New Roman" pitchFamily="18" charset="0"/>
                <a:cs typeface="Times New Roman" pitchFamily="18" charset="0"/>
              </a:rPr>
              <a:t>large number of </a:t>
            </a:r>
            <a:r>
              <a:rPr sz="2200">
                <a:latin typeface="Times New Roman" pitchFamily="18" charset="0"/>
                <a:cs typeface="Times New Roman" pitchFamily="18" charset="0"/>
              </a:rPr>
              <a:t>narrowband</a:t>
            </a:r>
            <a:r>
              <a:rPr sz="2200" spc="-65">
                <a:latin typeface="Times New Roman" pitchFamily="18" charset="0"/>
                <a:cs typeface="Times New Roman" pitchFamily="18" charset="0"/>
              </a:rPr>
              <a:t> </a:t>
            </a:r>
            <a:r>
              <a:rPr sz="2200">
                <a:latin typeface="Times New Roman" pitchFamily="18" charset="0"/>
                <a:cs typeface="Times New Roman" pitchFamily="18" charset="0"/>
              </a:rPr>
              <a:t>channel</a:t>
            </a:r>
            <a:r>
              <a:rPr lang="en-US" sz="2200" dirty="0">
                <a:latin typeface="Times New Roman" pitchFamily="18" charset="0"/>
                <a:cs typeface="Times New Roman" pitchFamily="18" charset="0"/>
              </a:rPr>
              <a:t>s </a:t>
            </a:r>
            <a:r>
              <a:rPr sz="2200">
                <a:latin typeface="Times New Roman" pitchFamily="18" charset="0"/>
                <a:cs typeface="Times New Roman" pitchFamily="18" charset="0"/>
              </a:rPr>
              <a:t>usually</a:t>
            </a:r>
            <a:r>
              <a:rPr sz="2200" spc="10">
                <a:latin typeface="Times New Roman" pitchFamily="18" charset="0"/>
                <a:cs typeface="Times New Roman" pitchFamily="18" charset="0"/>
              </a:rPr>
              <a:t> </a:t>
            </a:r>
            <a:r>
              <a:rPr sz="2200" dirty="0">
                <a:latin typeface="Times New Roman" pitchFamily="18" charset="0"/>
                <a:cs typeface="Times New Roman" pitchFamily="18" charset="0"/>
              </a:rPr>
              <a:t>FDD</a:t>
            </a:r>
            <a:endParaRPr sz="220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sz="2200" dirty="0">
                <a:latin typeface="Times New Roman" pitchFamily="18" charset="0"/>
                <a:cs typeface="Times New Roman" pitchFamily="18" charset="0"/>
              </a:rPr>
              <a:t>Narrowband</a:t>
            </a:r>
            <a:r>
              <a:rPr sz="2200" spc="-75" dirty="0">
                <a:latin typeface="Times New Roman" pitchFamily="18" charset="0"/>
                <a:cs typeface="Times New Roman" pitchFamily="18" charset="0"/>
              </a:rPr>
              <a:t> </a:t>
            </a:r>
            <a:r>
              <a:rPr sz="2200" dirty="0">
                <a:latin typeface="Times New Roman" pitchFamily="18" charset="0"/>
                <a:cs typeface="Times New Roman" pitchFamily="18" charset="0"/>
              </a:rPr>
              <a:t>FDMA</a:t>
            </a:r>
            <a:endParaRPr sz="220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sz="2200" dirty="0">
                <a:latin typeface="Times New Roman" pitchFamily="18" charset="0"/>
                <a:cs typeface="Times New Roman" pitchFamily="18" charset="0"/>
              </a:rPr>
              <a:t>Narrowband</a:t>
            </a:r>
            <a:r>
              <a:rPr sz="2200" spc="-60" dirty="0">
                <a:latin typeface="Times New Roman" pitchFamily="18" charset="0"/>
                <a:cs typeface="Times New Roman" pitchFamily="18" charset="0"/>
              </a:rPr>
              <a:t> </a:t>
            </a:r>
            <a:r>
              <a:rPr sz="2200" spc="-5" dirty="0">
                <a:latin typeface="Times New Roman" pitchFamily="18" charset="0"/>
                <a:cs typeface="Times New Roman" pitchFamily="18" charset="0"/>
              </a:rPr>
              <a:t>TDMA</a:t>
            </a:r>
            <a:endParaRPr sz="2200">
              <a:latin typeface="Times New Roman" pitchFamily="18" charset="0"/>
              <a:cs typeface="Times New Roman" pitchFamily="18" charset="0"/>
            </a:endParaRPr>
          </a:p>
          <a:p>
            <a:pPr marL="354330" indent="-341630">
              <a:lnSpc>
                <a:spcPct val="150000"/>
              </a:lnSpc>
              <a:spcBef>
                <a:spcPts val="790"/>
              </a:spcBef>
              <a:buFontTx/>
              <a:buChar char="•"/>
              <a:tabLst>
                <a:tab pos="353695" algn="l"/>
                <a:tab pos="354330" algn="l"/>
              </a:tabLst>
              <a:defRPr/>
            </a:pPr>
            <a:r>
              <a:rPr sz="2200" spc="-5" dirty="0">
                <a:latin typeface="Times New Roman" pitchFamily="18" charset="0"/>
                <a:cs typeface="Times New Roman" pitchFamily="18" charset="0"/>
              </a:rPr>
              <a:t>FDMA/FDD</a:t>
            </a:r>
            <a:endParaRPr sz="220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sz="2200" spc="-5" dirty="0">
                <a:latin typeface="Times New Roman" pitchFamily="18" charset="0"/>
                <a:cs typeface="Times New Roman" pitchFamily="18" charset="0"/>
              </a:rPr>
              <a:t>FDMA/TDD</a:t>
            </a:r>
            <a:endParaRPr sz="220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sz="2200" spc="-5" dirty="0">
                <a:latin typeface="Times New Roman" pitchFamily="18" charset="0"/>
                <a:cs typeface="Times New Roman" pitchFamily="18" charset="0"/>
              </a:rPr>
              <a:t>TDMA/FDD</a:t>
            </a:r>
            <a:endParaRPr sz="220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sz="2200" spc="-5" dirty="0">
                <a:latin typeface="Times New Roman" pitchFamily="18" charset="0"/>
                <a:cs typeface="Times New Roman" pitchFamily="18" charset="0"/>
              </a:rPr>
              <a:t>TDMA/TDD</a:t>
            </a:r>
            <a:endParaRPr sz="2200">
              <a:latin typeface="Times New Roman" pitchFamily="18" charset="0"/>
              <a:cs typeface="Times New Roman" pitchFamily="18" charset="0"/>
            </a:endParaRPr>
          </a:p>
        </p:txBody>
      </p:sp>
      <p:sp>
        <p:nvSpPr>
          <p:cNvPr id="4"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spc="-5" dirty="0">
                <a:latin typeface="Times New Roman" pitchFamily="18" charset="0"/>
                <a:cs typeface="Times New Roman" pitchFamily="18" charset="0"/>
              </a:rPr>
              <a:t>Narrowband</a:t>
            </a:r>
            <a:r>
              <a:rPr lang="en-US" sz="2400" spc="-30" dirty="0">
                <a:latin typeface="Times New Roman" pitchFamily="18" charset="0"/>
                <a:cs typeface="Times New Roman" pitchFamily="18" charset="0"/>
              </a:rPr>
              <a:t> </a:t>
            </a:r>
            <a:r>
              <a:rPr lang="en-US" sz="2400" spc="-5" dirty="0">
                <a:latin typeface="Times New Roman" pitchFamily="18" charset="0"/>
                <a:cs typeface="Times New Roman" pitchFamily="18" charset="0"/>
              </a:rPr>
              <a:t>Systems</a:t>
            </a:r>
            <a:endParaRPr lang="en-US" sz="2400" dirty="0">
              <a:latin typeface="Times New Roman" pitchFamily="18" charset="0"/>
              <a:cs typeface="Times New Roman" pitchFamily="18" charset="0"/>
            </a:endParaRPr>
          </a:p>
        </p:txBody>
      </p:sp>
      <p:pic>
        <p:nvPicPr>
          <p:cNvPr id="12292"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5" name="Date Placeholder 4"/>
          <p:cNvSpPr>
            <a:spLocks noGrp="1"/>
          </p:cNvSpPr>
          <p:nvPr>
            <p:ph type="dt" sz="half" idx="10"/>
          </p:nvPr>
        </p:nvSpPr>
        <p:spPr/>
        <p:txBody>
          <a:bodyPr/>
          <a:lstStyle/>
          <a:p>
            <a:pPr>
              <a:defRPr/>
            </a:pPr>
            <a:fld id="{7CCBD441-ECC6-40DD-8F9F-183937ADB619}" type="datetime1">
              <a:rPr lang="en-US" smtClean="0"/>
              <a:t>11/30/2024</a:t>
            </a:fld>
            <a:endParaRPr lang="en-US"/>
          </a:p>
        </p:txBody>
      </p:sp>
      <p:sp>
        <p:nvSpPr>
          <p:cNvPr id="6" name="Slide Number Placeholder 5"/>
          <p:cNvSpPr>
            <a:spLocks noGrp="1"/>
          </p:cNvSpPr>
          <p:nvPr>
            <p:ph type="sldNum" sz="quarter" idx="12"/>
          </p:nvPr>
        </p:nvSpPr>
        <p:spPr/>
        <p:txBody>
          <a:bodyPr/>
          <a:lstStyle/>
          <a:p>
            <a:pPr>
              <a:defRPr/>
            </a:pPr>
            <a:fld id="{8711E55C-131A-4FE6-ABEE-E1577A104930}"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893763"/>
            <a:ext cx="7693025" cy="520700"/>
          </a:xfrm>
        </p:spPr>
        <p:txBody>
          <a:bodyPr lIns="0" tIns="12700" rIns="0" bIns="0" rtlCol="0">
            <a:spAutoFit/>
          </a:bodyPr>
          <a:lstStyle/>
          <a:p>
            <a:pPr marL="12700" eaLnBrk="1" hangingPunct="1">
              <a:lnSpc>
                <a:spcPct val="150000"/>
              </a:lnSpc>
              <a:spcBef>
                <a:spcPts val="100"/>
              </a:spcBef>
              <a:tabLst>
                <a:tab pos="3623310" algn="l"/>
              </a:tabLst>
              <a:defRPr/>
            </a:pPr>
            <a:r>
              <a:rPr lang="en-US" sz="2200" spc="-10" dirty="0">
                <a:latin typeface="Times New Roman" pitchFamily="18" charset="0"/>
                <a:cs typeface="Times New Roman" pitchFamily="18" charset="0"/>
              </a:rPr>
              <a:t>Logical</a:t>
            </a:r>
            <a:r>
              <a:rPr lang="en-US" sz="2200" dirty="0">
                <a:latin typeface="Times New Roman" pitchFamily="18" charset="0"/>
                <a:cs typeface="Times New Roman" pitchFamily="18" charset="0"/>
              </a:rPr>
              <a:t> </a:t>
            </a:r>
            <a:r>
              <a:rPr lang="en-US" sz="2200" spc="-5" dirty="0">
                <a:latin typeface="Times New Roman" pitchFamily="18" charset="0"/>
                <a:cs typeface="Times New Roman" pitchFamily="18" charset="0"/>
              </a:rPr>
              <a:t>separation FDMA/FDD</a:t>
            </a:r>
            <a:endParaRPr sz="2200" spc="-5" dirty="0">
              <a:latin typeface="Times New Roman" pitchFamily="18" charset="0"/>
              <a:cs typeface="Times New Roman" pitchFamily="18" charset="0"/>
            </a:endParaRPr>
          </a:p>
        </p:txBody>
      </p:sp>
      <p:grpSp>
        <p:nvGrpSpPr>
          <p:cNvPr id="13315" name="object 3"/>
          <p:cNvGrpSpPr>
            <a:grpSpLocks/>
          </p:cNvGrpSpPr>
          <p:nvPr/>
        </p:nvGrpSpPr>
        <p:grpSpPr bwMode="auto">
          <a:xfrm>
            <a:off x="7747000" y="2590800"/>
            <a:ext cx="50800" cy="2895600"/>
            <a:chOff x="7747000" y="2590800"/>
            <a:chExt cx="50800" cy="2895600"/>
          </a:xfrm>
        </p:grpSpPr>
        <p:sp>
          <p:nvSpPr>
            <p:cNvPr id="13339" name="object 4"/>
            <p:cNvSpPr>
              <a:spLocks noChangeArrowheads="1"/>
            </p:cNvSpPr>
            <p:nvPr/>
          </p:nvSpPr>
          <p:spPr bwMode="auto">
            <a:xfrm>
              <a:off x="7772400" y="2590800"/>
              <a:ext cx="0" cy="2848610"/>
            </a:xfrm>
            <a:custGeom>
              <a:avLst/>
              <a:gdLst>
                <a:gd name="T0" fmla="*/ 0 h 2848610"/>
                <a:gd name="T1" fmla="*/ 2848610 h 2848610"/>
              </a:gdLst>
              <a:ahLst/>
              <a:cxnLst/>
              <a:rect l="0" t="T0" r="0" b="T1"/>
              <a:pathLst>
                <a:path h="2848610">
                  <a:moveTo>
                    <a:pt x="0" y="0"/>
                  </a:moveTo>
                  <a:lnTo>
                    <a:pt x="0" y="2848610"/>
                  </a:lnTo>
                </a:path>
              </a:pathLst>
            </a:custGeom>
            <a:noFill/>
            <a:ln w="12700">
              <a:solidFill>
                <a:srgbClr val="FFFFFF"/>
              </a:solidFill>
              <a:miter lim="800000"/>
              <a:headEnd/>
              <a:tailEnd/>
            </a:ln>
          </p:spPr>
          <p:txBody>
            <a:bodyPr lIns="0" tIns="0" rIns="0" bIns="0"/>
            <a:lstStyle/>
            <a:p>
              <a:endParaRPr lang="en-US"/>
            </a:p>
          </p:txBody>
        </p:sp>
        <p:sp>
          <p:nvSpPr>
            <p:cNvPr id="13340" name="object 5"/>
            <p:cNvSpPr>
              <a:spLocks noChangeArrowheads="1"/>
            </p:cNvSpPr>
            <p:nvPr/>
          </p:nvSpPr>
          <p:spPr bwMode="auto">
            <a:xfrm>
              <a:off x="7747000" y="5435600"/>
              <a:ext cx="50800" cy="50800"/>
            </a:xfrm>
            <a:custGeom>
              <a:avLst/>
              <a:gdLst>
                <a:gd name="T0" fmla="*/ 0 w 50800"/>
                <a:gd name="T1" fmla="*/ 0 h 50800"/>
                <a:gd name="T2" fmla="*/ 50800 w 50800"/>
                <a:gd name="T3" fmla="*/ 50800 h 50800"/>
              </a:gdLst>
              <a:ahLst/>
              <a:cxnLst/>
              <a:rect l="T0" t="T1" r="T2" b="T3"/>
              <a:pathLst>
                <a:path w="50800" h="50800">
                  <a:moveTo>
                    <a:pt x="50800" y="0"/>
                  </a:moveTo>
                  <a:lnTo>
                    <a:pt x="0" y="0"/>
                  </a:lnTo>
                  <a:lnTo>
                    <a:pt x="25400" y="50800"/>
                  </a:lnTo>
                  <a:lnTo>
                    <a:pt x="50800" y="0"/>
                  </a:lnTo>
                  <a:close/>
                </a:path>
              </a:pathLst>
            </a:custGeom>
            <a:solidFill>
              <a:srgbClr val="FFFFFF"/>
            </a:solidFill>
            <a:ln w="9525">
              <a:noFill/>
              <a:miter lim="800000"/>
              <a:headEnd/>
              <a:tailEnd/>
            </a:ln>
          </p:spPr>
          <p:txBody>
            <a:bodyPr lIns="0" tIns="0" rIns="0" bIns="0"/>
            <a:lstStyle/>
            <a:p>
              <a:endParaRPr lang="en-US"/>
            </a:p>
          </p:txBody>
        </p:sp>
      </p:grpSp>
      <p:sp>
        <p:nvSpPr>
          <p:cNvPr id="13316" name="object 6"/>
          <p:cNvSpPr txBox="1">
            <a:spLocks noChangeArrowheads="1"/>
          </p:cNvSpPr>
          <p:nvPr/>
        </p:nvSpPr>
        <p:spPr bwMode="auto">
          <a:xfrm>
            <a:off x="8002588" y="3921125"/>
            <a:ext cx="127000" cy="390525"/>
          </a:xfrm>
          <a:prstGeom prst="rect">
            <a:avLst/>
          </a:prstGeom>
          <a:noFill/>
          <a:ln w="9525">
            <a:noFill/>
            <a:miter lim="800000"/>
            <a:headEnd/>
            <a:tailEnd/>
          </a:ln>
        </p:spPr>
        <p:txBody>
          <a:bodyPr lIns="0" tIns="12700" rIns="0" bIns="0">
            <a:spAutoFit/>
          </a:bodyPr>
          <a:lstStyle/>
          <a:p>
            <a:pPr marL="12700">
              <a:spcBef>
                <a:spcPts val="100"/>
              </a:spcBef>
            </a:pPr>
            <a:r>
              <a:rPr lang="en-US" sz="2400">
                <a:solidFill>
                  <a:srgbClr val="FFFFFF"/>
                </a:solidFill>
                <a:latin typeface="Times New Roman" pitchFamily="18" charset="0"/>
                <a:cs typeface="Times New Roman" pitchFamily="18" charset="0"/>
              </a:rPr>
              <a:t>f</a:t>
            </a:r>
            <a:endParaRPr lang="en-US" sz="2400">
              <a:latin typeface="Times New Roman" pitchFamily="18" charset="0"/>
              <a:cs typeface="Times New Roman" pitchFamily="18" charset="0"/>
            </a:endParaRPr>
          </a:p>
        </p:txBody>
      </p:sp>
      <p:grpSp>
        <p:nvGrpSpPr>
          <p:cNvPr id="13317" name="object 7"/>
          <p:cNvGrpSpPr>
            <a:grpSpLocks/>
          </p:cNvGrpSpPr>
          <p:nvPr/>
        </p:nvGrpSpPr>
        <p:grpSpPr bwMode="auto">
          <a:xfrm>
            <a:off x="2209800" y="5918200"/>
            <a:ext cx="4953000" cy="50800"/>
            <a:chOff x="2209800" y="5918200"/>
            <a:chExt cx="4953000" cy="50800"/>
          </a:xfrm>
        </p:grpSpPr>
        <p:sp>
          <p:nvSpPr>
            <p:cNvPr id="13337" name="object 8"/>
            <p:cNvSpPr>
              <a:spLocks noChangeArrowheads="1"/>
            </p:cNvSpPr>
            <p:nvPr/>
          </p:nvSpPr>
          <p:spPr bwMode="auto">
            <a:xfrm>
              <a:off x="2209800" y="5943600"/>
              <a:ext cx="4906010" cy="0"/>
            </a:xfrm>
            <a:custGeom>
              <a:avLst/>
              <a:gdLst>
                <a:gd name="T0" fmla="*/ 0 w 4906009"/>
                <a:gd name="T1" fmla="*/ 4906009 w 4906009"/>
              </a:gdLst>
              <a:ahLst/>
              <a:cxnLst/>
              <a:rect l="T0" t="0" r="T1" b="0"/>
              <a:pathLst>
                <a:path w="4906009">
                  <a:moveTo>
                    <a:pt x="0" y="0"/>
                  </a:moveTo>
                  <a:lnTo>
                    <a:pt x="4906009" y="0"/>
                  </a:lnTo>
                </a:path>
              </a:pathLst>
            </a:custGeom>
            <a:noFill/>
            <a:ln w="12700">
              <a:solidFill>
                <a:srgbClr val="FFFFFF"/>
              </a:solidFill>
              <a:miter lim="800000"/>
              <a:headEnd/>
              <a:tailEnd/>
            </a:ln>
          </p:spPr>
          <p:txBody>
            <a:bodyPr lIns="0" tIns="0" rIns="0" bIns="0"/>
            <a:lstStyle/>
            <a:p>
              <a:endParaRPr lang="en-US"/>
            </a:p>
          </p:txBody>
        </p:sp>
        <p:sp>
          <p:nvSpPr>
            <p:cNvPr id="13338" name="object 9"/>
            <p:cNvSpPr>
              <a:spLocks noChangeArrowheads="1"/>
            </p:cNvSpPr>
            <p:nvPr/>
          </p:nvSpPr>
          <p:spPr bwMode="auto">
            <a:xfrm>
              <a:off x="7112000" y="5918200"/>
              <a:ext cx="50800" cy="50800"/>
            </a:xfrm>
            <a:custGeom>
              <a:avLst/>
              <a:gdLst>
                <a:gd name="T0" fmla="*/ 0 w 50800"/>
                <a:gd name="T1" fmla="*/ 0 h 50800"/>
                <a:gd name="T2" fmla="*/ 50800 w 50800"/>
                <a:gd name="T3" fmla="*/ 50800 h 50800"/>
              </a:gdLst>
              <a:ahLst/>
              <a:cxnLst/>
              <a:rect l="T0" t="T1" r="T2" b="T3"/>
              <a:pathLst>
                <a:path w="50800" h="50800">
                  <a:moveTo>
                    <a:pt x="0" y="0"/>
                  </a:moveTo>
                  <a:lnTo>
                    <a:pt x="0" y="50800"/>
                  </a:lnTo>
                  <a:lnTo>
                    <a:pt x="50800" y="25400"/>
                  </a:lnTo>
                  <a:lnTo>
                    <a:pt x="0" y="0"/>
                  </a:lnTo>
                  <a:close/>
                </a:path>
              </a:pathLst>
            </a:custGeom>
            <a:solidFill>
              <a:srgbClr val="FFFFFF"/>
            </a:solidFill>
            <a:ln w="9525">
              <a:noFill/>
              <a:miter lim="800000"/>
              <a:headEnd/>
              <a:tailEnd/>
            </a:ln>
          </p:spPr>
          <p:txBody>
            <a:bodyPr lIns="0" tIns="0" rIns="0" bIns="0"/>
            <a:lstStyle/>
            <a:p>
              <a:endParaRPr lang="en-US"/>
            </a:p>
          </p:txBody>
        </p:sp>
      </p:grpSp>
      <p:sp>
        <p:nvSpPr>
          <p:cNvPr id="13318" name="object 10"/>
          <p:cNvSpPr txBox="1">
            <a:spLocks noChangeArrowheads="1"/>
          </p:cNvSpPr>
          <p:nvPr/>
        </p:nvSpPr>
        <p:spPr bwMode="auto">
          <a:xfrm>
            <a:off x="4878388" y="6054725"/>
            <a:ext cx="109537" cy="390525"/>
          </a:xfrm>
          <a:prstGeom prst="rect">
            <a:avLst/>
          </a:prstGeom>
          <a:noFill/>
          <a:ln w="9525">
            <a:noFill/>
            <a:miter lim="800000"/>
            <a:headEnd/>
            <a:tailEnd/>
          </a:ln>
        </p:spPr>
        <p:txBody>
          <a:bodyPr lIns="0" tIns="12700" rIns="0" bIns="0">
            <a:spAutoFit/>
          </a:bodyPr>
          <a:lstStyle/>
          <a:p>
            <a:pPr marL="12700">
              <a:spcBef>
                <a:spcPts val="100"/>
              </a:spcBef>
            </a:pPr>
            <a:r>
              <a:rPr lang="en-US" sz="2400">
                <a:solidFill>
                  <a:srgbClr val="FFFFFF"/>
                </a:solidFill>
                <a:latin typeface="Times New Roman" pitchFamily="18" charset="0"/>
                <a:cs typeface="Times New Roman" pitchFamily="18" charset="0"/>
              </a:rPr>
              <a:t>t</a:t>
            </a:r>
            <a:endParaRPr lang="en-US" sz="2400">
              <a:latin typeface="Times New Roman" pitchFamily="18" charset="0"/>
              <a:cs typeface="Times New Roman" pitchFamily="18" charset="0"/>
            </a:endParaRPr>
          </a:p>
        </p:txBody>
      </p:sp>
      <p:graphicFrame>
        <p:nvGraphicFramePr>
          <p:cNvPr id="11" name="object 11"/>
          <p:cNvGraphicFramePr>
            <a:graphicFrameLocks noGrp="1"/>
          </p:cNvGraphicFramePr>
          <p:nvPr/>
        </p:nvGraphicFramePr>
        <p:xfrm>
          <a:off x="2203450" y="2584450"/>
          <a:ext cx="4953000" cy="2895600"/>
        </p:xfrm>
        <a:graphic>
          <a:graphicData uri="http://schemas.openxmlformats.org/drawingml/2006/table">
            <a:tbl>
              <a:tblPr firstRow="1" bandRow="1">
                <a:tableStyleId>{2D5ABB26-0587-4C30-8999-92F81FD0307C}</a:tableStyleId>
              </a:tblPr>
              <a:tblGrid>
                <a:gridCol w="1295400">
                  <a:extLst>
                    <a:ext uri="{9D8B030D-6E8A-4147-A177-3AD203B41FA5}">
                      <a16:colId xmlns:a16="http://schemas.microsoft.com/office/drawing/2014/main" xmlns="" val="20000"/>
                    </a:ext>
                  </a:extLst>
                </a:gridCol>
                <a:gridCol w="3657600">
                  <a:extLst>
                    <a:ext uri="{9D8B030D-6E8A-4147-A177-3AD203B41FA5}">
                      <a16:colId xmlns:a16="http://schemas.microsoft.com/office/drawing/2014/main" xmlns="" val="20001"/>
                    </a:ext>
                  </a:extLst>
                </a:gridCol>
              </a:tblGrid>
              <a:tr h="457200">
                <a:tc rowSpan="2">
                  <a:txBody>
                    <a:bodyPr/>
                    <a:lstStyle/>
                    <a:p>
                      <a:pPr marL="241935">
                        <a:lnSpc>
                          <a:spcPct val="100000"/>
                        </a:lnSpc>
                        <a:spcBef>
                          <a:spcPts val="2170"/>
                        </a:spcBef>
                      </a:pPr>
                      <a:r>
                        <a:rPr sz="2400" spc="-5" dirty="0">
                          <a:solidFill>
                            <a:srgbClr val="FFFFFF"/>
                          </a:solidFill>
                          <a:latin typeface="Times New Roman"/>
                          <a:cs typeface="Times New Roman"/>
                        </a:rPr>
                        <a:t>user</a:t>
                      </a:r>
                      <a:r>
                        <a:rPr sz="2400" spc="-15" dirty="0">
                          <a:solidFill>
                            <a:srgbClr val="FFFFFF"/>
                          </a:solidFill>
                          <a:latin typeface="Times New Roman"/>
                          <a:cs typeface="Times New Roman"/>
                        </a:rPr>
                        <a:t> </a:t>
                      </a:r>
                      <a:r>
                        <a:rPr sz="2400" dirty="0">
                          <a:solidFill>
                            <a:srgbClr val="FFFFFF"/>
                          </a:solidFill>
                          <a:latin typeface="Times New Roman"/>
                          <a:cs typeface="Times New Roman"/>
                        </a:rPr>
                        <a:t>1</a:t>
                      </a:r>
                      <a:endParaRPr sz="2400">
                        <a:latin typeface="Times New Roman"/>
                        <a:cs typeface="Times New Roman"/>
                      </a:endParaRPr>
                    </a:p>
                  </a:txBody>
                  <a:tcPr marL="0" marR="0" marT="275590" marB="0">
                    <a:lnL w="12700">
                      <a:solidFill>
                        <a:srgbClr val="FFFFFF"/>
                      </a:solidFill>
                      <a:prstDash val="solid"/>
                    </a:lnL>
                    <a:lnT w="12700">
                      <a:solidFill>
                        <a:srgbClr val="FFFFFF"/>
                      </a:solidFill>
                      <a:prstDash val="solid"/>
                    </a:lnT>
                    <a:lnB w="12700">
                      <a:solidFill>
                        <a:srgbClr val="FFFFFF"/>
                      </a:solidFill>
                      <a:prstDash val="solid"/>
                    </a:lnB>
                    <a:solidFill>
                      <a:srgbClr val="009999"/>
                    </a:solidFill>
                  </a:tcPr>
                </a:tc>
                <a:tc>
                  <a:txBody>
                    <a:bodyPr/>
                    <a:lstStyle/>
                    <a:p>
                      <a:pPr marL="699770">
                        <a:lnSpc>
                          <a:spcPct val="100000"/>
                        </a:lnSpc>
                        <a:spcBef>
                          <a:spcPts val="370"/>
                        </a:spcBef>
                      </a:pPr>
                      <a:r>
                        <a:rPr sz="2400" spc="-5" dirty="0">
                          <a:solidFill>
                            <a:srgbClr val="FFFFFF"/>
                          </a:solidFill>
                          <a:latin typeface="Times New Roman"/>
                          <a:cs typeface="Times New Roman"/>
                        </a:rPr>
                        <a:t>forward</a:t>
                      </a:r>
                      <a:r>
                        <a:rPr sz="2400" spc="-15" dirty="0">
                          <a:solidFill>
                            <a:srgbClr val="FFFFFF"/>
                          </a:solidFill>
                          <a:latin typeface="Times New Roman"/>
                          <a:cs typeface="Times New Roman"/>
                        </a:rPr>
                        <a:t> </a:t>
                      </a:r>
                      <a:r>
                        <a:rPr sz="2400" dirty="0">
                          <a:solidFill>
                            <a:srgbClr val="FFFFFF"/>
                          </a:solidFill>
                          <a:latin typeface="Times New Roman"/>
                          <a:cs typeface="Times New Roman"/>
                        </a:rPr>
                        <a:t>channel</a:t>
                      </a:r>
                      <a:endParaRPr sz="2400">
                        <a:latin typeface="Times New Roman"/>
                        <a:cs typeface="Times New Roman"/>
                      </a:endParaRPr>
                    </a:p>
                  </a:txBody>
                  <a:tcPr marL="0" marR="0" marT="46990" marB="0">
                    <a:lnR w="12700">
                      <a:solidFill>
                        <a:srgbClr val="FFFFFF"/>
                      </a:solidFill>
                      <a:prstDash val="solid"/>
                    </a:lnR>
                    <a:lnT w="12700">
                      <a:solidFill>
                        <a:srgbClr val="FFFFFF"/>
                      </a:solidFill>
                      <a:prstDash val="solid"/>
                    </a:lnT>
                    <a:lnB w="12700">
                      <a:solidFill>
                        <a:srgbClr val="FFFFFF"/>
                      </a:solidFill>
                      <a:prstDash val="solid"/>
                    </a:lnB>
                    <a:solidFill>
                      <a:srgbClr val="009999"/>
                    </a:solidFill>
                  </a:tcPr>
                </a:tc>
                <a:extLst>
                  <a:ext uri="{0D108BD9-81ED-4DB2-BD59-A6C34878D82A}">
                    <a16:rowId xmlns:a16="http://schemas.microsoft.com/office/drawing/2014/main" xmlns="" val="10000"/>
                  </a:ext>
                </a:extLst>
              </a:tr>
              <a:tr h="457200">
                <a:tc vMerge="1">
                  <a:txBody>
                    <a:bodyPr/>
                    <a:lstStyle/>
                    <a:p>
                      <a:endParaRPr/>
                    </a:p>
                  </a:txBody>
                  <a:tcPr marL="0" marR="0" marT="275590" marB="0">
                    <a:lnL w="12700">
                      <a:solidFill>
                        <a:srgbClr val="FFFFFF"/>
                      </a:solidFill>
                      <a:prstDash val="solid"/>
                    </a:lnL>
                    <a:lnT w="12700">
                      <a:solidFill>
                        <a:srgbClr val="FFFFFF"/>
                      </a:solidFill>
                      <a:prstDash val="solid"/>
                    </a:lnT>
                    <a:lnB w="12700">
                      <a:solidFill>
                        <a:srgbClr val="FFFFFF"/>
                      </a:solidFill>
                      <a:prstDash val="solid"/>
                    </a:lnB>
                    <a:solidFill>
                      <a:srgbClr val="009999"/>
                    </a:solidFill>
                  </a:tcPr>
                </a:tc>
                <a:tc>
                  <a:txBody>
                    <a:bodyPr/>
                    <a:lstStyle/>
                    <a:p>
                      <a:pPr marL="699770">
                        <a:lnSpc>
                          <a:spcPct val="100000"/>
                        </a:lnSpc>
                        <a:spcBef>
                          <a:spcPts val="370"/>
                        </a:spcBef>
                      </a:pPr>
                      <a:r>
                        <a:rPr sz="2400" spc="-5" dirty="0">
                          <a:solidFill>
                            <a:srgbClr val="FFFFFF"/>
                          </a:solidFill>
                          <a:latin typeface="Times New Roman"/>
                          <a:cs typeface="Times New Roman"/>
                        </a:rPr>
                        <a:t>reverse </a:t>
                      </a:r>
                      <a:r>
                        <a:rPr sz="2400" dirty="0">
                          <a:solidFill>
                            <a:srgbClr val="FFFFFF"/>
                          </a:solidFill>
                          <a:latin typeface="Times New Roman"/>
                          <a:cs typeface="Times New Roman"/>
                        </a:rPr>
                        <a:t>channel</a:t>
                      </a:r>
                      <a:endParaRPr sz="2400">
                        <a:latin typeface="Times New Roman"/>
                        <a:cs typeface="Times New Roman"/>
                      </a:endParaRPr>
                    </a:p>
                  </a:txBody>
                  <a:tcPr marL="0" marR="0" marT="46990" marB="0">
                    <a:lnR w="12700">
                      <a:solidFill>
                        <a:srgbClr val="FFFFFF"/>
                      </a:solidFill>
                      <a:prstDash val="solid"/>
                    </a:lnR>
                    <a:lnT w="12700">
                      <a:solidFill>
                        <a:srgbClr val="FFFFFF"/>
                      </a:solidFill>
                      <a:prstDash val="solid"/>
                    </a:lnT>
                    <a:lnB w="12700">
                      <a:solidFill>
                        <a:srgbClr val="FFFFFF"/>
                      </a:solidFill>
                      <a:prstDash val="solid"/>
                    </a:lnB>
                    <a:solidFill>
                      <a:srgbClr val="009999"/>
                    </a:solidFill>
                  </a:tcPr>
                </a:tc>
                <a:extLst>
                  <a:ext uri="{0D108BD9-81ED-4DB2-BD59-A6C34878D82A}">
                    <a16:rowId xmlns:a16="http://schemas.microsoft.com/office/drawing/2014/main" xmlns="" val="10001"/>
                  </a:ext>
                </a:extLst>
              </a:tr>
              <a:tr h="1066800">
                <a:tc gridSpan="2">
                  <a:txBody>
                    <a:bodyPr/>
                    <a:lstStyle/>
                    <a:p>
                      <a:pPr marL="27940" algn="ctr">
                        <a:lnSpc>
                          <a:spcPct val="100000"/>
                        </a:lnSpc>
                        <a:spcBef>
                          <a:spcPts val="2170"/>
                        </a:spcBef>
                      </a:pPr>
                      <a:r>
                        <a:rPr sz="2400" dirty="0">
                          <a:solidFill>
                            <a:srgbClr val="FFFFFF"/>
                          </a:solidFill>
                          <a:latin typeface="Times New Roman"/>
                          <a:cs typeface="Times New Roman"/>
                        </a:rPr>
                        <a:t>...</a:t>
                      </a:r>
                      <a:endParaRPr sz="2400">
                        <a:latin typeface="Times New Roman"/>
                        <a:cs typeface="Times New Roman"/>
                      </a:endParaRPr>
                    </a:p>
                  </a:txBody>
                  <a:tcPr marL="0" marR="0" marT="2755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9999"/>
                    </a:solidFill>
                  </a:tcPr>
                </a:tc>
                <a:tc hMerge="1">
                  <a:txBody>
                    <a:bodyPr/>
                    <a:lstStyle/>
                    <a:p>
                      <a:endParaRPr/>
                    </a:p>
                  </a:txBody>
                  <a:tcPr marL="0" marR="0" marT="0" marB="0"/>
                </a:tc>
                <a:extLst>
                  <a:ext uri="{0D108BD9-81ED-4DB2-BD59-A6C34878D82A}">
                    <a16:rowId xmlns:a16="http://schemas.microsoft.com/office/drawing/2014/main" xmlns="" val="10002"/>
                  </a:ext>
                </a:extLst>
              </a:tr>
              <a:tr h="457200">
                <a:tc rowSpan="2">
                  <a:txBody>
                    <a:bodyPr/>
                    <a:lstStyle/>
                    <a:p>
                      <a:pPr marL="165735">
                        <a:lnSpc>
                          <a:spcPct val="100000"/>
                        </a:lnSpc>
                        <a:spcBef>
                          <a:spcPts val="2170"/>
                        </a:spcBef>
                      </a:pPr>
                      <a:r>
                        <a:rPr sz="2400" spc="-5" dirty="0">
                          <a:solidFill>
                            <a:srgbClr val="FFFFFF"/>
                          </a:solidFill>
                          <a:latin typeface="Times New Roman"/>
                          <a:cs typeface="Times New Roman"/>
                        </a:rPr>
                        <a:t>user</a:t>
                      </a:r>
                      <a:r>
                        <a:rPr sz="2400" spc="-15" dirty="0">
                          <a:solidFill>
                            <a:srgbClr val="FFFFFF"/>
                          </a:solidFill>
                          <a:latin typeface="Times New Roman"/>
                          <a:cs typeface="Times New Roman"/>
                        </a:rPr>
                        <a:t> </a:t>
                      </a:r>
                      <a:r>
                        <a:rPr sz="2400" dirty="0">
                          <a:solidFill>
                            <a:srgbClr val="FFFFFF"/>
                          </a:solidFill>
                          <a:latin typeface="Times New Roman"/>
                          <a:cs typeface="Times New Roman"/>
                        </a:rPr>
                        <a:t>n</a:t>
                      </a:r>
                      <a:endParaRPr sz="2400">
                        <a:latin typeface="Times New Roman"/>
                        <a:cs typeface="Times New Roman"/>
                      </a:endParaRPr>
                    </a:p>
                  </a:txBody>
                  <a:tcPr marL="0" marR="0" marT="275590" marB="0">
                    <a:lnL w="12700">
                      <a:solidFill>
                        <a:srgbClr val="FFFFFF"/>
                      </a:solidFill>
                      <a:prstDash val="solid"/>
                    </a:lnL>
                    <a:lnT w="12700">
                      <a:solidFill>
                        <a:srgbClr val="FFFFFF"/>
                      </a:solidFill>
                      <a:prstDash val="solid"/>
                    </a:lnT>
                    <a:lnB w="12700">
                      <a:solidFill>
                        <a:srgbClr val="FFFFFF"/>
                      </a:solidFill>
                      <a:prstDash val="solid"/>
                    </a:lnB>
                    <a:solidFill>
                      <a:srgbClr val="009999"/>
                    </a:solidFill>
                  </a:tcPr>
                </a:tc>
                <a:tc>
                  <a:txBody>
                    <a:bodyPr/>
                    <a:lstStyle/>
                    <a:p>
                      <a:pPr marL="775970">
                        <a:lnSpc>
                          <a:spcPct val="100000"/>
                        </a:lnSpc>
                        <a:spcBef>
                          <a:spcPts val="370"/>
                        </a:spcBef>
                      </a:pPr>
                      <a:r>
                        <a:rPr sz="2400" spc="-5" dirty="0">
                          <a:solidFill>
                            <a:srgbClr val="FFFFFF"/>
                          </a:solidFill>
                          <a:latin typeface="Times New Roman"/>
                          <a:cs typeface="Times New Roman"/>
                        </a:rPr>
                        <a:t>forward</a:t>
                      </a:r>
                      <a:r>
                        <a:rPr sz="2400" spc="-15" dirty="0">
                          <a:solidFill>
                            <a:srgbClr val="FFFFFF"/>
                          </a:solidFill>
                          <a:latin typeface="Times New Roman"/>
                          <a:cs typeface="Times New Roman"/>
                        </a:rPr>
                        <a:t> </a:t>
                      </a:r>
                      <a:r>
                        <a:rPr sz="2400" dirty="0">
                          <a:solidFill>
                            <a:srgbClr val="FFFFFF"/>
                          </a:solidFill>
                          <a:latin typeface="Times New Roman"/>
                          <a:cs typeface="Times New Roman"/>
                        </a:rPr>
                        <a:t>channel</a:t>
                      </a:r>
                      <a:endParaRPr sz="2400">
                        <a:latin typeface="Times New Roman"/>
                        <a:cs typeface="Times New Roman"/>
                      </a:endParaRPr>
                    </a:p>
                  </a:txBody>
                  <a:tcPr marL="0" marR="0" marT="46990" marB="0">
                    <a:lnR w="12700">
                      <a:solidFill>
                        <a:srgbClr val="FFFFFF"/>
                      </a:solidFill>
                      <a:prstDash val="solid"/>
                    </a:lnR>
                    <a:lnT w="12700">
                      <a:solidFill>
                        <a:srgbClr val="FFFFFF"/>
                      </a:solidFill>
                      <a:prstDash val="solid"/>
                    </a:lnT>
                    <a:lnB w="12700">
                      <a:solidFill>
                        <a:srgbClr val="FFFFFF"/>
                      </a:solidFill>
                      <a:prstDash val="solid"/>
                    </a:lnB>
                    <a:solidFill>
                      <a:srgbClr val="009999"/>
                    </a:solidFill>
                  </a:tcPr>
                </a:tc>
                <a:extLst>
                  <a:ext uri="{0D108BD9-81ED-4DB2-BD59-A6C34878D82A}">
                    <a16:rowId xmlns:a16="http://schemas.microsoft.com/office/drawing/2014/main" xmlns="" val="10003"/>
                  </a:ext>
                </a:extLst>
              </a:tr>
              <a:tr h="457200">
                <a:tc vMerge="1">
                  <a:txBody>
                    <a:bodyPr/>
                    <a:lstStyle/>
                    <a:p>
                      <a:endParaRPr/>
                    </a:p>
                  </a:txBody>
                  <a:tcPr marL="0" marR="0" marT="275590" marB="0">
                    <a:lnL w="12700">
                      <a:solidFill>
                        <a:srgbClr val="FFFFFF"/>
                      </a:solidFill>
                      <a:prstDash val="solid"/>
                    </a:lnL>
                    <a:lnT w="12700">
                      <a:solidFill>
                        <a:srgbClr val="FFFFFF"/>
                      </a:solidFill>
                      <a:prstDash val="solid"/>
                    </a:lnT>
                    <a:lnB w="12700">
                      <a:solidFill>
                        <a:srgbClr val="FFFFFF"/>
                      </a:solidFill>
                      <a:prstDash val="solid"/>
                    </a:lnB>
                    <a:solidFill>
                      <a:srgbClr val="009999"/>
                    </a:solidFill>
                  </a:tcPr>
                </a:tc>
                <a:tc>
                  <a:txBody>
                    <a:bodyPr/>
                    <a:lstStyle/>
                    <a:p>
                      <a:pPr marL="775970">
                        <a:lnSpc>
                          <a:spcPct val="100000"/>
                        </a:lnSpc>
                        <a:spcBef>
                          <a:spcPts val="370"/>
                        </a:spcBef>
                      </a:pPr>
                      <a:r>
                        <a:rPr sz="2400" dirty="0">
                          <a:solidFill>
                            <a:srgbClr val="FFFFFF"/>
                          </a:solidFill>
                          <a:latin typeface="Times New Roman"/>
                          <a:cs typeface="Times New Roman"/>
                        </a:rPr>
                        <a:t>reverse</a:t>
                      </a:r>
                      <a:r>
                        <a:rPr sz="2400" spc="-10" dirty="0">
                          <a:solidFill>
                            <a:srgbClr val="FFFFFF"/>
                          </a:solidFill>
                          <a:latin typeface="Times New Roman"/>
                          <a:cs typeface="Times New Roman"/>
                        </a:rPr>
                        <a:t> </a:t>
                      </a:r>
                      <a:r>
                        <a:rPr sz="2400" spc="-5" dirty="0">
                          <a:solidFill>
                            <a:srgbClr val="FFFFFF"/>
                          </a:solidFill>
                          <a:latin typeface="Times New Roman"/>
                          <a:cs typeface="Times New Roman"/>
                        </a:rPr>
                        <a:t>channel</a:t>
                      </a:r>
                      <a:endParaRPr sz="2400">
                        <a:latin typeface="Times New Roman"/>
                        <a:cs typeface="Times New Roman"/>
                      </a:endParaRPr>
                    </a:p>
                  </a:txBody>
                  <a:tcPr marL="0" marR="0" marT="46990" marB="0">
                    <a:lnR w="12700">
                      <a:solidFill>
                        <a:srgbClr val="FFFFFF"/>
                      </a:solidFill>
                      <a:prstDash val="solid"/>
                    </a:lnR>
                    <a:lnT w="12700">
                      <a:solidFill>
                        <a:srgbClr val="FFFFFF"/>
                      </a:solidFill>
                      <a:prstDash val="solid"/>
                    </a:lnT>
                    <a:lnB w="12700">
                      <a:solidFill>
                        <a:srgbClr val="FFFFFF"/>
                      </a:solidFill>
                      <a:prstDash val="solid"/>
                    </a:lnB>
                    <a:solidFill>
                      <a:srgbClr val="009999"/>
                    </a:solidFill>
                  </a:tcPr>
                </a:tc>
                <a:extLst>
                  <a:ext uri="{0D108BD9-81ED-4DB2-BD59-A6C34878D82A}">
                    <a16:rowId xmlns:a16="http://schemas.microsoft.com/office/drawing/2014/main" xmlns="" val="10004"/>
                  </a:ext>
                </a:extLst>
              </a:tr>
            </a:tbl>
          </a:graphicData>
        </a:graphic>
      </p:graphicFrame>
      <p:sp>
        <p:nvSpPr>
          <p:cNvPr id="12"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FDMA/FDD</a:t>
            </a:r>
          </a:p>
        </p:txBody>
      </p:sp>
      <p:pic>
        <p:nvPicPr>
          <p:cNvPr id="13336"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14" name="Date Placeholder 13"/>
          <p:cNvSpPr>
            <a:spLocks noGrp="1"/>
          </p:cNvSpPr>
          <p:nvPr>
            <p:ph type="dt" sz="half" idx="10"/>
          </p:nvPr>
        </p:nvSpPr>
        <p:spPr/>
        <p:txBody>
          <a:bodyPr/>
          <a:lstStyle/>
          <a:p>
            <a:pPr>
              <a:defRPr/>
            </a:pPr>
            <a:fld id="{AAF0831A-6583-40C4-AF9A-805F14E5F9E2}" type="datetime1">
              <a:rPr lang="en-US" smtClean="0"/>
              <a:t>11/30/2024</a:t>
            </a:fld>
            <a:endParaRPr lang="en-US"/>
          </a:p>
        </p:txBody>
      </p:sp>
      <p:sp>
        <p:nvSpPr>
          <p:cNvPr id="15" name="Slide Number Placeholder 14"/>
          <p:cNvSpPr>
            <a:spLocks noGrp="1"/>
          </p:cNvSpPr>
          <p:nvPr>
            <p:ph type="sldNum" sz="quarter" idx="12"/>
          </p:nvPr>
        </p:nvSpPr>
        <p:spPr/>
        <p:txBody>
          <a:bodyPr/>
          <a:lstStyle/>
          <a:p>
            <a:pPr>
              <a:defRPr/>
            </a:pPr>
            <a:fld id="{8711E55C-131A-4FE6-ABEE-E1577A104930}" type="slidenum">
              <a:rPr lang="en-US" smtClean="0"/>
              <a:pPr>
                <a:defRPr/>
              </a:pPr>
              <a:t>34</a:t>
            </a:fld>
            <a:endParaRPr lang="en-US"/>
          </a:p>
        </p:txBody>
      </p:sp>
      <p:sp>
        <p:nvSpPr>
          <p:cNvPr id="16" name="Footer Placeholder 15"/>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1143000"/>
            <a:ext cx="6781800" cy="520700"/>
          </a:xfrm>
        </p:spPr>
        <p:txBody>
          <a:bodyPr lIns="0" tIns="12700" rIns="0" bIns="0" rtlCol="0">
            <a:spAutoFit/>
          </a:bodyPr>
          <a:lstStyle/>
          <a:p>
            <a:pPr marL="12700" eaLnBrk="1" hangingPunct="1">
              <a:lnSpc>
                <a:spcPct val="150000"/>
              </a:lnSpc>
              <a:spcBef>
                <a:spcPts val="100"/>
              </a:spcBef>
              <a:defRPr/>
            </a:pPr>
            <a:r>
              <a:rPr sz="2200" spc="-10" dirty="0">
                <a:latin typeface="Times New Roman" pitchFamily="18" charset="0"/>
                <a:cs typeface="Times New Roman" pitchFamily="18" charset="0"/>
              </a:rPr>
              <a:t>Logical </a:t>
            </a:r>
            <a:r>
              <a:rPr sz="2200" spc="-5" dirty="0">
                <a:latin typeface="Times New Roman" pitchFamily="18" charset="0"/>
                <a:cs typeface="Times New Roman" pitchFamily="18" charset="0"/>
              </a:rPr>
              <a:t>separation</a:t>
            </a:r>
            <a:r>
              <a:rPr sz="2200" spc="-25" dirty="0">
                <a:latin typeface="Times New Roman" pitchFamily="18" charset="0"/>
                <a:cs typeface="Times New Roman" pitchFamily="18" charset="0"/>
              </a:rPr>
              <a:t> </a:t>
            </a:r>
            <a:r>
              <a:rPr sz="2200" spc="-5" dirty="0">
                <a:latin typeface="Times New Roman" pitchFamily="18" charset="0"/>
                <a:cs typeface="Times New Roman" pitchFamily="18" charset="0"/>
              </a:rPr>
              <a:t>FDMA/TDD</a:t>
            </a:r>
          </a:p>
        </p:txBody>
      </p:sp>
      <p:grpSp>
        <p:nvGrpSpPr>
          <p:cNvPr id="14339" name="object 3"/>
          <p:cNvGrpSpPr>
            <a:grpSpLocks/>
          </p:cNvGrpSpPr>
          <p:nvPr/>
        </p:nvGrpSpPr>
        <p:grpSpPr bwMode="auto">
          <a:xfrm>
            <a:off x="7747000" y="2590800"/>
            <a:ext cx="50800" cy="2895600"/>
            <a:chOff x="7747000" y="2590800"/>
            <a:chExt cx="50800" cy="2895600"/>
          </a:xfrm>
        </p:grpSpPr>
        <p:sp>
          <p:nvSpPr>
            <p:cNvPr id="14363" name="object 4"/>
            <p:cNvSpPr>
              <a:spLocks noChangeArrowheads="1"/>
            </p:cNvSpPr>
            <p:nvPr/>
          </p:nvSpPr>
          <p:spPr bwMode="auto">
            <a:xfrm>
              <a:off x="7772400" y="2590800"/>
              <a:ext cx="0" cy="2848610"/>
            </a:xfrm>
            <a:custGeom>
              <a:avLst/>
              <a:gdLst>
                <a:gd name="T0" fmla="*/ 0 h 2848610"/>
                <a:gd name="T1" fmla="*/ 2848610 h 2848610"/>
              </a:gdLst>
              <a:ahLst/>
              <a:cxnLst/>
              <a:rect l="0" t="T0" r="0" b="T1"/>
              <a:pathLst>
                <a:path h="2848610">
                  <a:moveTo>
                    <a:pt x="0" y="0"/>
                  </a:moveTo>
                  <a:lnTo>
                    <a:pt x="0" y="2848610"/>
                  </a:lnTo>
                </a:path>
              </a:pathLst>
            </a:custGeom>
            <a:noFill/>
            <a:ln w="12700">
              <a:solidFill>
                <a:srgbClr val="FFFFFF"/>
              </a:solidFill>
              <a:miter lim="800000"/>
              <a:headEnd/>
              <a:tailEnd/>
            </a:ln>
          </p:spPr>
          <p:txBody>
            <a:bodyPr lIns="0" tIns="0" rIns="0" bIns="0"/>
            <a:lstStyle/>
            <a:p>
              <a:endParaRPr lang="en-US"/>
            </a:p>
          </p:txBody>
        </p:sp>
        <p:sp>
          <p:nvSpPr>
            <p:cNvPr id="14364" name="object 5"/>
            <p:cNvSpPr>
              <a:spLocks noChangeArrowheads="1"/>
            </p:cNvSpPr>
            <p:nvPr/>
          </p:nvSpPr>
          <p:spPr bwMode="auto">
            <a:xfrm>
              <a:off x="7747000" y="5435600"/>
              <a:ext cx="50800" cy="50800"/>
            </a:xfrm>
            <a:custGeom>
              <a:avLst/>
              <a:gdLst>
                <a:gd name="T0" fmla="*/ 0 w 50800"/>
                <a:gd name="T1" fmla="*/ 0 h 50800"/>
                <a:gd name="T2" fmla="*/ 50800 w 50800"/>
                <a:gd name="T3" fmla="*/ 50800 h 50800"/>
              </a:gdLst>
              <a:ahLst/>
              <a:cxnLst/>
              <a:rect l="T0" t="T1" r="T2" b="T3"/>
              <a:pathLst>
                <a:path w="50800" h="50800">
                  <a:moveTo>
                    <a:pt x="50800" y="0"/>
                  </a:moveTo>
                  <a:lnTo>
                    <a:pt x="0" y="0"/>
                  </a:lnTo>
                  <a:lnTo>
                    <a:pt x="25400" y="50800"/>
                  </a:lnTo>
                  <a:lnTo>
                    <a:pt x="50800" y="0"/>
                  </a:lnTo>
                  <a:close/>
                </a:path>
              </a:pathLst>
            </a:custGeom>
            <a:solidFill>
              <a:srgbClr val="FFFFFF"/>
            </a:solidFill>
            <a:ln w="9525">
              <a:noFill/>
              <a:miter lim="800000"/>
              <a:headEnd/>
              <a:tailEnd/>
            </a:ln>
          </p:spPr>
          <p:txBody>
            <a:bodyPr lIns="0" tIns="0" rIns="0" bIns="0"/>
            <a:lstStyle/>
            <a:p>
              <a:endParaRPr lang="en-US"/>
            </a:p>
          </p:txBody>
        </p:sp>
      </p:grpSp>
      <p:sp>
        <p:nvSpPr>
          <p:cNvPr id="14340" name="object 6"/>
          <p:cNvSpPr txBox="1">
            <a:spLocks noChangeArrowheads="1"/>
          </p:cNvSpPr>
          <p:nvPr/>
        </p:nvSpPr>
        <p:spPr bwMode="auto">
          <a:xfrm>
            <a:off x="8002588" y="3921125"/>
            <a:ext cx="127000" cy="390525"/>
          </a:xfrm>
          <a:prstGeom prst="rect">
            <a:avLst/>
          </a:prstGeom>
          <a:noFill/>
          <a:ln w="9525">
            <a:noFill/>
            <a:miter lim="800000"/>
            <a:headEnd/>
            <a:tailEnd/>
          </a:ln>
        </p:spPr>
        <p:txBody>
          <a:bodyPr lIns="0" tIns="12700" rIns="0" bIns="0">
            <a:spAutoFit/>
          </a:bodyPr>
          <a:lstStyle/>
          <a:p>
            <a:pPr marL="12700">
              <a:spcBef>
                <a:spcPts val="100"/>
              </a:spcBef>
            </a:pPr>
            <a:r>
              <a:rPr lang="en-US" sz="2400">
                <a:solidFill>
                  <a:srgbClr val="FFFFFF"/>
                </a:solidFill>
                <a:latin typeface="Times New Roman" pitchFamily="18" charset="0"/>
                <a:cs typeface="Times New Roman" pitchFamily="18" charset="0"/>
              </a:rPr>
              <a:t>f</a:t>
            </a:r>
            <a:endParaRPr lang="en-US" sz="2400">
              <a:latin typeface="Times New Roman" pitchFamily="18" charset="0"/>
              <a:cs typeface="Times New Roman" pitchFamily="18" charset="0"/>
            </a:endParaRPr>
          </a:p>
        </p:txBody>
      </p:sp>
      <p:grpSp>
        <p:nvGrpSpPr>
          <p:cNvPr id="14341" name="object 7"/>
          <p:cNvGrpSpPr>
            <a:grpSpLocks/>
          </p:cNvGrpSpPr>
          <p:nvPr/>
        </p:nvGrpSpPr>
        <p:grpSpPr bwMode="auto">
          <a:xfrm>
            <a:off x="2209800" y="5918200"/>
            <a:ext cx="4953000" cy="50800"/>
            <a:chOff x="2209800" y="5918200"/>
            <a:chExt cx="4953000" cy="50800"/>
          </a:xfrm>
        </p:grpSpPr>
        <p:sp>
          <p:nvSpPr>
            <p:cNvPr id="14361" name="object 8"/>
            <p:cNvSpPr>
              <a:spLocks noChangeArrowheads="1"/>
            </p:cNvSpPr>
            <p:nvPr/>
          </p:nvSpPr>
          <p:spPr bwMode="auto">
            <a:xfrm>
              <a:off x="2209800" y="5943600"/>
              <a:ext cx="4906010" cy="0"/>
            </a:xfrm>
            <a:custGeom>
              <a:avLst/>
              <a:gdLst>
                <a:gd name="T0" fmla="*/ 0 w 4906009"/>
                <a:gd name="T1" fmla="*/ 4906009 w 4906009"/>
              </a:gdLst>
              <a:ahLst/>
              <a:cxnLst/>
              <a:rect l="T0" t="0" r="T1" b="0"/>
              <a:pathLst>
                <a:path w="4906009">
                  <a:moveTo>
                    <a:pt x="0" y="0"/>
                  </a:moveTo>
                  <a:lnTo>
                    <a:pt x="4906009" y="0"/>
                  </a:lnTo>
                </a:path>
              </a:pathLst>
            </a:custGeom>
            <a:noFill/>
            <a:ln w="12700">
              <a:solidFill>
                <a:srgbClr val="FFFFFF"/>
              </a:solidFill>
              <a:miter lim="800000"/>
              <a:headEnd/>
              <a:tailEnd/>
            </a:ln>
          </p:spPr>
          <p:txBody>
            <a:bodyPr lIns="0" tIns="0" rIns="0" bIns="0"/>
            <a:lstStyle/>
            <a:p>
              <a:endParaRPr lang="en-US"/>
            </a:p>
          </p:txBody>
        </p:sp>
        <p:sp>
          <p:nvSpPr>
            <p:cNvPr id="14362" name="object 9"/>
            <p:cNvSpPr>
              <a:spLocks noChangeArrowheads="1"/>
            </p:cNvSpPr>
            <p:nvPr/>
          </p:nvSpPr>
          <p:spPr bwMode="auto">
            <a:xfrm>
              <a:off x="7112000" y="5918200"/>
              <a:ext cx="50800" cy="50800"/>
            </a:xfrm>
            <a:custGeom>
              <a:avLst/>
              <a:gdLst>
                <a:gd name="T0" fmla="*/ 0 w 50800"/>
                <a:gd name="T1" fmla="*/ 0 h 50800"/>
                <a:gd name="T2" fmla="*/ 50800 w 50800"/>
                <a:gd name="T3" fmla="*/ 50800 h 50800"/>
              </a:gdLst>
              <a:ahLst/>
              <a:cxnLst/>
              <a:rect l="T0" t="T1" r="T2" b="T3"/>
              <a:pathLst>
                <a:path w="50800" h="50800">
                  <a:moveTo>
                    <a:pt x="0" y="0"/>
                  </a:moveTo>
                  <a:lnTo>
                    <a:pt x="0" y="50800"/>
                  </a:lnTo>
                  <a:lnTo>
                    <a:pt x="50800" y="25400"/>
                  </a:lnTo>
                  <a:lnTo>
                    <a:pt x="0" y="0"/>
                  </a:lnTo>
                  <a:close/>
                </a:path>
              </a:pathLst>
            </a:custGeom>
            <a:solidFill>
              <a:srgbClr val="FFFFFF"/>
            </a:solidFill>
            <a:ln w="9525">
              <a:noFill/>
              <a:miter lim="800000"/>
              <a:headEnd/>
              <a:tailEnd/>
            </a:ln>
          </p:spPr>
          <p:txBody>
            <a:bodyPr lIns="0" tIns="0" rIns="0" bIns="0"/>
            <a:lstStyle/>
            <a:p>
              <a:endParaRPr lang="en-US"/>
            </a:p>
          </p:txBody>
        </p:sp>
      </p:grpSp>
      <p:sp>
        <p:nvSpPr>
          <p:cNvPr id="14342" name="object 10"/>
          <p:cNvSpPr txBox="1">
            <a:spLocks noChangeArrowheads="1"/>
          </p:cNvSpPr>
          <p:nvPr/>
        </p:nvSpPr>
        <p:spPr bwMode="auto">
          <a:xfrm>
            <a:off x="4878388" y="6054725"/>
            <a:ext cx="109537" cy="390525"/>
          </a:xfrm>
          <a:prstGeom prst="rect">
            <a:avLst/>
          </a:prstGeom>
          <a:noFill/>
          <a:ln w="9525">
            <a:noFill/>
            <a:miter lim="800000"/>
            <a:headEnd/>
            <a:tailEnd/>
          </a:ln>
        </p:spPr>
        <p:txBody>
          <a:bodyPr lIns="0" tIns="12700" rIns="0" bIns="0">
            <a:spAutoFit/>
          </a:bodyPr>
          <a:lstStyle/>
          <a:p>
            <a:pPr marL="12700">
              <a:spcBef>
                <a:spcPts val="100"/>
              </a:spcBef>
            </a:pPr>
            <a:r>
              <a:rPr lang="en-US" sz="2400">
                <a:solidFill>
                  <a:srgbClr val="FFFFFF"/>
                </a:solidFill>
                <a:latin typeface="Times New Roman" pitchFamily="18" charset="0"/>
                <a:cs typeface="Times New Roman" pitchFamily="18" charset="0"/>
              </a:rPr>
              <a:t>t</a:t>
            </a:r>
            <a:endParaRPr lang="en-US" sz="2400">
              <a:latin typeface="Times New Roman" pitchFamily="18" charset="0"/>
              <a:cs typeface="Times New Roman" pitchFamily="18" charset="0"/>
            </a:endParaRPr>
          </a:p>
        </p:txBody>
      </p:sp>
      <p:graphicFrame>
        <p:nvGraphicFramePr>
          <p:cNvPr id="11" name="object 11"/>
          <p:cNvGraphicFramePr>
            <a:graphicFrameLocks noGrp="1"/>
          </p:cNvGraphicFramePr>
          <p:nvPr/>
        </p:nvGraphicFramePr>
        <p:xfrm>
          <a:off x="2203450" y="2584450"/>
          <a:ext cx="4953000" cy="2895600"/>
        </p:xfrm>
        <a:graphic>
          <a:graphicData uri="http://schemas.openxmlformats.org/drawingml/2006/table">
            <a:tbl>
              <a:tblPr firstRow="1" bandRow="1">
                <a:tableStyleId>{2D5ABB26-0587-4C30-8999-92F81FD0307C}</a:tableStyleId>
              </a:tblPr>
              <a:tblGrid>
                <a:gridCol w="2514600">
                  <a:extLst>
                    <a:ext uri="{9D8B030D-6E8A-4147-A177-3AD203B41FA5}">
                      <a16:colId xmlns:a16="http://schemas.microsoft.com/office/drawing/2014/main" xmlns="" val="20000"/>
                    </a:ext>
                  </a:extLst>
                </a:gridCol>
                <a:gridCol w="2438400">
                  <a:extLst>
                    <a:ext uri="{9D8B030D-6E8A-4147-A177-3AD203B41FA5}">
                      <a16:colId xmlns:a16="http://schemas.microsoft.com/office/drawing/2014/main" xmlns="" val="20001"/>
                    </a:ext>
                  </a:extLst>
                </a:gridCol>
              </a:tblGrid>
              <a:tr h="457200">
                <a:tc gridSpan="2">
                  <a:txBody>
                    <a:bodyPr/>
                    <a:lstStyle/>
                    <a:p>
                      <a:pPr marL="76835" algn="ctr">
                        <a:lnSpc>
                          <a:spcPts val="2650"/>
                        </a:lnSpc>
                      </a:pPr>
                      <a:r>
                        <a:rPr sz="2400" dirty="0">
                          <a:solidFill>
                            <a:srgbClr val="FFFFFF"/>
                          </a:solidFill>
                          <a:latin typeface="Times New Roman"/>
                          <a:cs typeface="Times New Roman"/>
                        </a:rPr>
                        <a:t>user</a:t>
                      </a:r>
                      <a:r>
                        <a:rPr sz="2400" spc="-5" dirty="0">
                          <a:solidFill>
                            <a:srgbClr val="FFFFFF"/>
                          </a:solidFill>
                          <a:latin typeface="Times New Roman"/>
                          <a:cs typeface="Times New Roman"/>
                        </a:rPr>
                        <a:t> </a:t>
                      </a:r>
                      <a:r>
                        <a:rPr sz="2400" dirty="0">
                          <a:solidFill>
                            <a:srgbClr val="FFFFFF"/>
                          </a:solidFill>
                          <a:latin typeface="Times New Roman"/>
                          <a:cs typeface="Times New Roman"/>
                        </a:rPr>
                        <a:t>1</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009999"/>
                    </a:solidFill>
                  </a:tcPr>
                </a:tc>
                <a:tc hMerge="1">
                  <a:txBody>
                    <a:bodyPr/>
                    <a:lstStyle/>
                    <a:p>
                      <a:endParaRPr/>
                    </a:p>
                  </a:txBody>
                  <a:tcPr marL="0" marR="0" marT="0" marB="0"/>
                </a:tc>
                <a:extLst>
                  <a:ext uri="{0D108BD9-81ED-4DB2-BD59-A6C34878D82A}">
                    <a16:rowId xmlns:a16="http://schemas.microsoft.com/office/drawing/2014/main" xmlns="" val="10000"/>
                  </a:ext>
                </a:extLst>
              </a:tr>
              <a:tr h="457200">
                <a:tc>
                  <a:txBody>
                    <a:bodyPr/>
                    <a:lstStyle/>
                    <a:p>
                      <a:pPr marL="241935">
                        <a:lnSpc>
                          <a:spcPts val="2650"/>
                        </a:lnSpc>
                      </a:pPr>
                      <a:r>
                        <a:rPr sz="2400" spc="-5" dirty="0">
                          <a:solidFill>
                            <a:srgbClr val="FFFFFF"/>
                          </a:solidFill>
                          <a:latin typeface="Times New Roman"/>
                          <a:cs typeface="Times New Roman"/>
                        </a:rPr>
                        <a:t>forward</a:t>
                      </a:r>
                      <a:r>
                        <a:rPr sz="2400" spc="-25" dirty="0">
                          <a:solidFill>
                            <a:srgbClr val="FFFFFF"/>
                          </a:solidFill>
                          <a:latin typeface="Times New Roman"/>
                          <a:cs typeface="Times New Roman"/>
                        </a:rPr>
                        <a:t> </a:t>
                      </a:r>
                      <a:r>
                        <a:rPr sz="2400" dirty="0">
                          <a:solidFill>
                            <a:srgbClr val="FFFFFF"/>
                          </a:solidFill>
                          <a:latin typeface="Times New Roman"/>
                          <a:cs typeface="Times New Roman"/>
                        </a:rPr>
                        <a:t>channel</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009999"/>
                    </a:solidFill>
                  </a:tcPr>
                </a:tc>
                <a:tc>
                  <a:txBody>
                    <a:bodyPr/>
                    <a:lstStyle/>
                    <a:p>
                      <a:pPr marL="242570">
                        <a:lnSpc>
                          <a:spcPts val="2650"/>
                        </a:lnSpc>
                      </a:pPr>
                      <a:r>
                        <a:rPr sz="2400" dirty="0">
                          <a:solidFill>
                            <a:srgbClr val="FFFFFF"/>
                          </a:solidFill>
                          <a:latin typeface="Times New Roman"/>
                          <a:cs typeface="Times New Roman"/>
                        </a:rPr>
                        <a:t>reverse</a:t>
                      </a:r>
                      <a:r>
                        <a:rPr sz="2400" spc="-15" dirty="0">
                          <a:solidFill>
                            <a:srgbClr val="FFFFFF"/>
                          </a:solidFill>
                          <a:latin typeface="Times New Roman"/>
                          <a:cs typeface="Times New Roman"/>
                        </a:rPr>
                        <a:t> </a:t>
                      </a:r>
                      <a:r>
                        <a:rPr sz="2400" spc="-5" dirty="0">
                          <a:solidFill>
                            <a:srgbClr val="FFFFFF"/>
                          </a:solidFill>
                          <a:latin typeface="Times New Roman"/>
                          <a:cs typeface="Times New Roman"/>
                        </a:rPr>
                        <a:t>channel</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009999"/>
                    </a:solidFill>
                  </a:tcPr>
                </a:tc>
                <a:extLst>
                  <a:ext uri="{0D108BD9-81ED-4DB2-BD59-A6C34878D82A}">
                    <a16:rowId xmlns:a16="http://schemas.microsoft.com/office/drawing/2014/main" xmlns="" val="10001"/>
                  </a:ext>
                </a:extLst>
              </a:tr>
              <a:tr h="1066800">
                <a:tc gridSpan="2">
                  <a:txBody>
                    <a:bodyPr/>
                    <a:lstStyle/>
                    <a:p>
                      <a:pPr marL="27940" algn="ctr">
                        <a:lnSpc>
                          <a:spcPct val="100000"/>
                        </a:lnSpc>
                        <a:spcBef>
                          <a:spcPts val="2170"/>
                        </a:spcBef>
                      </a:pPr>
                      <a:r>
                        <a:rPr sz="2400" dirty="0">
                          <a:solidFill>
                            <a:srgbClr val="FFFFFF"/>
                          </a:solidFill>
                          <a:latin typeface="Times New Roman"/>
                          <a:cs typeface="Times New Roman"/>
                        </a:rPr>
                        <a:t>...</a:t>
                      </a:r>
                      <a:endParaRPr sz="2400">
                        <a:latin typeface="Times New Roman"/>
                        <a:cs typeface="Times New Roman"/>
                      </a:endParaRPr>
                    </a:p>
                  </a:txBody>
                  <a:tcPr marL="0" marR="0" marT="2755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9999"/>
                    </a:solidFill>
                  </a:tcPr>
                </a:tc>
                <a:tc hMerge="1">
                  <a:txBody>
                    <a:bodyPr/>
                    <a:lstStyle/>
                    <a:p>
                      <a:endParaRPr/>
                    </a:p>
                  </a:txBody>
                  <a:tcPr marL="0" marR="0" marT="0" marB="0"/>
                </a:tc>
                <a:extLst>
                  <a:ext uri="{0D108BD9-81ED-4DB2-BD59-A6C34878D82A}">
                    <a16:rowId xmlns:a16="http://schemas.microsoft.com/office/drawing/2014/main" xmlns="" val="10002"/>
                  </a:ext>
                </a:extLst>
              </a:tr>
              <a:tr h="457200">
                <a:tc gridSpan="2">
                  <a:txBody>
                    <a:bodyPr/>
                    <a:lstStyle/>
                    <a:p>
                      <a:pPr marL="79375" algn="ctr">
                        <a:lnSpc>
                          <a:spcPts val="2650"/>
                        </a:lnSpc>
                      </a:pPr>
                      <a:r>
                        <a:rPr sz="2400" spc="-5" dirty="0">
                          <a:solidFill>
                            <a:srgbClr val="FFFFFF"/>
                          </a:solidFill>
                          <a:latin typeface="Times New Roman"/>
                          <a:cs typeface="Times New Roman"/>
                        </a:rPr>
                        <a:t>user</a:t>
                      </a:r>
                      <a:r>
                        <a:rPr sz="2400" dirty="0">
                          <a:solidFill>
                            <a:srgbClr val="FFFFFF"/>
                          </a:solidFill>
                          <a:latin typeface="Times New Roman"/>
                          <a:cs typeface="Times New Roman"/>
                        </a:rPr>
                        <a:t> n</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009999"/>
                    </a:solidFill>
                  </a:tcPr>
                </a:tc>
                <a:tc hMerge="1">
                  <a:txBody>
                    <a:bodyPr/>
                    <a:lstStyle/>
                    <a:p>
                      <a:endParaRPr/>
                    </a:p>
                  </a:txBody>
                  <a:tcPr marL="0" marR="0" marT="0" marB="0"/>
                </a:tc>
                <a:extLst>
                  <a:ext uri="{0D108BD9-81ED-4DB2-BD59-A6C34878D82A}">
                    <a16:rowId xmlns:a16="http://schemas.microsoft.com/office/drawing/2014/main" xmlns="" val="10003"/>
                  </a:ext>
                </a:extLst>
              </a:tr>
              <a:tr h="457200">
                <a:tc>
                  <a:txBody>
                    <a:bodyPr/>
                    <a:lstStyle/>
                    <a:p>
                      <a:pPr marL="241935">
                        <a:lnSpc>
                          <a:spcPts val="2650"/>
                        </a:lnSpc>
                      </a:pPr>
                      <a:r>
                        <a:rPr sz="2400" spc="-5" dirty="0">
                          <a:solidFill>
                            <a:srgbClr val="FFFFFF"/>
                          </a:solidFill>
                          <a:latin typeface="Times New Roman"/>
                          <a:cs typeface="Times New Roman"/>
                        </a:rPr>
                        <a:t>forward</a:t>
                      </a:r>
                      <a:r>
                        <a:rPr sz="2400" spc="-25" dirty="0">
                          <a:solidFill>
                            <a:srgbClr val="FFFFFF"/>
                          </a:solidFill>
                          <a:latin typeface="Times New Roman"/>
                          <a:cs typeface="Times New Roman"/>
                        </a:rPr>
                        <a:t> </a:t>
                      </a:r>
                      <a:r>
                        <a:rPr sz="2400" dirty="0">
                          <a:solidFill>
                            <a:srgbClr val="FFFFFF"/>
                          </a:solidFill>
                          <a:latin typeface="Times New Roman"/>
                          <a:cs typeface="Times New Roman"/>
                        </a:rPr>
                        <a:t>channel</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009999"/>
                    </a:solidFill>
                  </a:tcPr>
                </a:tc>
                <a:tc>
                  <a:txBody>
                    <a:bodyPr/>
                    <a:lstStyle/>
                    <a:p>
                      <a:pPr marL="242570">
                        <a:lnSpc>
                          <a:spcPts val="2650"/>
                        </a:lnSpc>
                      </a:pPr>
                      <a:r>
                        <a:rPr sz="2400" dirty="0">
                          <a:solidFill>
                            <a:srgbClr val="FFFFFF"/>
                          </a:solidFill>
                          <a:latin typeface="Times New Roman"/>
                          <a:cs typeface="Times New Roman"/>
                        </a:rPr>
                        <a:t>reverse</a:t>
                      </a:r>
                      <a:r>
                        <a:rPr sz="2400" spc="-15" dirty="0">
                          <a:solidFill>
                            <a:srgbClr val="FFFFFF"/>
                          </a:solidFill>
                          <a:latin typeface="Times New Roman"/>
                          <a:cs typeface="Times New Roman"/>
                        </a:rPr>
                        <a:t> </a:t>
                      </a:r>
                      <a:r>
                        <a:rPr sz="2400" spc="-5" dirty="0">
                          <a:solidFill>
                            <a:srgbClr val="FFFFFF"/>
                          </a:solidFill>
                          <a:latin typeface="Times New Roman"/>
                          <a:cs typeface="Times New Roman"/>
                        </a:rPr>
                        <a:t>channel</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009999"/>
                    </a:solidFill>
                  </a:tcPr>
                </a:tc>
                <a:extLst>
                  <a:ext uri="{0D108BD9-81ED-4DB2-BD59-A6C34878D82A}">
                    <a16:rowId xmlns:a16="http://schemas.microsoft.com/office/drawing/2014/main" xmlns="" val="10004"/>
                  </a:ext>
                </a:extLst>
              </a:tr>
            </a:tbl>
          </a:graphicData>
        </a:graphic>
      </p:graphicFrame>
      <p:sp>
        <p:nvSpPr>
          <p:cNvPr id="12"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FDMA/TDD</a:t>
            </a:r>
          </a:p>
        </p:txBody>
      </p:sp>
      <p:pic>
        <p:nvPicPr>
          <p:cNvPr id="14360"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14" name="Date Placeholder 13"/>
          <p:cNvSpPr>
            <a:spLocks noGrp="1"/>
          </p:cNvSpPr>
          <p:nvPr>
            <p:ph type="dt" sz="half" idx="10"/>
          </p:nvPr>
        </p:nvSpPr>
        <p:spPr/>
        <p:txBody>
          <a:bodyPr/>
          <a:lstStyle/>
          <a:p>
            <a:pPr>
              <a:defRPr/>
            </a:pPr>
            <a:fld id="{B6526295-343E-4E8A-ABD5-D4A85CA07BE5}" type="datetime1">
              <a:rPr lang="en-US" smtClean="0"/>
              <a:t>11/30/2024</a:t>
            </a:fld>
            <a:endParaRPr lang="en-US"/>
          </a:p>
        </p:txBody>
      </p:sp>
      <p:sp>
        <p:nvSpPr>
          <p:cNvPr id="15" name="Slide Number Placeholder 14"/>
          <p:cNvSpPr>
            <a:spLocks noGrp="1"/>
          </p:cNvSpPr>
          <p:nvPr>
            <p:ph type="sldNum" sz="quarter" idx="12"/>
          </p:nvPr>
        </p:nvSpPr>
        <p:spPr/>
        <p:txBody>
          <a:bodyPr/>
          <a:lstStyle/>
          <a:p>
            <a:pPr>
              <a:defRPr/>
            </a:pPr>
            <a:fld id="{8711E55C-131A-4FE6-ABEE-E1577A104930}" type="slidenum">
              <a:rPr lang="en-US" smtClean="0"/>
              <a:pPr>
                <a:defRPr/>
              </a:pPr>
              <a:t>35</a:t>
            </a:fld>
            <a:endParaRPr lang="en-US"/>
          </a:p>
        </p:txBody>
      </p:sp>
      <p:sp>
        <p:nvSpPr>
          <p:cNvPr id="16" name="Footer Placeholder 15"/>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893763"/>
            <a:ext cx="7312025" cy="460375"/>
          </a:xfrm>
        </p:spPr>
        <p:txBody>
          <a:bodyPr lIns="0" tIns="12700" rIns="0" bIns="0" rtlCol="0">
            <a:spAutoFit/>
          </a:bodyPr>
          <a:lstStyle/>
          <a:p>
            <a:pPr marL="12700" eaLnBrk="1" hangingPunct="1">
              <a:lnSpc>
                <a:spcPct val="150000"/>
              </a:lnSpc>
              <a:spcBef>
                <a:spcPts val="100"/>
              </a:spcBef>
              <a:tabLst>
                <a:tab pos="3623310" algn="l"/>
              </a:tabLst>
              <a:defRPr/>
            </a:pPr>
            <a:r>
              <a:rPr sz="2200" spc="-10">
                <a:latin typeface="Times New Roman" pitchFamily="18" charset="0"/>
                <a:cs typeface="Times New Roman" pitchFamily="18" charset="0"/>
              </a:rPr>
              <a:t>Logical</a:t>
            </a:r>
            <a:r>
              <a:rPr sz="2200">
                <a:latin typeface="Times New Roman" pitchFamily="18" charset="0"/>
                <a:cs typeface="Times New Roman" pitchFamily="18" charset="0"/>
              </a:rPr>
              <a:t> </a:t>
            </a:r>
            <a:r>
              <a:rPr sz="2200" spc="-5">
                <a:latin typeface="Times New Roman" pitchFamily="18" charset="0"/>
                <a:cs typeface="Times New Roman" pitchFamily="18" charset="0"/>
              </a:rPr>
              <a:t>separation</a:t>
            </a:r>
            <a:r>
              <a:rPr lang="en-US" sz="2200" spc="-5" dirty="0">
                <a:latin typeface="Times New Roman" pitchFamily="18" charset="0"/>
                <a:cs typeface="Times New Roman" pitchFamily="18" charset="0"/>
              </a:rPr>
              <a:t> </a:t>
            </a:r>
            <a:r>
              <a:rPr sz="2200" spc="-5">
                <a:latin typeface="Times New Roman" pitchFamily="18" charset="0"/>
                <a:cs typeface="Times New Roman" pitchFamily="18" charset="0"/>
              </a:rPr>
              <a:t>TDMA/FDD</a:t>
            </a:r>
            <a:endParaRPr sz="2200" spc="-5" dirty="0">
              <a:latin typeface="Times New Roman" pitchFamily="18" charset="0"/>
              <a:cs typeface="Times New Roman" pitchFamily="18" charset="0"/>
            </a:endParaRPr>
          </a:p>
        </p:txBody>
      </p:sp>
      <p:grpSp>
        <p:nvGrpSpPr>
          <p:cNvPr id="15363" name="object 3"/>
          <p:cNvGrpSpPr>
            <a:grpSpLocks/>
          </p:cNvGrpSpPr>
          <p:nvPr/>
        </p:nvGrpSpPr>
        <p:grpSpPr bwMode="auto">
          <a:xfrm>
            <a:off x="7747000" y="2590800"/>
            <a:ext cx="50800" cy="2895600"/>
            <a:chOff x="7747000" y="2590800"/>
            <a:chExt cx="50800" cy="2895600"/>
          </a:xfrm>
        </p:grpSpPr>
        <p:sp>
          <p:nvSpPr>
            <p:cNvPr id="15387" name="object 4"/>
            <p:cNvSpPr>
              <a:spLocks noChangeArrowheads="1"/>
            </p:cNvSpPr>
            <p:nvPr/>
          </p:nvSpPr>
          <p:spPr bwMode="auto">
            <a:xfrm>
              <a:off x="7772400" y="2590800"/>
              <a:ext cx="0" cy="2848610"/>
            </a:xfrm>
            <a:custGeom>
              <a:avLst/>
              <a:gdLst>
                <a:gd name="T0" fmla="*/ 0 h 2848610"/>
                <a:gd name="T1" fmla="*/ 2848610 h 2848610"/>
              </a:gdLst>
              <a:ahLst/>
              <a:cxnLst/>
              <a:rect l="0" t="T0" r="0" b="T1"/>
              <a:pathLst>
                <a:path h="2848610">
                  <a:moveTo>
                    <a:pt x="0" y="0"/>
                  </a:moveTo>
                  <a:lnTo>
                    <a:pt x="0" y="2848610"/>
                  </a:lnTo>
                </a:path>
              </a:pathLst>
            </a:custGeom>
            <a:noFill/>
            <a:ln w="12700">
              <a:solidFill>
                <a:srgbClr val="FFFFFF"/>
              </a:solidFill>
              <a:miter lim="800000"/>
              <a:headEnd/>
              <a:tailEnd/>
            </a:ln>
          </p:spPr>
          <p:txBody>
            <a:bodyPr lIns="0" tIns="0" rIns="0" bIns="0"/>
            <a:lstStyle/>
            <a:p>
              <a:endParaRPr lang="en-US"/>
            </a:p>
          </p:txBody>
        </p:sp>
        <p:sp>
          <p:nvSpPr>
            <p:cNvPr id="15388" name="object 5"/>
            <p:cNvSpPr>
              <a:spLocks noChangeArrowheads="1"/>
            </p:cNvSpPr>
            <p:nvPr/>
          </p:nvSpPr>
          <p:spPr bwMode="auto">
            <a:xfrm>
              <a:off x="7747000" y="5435600"/>
              <a:ext cx="50800" cy="50800"/>
            </a:xfrm>
            <a:custGeom>
              <a:avLst/>
              <a:gdLst>
                <a:gd name="T0" fmla="*/ 0 w 50800"/>
                <a:gd name="T1" fmla="*/ 0 h 50800"/>
                <a:gd name="T2" fmla="*/ 50800 w 50800"/>
                <a:gd name="T3" fmla="*/ 50800 h 50800"/>
              </a:gdLst>
              <a:ahLst/>
              <a:cxnLst/>
              <a:rect l="T0" t="T1" r="T2" b="T3"/>
              <a:pathLst>
                <a:path w="50800" h="50800">
                  <a:moveTo>
                    <a:pt x="50800" y="0"/>
                  </a:moveTo>
                  <a:lnTo>
                    <a:pt x="0" y="0"/>
                  </a:lnTo>
                  <a:lnTo>
                    <a:pt x="25400" y="50800"/>
                  </a:lnTo>
                  <a:lnTo>
                    <a:pt x="50800" y="0"/>
                  </a:lnTo>
                  <a:close/>
                </a:path>
              </a:pathLst>
            </a:custGeom>
            <a:solidFill>
              <a:srgbClr val="FFFFFF"/>
            </a:solidFill>
            <a:ln w="9525">
              <a:noFill/>
              <a:miter lim="800000"/>
              <a:headEnd/>
              <a:tailEnd/>
            </a:ln>
          </p:spPr>
          <p:txBody>
            <a:bodyPr lIns="0" tIns="0" rIns="0" bIns="0"/>
            <a:lstStyle/>
            <a:p>
              <a:endParaRPr lang="en-US"/>
            </a:p>
          </p:txBody>
        </p:sp>
      </p:grpSp>
      <p:sp>
        <p:nvSpPr>
          <p:cNvPr id="15364" name="object 6"/>
          <p:cNvSpPr txBox="1">
            <a:spLocks noChangeArrowheads="1"/>
          </p:cNvSpPr>
          <p:nvPr/>
        </p:nvSpPr>
        <p:spPr bwMode="auto">
          <a:xfrm>
            <a:off x="8002588" y="3921125"/>
            <a:ext cx="127000" cy="390525"/>
          </a:xfrm>
          <a:prstGeom prst="rect">
            <a:avLst/>
          </a:prstGeom>
          <a:noFill/>
          <a:ln w="9525">
            <a:noFill/>
            <a:miter lim="800000"/>
            <a:headEnd/>
            <a:tailEnd/>
          </a:ln>
        </p:spPr>
        <p:txBody>
          <a:bodyPr lIns="0" tIns="12700" rIns="0" bIns="0">
            <a:spAutoFit/>
          </a:bodyPr>
          <a:lstStyle/>
          <a:p>
            <a:pPr marL="12700">
              <a:spcBef>
                <a:spcPts val="100"/>
              </a:spcBef>
            </a:pPr>
            <a:r>
              <a:rPr lang="en-US" sz="2400">
                <a:solidFill>
                  <a:srgbClr val="FFFFFF"/>
                </a:solidFill>
                <a:latin typeface="Times New Roman" pitchFamily="18" charset="0"/>
                <a:cs typeface="Times New Roman" pitchFamily="18" charset="0"/>
              </a:rPr>
              <a:t>f</a:t>
            </a:r>
            <a:endParaRPr lang="en-US" sz="2400">
              <a:latin typeface="Times New Roman" pitchFamily="18" charset="0"/>
              <a:cs typeface="Times New Roman" pitchFamily="18" charset="0"/>
            </a:endParaRPr>
          </a:p>
        </p:txBody>
      </p:sp>
      <p:grpSp>
        <p:nvGrpSpPr>
          <p:cNvPr id="15365" name="object 7"/>
          <p:cNvGrpSpPr>
            <a:grpSpLocks/>
          </p:cNvGrpSpPr>
          <p:nvPr/>
        </p:nvGrpSpPr>
        <p:grpSpPr bwMode="auto">
          <a:xfrm>
            <a:off x="2209800" y="5918200"/>
            <a:ext cx="4953000" cy="50800"/>
            <a:chOff x="2209800" y="5918200"/>
            <a:chExt cx="4953000" cy="50800"/>
          </a:xfrm>
        </p:grpSpPr>
        <p:sp>
          <p:nvSpPr>
            <p:cNvPr id="15385" name="object 8"/>
            <p:cNvSpPr>
              <a:spLocks noChangeArrowheads="1"/>
            </p:cNvSpPr>
            <p:nvPr/>
          </p:nvSpPr>
          <p:spPr bwMode="auto">
            <a:xfrm>
              <a:off x="2209800" y="5943600"/>
              <a:ext cx="4906010" cy="0"/>
            </a:xfrm>
            <a:custGeom>
              <a:avLst/>
              <a:gdLst>
                <a:gd name="T0" fmla="*/ 0 w 4906009"/>
                <a:gd name="T1" fmla="*/ 4906009 w 4906009"/>
              </a:gdLst>
              <a:ahLst/>
              <a:cxnLst/>
              <a:rect l="T0" t="0" r="T1" b="0"/>
              <a:pathLst>
                <a:path w="4906009">
                  <a:moveTo>
                    <a:pt x="0" y="0"/>
                  </a:moveTo>
                  <a:lnTo>
                    <a:pt x="4906009" y="0"/>
                  </a:lnTo>
                </a:path>
              </a:pathLst>
            </a:custGeom>
            <a:noFill/>
            <a:ln w="12700">
              <a:solidFill>
                <a:srgbClr val="FFFFFF"/>
              </a:solidFill>
              <a:miter lim="800000"/>
              <a:headEnd/>
              <a:tailEnd/>
            </a:ln>
          </p:spPr>
          <p:txBody>
            <a:bodyPr lIns="0" tIns="0" rIns="0" bIns="0"/>
            <a:lstStyle/>
            <a:p>
              <a:endParaRPr lang="en-US"/>
            </a:p>
          </p:txBody>
        </p:sp>
        <p:sp>
          <p:nvSpPr>
            <p:cNvPr id="15386" name="object 9"/>
            <p:cNvSpPr>
              <a:spLocks noChangeArrowheads="1"/>
            </p:cNvSpPr>
            <p:nvPr/>
          </p:nvSpPr>
          <p:spPr bwMode="auto">
            <a:xfrm>
              <a:off x="7112000" y="5918200"/>
              <a:ext cx="50800" cy="50800"/>
            </a:xfrm>
            <a:custGeom>
              <a:avLst/>
              <a:gdLst>
                <a:gd name="T0" fmla="*/ 0 w 50800"/>
                <a:gd name="T1" fmla="*/ 0 h 50800"/>
                <a:gd name="T2" fmla="*/ 50800 w 50800"/>
                <a:gd name="T3" fmla="*/ 50800 h 50800"/>
              </a:gdLst>
              <a:ahLst/>
              <a:cxnLst/>
              <a:rect l="T0" t="T1" r="T2" b="T3"/>
              <a:pathLst>
                <a:path w="50800" h="50800">
                  <a:moveTo>
                    <a:pt x="0" y="0"/>
                  </a:moveTo>
                  <a:lnTo>
                    <a:pt x="0" y="50800"/>
                  </a:lnTo>
                  <a:lnTo>
                    <a:pt x="50800" y="25400"/>
                  </a:lnTo>
                  <a:lnTo>
                    <a:pt x="0" y="0"/>
                  </a:lnTo>
                  <a:close/>
                </a:path>
              </a:pathLst>
            </a:custGeom>
            <a:solidFill>
              <a:srgbClr val="FFFFFF"/>
            </a:solidFill>
            <a:ln w="9525">
              <a:noFill/>
              <a:miter lim="800000"/>
              <a:headEnd/>
              <a:tailEnd/>
            </a:ln>
          </p:spPr>
          <p:txBody>
            <a:bodyPr lIns="0" tIns="0" rIns="0" bIns="0"/>
            <a:lstStyle/>
            <a:p>
              <a:endParaRPr lang="en-US"/>
            </a:p>
          </p:txBody>
        </p:sp>
      </p:grpSp>
      <p:sp>
        <p:nvSpPr>
          <p:cNvPr id="15366" name="object 10"/>
          <p:cNvSpPr txBox="1">
            <a:spLocks noChangeArrowheads="1"/>
          </p:cNvSpPr>
          <p:nvPr/>
        </p:nvSpPr>
        <p:spPr bwMode="auto">
          <a:xfrm>
            <a:off x="4878388" y="6054725"/>
            <a:ext cx="109537" cy="390525"/>
          </a:xfrm>
          <a:prstGeom prst="rect">
            <a:avLst/>
          </a:prstGeom>
          <a:noFill/>
          <a:ln w="9525">
            <a:noFill/>
            <a:miter lim="800000"/>
            <a:headEnd/>
            <a:tailEnd/>
          </a:ln>
        </p:spPr>
        <p:txBody>
          <a:bodyPr lIns="0" tIns="12700" rIns="0" bIns="0">
            <a:spAutoFit/>
          </a:bodyPr>
          <a:lstStyle/>
          <a:p>
            <a:pPr marL="12700">
              <a:spcBef>
                <a:spcPts val="100"/>
              </a:spcBef>
            </a:pPr>
            <a:r>
              <a:rPr lang="en-US" sz="2400">
                <a:solidFill>
                  <a:srgbClr val="FFFFFF"/>
                </a:solidFill>
                <a:latin typeface="Times New Roman" pitchFamily="18" charset="0"/>
                <a:cs typeface="Times New Roman" pitchFamily="18" charset="0"/>
              </a:rPr>
              <a:t>t</a:t>
            </a:r>
            <a:endParaRPr lang="en-US" sz="2400">
              <a:latin typeface="Times New Roman" pitchFamily="18" charset="0"/>
              <a:cs typeface="Times New Roman" pitchFamily="18" charset="0"/>
            </a:endParaRPr>
          </a:p>
        </p:txBody>
      </p:sp>
      <p:graphicFrame>
        <p:nvGraphicFramePr>
          <p:cNvPr id="11" name="object 11"/>
          <p:cNvGraphicFramePr>
            <a:graphicFrameLocks noGrp="1"/>
          </p:cNvGraphicFramePr>
          <p:nvPr/>
        </p:nvGraphicFramePr>
        <p:xfrm>
          <a:off x="2203450" y="2584450"/>
          <a:ext cx="4953000" cy="2895600"/>
        </p:xfrm>
        <a:graphic>
          <a:graphicData uri="http://schemas.openxmlformats.org/drawingml/2006/table">
            <a:tbl>
              <a:tblPr/>
              <a:tblGrid>
                <a:gridCol w="914400">
                  <a:extLst>
                    <a:ext uri="{9D8B030D-6E8A-4147-A177-3AD203B41FA5}">
                      <a16:colId xmlns:a16="http://schemas.microsoft.com/office/drawing/2014/main" xmlns="" val="20000"/>
                    </a:ext>
                  </a:extLst>
                </a:gridCol>
                <a:gridCol w="11430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gridCol w="9906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tblGrid>
              <a:tr h="1447800">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6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6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ts val="25"/>
                        </a:spcBef>
                        <a:spcAft>
                          <a:spcPct val="0"/>
                        </a:spcAft>
                        <a:buClrTx/>
                        <a:buSzTx/>
                        <a:buFontTx/>
                        <a:buNone/>
                        <a:tabLst/>
                      </a:pPr>
                      <a:endParaRPr kumimoji="0" lang="en-US" sz="34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FFFFFF"/>
                          </a:solidFill>
                          <a:effectLst/>
                          <a:latin typeface="Times New Roman" pitchFamily="18" charset="0"/>
                          <a:cs typeface="Times New Roman" pitchFamily="18" charset="0"/>
                        </a:rPr>
                        <a:t>user 1</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9999"/>
                    </a:solidFill>
                  </a:tcPr>
                </a:tc>
                <a:tc>
                  <a:txBody>
                    <a:bodyPr/>
                    <a:lstStyle/>
                    <a:p>
                      <a:pPr marL="88900" marR="0" lvl="0" indent="0" algn="l" defTabSz="914400" rtl="0" eaLnBrk="1" fontAlgn="base" latinLnBrk="0" hangingPunct="1">
                        <a:lnSpc>
                          <a:spcPct val="152000"/>
                        </a:lnSpc>
                        <a:spcBef>
                          <a:spcPts val="675"/>
                        </a:spcBef>
                        <a:spcAft>
                          <a:spcPct val="0"/>
                        </a:spcAft>
                        <a:buClrTx/>
                        <a:buSzTx/>
                        <a:buFontTx/>
                        <a:buNone/>
                        <a:tabLst/>
                      </a:pPr>
                      <a:r>
                        <a:rPr kumimoji="0" lang="en-US" sz="2400" b="0" i="0" u="none" strike="noStrike" cap="none" normalizeH="0" baseline="0">
                          <a:ln>
                            <a:noFill/>
                          </a:ln>
                          <a:solidFill>
                            <a:srgbClr val="FFFFFF"/>
                          </a:solidFill>
                          <a:effectLst/>
                          <a:latin typeface="Times New Roman" pitchFamily="18" charset="0"/>
                          <a:cs typeface="Times New Roman" pitchFamily="18" charset="0"/>
                        </a:rPr>
                        <a:t>forward  channel</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marL="0" marR="0" marT="85090" marB="0"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9999"/>
                    </a:solid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6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6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ts val="50"/>
                        </a:spcBef>
                        <a:spcAft>
                          <a:spcPct val="0"/>
                        </a:spcAft>
                        <a:buClrTx/>
                        <a:buSzTx/>
                        <a:buFontTx/>
                        <a:buNone/>
                        <a:tabLst/>
                      </a:pPr>
                      <a:endParaRPr kumimoji="0" lang="en-US" sz="29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FFFFFF"/>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9999"/>
                    </a:solid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6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6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ts val="25"/>
                        </a:spcBef>
                        <a:spcAft>
                          <a:spcPct val="0"/>
                        </a:spcAft>
                        <a:buClrTx/>
                        <a:buSzTx/>
                        <a:buFontTx/>
                        <a:buNone/>
                        <a:tabLst/>
                      </a:pPr>
                      <a:endParaRPr kumimoji="0" lang="en-US" sz="34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FFFFFF"/>
                          </a:solidFill>
                          <a:effectLst/>
                          <a:latin typeface="Times New Roman" pitchFamily="18" charset="0"/>
                          <a:cs typeface="Times New Roman" pitchFamily="18" charset="0"/>
                        </a:rPr>
                        <a:t>user n</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9999"/>
                    </a:solidFill>
                  </a:tcPr>
                </a:tc>
                <a:tc>
                  <a:txBody>
                    <a:bodyPr/>
                    <a:lstStyle/>
                    <a:p>
                      <a:pPr marL="12700" marR="0" lvl="0" indent="0" algn="l" defTabSz="914400" rtl="0" eaLnBrk="1" fontAlgn="base" latinLnBrk="0" hangingPunct="1">
                        <a:lnSpc>
                          <a:spcPct val="152000"/>
                        </a:lnSpc>
                        <a:spcBef>
                          <a:spcPts val="675"/>
                        </a:spcBef>
                        <a:spcAft>
                          <a:spcPct val="0"/>
                        </a:spcAft>
                        <a:buClrTx/>
                        <a:buSzTx/>
                        <a:buFontTx/>
                        <a:buNone/>
                        <a:tabLst/>
                      </a:pPr>
                      <a:r>
                        <a:rPr kumimoji="0" lang="en-US" sz="2400" b="0" i="0" u="none" strike="noStrike" cap="none" normalizeH="0" baseline="0">
                          <a:ln>
                            <a:noFill/>
                          </a:ln>
                          <a:solidFill>
                            <a:srgbClr val="FFFFFF"/>
                          </a:solidFill>
                          <a:effectLst/>
                          <a:latin typeface="Times New Roman" pitchFamily="18" charset="0"/>
                          <a:cs typeface="Times New Roman" pitchFamily="18" charset="0"/>
                        </a:rPr>
                        <a:t>forward  channel</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marL="0" marR="0" marT="85090" marB="0"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9999"/>
                    </a:solidFill>
                  </a:tcPr>
                </a:tc>
                <a:extLst>
                  <a:ext uri="{0D108BD9-81ED-4DB2-BD59-A6C34878D82A}">
                    <a16:rowId xmlns:a16="http://schemas.microsoft.com/office/drawing/2014/main" xmlns="" val="10000"/>
                  </a:ext>
                </a:extLst>
              </a:tr>
              <a:tr h="1447800">
                <a:tc vMerge="1">
                  <a:txBody>
                    <a:bodyPr/>
                    <a:lstStyle/>
                    <a:p>
                      <a:endParaRPr lang="en-US"/>
                    </a:p>
                  </a:txBody>
                  <a:tcPr/>
                </a:tc>
                <a:tc>
                  <a:txBody>
                    <a:bodyPr/>
                    <a:lstStyle/>
                    <a:p>
                      <a:pPr marL="88900" marR="0" lvl="0" indent="0" algn="l" defTabSz="914400" rtl="0" eaLnBrk="1" fontAlgn="base" latinLnBrk="0" hangingPunct="1">
                        <a:lnSpc>
                          <a:spcPct val="152000"/>
                        </a:lnSpc>
                        <a:spcBef>
                          <a:spcPts val="675"/>
                        </a:spcBef>
                        <a:spcAft>
                          <a:spcPct val="0"/>
                        </a:spcAft>
                        <a:buClrTx/>
                        <a:buSzTx/>
                        <a:buFontTx/>
                        <a:buNone/>
                        <a:tabLst/>
                      </a:pPr>
                      <a:r>
                        <a:rPr kumimoji="0" lang="en-US" sz="2400" b="0" i="0" u="none" strike="noStrike" cap="none" normalizeH="0" baseline="0">
                          <a:ln>
                            <a:noFill/>
                          </a:ln>
                          <a:solidFill>
                            <a:srgbClr val="FFFFFF"/>
                          </a:solidFill>
                          <a:effectLst/>
                          <a:latin typeface="Times New Roman" pitchFamily="18" charset="0"/>
                          <a:cs typeface="Times New Roman" pitchFamily="18" charset="0"/>
                        </a:rPr>
                        <a:t>reverse  channel</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marL="0" marR="0" marT="85090" marB="0"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9999"/>
                    </a:solidFill>
                  </a:tcPr>
                </a:tc>
                <a:tc vMerge="1">
                  <a:txBody>
                    <a:bodyPr/>
                    <a:lstStyle/>
                    <a:p>
                      <a:endParaRPr lang="en-US"/>
                    </a:p>
                  </a:txBody>
                  <a:tcPr/>
                </a:tc>
                <a:tc vMerge="1">
                  <a:txBody>
                    <a:bodyPr/>
                    <a:lstStyle/>
                    <a:p>
                      <a:endParaRPr lang="en-US"/>
                    </a:p>
                  </a:txBody>
                  <a:tcPr/>
                </a:tc>
                <a:tc>
                  <a:txBody>
                    <a:bodyPr/>
                    <a:lstStyle/>
                    <a:p>
                      <a:pPr marL="88900" marR="0" lvl="0" indent="0" algn="l" defTabSz="914400" rtl="0" eaLnBrk="1" fontAlgn="base" latinLnBrk="0" hangingPunct="1">
                        <a:lnSpc>
                          <a:spcPct val="152000"/>
                        </a:lnSpc>
                        <a:spcBef>
                          <a:spcPts val="75"/>
                        </a:spcBef>
                        <a:spcAft>
                          <a:spcPct val="0"/>
                        </a:spcAft>
                        <a:buClrTx/>
                        <a:buSzTx/>
                        <a:buFontTx/>
                        <a:buNone/>
                        <a:tabLst/>
                      </a:pPr>
                      <a:r>
                        <a:rPr kumimoji="0" lang="en-US" sz="2400" b="0" i="0" u="none" strike="noStrike" cap="none" normalizeH="0" baseline="0">
                          <a:ln>
                            <a:noFill/>
                          </a:ln>
                          <a:solidFill>
                            <a:srgbClr val="FFFFFF"/>
                          </a:solidFill>
                          <a:effectLst/>
                          <a:latin typeface="Times New Roman" pitchFamily="18" charset="0"/>
                          <a:cs typeface="Times New Roman" pitchFamily="18" charset="0"/>
                        </a:rPr>
                        <a:t>reverse  channel</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marL="0" marR="0" marT="8890" marB="0"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9999"/>
                    </a:solidFill>
                  </a:tcPr>
                </a:tc>
                <a:extLst>
                  <a:ext uri="{0D108BD9-81ED-4DB2-BD59-A6C34878D82A}">
                    <a16:rowId xmlns:a16="http://schemas.microsoft.com/office/drawing/2014/main" xmlns="" val="10001"/>
                  </a:ext>
                </a:extLst>
              </a:tr>
            </a:tbl>
          </a:graphicData>
        </a:graphic>
      </p:graphicFrame>
      <p:sp>
        <p:nvSpPr>
          <p:cNvPr id="12"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TDMA/FDD</a:t>
            </a:r>
          </a:p>
        </p:txBody>
      </p:sp>
      <p:pic>
        <p:nvPicPr>
          <p:cNvPr id="15384"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14" name="Date Placeholder 13"/>
          <p:cNvSpPr>
            <a:spLocks noGrp="1"/>
          </p:cNvSpPr>
          <p:nvPr>
            <p:ph type="dt" sz="half" idx="10"/>
          </p:nvPr>
        </p:nvSpPr>
        <p:spPr/>
        <p:txBody>
          <a:bodyPr/>
          <a:lstStyle/>
          <a:p>
            <a:pPr>
              <a:defRPr/>
            </a:pPr>
            <a:fld id="{4896E876-B4CB-484C-BD59-1CB724E2B05A}" type="datetime1">
              <a:rPr lang="en-US" smtClean="0"/>
              <a:t>11/30/2024</a:t>
            </a:fld>
            <a:endParaRPr lang="en-US"/>
          </a:p>
        </p:txBody>
      </p:sp>
      <p:sp>
        <p:nvSpPr>
          <p:cNvPr id="15" name="Slide Number Placeholder 14"/>
          <p:cNvSpPr>
            <a:spLocks noGrp="1"/>
          </p:cNvSpPr>
          <p:nvPr>
            <p:ph type="sldNum" sz="quarter" idx="12"/>
          </p:nvPr>
        </p:nvSpPr>
        <p:spPr/>
        <p:txBody>
          <a:bodyPr/>
          <a:lstStyle/>
          <a:p>
            <a:pPr>
              <a:defRPr/>
            </a:pPr>
            <a:fld id="{8711E55C-131A-4FE6-ABEE-E1577A104930}" type="slidenum">
              <a:rPr lang="en-US" smtClean="0"/>
              <a:pPr>
                <a:defRPr/>
              </a:pPr>
              <a:t>36</a:t>
            </a:fld>
            <a:endParaRPr lang="en-US"/>
          </a:p>
        </p:txBody>
      </p:sp>
      <p:sp>
        <p:nvSpPr>
          <p:cNvPr id="16" name="Footer Placeholder 15"/>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893763"/>
            <a:ext cx="7235825" cy="460375"/>
          </a:xfrm>
        </p:spPr>
        <p:txBody>
          <a:bodyPr lIns="0" tIns="12700" rIns="0" bIns="0" rtlCol="0">
            <a:spAutoFit/>
          </a:bodyPr>
          <a:lstStyle/>
          <a:p>
            <a:pPr marL="12700" eaLnBrk="1" hangingPunct="1">
              <a:lnSpc>
                <a:spcPct val="150000"/>
              </a:lnSpc>
              <a:spcBef>
                <a:spcPts val="100"/>
              </a:spcBef>
              <a:tabLst>
                <a:tab pos="3623310" algn="l"/>
              </a:tabLst>
              <a:defRPr/>
            </a:pPr>
            <a:r>
              <a:rPr sz="2200" spc="-10">
                <a:latin typeface="Times New Roman" pitchFamily="18" charset="0"/>
                <a:cs typeface="Times New Roman" pitchFamily="18" charset="0"/>
              </a:rPr>
              <a:t>Logical</a:t>
            </a:r>
            <a:r>
              <a:rPr sz="2200">
                <a:latin typeface="Times New Roman" pitchFamily="18" charset="0"/>
                <a:cs typeface="Times New Roman" pitchFamily="18" charset="0"/>
              </a:rPr>
              <a:t> </a:t>
            </a:r>
            <a:r>
              <a:rPr sz="2200" spc="-5">
                <a:latin typeface="Times New Roman" pitchFamily="18" charset="0"/>
                <a:cs typeface="Times New Roman" pitchFamily="18" charset="0"/>
              </a:rPr>
              <a:t>separation</a:t>
            </a:r>
            <a:r>
              <a:rPr lang="en-US" sz="2200" spc="-5" dirty="0">
                <a:latin typeface="Times New Roman" pitchFamily="18" charset="0"/>
                <a:cs typeface="Times New Roman" pitchFamily="18" charset="0"/>
              </a:rPr>
              <a:t> </a:t>
            </a:r>
            <a:r>
              <a:rPr sz="2200" spc="-5">
                <a:latin typeface="Times New Roman" pitchFamily="18" charset="0"/>
                <a:cs typeface="Times New Roman" pitchFamily="18" charset="0"/>
              </a:rPr>
              <a:t>TDMA/TDD</a:t>
            </a:r>
            <a:endParaRPr sz="2200" spc="-5" dirty="0">
              <a:latin typeface="Times New Roman" pitchFamily="18" charset="0"/>
              <a:cs typeface="Times New Roman" pitchFamily="18" charset="0"/>
            </a:endParaRPr>
          </a:p>
        </p:txBody>
      </p:sp>
      <p:grpSp>
        <p:nvGrpSpPr>
          <p:cNvPr id="16387" name="object 3"/>
          <p:cNvGrpSpPr>
            <a:grpSpLocks/>
          </p:cNvGrpSpPr>
          <p:nvPr/>
        </p:nvGrpSpPr>
        <p:grpSpPr bwMode="auto">
          <a:xfrm>
            <a:off x="7747000" y="2590800"/>
            <a:ext cx="50800" cy="2895600"/>
            <a:chOff x="7747000" y="2590800"/>
            <a:chExt cx="50800" cy="2895600"/>
          </a:xfrm>
        </p:grpSpPr>
        <p:sp>
          <p:nvSpPr>
            <p:cNvPr id="16411" name="object 4"/>
            <p:cNvSpPr>
              <a:spLocks noChangeArrowheads="1"/>
            </p:cNvSpPr>
            <p:nvPr/>
          </p:nvSpPr>
          <p:spPr bwMode="auto">
            <a:xfrm>
              <a:off x="7772400" y="2590800"/>
              <a:ext cx="0" cy="2848610"/>
            </a:xfrm>
            <a:custGeom>
              <a:avLst/>
              <a:gdLst>
                <a:gd name="T0" fmla="*/ 0 h 2848610"/>
                <a:gd name="T1" fmla="*/ 2848610 h 2848610"/>
              </a:gdLst>
              <a:ahLst/>
              <a:cxnLst/>
              <a:rect l="0" t="T0" r="0" b="T1"/>
              <a:pathLst>
                <a:path h="2848610">
                  <a:moveTo>
                    <a:pt x="0" y="0"/>
                  </a:moveTo>
                  <a:lnTo>
                    <a:pt x="0" y="2848610"/>
                  </a:lnTo>
                </a:path>
              </a:pathLst>
            </a:custGeom>
            <a:noFill/>
            <a:ln w="12700">
              <a:solidFill>
                <a:srgbClr val="FFFFFF"/>
              </a:solidFill>
              <a:miter lim="800000"/>
              <a:headEnd/>
              <a:tailEnd/>
            </a:ln>
          </p:spPr>
          <p:txBody>
            <a:bodyPr lIns="0" tIns="0" rIns="0" bIns="0"/>
            <a:lstStyle/>
            <a:p>
              <a:endParaRPr lang="en-US"/>
            </a:p>
          </p:txBody>
        </p:sp>
        <p:sp>
          <p:nvSpPr>
            <p:cNvPr id="16412" name="object 5"/>
            <p:cNvSpPr>
              <a:spLocks noChangeArrowheads="1"/>
            </p:cNvSpPr>
            <p:nvPr/>
          </p:nvSpPr>
          <p:spPr bwMode="auto">
            <a:xfrm>
              <a:off x="7747000" y="5435600"/>
              <a:ext cx="50800" cy="50800"/>
            </a:xfrm>
            <a:custGeom>
              <a:avLst/>
              <a:gdLst>
                <a:gd name="T0" fmla="*/ 0 w 50800"/>
                <a:gd name="T1" fmla="*/ 0 h 50800"/>
                <a:gd name="T2" fmla="*/ 50800 w 50800"/>
                <a:gd name="T3" fmla="*/ 50800 h 50800"/>
              </a:gdLst>
              <a:ahLst/>
              <a:cxnLst/>
              <a:rect l="T0" t="T1" r="T2" b="T3"/>
              <a:pathLst>
                <a:path w="50800" h="50800">
                  <a:moveTo>
                    <a:pt x="50800" y="0"/>
                  </a:moveTo>
                  <a:lnTo>
                    <a:pt x="0" y="0"/>
                  </a:lnTo>
                  <a:lnTo>
                    <a:pt x="25400" y="50800"/>
                  </a:lnTo>
                  <a:lnTo>
                    <a:pt x="50800" y="0"/>
                  </a:lnTo>
                  <a:close/>
                </a:path>
              </a:pathLst>
            </a:custGeom>
            <a:solidFill>
              <a:srgbClr val="FFFFFF"/>
            </a:solidFill>
            <a:ln w="9525">
              <a:noFill/>
              <a:miter lim="800000"/>
              <a:headEnd/>
              <a:tailEnd/>
            </a:ln>
          </p:spPr>
          <p:txBody>
            <a:bodyPr lIns="0" tIns="0" rIns="0" bIns="0"/>
            <a:lstStyle/>
            <a:p>
              <a:endParaRPr lang="en-US"/>
            </a:p>
          </p:txBody>
        </p:sp>
      </p:grpSp>
      <p:sp>
        <p:nvSpPr>
          <p:cNvPr id="16388" name="object 6"/>
          <p:cNvSpPr txBox="1">
            <a:spLocks noChangeArrowheads="1"/>
          </p:cNvSpPr>
          <p:nvPr/>
        </p:nvSpPr>
        <p:spPr bwMode="auto">
          <a:xfrm>
            <a:off x="8002588" y="3921125"/>
            <a:ext cx="127000" cy="390525"/>
          </a:xfrm>
          <a:prstGeom prst="rect">
            <a:avLst/>
          </a:prstGeom>
          <a:noFill/>
          <a:ln w="9525">
            <a:noFill/>
            <a:miter lim="800000"/>
            <a:headEnd/>
            <a:tailEnd/>
          </a:ln>
        </p:spPr>
        <p:txBody>
          <a:bodyPr lIns="0" tIns="12700" rIns="0" bIns="0">
            <a:spAutoFit/>
          </a:bodyPr>
          <a:lstStyle/>
          <a:p>
            <a:pPr marL="12700">
              <a:spcBef>
                <a:spcPts val="100"/>
              </a:spcBef>
            </a:pPr>
            <a:r>
              <a:rPr lang="en-US" sz="2400">
                <a:solidFill>
                  <a:srgbClr val="FFFFFF"/>
                </a:solidFill>
                <a:latin typeface="Times New Roman" pitchFamily="18" charset="0"/>
                <a:cs typeface="Times New Roman" pitchFamily="18" charset="0"/>
              </a:rPr>
              <a:t>f</a:t>
            </a:r>
            <a:endParaRPr lang="en-US" sz="2400">
              <a:latin typeface="Times New Roman" pitchFamily="18" charset="0"/>
              <a:cs typeface="Times New Roman" pitchFamily="18" charset="0"/>
            </a:endParaRPr>
          </a:p>
        </p:txBody>
      </p:sp>
      <p:grpSp>
        <p:nvGrpSpPr>
          <p:cNvPr id="16389" name="object 7"/>
          <p:cNvGrpSpPr>
            <a:grpSpLocks/>
          </p:cNvGrpSpPr>
          <p:nvPr/>
        </p:nvGrpSpPr>
        <p:grpSpPr bwMode="auto">
          <a:xfrm>
            <a:off x="2057400" y="5918200"/>
            <a:ext cx="5105400" cy="50800"/>
            <a:chOff x="2057400" y="5918200"/>
            <a:chExt cx="5105400" cy="50800"/>
          </a:xfrm>
        </p:grpSpPr>
        <p:sp>
          <p:nvSpPr>
            <p:cNvPr id="16409" name="object 8"/>
            <p:cNvSpPr>
              <a:spLocks noChangeArrowheads="1"/>
            </p:cNvSpPr>
            <p:nvPr/>
          </p:nvSpPr>
          <p:spPr bwMode="auto">
            <a:xfrm>
              <a:off x="2057400" y="5943600"/>
              <a:ext cx="5058410" cy="0"/>
            </a:xfrm>
            <a:custGeom>
              <a:avLst/>
              <a:gdLst>
                <a:gd name="T0" fmla="*/ 0 w 5058409"/>
                <a:gd name="T1" fmla="*/ 5058409 w 5058409"/>
              </a:gdLst>
              <a:ahLst/>
              <a:cxnLst/>
              <a:rect l="T0" t="0" r="T1" b="0"/>
              <a:pathLst>
                <a:path w="5058409">
                  <a:moveTo>
                    <a:pt x="0" y="0"/>
                  </a:moveTo>
                  <a:lnTo>
                    <a:pt x="5058409" y="0"/>
                  </a:lnTo>
                </a:path>
              </a:pathLst>
            </a:custGeom>
            <a:noFill/>
            <a:ln w="12700">
              <a:solidFill>
                <a:srgbClr val="FFFFFF"/>
              </a:solidFill>
              <a:miter lim="800000"/>
              <a:headEnd/>
              <a:tailEnd/>
            </a:ln>
          </p:spPr>
          <p:txBody>
            <a:bodyPr lIns="0" tIns="0" rIns="0" bIns="0"/>
            <a:lstStyle/>
            <a:p>
              <a:endParaRPr lang="en-US"/>
            </a:p>
          </p:txBody>
        </p:sp>
        <p:sp>
          <p:nvSpPr>
            <p:cNvPr id="16410" name="object 9"/>
            <p:cNvSpPr>
              <a:spLocks noChangeArrowheads="1"/>
            </p:cNvSpPr>
            <p:nvPr/>
          </p:nvSpPr>
          <p:spPr bwMode="auto">
            <a:xfrm>
              <a:off x="7112000" y="5918200"/>
              <a:ext cx="50800" cy="50800"/>
            </a:xfrm>
            <a:custGeom>
              <a:avLst/>
              <a:gdLst>
                <a:gd name="T0" fmla="*/ 0 w 50800"/>
                <a:gd name="T1" fmla="*/ 0 h 50800"/>
                <a:gd name="T2" fmla="*/ 50800 w 50800"/>
                <a:gd name="T3" fmla="*/ 50800 h 50800"/>
              </a:gdLst>
              <a:ahLst/>
              <a:cxnLst/>
              <a:rect l="T0" t="T1" r="T2" b="T3"/>
              <a:pathLst>
                <a:path w="50800" h="50800">
                  <a:moveTo>
                    <a:pt x="0" y="0"/>
                  </a:moveTo>
                  <a:lnTo>
                    <a:pt x="0" y="50800"/>
                  </a:lnTo>
                  <a:lnTo>
                    <a:pt x="50800" y="25400"/>
                  </a:lnTo>
                  <a:lnTo>
                    <a:pt x="0" y="0"/>
                  </a:lnTo>
                  <a:close/>
                </a:path>
              </a:pathLst>
            </a:custGeom>
            <a:solidFill>
              <a:srgbClr val="FFFFFF"/>
            </a:solidFill>
            <a:ln w="9525">
              <a:noFill/>
              <a:miter lim="800000"/>
              <a:headEnd/>
              <a:tailEnd/>
            </a:ln>
          </p:spPr>
          <p:txBody>
            <a:bodyPr lIns="0" tIns="0" rIns="0" bIns="0"/>
            <a:lstStyle/>
            <a:p>
              <a:endParaRPr lang="en-US"/>
            </a:p>
          </p:txBody>
        </p:sp>
      </p:grpSp>
      <p:sp>
        <p:nvSpPr>
          <p:cNvPr id="16390" name="object 10"/>
          <p:cNvSpPr txBox="1">
            <a:spLocks noChangeArrowheads="1"/>
          </p:cNvSpPr>
          <p:nvPr/>
        </p:nvSpPr>
        <p:spPr bwMode="auto">
          <a:xfrm>
            <a:off x="4878388" y="6054725"/>
            <a:ext cx="109537" cy="390525"/>
          </a:xfrm>
          <a:prstGeom prst="rect">
            <a:avLst/>
          </a:prstGeom>
          <a:noFill/>
          <a:ln w="9525">
            <a:noFill/>
            <a:miter lim="800000"/>
            <a:headEnd/>
            <a:tailEnd/>
          </a:ln>
        </p:spPr>
        <p:txBody>
          <a:bodyPr lIns="0" tIns="12700" rIns="0" bIns="0">
            <a:spAutoFit/>
          </a:bodyPr>
          <a:lstStyle/>
          <a:p>
            <a:pPr marL="12700">
              <a:spcBef>
                <a:spcPts val="100"/>
              </a:spcBef>
            </a:pPr>
            <a:r>
              <a:rPr lang="en-US" sz="2400">
                <a:solidFill>
                  <a:srgbClr val="FFFFFF"/>
                </a:solidFill>
                <a:latin typeface="Times New Roman" pitchFamily="18" charset="0"/>
                <a:cs typeface="Times New Roman" pitchFamily="18" charset="0"/>
              </a:rPr>
              <a:t>t</a:t>
            </a:r>
            <a:endParaRPr lang="en-US" sz="2400">
              <a:latin typeface="Times New Roman" pitchFamily="18" charset="0"/>
              <a:cs typeface="Times New Roman" pitchFamily="18" charset="0"/>
            </a:endParaRPr>
          </a:p>
        </p:txBody>
      </p:sp>
      <p:graphicFrame>
        <p:nvGraphicFramePr>
          <p:cNvPr id="11" name="object 11"/>
          <p:cNvGraphicFramePr>
            <a:graphicFrameLocks noGrp="1"/>
          </p:cNvGraphicFramePr>
          <p:nvPr/>
        </p:nvGraphicFramePr>
        <p:xfrm>
          <a:off x="2051050" y="2584450"/>
          <a:ext cx="5105400" cy="2895600"/>
        </p:xfrm>
        <a:graphic>
          <a:graphicData uri="http://schemas.openxmlformats.org/drawingml/2006/table">
            <a:tbl>
              <a:tblPr/>
              <a:tblGrid>
                <a:gridCol w="11430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gridCol w="1143000">
                  <a:extLst>
                    <a:ext uri="{9D8B030D-6E8A-4147-A177-3AD203B41FA5}">
                      <a16:colId xmlns:a16="http://schemas.microsoft.com/office/drawing/2014/main" xmlns="" val="20003"/>
                    </a:ext>
                  </a:extLst>
                </a:gridCol>
                <a:gridCol w="1066800">
                  <a:extLst>
                    <a:ext uri="{9D8B030D-6E8A-4147-A177-3AD203B41FA5}">
                      <a16:colId xmlns:a16="http://schemas.microsoft.com/office/drawing/2014/main" xmlns="" val="20004"/>
                    </a:ext>
                  </a:extLst>
                </a:gridCol>
              </a:tblGrid>
              <a:tr h="914400">
                <a:tc gridSpan="2">
                  <a:txBody>
                    <a:bodyPr/>
                    <a:lstStyle/>
                    <a:p>
                      <a:pPr marL="850900" marR="0" lvl="0" indent="0" algn="l" defTabSz="914400" rtl="0" eaLnBrk="1" fontAlgn="base" latinLnBrk="0" hangingPunct="1">
                        <a:lnSpc>
                          <a:spcPct val="100000"/>
                        </a:lnSpc>
                        <a:spcBef>
                          <a:spcPts val="375"/>
                        </a:spcBef>
                        <a:spcAft>
                          <a:spcPct val="0"/>
                        </a:spcAft>
                        <a:buClrTx/>
                        <a:buSzTx/>
                        <a:buFontTx/>
                        <a:buNone/>
                        <a:tabLst/>
                      </a:pPr>
                      <a:r>
                        <a:rPr kumimoji="0" lang="en-US" sz="2400" b="0" i="0" u="none" strike="noStrike" cap="none" normalizeH="0" baseline="0">
                          <a:ln>
                            <a:noFill/>
                          </a:ln>
                          <a:solidFill>
                            <a:srgbClr val="FFFFFF"/>
                          </a:solidFill>
                          <a:effectLst/>
                          <a:latin typeface="Times New Roman" pitchFamily="18" charset="0"/>
                          <a:cs typeface="Times New Roman" pitchFamily="18" charset="0"/>
                        </a:rPr>
                        <a:t>user 1</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marL="0" marR="0" marT="4699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lnTlToBr>
                      <a:noFill/>
                    </a:lnTlToBr>
                    <a:lnBlToTr>
                      <a:noFill/>
                    </a:lnBlToTr>
                    <a:solidFill>
                      <a:srgbClr val="009999"/>
                    </a:solidFill>
                  </a:tcPr>
                </a:tc>
                <a:tc hMerge="1">
                  <a:txBody>
                    <a:bodyPr/>
                    <a:lstStyle/>
                    <a:p>
                      <a:endParaRPr lang="en-US"/>
                    </a:p>
                  </a:txBody>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6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6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ts val="50"/>
                        </a:spcBef>
                        <a:spcAft>
                          <a:spcPct val="0"/>
                        </a:spcAft>
                        <a:buClrTx/>
                        <a:buSzTx/>
                        <a:buFontTx/>
                        <a:buNone/>
                        <a:tabLst/>
                      </a:pPr>
                      <a:endParaRPr kumimoji="0" lang="en-US" sz="29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rgbClr val="FFFFFF"/>
                          </a:solidFill>
                          <a:effectLst/>
                          <a:latin typeface="Times New Roman" pitchFamily="18" charset="0"/>
                          <a:cs typeface="Times New Roman" pitchFamily="18" charset="0"/>
                        </a:rPr>
                        <a:t>...</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009999"/>
                    </a:solidFill>
                  </a:tcPr>
                </a:tc>
                <a:tc gridSpan="2">
                  <a:txBody>
                    <a:bodyPr/>
                    <a:lstStyle/>
                    <a:p>
                      <a:pPr marL="774700" marR="0" lvl="0" indent="0" algn="l" defTabSz="914400" rtl="0" eaLnBrk="1" fontAlgn="base" latinLnBrk="0" hangingPunct="1">
                        <a:lnSpc>
                          <a:spcPct val="100000"/>
                        </a:lnSpc>
                        <a:spcBef>
                          <a:spcPts val="375"/>
                        </a:spcBef>
                        <a:spcAft>
                          <a:spcPct val="0"/>
                        </a:spcAft>
                        <a:buClrTx/>
                        <a:buSzTx/>
                        <a:buFontTx/>
                        <a:buNone/>
                        <a:tabLst/>
                      </a:pPr>
                      <a:r>
                        <a:rPr kumimoji="0" lang="en-US" sz="2400" b="0" i="0" u="none" strike="noStrike" cap="none" normalizeH="0" baseline="0">
                          <a:ln>
                            <a:noFill/>
                          </a:ln>
                          <a:solidFill>
                            <a:srgbClr val="FFFFFF"/>
                          </a:solidFill>
                          <a:effectLst/>
                          <a:latin typeface="Times New Roman" pitchFamily="18" charset="0"/>
                          <a:cs typeface="Times New Roman" pitchFamily="18" charset="0"/>
                        </a:rPr>
                        <a:t>user n</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marL="0" marR="0" marT="4699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lnTlToBr>
                      <a:noFill/>
                    </a:lnTlToBr>
                    <a:lnBlToTr>
                      <a:noFill/>
                    </a:lnBlToTr>
                    <a:solidFill>
                      <a:srgbClr val="009999"/>
                    </a:solidFill>
                  </a:tcPr>
                </a:tc>
                <a:tc hMerge="1">
                  <a:txBody>
                    <a:bodyPr/>
                    <a:lstStyle/>
                    <a:p>
                      <a:endParaRPr lang="en-US"/>
                    </a:p>
                  </a:txBody>
                  <a:tcPr/>
                </a:tc>
                <a:extLst>
                  <a:ext uri="{0D108BD9-81ED-4DB2-BD59-A6C34878D82A}">
                    <a16:rowId xmlns:a16="http://schemas.microsoft.com/office/drawing/2014/main" xmlns="" val="10000"/>
                  </a:ext>
                </a:extLst>
              </a:tr>
              <a:tr h="1981200">
                <a:tc>
                  <a:txBody>
                    <a:bodyPr/>
                    <a:lstStyle/>
                    <a:p>
                      <a:pPr marL="88900" marR="0" lvl="0" indent="0" algn="l" defTabSz="914400" rtl="0" eaLnBrk="1" fontAlgn="base" latinLnBrk="0" hangingPunct="1">
                        <a:lnSpc>
                          <a:spcPct val="152000"/>
                        </a:lnSpc>
                        <a:spcBef>
                          <a:spcPts val="1875"/>
                        </a:spcBef>
                        <a:spcAft>
                          <a:spcPct val="0"/>
                        </a:spcAft>
                        <a:buClrTx/>
                        <a:buSzTx/>
                        <a:buFontTx/>
                        <a:buNone/>
                        <a:tabLst/>
                      </a:pPr>
                      <a:r>
                        <a:rPr kumimoji="0" lang="en-US" sz="2400" b="0" i="0" u="none" strike="noStrike" cap="none" normalizeH="0" baseline="0">
                          <a:ln>
                            <a:noFill/>
                          </a:ln>
                          <a:solidFill>
                            <a:srgbClr val="FFFFFF"/>
                          </a:solidFill>
                          <a:effectLst/>
                          <a:latin typeface="Times New Roman" pitchFamily="18" charset="0"/>
                          <a:cs typeface="Times New Roman" pitchFamily="18" charset="0"/>
                        </a:rPr>
                        <a:t>forward  channel</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marL="0" marR="0" marT="23749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a:noFill/>
                    </a:lnTlToBr>
                    <a:lnBlToTr>
                      <a:noFill/>
                    </a:lnBlToTr>
                    <a:solidFill>
                      <a:srgbClr val="009999"/>
                    </a:solidFill>
                  </a:tcPr>
                </a:tc>
                <a:tc>
                  <a:txBody>
                    <a:bodyPr/>
                    <a:lstStyle/>
                    <a:p>
                      <a:pPr marL="88900" marR="0" lvl="0" indent="0" algn="l" defTabSz="914400" rtl="0" eaLnBrk="1" fontAlgn="base" latinLnBrk="0" hangingPunct="1">
                        <a:lnSpc>
                          <a:spcPct val="152000"/>
                        </a:lnSpc>
                        <a:spcBef>
                          <a:spcPts val="1875"/>
                        </a:spcBef>
                        <a:spcAft>
                          <a:spcPct val="0"/>
                        </a:spcAft>
                        <a:buClrTx/>
                        <a:buSzTx/>
                        <a:buFontTx/>
                        <a:buNone/>
                        <a:tabLst/>
                      </a:pPr>
                      <a:r>
                        <a:rPr kumimoji="0" lang="en-US" sz="2400" b="0" i="0" u="none" strike="noStrike" cap="none" normalizeH="0" baseline="0">
                          <a:ln>
                            <a:noFill/>
                          </a:ln>
                          <a:solidFill>
                            <a:srgbClr val="FFFFFF"/>
                          </a:solidFill>
                          <a:effectLst/>
                          <a:latin typeface="Times New Roman" pitchFamily="18" charset="0"/>
                          <a:cs typeface="Times New Roman" pitchFamily="18" charset="0"/>
                        </a:rPr>
                        <a:t>reverse  channel</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marL="0" marR="0" marT="23749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a:noFill/>
                    </a:lnTlToBr>
                    <a:lnBlToTr>
                      <a:noFill/>
                    </a:lnBlToTr>
                    <a:solidFill>
                      <a:srgbClr val="009999"/>
                    </a:solidFill>
                  </a:tcPr>
                </a:tc>
                <a:tc vMerge="1">
                  <a:txBody>
                    <a:bodyPr/>
                    <a:lstStyle/>
                    <a:p>
                      <a:endParaRPr lang="en-US"/>
                    </a:p>
                  </a:txBody>
                  <a:tcPr/>
                </a:tc>
                <a:tc>
                  <a:txBody>
                    <a:bodyPr/>
                    <a:lstStyle/>
                    <a:p>
                      <a:pPr marL="88900" marR="0" lvl="0" indent="0" algn="l" defTabSz="914400" rtl="0" eaLnBrk="1" fontAlgn="base" latinLnBrk="0" hangingPunct="1">
                        <a:lnSpc>
                          <a:spcPct val="152000"/>
                        </a:lnSpc>
                        <a:spcBef>
                          <a:spcPts val="1875"/>
                        </a:spcBef>
                        <a:spcAft>
                          <a:spcPct val="0"/>
                        </a:spcAft>
                        <a:buClrTx/>
                        <a:buSzTx/>
                        <a:buFontTx/>
                        <a:buNone/>
                        <a:tabLst/>
                      </a:pPr>
                      <a:r>
                        <a:rPr kumimoji="0" lang="en-US" sz="2400" b="0" i="0" u="none" strike="noStrike" cap="none" normalizeH="0" baseline="0">
                          <a:ln>
                            <a:noFill/>
                          </a:ln>
                          <a:solidFill>
                            <a:srgbClr val="FFFFFF"/>
                          </a:solidFill>
                          <a:effectLst/>
                          <a:latin typeface="Times New Roman" pitchFamily="18" charset="0"/>
                          <a:cs typeface="Times New Roman" pitchFamily="18" charset="0"/>
                        </a:rPr>
                        <a:t>forward  channel</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marL="0" marR="0" marT="23749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a:noFill/>
                    </a:lnTlToBr>
                    <a:lnBlToTr>
                      <a:noFill/>
                    </a:lnBlToTr>
                    <a:solidFill>
                      <a:srgbClr val="009999"/>
                    </a:solidFill>
                  </a:tcPr>
                </a:tc>
                <a:tc>
                  <a:txBody>
                    <a:bodyPr/>
                    <a:lstStyle/>
                    <a:p>
                      <a:pPr marL="88900" marR="0" lvl="0" indent="0" algn="l" defTabSz="914400" rtl="0" eaLnBrk="1" fontAlgn="base" latinLnBrk="0" hangingPunct="1">
                        <a:lnSpc>
                          <a:spcPct val="152000"/>
                        </a:lnSpc>
                        <a:spcBef>
                          <a:spcPts val="1875"/>
                        </a:spcBef>
                        <a:spcAft>
                          <a:spcPct val="0"/>
                        </a:spcAft>
                        <a:buClrTx/>
                        <a:buSzTx/>
                        <a:buFontTx/>
                        <a:buNone/>
                        <a:tabLst/>
                      </a:pPr>
                      <a:r>
                        <a:rPr kumimoji="0" lang="en-US" sz="2400" b="0" i="0" u="none" strike="noStrike" cap="none" normalizeH="0" baseline="0">
                          <a:ln>
                            <a:noFill/>
                          </a:ln>
                          <a:solidFill>
                            <a:srgbClr val="FFFFFF"/>
                          </a:solidFill>
                          <a:effectLst/>
                          <a:latin typeface="Times New Roman" pitchFamily="18" charset="0"/>
                          <a:cs typeface="Times New Roman" pitchFamily="18" charset="0"/>
                        </a:rPr>
                        <a:t>reverse  channel</a:t>
                      </a:r>
                      <a:endParaRPr kumimoji="0" lang="en-US" sz="2400" b="0" i="0" u="none" strike="noStrike" cap="none" normalizeH="0" baseline="0">
                        <a:ln>
                          <a:noFill/>
                        </a:ln>
                        <a:solidFill>
                          <a:schemeClr val="tx1"/>
                        </a:solidFill>
                        <a:effectLst/>
                        <a:latin typeface="Times New Roman" pitchFamily="18" charset="0"/>
                        <a:cs typeface="Times New Roman" pitchFamily="18" charset="0"/>
                      </a:endParaRPr>
                    </a:p>
                  </a:txBody>
                  <a:tcPr marL="0" marR="0" marT="23749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FFFFFF"/>
                      </a:solidFill>
                      <a:prstDash val="solid"/>
                      <a:round/>
                      <a:headEnd type="none" w="med" len="med"/>
                      <a:tailEnd type="none" w="med" len="med"/>
                    </a:lnB>
                    <a:lnTlToBr>
                      <a:noFill/>
                    </a:lnTlToBr>
                    <a:lnBlToTr>
                      <a:noFill/>
                    </a:lnBlToTr>
                    <a:solidFill>
                      <a:srgbClr val="009999"/>
                    </a:solidFill>
                  </a:tcPr>
                </a:tc>
                <a:extLst>
                  <a:ext uri="{0D108BD9-81ED-4DB2-BD59-A6C34878D82A}">
                    <a16:rowId xmlns:a16="http://schemas.microsoft.com/office/drawing/2014/main" xmlns="" val="10001"/>
                  </a:ext>
                </a:extLst>
              </a:tr>
            </a:tbl>
          </a:graphicData>
        </a:graphic>
      </p:graphicFrame>
      <p:sp>
        <p:nvSpPr>
          <p:cNvPr id="12"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TDMA/TDD</a:t>
            </a:r>
          </a:p>
        </p:txBody>
      </p:sp>
      <p:pic>
        <p:nvPicPr>
          <p:cNvPr id="16408"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14" name="Date Placeholder 13"/>
          <p:cNvSpPr>
            <a:spLocks noGrp="1"/>
          </p:cNvSpPr>
          <p:nvPr>
            <p:ph type="dt" sz="half" idx="10"/>
          </p:nvPr>
        </p:nvSpPr>
        <p:spPr/>
        <p:txBody>
          <a:bodyPr/>
          <a:lstStyle/>
          <a:p>
            <a:pPr>
              <a:defRPr/>
            </a:pPr>
            <a:fld id="{71AC9632-16CC-479F-8B50-3F5AD19C1BA1}" type="datetime1">
              <a:rPr lang="en-US" smtClean="0"/>
              <a:t>11/30/2024</a:t>
            </a:fld>
            <a:endParaRPr lang="en-US"/>
          </a:p>
        </p:txBody>
      </p:sp>
      <p:sp>
        <p:nvSpPr>
          <p:cNvPr id="15" name="Slide Number Placeholder 14"/>
          <p:cNvSpPr>
            <a:spLocks noGrp="1"/>
          </p:cNvSpPr>
          <p:nvPr>
            <p:ph type="sldNum" sz="quarter" idx="12"/>
          </p:nvPr>
        </p:nvSpPr>
        <p:spPr/>
        <p:txBody>
          <a:bodyPr/>
          <a:lstStyle/>
          <a:p>
            <a:pPr>
              <a:defRPr/>
            </a:pPr>
            <a:fld id="{8711E55C-131A-4FE6-ABEE-E1577A104930}" type="slidenum">
              <a:rPr lang="en-US" smtClean="0"/>
              <a:pPr>
                <a:defRPr/>
              </a:pPr>
              <a:t>37</a:t>
            </a:fld>
            <a:endParaRPr lang="en-US"/>
          </a:p>
        </p:txBody>
      </p:sp>
      <p:sp>
        <p:nvSpPr>
          <p:cNvPr id="16" name="Footer Placeholder 15"/>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5175" y="1219200"/>
            <a:ext cx="7553325" cy="4895850"/>
          </a:xfrm>
          <a:prstGeom prst="rect">
            <a:avLst/>
          </a:prstGeom>
        </p:spPr>
        <p:txBody>
          <a:bodyPr lIns="0" tIns="114300" rIns="0" bIns="0">
            <a:spAutoFit/>
          </a:bodyPr>
          <a:lstStyle/>
          <a:p>
            <a:pPr marL="354330" indent="-341630">
              <a:lnSpc>
                <a:spcPct val="150000"/>
              </a:lnSpc>
              <a:spcBef>
                <a:spcPts val="900"/>
              </a:spcBef>
              <a:buFontTx/>
              <a:buChar char="•"/>
              <a:tabLst>
                <a:tab pos="353695" algn="l"/>
                <a:tab pos="354330" algn="l"/>
              </a:tabLst>
              <a:defRPr/>
            </a:pPr>
            <a:r>
              <a:rPr sz="2200" dirty="0">
                <a:latin typeface="Times New Roman" pitchFamily="18" charset="0"/>
                <a:cs typeface="Times New Roman" pitchFamily="18" charset="0"/>
              </a:rPr>
              <a:t>large number of </a:t>
            </a:r>
            <a:r>
              <a:rPr sz="2200" spc="-5" dirty="0">
                <a:latin typeface="Times New Roman" pitchFamily="18" charset="0"/>
                <a:cs typeface="Times New Roman" pitchFamily="18" charset="0"/>
              </a:rPr>
              <a:t>transmitters </a:t>
            </a:r>
            <a:r>
              <a:rPr sz="2200" dirty="0">
                <a:latin typeface="Times New Roman" pitchFamily="18" charset="0"/>
                <a:cs typeface="Times New Roman" pitchFamily="18" charset="0"/>
              </a:rPr>
              <a:t>on one</a:t>
            </a:r>
            <a:r>
              <a:rPr sz="2200" spc="-35" dirty="0">
                <a:latin typeface="Times New Roman" pitchFamily="18" charset="0"/>
                <a:cs typeface="Times New Roman" pitchFamily="18" charset="0"/>
              </a:rPr>
              <a:t> </a:t>
            </a:r>
            <a:r>
              <a:rPr sz="2200" dirty="0">
                <a:latin typeface="Times New Roman" pitchFamily="18" charset="0"/>
                <a:cs typeface="Times New Roman" pitchFamily="18" charset="0"/>
              </a:rPr>
              <a:t>channel</a:t>
            </a:r>
            <a:endParaRPr sz="220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sz="2200" spc="-5" dirty="0">
                <a:latin typeface="Times New Roman" pitchFamily="18" charset="0"/>
                <a:cs typeface="Times New Roman" pitchFamily="18" charset="0"/>
              </a:rPr>
              <a:t>TDMA</a:t>
            </a:r>
            <a:r>
              <a:rPr sz="2200" spc="-80" dirty="0">
                <a:latin typeface="Times New Roman" pitchFamily="18" charset="0"/>
                <a:cs typeface="Times New Roman" pitchFamily="18" charset="0"/>
              </a:rPr>
              <a:t> </a:t>
            </a:r>
            <a:r>
              <a:rPr sz="2200" dirty="0">
                <a:latin typeface="Times New Roman" pitchFamily="18" charset="0"/>
                <a:cs typeface="Times New Roman" pitchFamily="18" charset="0"/>
              </a:rPr>
              <a:t>techniques</a:t>
            </a:r>
            <a:endParaRPr sz="220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sz="2200" spc="-5" dirty="0">
                <a:latin typeface="Times New Roman" pitchFamily="18" charset="0"/>
                <a:cs typeface="Times New Roman" pitchFamily="18" charset="0"/>
              </a:rPr>
              <a:t>CDMA</a:t>
            </a:r>
            <a:r>
              <a:rPr sz="2200" spc="-40" dirty="0">
                <a:latin typeface="Times New Roman" pitchFamily="18" charset="0"/>
                <a:cs typeface="Times New Roman" pitchFamily="18" charset="0"/>
              </a:rPr>
              <a:t> </a:t>
            </a:r>
            <a:r>
              <a:rPr sz="2200" spc="-5" dirty="0">
                <a:latin typeface="Times New Roman" pitchFamily="18" charset="0"/>
                <a:cs typeface="Times New Roman" pitchFamily="18" charset="0"/>
              </a:rPr>
              <a:t>techniques</a:t>
            </a:r>
            <a:endParaRPr sz="2200">
              <a:latin typeface="Times New Roman" pitchFamily="18" charset="0"/>
              <a:cs typeface="Times New Roman" pitchFamily="18" charset="0"/>
            </a:endParaRPr>
          </a:p>
          <a:p>
            <a:pPr marL="354330" indent="-341630">
              <a:lnSpc>
                <a:spcPct val="150000"/>
              </a:lnSpc>
              <a:spcBef>
                <a:spcPts val="790"/>
              </a:spcBef>
              <a:buFontTx/>
              <a:buChar char="•"/>
              <a:tabLst>
                <a:tab pos="353695" algn="l"/>
                <a:tab pos="354330" algn="l"/>
              </a:tabLst>
              <a:defRPr/>
            </a:pPr>
            <a:r>
              <a:rPr sz="2200" dirty="0">
                <a:latin typeface="Times New Roman" pitchFamily="18" charset="0"/>
                <a:cs typeface="Times New Roman" pitchFamily="18" charset="0"/>
              </a:rPr>
              <a:t>FDD or </a:t>
            </a:r>
            <a:r>
              <a:rPr sz="2200" spc="-5" dirty="0">
                <a:latin typeface="Times New Roman" pitchFamily="18" charset="0"/>
                <a:cs typeface="Times New Roman" pitchFamily="18" charset="0"/>
              </a:rPr>
              <a:t>TDD multiplexing</a:t>
            </a:r>
            <a:r>
              <a:rPr sz="2200" spc="10" dirty="0">
                <a:latin typeface="Times New Roman" pitchFamily="18" charset="0"/>
                <a:cs typeface="Times New Roman" pitchFamily="18" charset="0"/>
              </a:rPr>
              <a:t> </a:t>
            </a:r>
            <a:r>
              <a:rPr sz="2200" dirty="0">
                <a:latin typeface="Times New Roman" pitchFamily="18" charset="0"/>
                <a:cs typeface="Times New Roman" pitchFamily="18" charset="0"/>
              </a:rPr>
              <a:t>techniques</a:t>
            </a:r>
            <a:endParaRPr sz="220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sz="2200" spc="-5" dirty="0">
                <a:latin typeface="Times New Roman" pitchFamily="18" charset="0"/>
                <a:cs typeface="Times New Roman" pitchFamily="18" charset="0"/>
              </a:rPr>
              <a:t>TDMA/FDD</a:t>
            </a:r>
            <a:endParaRPr sz="220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sz="2200" spc="-5" dirty="0">
                <a:latin typeface="Times New Roman" pitchFamily="18" charset="0"/>
                <a:cs typeface="Times New Roman" pitchFamily="18" charset="0"/>
              </a:rPr>
              <a:t>TDMA/TDD</a:t>
            </a:r>
            <a:endParaRPr sz="220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sz="2200" dirty="0">
                <a:latin typeface="Times New Roman" pitchFamily="18" charset="0"/>
                <a:cs typeface="Times New Roman" pitchFamily="18" charset="0"/>
              </a:rPr>
              <a:t>CDMA/FDD</a:t>
            </a:r>
            <a:endParaRPr sz="2200">
              <a:latin typeface="Times New Roman" pitchFamily="18" charset="0"/>
              <a:cs typeface="Times New Roman" pitchFamily="18" charset="0"/>
            </a:endParaRPr>
          </a:p>
          <a:p>
            <a:pPr marL="354330" indent="-341630">
              <a:lnSpc>
                <a:spcPct val="150000"/>
              </a:lnSpc>
              <a:spcBef>
                <a:spcPts val="790"/>
              </a:spcBef>
              <a:buFontTx/>
              <a:buChar char="•"/>
              <a:tabLst>
                <a:tab pos="353695" algn="l"/>
                <a:tab pos="354330" algn="l"/>
              </a:tabLst>
              <a:defRPr/>
            </a:pPr>
            <a:r>
              <a:rPr sz="2200" spc="-5" dirty="0">
                <a:latin typeface="Times New Roman" pitchFamily="18" charset="0"/>
                <a:cs typeface="Times New Roman" pitchFamily="18" charset="0"/>
              </a:rPr>
              <a:t>CDMA/TDD</a:t>
            </a:r>
            <a:endParaRPr sz="2200">
              <a:latin typeface="Times New Roman" pitchFamily="18" charset="0"/>
              <a:cs typeface="Times New Roman" pitchFamily="18" charset="0"/>
            </a:endParaRPr>
          </a:p>
        </p:txBody>
      </p:sp>
      <p:sp>
        <p:nvSpPr>
          <p:cNvPr id="4"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spc="-5" dirty="0">
                <a:latin typeface="Times New Roman" pitchFamily="18" charset="0"/>
                <a:cs typeface="Times New Roman" pitchFamily="18" charset="0"/>
              </a:rPr>
              <a:t>Wideband</a:t>
            </a:r>
            <a:r>
              <a:rPr lang="en-US" sz="2400" spc="-55" dirty="0">
                <a:latin typeface="Times New Roman" pitchFamily="18" charset="0"/>
                <a:cs typeface="Times New Roman" pitchFamily="18" charset="0"/>
              </a:rPr>
              <a:t> </a:t>
            </a:r>
            <a:r>
              <a:rPr lang="en-US" sz="2400" spc="-5" dirty="0">
                <a:latin typeface="Times New Roman" pitchFamily="18" charset="0"/>
                <a:cs typeface="Times New Roman" pitchFamily="18" charset="0"/>
              </a:rPr>
              <a:t>Systems</a:t>
            </a:r>
            <a:endParaRPr lang="en-US" sz="2400" dirty="0">
              <a:latin typeface="Times New Roman" pitchFamily="18" charset="0"/>
              <a:cs typeface="Times New Roman" pitchFamily="18" charset="0"/>
            </a:endParaRPr>
          </a:p>
        </p:txBody>
      </p:sp>
      <p:pic>
        <p:nvPicPr>
          <p:cNvPr id="17412"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5" name="Date Placeholder 4"/>
          <p:cNvSpPr>
            <a:spLocks noGrp="1"/>
          </p:cNvSpPr>
          <p:nvPr>
            <p:ph type="dt" sz="half" idx="10"/>
          </p:nvPr>
        </p:nvSpPr>
        <p:spPr/>
        <p:txBody>
          <a:bodyPr/>
          <a:lstStyle/>
          <a:p>
            <a:pPr>
              <a:defRPr/>
            </a:pPr>
            <a:fld id="{845CFF13-477F-4B59-A9BD-90C3169E8C1C}" type="datetime1">
              <a:rPr lang="en-US" smtClean="0"/>
              <a:t>11/30/2024</a:t>
            </a:fld>
            <a:endParaRPr lang="en-US"/>
          </a:p>
        </p:txBody>
      </p:sp>
      <p:sp>
        <p:nvSpPr>
          <p:cNvPr id="6" name="Slide Number Placeholder 5"/>
          <p:cNvSpPr>
            <a:spLocks noGrp="1"/>
          </p:cNvSpPr>
          <p:nvPr>
            <p:ph type="sldNum" sz="quarter" idx="12"/>
          </p:nvPr>
        </p:nvSpPr>
        <p:spPr/>
        <p:txBody>
          <a:bodyPr/>
          <a:lstStyle/>
          <a:p>
            <a:pPr>
              <a:defRPr/>
            </a:pPr>
            <a:fld id="{8711E55C-131A-4FE6-ABEE-E1577A104930}"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893763"/>
            <a:ext cx="7083425" cy="520700"/>
          </a:xfrm>
        </p:spPr>
        <p:txBody>
          <a:bodyPr lIns="0" tIns="12700" rIns="0" bIns="0" rtlCol="0">
            <a:spAutoFit/>
          </a:bodyPr>
          <a:lstStyle/>
          <a:p>
            <a:pPr marL="12700" eaLnBrk="1" hangingPunct="1">
              <a:lnSpc>
                <a:spcPct val="150000"/>
              </a:lnSpc>
              <a:spcBef>
                <a:spcPts val="100"/>
              </a:spcBef>
              <a:defRPr/>
            </a:pPr>
            <a:r>
              <a:rPr sz="2200" spc="-10" dirty="0">
                <a:latin typeface="Times New Roman" pitchFamily="18" charset="0"/>
                <a:cs typeface="Times New Roman" pitchFamily="18" charset="0"/>
              </a:rPr>
              <a:t>Logical </a:t>
            </a:r>
            <a:r>
              <a:rPr sz="2200" spc="-5" dirty="0">
                <a:latin typeface="Times New Roman" pitchFamily="18" charset="0"/>
                <a:cs typeface="Times New Roman" pitchFamily="18" charset="0"/>
              </a:rPr>
              <a:t>separation</a:t>
            </a:r>
            <a:r>
              <a:rPr sz="2200" spc="-45" dirty="0">
                <a:latin typeface="Times New Roman" pitchFamily="18" charset="0"/>
                <a:cs typeface="Times New Roman" pitchFamily="18" charset="0"/>
              </a:rPr>
              <a:t> </a:t>
            </a:r>
            <a:r>
              <a:rPr sz="2200" spc="-5" dirty="0">
                <a:latin typeface="Times New Roman" pitchFamily="18" charset="0"/>
                <a:cs typeface="Times New Roman" pitchFamily="18" charset="0"/>
              </a:rPr>
              <a:t>CDMA/FDD</a:t>
            </a:r>
          </a:p>
        </p:txBody>
      </p:sp>
      <p:grpSp>
        <p:nvGrpSpPr>
          <p:cNvPr id="18435" name="object 3"/>
          <p:cNvGrpSpPr>
            <a:grpSpLocks/>
          </p:cNvGrpSpPr>
          <p:nvPr/>
        </p:nvGrpSpPr>
        <p:grpSpPr bwMode="auto">
          <a:xfrm>
            <a:off x="7747000" y="2590800"/>
            <a:ext cx="50800" cy="2895600"/>
            <a:chOff x="7747000" y="2590800"/>
            <a:chExt cx="50800" cy="2895600"/>
          </a:xfrm>
        </p:grpSpPr>
        <p:sp>
          <p:nvSpPr>
            <p:cNvPr id="18459" name="object 4"/>
            <p:cNvSpPr>
              <a:spLocks noChangeArrowheads="1"/>
            </p:cNvSpPr>
            <p:nvPr/>
          </p:nvSpPr>
          <p:spPr bwMode="auto">
            <a:xfrm>
              <a:off x="7772400" y="2590800"/>
              <a:ext cx="0" cy="2848610"/>
            </a:xfrm>
            <a:custGeom>
              <a:avLst/>
              <a:gdLst>
                <a:gd name="T0" fmla="*/ 0 h 2848610"/>
                <a:gd name="T1" fmla="*/ 2848610 h 2848610"/>
              </a:gdLst>
              <a:ahLst/>
              <a:cxnLst/>
              <a:rect l="0" t="T0" r="0" b="T1"/>
              <a:pathLst>
                <a:path h="2848610">
                  <a:moveTo>
                    <a:pt x="0" y="0"/>
                  </a:moveTo>
                  <a:lnTo>
                    <a:pt x="0" y="2848610"/>
                  </a:lnTo>
                </a:path>
              </a:pathLst>
            </a:custGeom>
            <a:noFill/>
            <a:ln w="12700">
              <a:solidFill>
                <a:srgbClr val="FFFFFF"/>
              </a:solidFill>
              <a:miter lim="800000"/>
              <a:headEnd/>
              <a:tailEnd/>
            </a:ln>
          </p:spPr>
          <p:txBody>
            <a:bodyPr lIns="0" tIns="0" rIns="0" bIns="0"/>
            <a:lstStyle/>
            <a:p>
              <a:endParaRPr lang="en-US"/>
            </a:p>
          </p:txBody>
        </p:sp>
        <p:sp>
          <p:nvSpPr>
            <p:cNvPr id="18460" name="object 5"/>
            <p:cNvSpPr>
              <a:spLocks noChangeArrowheads="1"/>
            </p:cNvSpPr>
            <p:nvPr/>
          </p:nvSpPr>
          <p:spPr bwMode="auto">
            <a:xfrm>
              <a:off x="7747000" y="5435600"/>
              <a:ext cx="50800" cy="50800"/>
            </a:xfrm>
            <a:custGeom>
              <a:avLst/>
              <a:gdLst>
                <a:gd name="T0" fmla="*/ 0 w 50800"/>
                <a:gd name="T1" fmla="*/ 0 h 50800"/>
                <a:gd name="T2" fmla="*/ 50800 w 50800"/>
                <a:gd name="T3" fmla="*/ 50800 h 50800"/>
              </a:gdLst>
              <a:ahLst/>
              <a:cxnLst/>
              <a:rect l="T0" t="T1" r="T2" b="T3"/>
              <a:pathLst>
                <a:path w="50800" h="50800">
                  <a:moveTo>
                    <a:pt x="50800" y="0"/>
                  </a:moveTo>
                  <a:lnTo>
                    <a:pt x="0" y="0"/>
                  </a:lnTo>
                  <a:lnTo>
                    <a:pt x="25400" y="50800"/>
                  </a:lnTo>
                  <a:lnTo>
                    <a:pt x="50800" y="0"/>
                  </a:lnTo>
                  <a:close/>
                </a:path>
              </a:pathLst>
            </a:custGeom>
            <a:solidFill>
              <a:srgbClr val="FFFFFF"/>
            </a:solidFill>
            <a:ln w="9525">
              <a:noFill/>
              <a:miter lim="800000"/>
              <a:headEnd/>
              <a:tailEnd/>
            </a:ln>
          </p:spPr>
          <p:txBody>
            <a:bodyPr lIns="0" tIns="0" rIns="0" bIns="0"/>
            <a:lstStyle/>
            <a:p>
              <a:endParaRPr lang="en-US"/>
            </a:p>
          </p:txBody>
        </p:sp>
      </p:grpSp>
      <p:sp>
        <p:nvSpPr>
          <p:cNvPr id="6" name="object 6"/>
          <p:cNvSpPr txBox="1"/>
          <p:nvPr/>
        </p:nvSpPr>
        <p:spPr>
          <a:xfrm>
            <a:off x="8002588" y="3921125"/>
            <a:ext cx="600075" cy="390525"/>
          </a:xfrm>
          <a:prstGeom prst="rect">
            <a:avLst/>
          </a:prstGeom>
        </p:spPr>
        <p:txBody>
          <a:bodyPr lIns="0" tIns="12700" rIns="0" bIns="0">
            <a:spAutoFit/>
          </a:bodyPr>
          <a:lstStyle/>
          <a:p>
            <a:pPr marL="12700">
              <a:spcBef>
                <a:spcPts val="100"/>
              </a:spcBef>
              <a:defRPr/>
            </a:pPr>
            <a:r>
              <a:rPr sz="2400" dirty="0">
                <a:solidFill>
                  <a:srgbClr val="FFFFFF"/>
                </a:solidFill>
                <a:latin typeface="Times New Roman"/>
                <a:cs typeface="Times New Roman"/>
              </a:rPr>
              <a:t>co</a:t>
            </a:r>
            <a:r>
              <a:rPr sz="2400" spc="-10" dirty="0">
                <a:solidFill>
                  <a:srgbClr val="FFFFFF"/>
                </a:solidFill>
                <a:latin typeface="Times New Roman"/>
                <a:cs typeface="Times New Roman"/>
              </a:rPr>
              <a:t>d</a:t>
            </a:r>
            <a:r>
              <a:rPr sz="2400" dirty="0">
                <a:solidFill>
                  <a:srgbClr val="FFFFFF"/>
                </a:solidFill>
                <a:latin typeface="Times New Roman"/>
                <a:cs typeface="Times New Roman"/>
              </a:rPr>
              <a:t>e</a:t>
            </a:r>
            <a:endParaRPr sz="2400">
              <a:latin typeface="Times New Roman"/>
              <a:cs typeface="Times New Roman"/>
            </a:endParaRPr>
          </a:p>
        </p:txBody>
      </p:sp>
      <p:grpSp>
        <p:nvGrpSpPr>
          <p:cNvPr id="18437" name="object 7"/>
          <p:cNvGrpSpPr>
            <a:grpSpLocks/>
          </p:cNvGrpSpPr>
          <p:nvPr/>
        </p:nvGrpSpPr>
        <p:grpSpPr bwMode="auto">
          <a:xfrm>
            <a:off x="2209800" y="5918200"/>
            <a:ext cx="4953000" cy="50800"/>
            <a:chOff x="2209800" y="5918200"/>
            <a:chExt cx="4953000" cy="50800"/>
          </a:xfrm>
        </p:grpSpPr>
        <p:sp>
          <p:nvSpPr>
            <p:cNvPr id="18457" name="object 8"/>
            <p:cNvSpPr>
              <a:spLocks noChangeArrowheads="1"/>
            </p:cNvSpPr>
            <p:nvPr/>
          </p:nvSpPr>
          <p:spPr bwMode="auto">
            <a:xfrm>
              <a:off x="2209800" y="5943600"/>
              <a:ext cx="4906010" cy="0"/>
            </a:xfrm>
            <a:custGeom>
              <a:avLst/>
              <a:gdLst>
                <a:gd name="T0" fmla="*/ 0 w 4906009"/>
                <a:gd name="T1" fmla="*/ 4906009 w 4906009"/>
              </a:gdLst>
              <a:ahLst/>
              <a:cxnLst/>
              <a:rect l="T0" t="0" r="T1" b="0"/>
              <a:pathLst>
                <a:path w="4906009">
                  <a:moveTo>
                    <a:pt x="0" y="0"/>
                  </a:moveTo>
                  <a:lnTo>
                    <a:pt x="4906009" y="0"/>
                  </a:lnTo>
                </a:path>
              </a:pathLst>
            </a:custGeom>
            <a:noFill/>
            <a:ln w="12700">
              <a:solidFill>
                <a:srgbClr val="FFFFFF"/>
              </a:solidFill>
              <a:miter lim="800000"/>
              <a:headEnd/>
              <a:tailEnd/>
            </a:ln>
          </p:spPr>
          <p:txBody>
            <a:bodyPr lIns="0" tIns="0" rIns="0" bIns="0"/>
            <a:lstStyle/>
            <a:p>
              <a:endParaRPr lang="en-US"/>
            </a:p>
          </p:txBody>
        </p:sp>
        <p:sp>
          <p:nvSpPr>
            <p:cNvPr id="18458" name="object 9"/>
            <p:cNvSpPr>
              <a:spLocks noChangeArrowheads="1"/>
            </p:cNvSpPr>
            <p:nvPr/>
          </p:nvSpPr>
          <p:spPr bwMode="auto">
            <a:xfrm>
              <a:off x="7112000" y="5918200"/>
              <a:ext cx="50800" cy="50800"/>
            </a:xfrm>
            <a:custGeom>
              <a:avLst/>
              <a:gdLst>
                <a:gd name="T0" fmla="*/ 0 w 50800"/>
                <a:gd name="T1" fmla="*/ 0 h 50800"/>
                <a:gd name="T2" fmla="*/ 50800 w 50800"/>
                <a:gd name="T3" fmla="*/ 50800 h 50800"/>
              </a:gdLst>
              <a:ahLst/>
              <a:cxnLst/>
              <a:rect l="T0" t="T1" r="T2" b="T3"/>
              <a:pathLst>
                <a:path w="50800" h="50800">
                  <a:moveTo>
                    <a:pt x="0" y="0"/>
                  </a:moveTo>
                  <a:lnTo>
                    <a:pt x="0" y="50800"/>
                  </a:lnTo>
                  <a:lnTo>
                    <a:pt x="50800" y="25400"/>
                  </a:lnTo>
                  <a:lnTo>
                    <a:pt x="0" y="0"/>
                  </a:lnTo>
                  <a:close/>
                </a:path>
              </a:pathLst>
            </a:custGeom>
            <a:solidFill>
              <a:srgbClr val="FFFFFF"/>
            </a:solidFill>
            <a:ln w="9525">
              <a:noFill/>
              <a:miter lim="800000"/>
              <a:headEnd/>
              <a:tailEnd/>
            </a:ln>
          </p:spPr>
          <p:txBody>
            <a:bodyPr lIns="0" tIns="0" rIns="0" bIns="0"/>
            <a:lstStyle/>
            <a:p>
              <a:endParaRPr lang="en-US"/>
            </a:p>
          </p:txBody>
        </p:sp>
      </p:grpSp>
      <p:sp>
        <p:nvSpPr>
          <p:cNvPr id="18438" name="object 10"/>
          <p:cNvSpPr txBox="1">
            <a:spLocks noChangeArrowheads="1"/>
          </p:cNvSpPr>
          <p:nvPr/>
        </p:nvSpPr>
        <p:spPr bwMode="auto">
          <a:xfrm>
            <a:off x="4878388" y="6054725"/>
            <a:ext cx="127000" cy="390525"/>
          </a:xfrm>
          <a:prstGeom prst="rect">
            <a:avLst/>
          </a:prstGeom>
          <a:noFill/>
          <a:ln w="9525">
            <a:noFill/>
            <a:miter lim="800000"/>
            <a:headEnd/>
            <a:tailEnd/>
          </a:ln>
        </p:spPr>
        <p:txBody>
          <a:bodyPr lIns="0" tIns="12700" rIns="0" bIns="0">
            <a:spAutoFit/>
          </a:bodyPr>
          <a:lstStyle/>
          <a:p>
            <a:pPr marL="12700">
              <a:spcBef>
                <a:spcPts val="100"/>
              </a:spcBef>
            </a:pPr>
            <a:r>
              <a:rPr lang="en-US" sz="2400">
                <a:solidFill>
                  <a:srgbClr val="FFFFFF"/>
                </a:solidFill>
                <a:latin typeface="Times New Roman" pitchFamily="18" charset="0"/>
                <a:cs typeface="Times New Roman" pitchFamily="18" charset="0"/>
              </a:rPr>
              <a:t>f</a:t>
            </a:r>
            <a:endParaRPr lang="en-US" sz="2400">
              <a:latin typeface="Times New Roman" pitchFamily="18" charset="0"/>
              <a:cs typeface="Times New Roman" pitchFamily="18" charset="0"/>
            </a:endParaRPr>
          </a:p>
        </p:txBody>
      </p:sp>
      <p:graphicFrame>
        <p:nvGraphicFramePr>
          <p:cNvPr id="11" name="object 11"/>
          <p:cNvGraphicFramePr>
            <a:graphicFrameLocks noGrp="1"/>
          </p:cNvGraphicFramePr>
          <p:nvPr/>
        </p:nvGraphicFramePr>
        <p:xfrm>
          <a:off x="2203450" y="2584450"/>
          <a:ext cx="4953000" cy="2895600"/>
        </p:xfrm>
        <a:graphic>
          <a:graphicData uri="http://schemas.openxmlformats.org/drawingml/2006/table">
            <a:tbl>
              <a:tblPr firstRow="1" bandRow="1">
                <a:tableStyleId>{2D5ABB26-0587-4C30-8999-92F81FD0307C}</a:tableStyleId>
              </a:tblPr>
              <a:tblGrid>
                <a:gridCol w="2514600">
                  <a:extLst>
                    <a:ext uri="{9D8B030D-6E8A-4147-A177-3AD203B41FA5}">
                      <a16:colId xmlns:a16="http://schemas.microsoft.com/office/drawing/2014/main" xmlns="" val="20000"/>
                    </a:ext>
                  </a:extLst>
                </a:gridCol>
                <a:gridCol w="2438400">
                  <a:extLst>
                    <a:ext uri="{9D8B030D-6E8A-4147-A177-3AD203B41FA5}">
                      <a16:colId xmlns:a16="http://schemas.microsoft.com/office/drawing/2014/main" xmlns="" val="20001"/>
                    </a:ext>
                  </a:extLst>
                </a:gridCol>
              </a:tblGrid>
              <a:tr h="457200">
                <a:tc gridSpan="2">
                  <a:txBody>
                    <a:bodyPr/>
                    <a:lstStyle/>
                    <a:p>
                      <a:pPr marL="76835" algn="ctr">
                        <a:lnSpc>
                          <a:spcPts val="2650"/>
                        </a:lnSpc>
                      </a:pPr>
                      <a:r>
                        <a:rPr sz="2400" dirty="0">
                          <a:solidFill>
                            <a:srgbClr val="FFFFFF"/>
                          </a:solidFill>
                          <a:latin typeface="Times New Roman"/>
                          <a:cs typeface="Times New Roman"/>
                        </a:rPr>
                        <a:t>user</a:t>
                      </a:r>
                      <a:r>
                        <a:rPr sz="2400" spc="-5" dirty="0">
                          <a:solidFill>
                            <a:srgbClr val="FFFFFF"/>
                          </a:solidFill>
                          <a:latin typeface="Times New Roman"/>
                          <a:cs typeface="Times New Roman"/>
                        </a:rPr>
                        <a:t> </a:t>
                      </a:r>
                      <a:r>
                        <a:rPr sz="2400" dirty="0">
                          <a:solidFill>
                            <a:srgbClr val="FFFFFF"/>
                          </a:solidFill>
                          <a:latin typeface="Times New Roman"/>
                          <a:cs typeface="Times New Roman"/>
                        </a:rPr>
                        <a:t>1</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009999"/>
                    </a:solidFill>
                  </a:tcPr>
                </a:tc>
                <a:tc hMerge="1">
                  <a:txBody>
                    <a:bodyPr/>
                    <a:lstStyle/>
                    <a:p>
                      <a:endParaRPr/>
                    </a:p>
                  </a:txBody>
                  <a:tcPr marL="0" marR="0" marT="0" marB="0"/>
                </a:tc>
                <a:extLst>
                  <a:ext uri="{0D108BD9-81ED-4DB2-BD59-A6C34878D82A}">
                    <a16:rowId xmlns:a16="http://schemas.microsoft.com/office/drawing/2014/main" xmlns="" val="10000"/>
                  </a:ext>
                </a:extLst>
              </a:tr>
              <a:tr h="457200">
                <a:tc>
                  <a:txBody>
                    <a:bodyPr/>
                    <a:lstStyle/>
                    <a:p>
                      <a:pPr marL="241935">
                        <a:lnSpc>
                          <a:spcPts val="2650"/>
                        </a:lnSpc>
                      </a:pPr>
                      <a:r>
                        <a:rPr sz="2400" spc="-5" dirty="0">
                          <a:solidFill>
                            <a:srgbClr val="FFFFFF"/>
                          </a:solidFill>
                          <a:latin typeface="Times New Roman"/>
                          <a:cs typeface="Times New Roman"/>
                        </a:rPr>
                        <a:t>forward</a:t>
                      </a:r>
                      <a:r>
                        <a:rPr sz="2400" spc="-25" dirty="0">
                          <a:solidFill>
                            <a:srgbClr val="FFFFFF"/>
                          </a:solidFill>
                          <a:latin typeface="Times New Roman"/>
                          <a:cs typeface="Times New Roman"/>
                        </a:rPr>
                        <a:t> </a:t>
                      </a:r>
                      <a:r>
                        <a:rPr sz="2400" dirty="0">
                          <a:solidFill>
                            <a:srgbClr val="FFFFFF"/>
                          </a:solidFill>
                          <a:latin typeface="Times New Roman"/>
                          <a:cs typeface="Times New Roman"/>
                        </a:rPr>
                        <a:t>channel</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009999"/>
                    </a:solidFill>
                  </a:tcPr>
                </a:tc>
                <a:tc>
                  <a:txBody>
                    <a:bodyPr/>
                    <a:lstStyle/>
                    <a:p>
                      <a:pPr marL="242570">
                        <a:lnSpc>
                          <a:spcPts val="2650"/>
                        </a:lnSpc>
                      </a:pPr>
                      <a:r>
                        <a:rPr sz="2400" dirty="0">
                          <a:solidFill>
                            <a:srgbClr val="FFFFFF"/>
                          </a:solidFill>
                          <a:latin typeface="Times New Roman"/>
                          <a:cs typeface="Times New Roman"/>
                        </a:rPr>
                        <a:t>reverse</a:t>
                      </a:r>
                      <a:r>
                        <a:rPr sz="2400" spc="-15" dirty="0">
                          <a:solidFill>
                            <a:srgbClr val="FFFFFF"/>
                          </a:solidFill>
                          <a:latin typeface="Times New Roman"/>
                          <a:cs typeface="Times New Roman"/>
                        </a:rPr>
                        <a:t> </a:t>
                      </a:r>
                      <a:r>
                        <a:rPr sz="2400" spc="-5" dirty="0">
                          <a:solidFill>
                            <a:srgbClr val="FFFFFF"/>
                          </a:solidFill>
                          <a:latin typeface="Times New Roman"/>
                          <a:cs typeface="Times New Roman"/>
                        </a:rPr>
                        <a:t>channel</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009999"/>
                    </a:solidFill>
                  </a:tcPr>
                </a:tc>
                <a:extLst>
                  <a:ext uri="{0D108BD9-81ED-4DB2-BD59-A6C34878D82A}">
                    <a16:rowId xmlns:a16="http://schemas.microsoft.com/office/drawing/2014/main" xmlns="" val="10001"/>
                  </a:ext>
                </a:extLst>
              </a:tr>
              <a:tr h="1066800">
                <a:tc gridSpan="2">
                  <a:txBody>
                    <a:bodyPr/>
                    <a:lstStyle/>
                    <a:p>
                      <a:pPr marL="27940" algn="ctr">
                        <a:lnSpc>
                          <a:spcPct val="100000"/>
                        </a:lnSpc>
                        <a:spcBef>
                          <a:spcPts val="2170"/>
                        </a:spcBef>
                      </a:pPr>
                      <a:r>
                        <a:rPr sz="2400" dirty="0">
                          <a:solidFill>
                            <a:srgbClr val="FFFFFF"/>
                          </a:solidFill>
                          <a:latin typeface="Times New Roman"/>
                          <a:cs typeface="Times New Roman"/>
                        </a:rPr>
                        <a:t>...</a:t>
                      </a:r>
                      <a:endParaRPr sz="2400">
                        <a:latin typeface="Times New Roman"/>
                        <a:cs typeface="Times New Roman"/>
                      </a:endParaRPr>
                    </a:p>
                  </a:txBody>
                  <a:tcPr marL="0" marR="0" marT="2755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9999"/>
                    </a:solidFill>
                  </a:tcPr>
                </a:tc>
                <a:tc hMerge="1">
                  <a:txBody>
                    <a:bodyPr/>
                    <a:lstStyle/>
                    <a:p>
                      <a:endParaRPr/>
                    </a:p>
                  </a:txBody>
                  <a:tcPr marL="0" marR="0" marT="0" marB="0"/>
                </a:tc>
                <a:extLst>
                  <a:ext uri="{0D108BD9-81ED-4DB2-BD59-A6C34878D82A}">
                    <a16:rowId xmlns:a16="http://schemas.microsoft.com/office/drawing/2014/main" xmlns="" val="10002"/>
                  </a:ext>
                </a:extLst>
              </a:tr>
              <a:tr h="457200">
                <a:tc gridSpan="2">
                  <a:txBody>
                    <a:bodyPr/>
                    <a:lstStyle/>
                    <a:p>
                      <a:pPr marL="79375" algn="ctr">
                        <a:lnSpc>
                          <a:spcPts val="2650"/>
                        </a:lnSpc>
                      </a:pPr>
                      <a:r>
                        <a:rPr sz="2400" spc="-5" dirty="0">
                          <a:solidFill>
                            <a:srgbClr val="FFFFFF"/>
                          </a:solidFill>
                          <a:latin typeface="Times New Roman"/>
                          <a:cs typeface="Times New Roman"/>
                        </a:rPr>
                        <a:t>user</a:t>
                      </a:r>
                      <a:r>
                        <a:rPr sz="2400" dirty="0">
                          <a:solidFill>
                            <a:srgbClr val="FFFFFF"/>
                          </a:solidFill>
                          <a:latin typeface="Times New Roman"/>
                          <a:cs typeface="Times New Roman"/>
                        </a:rPr>
                        <a:t> n</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009999"/>
                    </a:solidFill>
                  </a:tcPr>
                </a:tc>
                <a:tc hMerge="1">
                  <a:txBody>
                    <a:bodyPr/>
                    <a:lstStyle/>
                    <a:p>
                      <a:endParaRPr/>
                    </a:p>
                  </a:txBody>
                  <a:tcPr marL="0" marR="0" marT="0" marB="0"/>
                </a:tc>
                <a:extLst>
                  <a:ext uri="{0D108BD9-81ED-4DB2-BD59-A6C34878D82A}">
                    <a16:rowId xmlns:a16="http://schemas.microsoft.com/office/drawing/2014/main" xmlns="" val="10003"/>
                  </a:ext>
                </a:extLst>
              </a:tr>
              <a:tr h="457200">
                <a:tc>
                  <a:txBody>
                    <a:bodyPr/>
                    <a:lstStyle/>
                    <a:p>
                      <a:pPr marL="241935">
                        <a:lnSpc>
                          <a:spcPts val="2650"/>
                        </a:lnSpc>
                      </a:pPr>
                      <a:r>
                        <a:rPr sz="2400" spc="-5" dirty="0">
                          <a:solidFill>
                            <a:srgbClr val="FFFFFF"/>
                          </a:solidFill>
                          <a:latin typeface="Times New Roman"/>
                          <a:cs typeface="Times New Roman"/>
                        </a:rPr>
                        <a:t>forward</a:t>
                      </a:r>
                      <a:r>
                        <a:rPr sz="2400" spc="-25" dirty="0">
                          <a:solidFill>
                            <a:srgbClr val="FFFFFF"/>
                          </a:solidFill>
                          <a:latin typeface="Times New Roman"/>
                          <a:cs typeface="Times New Roman"/>
                        </a:rPr>
                        <a:t> </a:t>
                      </a:r>
                      <a:r>
                        <a:rPr sz="2400" dirty="0">
                          <a:solidFill>
                            <a:srgbClr val="FFFFFF"/>
                          </a:solidFill>
                          <a:latin typeface="Times New Roman"/>
                          <a:cs typeface="Times New Roman"/>
                        </a:rPr>
                        <a:t>channel</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009999"/>
                    </a:solidFill>
                  </a:tcPr>
                </a:tc>
                <a:tc>
                  <a:txBody>
                    <a:bodyPr/>
                    <a:lstStyle/>
                    <a:p>
                      <a:pPr marL="242570">
                        <a:lnSpc>
                          <a:spcPts val="2650"/>
                        </a:lnSpc>
                      </a:pPr>
                      <a:r>
                        <a:rPr sz="2400" dirty="0">
                          <a:solidFill>
                            <a:srgbClr val="FFFFFF"/>
                          </a:solidFill>
                          <a:latin typeface="Times New Roman"/>
                          <a:cs typeface="Times New Roman"/>
                        </a:rPr>
                        <a:t>reverse</a:t>
                      </a:r>
                      <a:r>
                        <a:rPr sz="2400" spc="-15" dirty="0">
                          <a:solidFill>
                            <a:srgbClr val="FFFFFF"/>
                          </a:solidFill>
                          <a:latin typeface="Times New Roman"/>
                          <a:cs typeface="Times New Roman"/>
                        </a:rPr>
                        <a:t> </a:t>
                      </a:r>
                      <a:r>
                        <a:rPr sz="2400" spc="-5" dirty="0">
                          <a:solidFill>
                            <a:srgbClr val="FFFFFF"/>
                          </a:solidFill>
                          <a:latin typeface="Times New Roman"/>
                          <a:cs typeface="Times New Roman"/>
                        </a:rPr>
                        <a:t>channel</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009999"/>
                    </a:solidFill>
                  </a:tcPr>
                </a:tc>
                <a:extLst>
                  <a:ext uri="{0D108BD9-81ED-4DB2-BD59-A6C34878D82A}">
                    <a16:rowId xmlns:a16="http://schemas.microsoft.com/office/drawing/2014/main" xmlns="" val="10004"/>
                  </a:ext>
                </a:extLst>
              </a:tr>
            </a:tbl>
          </a:graphicData>
        </a:graphic>
      </p:graphicFrame>
      <p:sp>
        <p:nvSpPr>
          <p:cNvPr id="12"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CDMA/FDD</a:t>
            </a:r>
          </a:p>
        </p:txBody>
      </p:sp>
      <p:pic>
        <p:nvPicPr>
          <p:cNvPr id="18456"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14" name="Date Placeholder 13"/>
          <p:cNvSpPr>
            <a:spLocks noGrp="1"/>
          </p:cNvSpPr>
          <p:nvPr>
            <p:ph type="dt" sz="half" idx="10"/>
          </p:nvPr>
        </p:nvSpPr>
        <p:spPr/>
        <p:txBody>
          <a:bodyPr/>
          <a:lstStyle/>
          <a:p>
            <a:pPr>
              <a:defRPr/>
            </a:pPr>
            <a:fld id="{86C68BBB-A1CF-4B2D-BB51-A9646804DF3C}" type="datetime1">
              <a:rPr lang="en-US" smtClean="0"/>
              <a:t>11/30/2024</a:t>
            </a:fld>
            <a:endParaRPr lang="en-US"/>
          </a:p>
        </p:txBody>
      </p:sp>
      <p:sp>
        <p:nvSpPr>
          <p:cNvPr id="15" name="Slide Number Placeholder 14"/>
          <p:cNvSpPr>
            <a:spLocks noGrp="1"/>
          </p:cNvSpPr>
          <p:nvPr>
            <p:ph type="sldNum" sz="quarter" idx="12"/>
          </p:nvPr>
        </p:nvSpPr>
        <p:spPr/>
        <p:txBody>
          <a:bodyPr/>
          <a:lstStyle/>
          <a:p>
            <a:pPr>
              <a:defRPr/>
            </a:pPr>
            <a:fld id="{8711E55C-131A-4FE6-ABEE-E1577A104930}" type="slidenum">
              <a:rPr lang="en-US" smtClean="0"/>
              <a:pPr>
                <a:defRPr/>
              </a:pPr>
              <a:t>39</a:t>
            </a:fld>
            <a:endParaRPr lang="en-US"/>
          </a:p>
        </p:txBody>
      </p:sp>
      <p:sp>
        <p:nvSpPr>
          <p:cNvPr id="16" name="Footer Placeholder 15"/>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7924800" cy="5518150"/>
          </a:xfrm>
        </p:spPr>
        <p:txBody>
          <a:bodyPr rtlCol="0">
            <a:noAutofit/>
          </a:bodyPr>
          <a:lstStyle/>
          <a:p>
            <a:pPr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Introduction</a:t>
            </a:r>
          </a:p>
          <a:p>
            <a:pPr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Equalization</a:t>
            </a:r>
          </a:p>
          <a:p>
            <a:pPr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RAKE Receiver concepts</a:t>
            </a:r>
          </a:p>
          <a:p>
            <a:pPr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Diversity Techniques</a:t>
            </a:r>
          </a:p>
          <a:p>
            <a:pPr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Linear predictive coders and channel coding</a:t>
            </a:r>
          </a:p>
          <a:p>
            <a:pPr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Multiplexing</a:t>
            </a:r>
          </a:p>
          <a:p>
            <a:pPr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Multiple Access Techniques</a:t>
            </a:r>
          </a:p>
          <a:p>
            <a:pPr lvl="1" eaLnBrk="1" fontAlgn="auto" hangingPunct="1">
              <a:spcAft>
                <a:spcPts val="0"/>
              </a:spcAft>
              <a:buFont typeface="Wingdings" pitchFamily="2" charset="2"/>
              <a:buChar char="§"/>
              <a:defRPr/>
            </a:pPr>
            <a:r>
              <a:rPr lang="en-US" sz="1600" dirty="0">
                <a:latin typeface="Times New Roman" pitchFamily="18" charset="0"/>
                <a:cs typeface="Times New Roman" pitchFamily="18" charset="0"/>
              </a:rPr>
              <a:t>FDMA</a:t>
            </a:r>
          </a:p>
          <a:p>
            <a:pPr lvl="1" eaLnBrk="1" fontAlgn="auto" hangingPunct="1">
              <a:spcAft>
                <a:spcPts val="0"/>
              </a:spcAft>
              <a:buFont typeface="Wingdings" pitchFamily="2" charset="2"/>
              <a:buChar char="§"/>
              <a:defRPr/>
            </a:pPr>
            <a:r>
              <a:rPr lang="en-US" sz="1600" dirty="0">
                <a:latin typeface="Times New Roman" pitchFamily="18" charset="0"/>
                <a:cs typeface="Times New Roman" pitchFamily="18" charset="0"/>
              </a:rPr>
              <a:t>TDMA</a:t>
            </a:r>
          </a:p>
          <a:p>
            <a:pPr lvl="1" eaLnBrk="1" fontAlgn="auto" hangingPunct="1">
              <a:spcAft>
                <a:spcPts val="0"/>
              </a:spcAft>
              <a:buFont typeface="Wingdings" pitchFamily="2" charset="2"/>
              <a:buChar char="§"/>
              <a:defRPr/>
            </a:pPr>
            <a:r>
              <a:rPr lang="en-US" sz="1600" dirty="0">
                <a:latin typeface="Times New Roman" pitchFamily="18" charset="0"/>
                <a:cs typeface="Times New Roman" pitchFamily="18" charset="0"/>
              </a:rPr>
              <a:t>CDMA</a:t>
            </a:r>
          </a:p>
          <a:p>
            <a:pPr lvl="1" eaLnBrk="1" fontAlgn="auto" hangingPunct="1">
              <a:spcAft>
                <a:spcPts val="0"/>
              </a:spcAft>
              <a:buFont typeface="Wingdings" pitchFamily="2" charset="2"/>
              <a:buChar char="§"/>
              <a:defRPr/>
            </a:pPr>
            <a:r>
              <a:rPr lang="en-US" sz="1600" dirty="0">
                <a:latin typeface="Times New Roman" pitchFamily="18" charset="0"/>
                <a:cs typeface="Times New Roman" pitchFamily="18" charset="0"/>
              </a:rPr>
              <a:t>OFDMA</a:t>
            </a:r>
          </a:p>
          <a:p>
            <a:pPr marL="349250" lvl="1" indent="-300038"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OFDMA</a:t>
            </a:r>
          </a:p>
          <a:p>
            <a:pPr marL="349250" lvl="1" indent="-300038"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SC-FDMA</a:t>
            </a:r>
          </a:p>
          <a:p>
            <a:pPr marL="349250" lvl="1" indent="-300038"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Multiple Access for Radio Packet System</a:t>
            </a:r>
          </a:p>
          <a:p>
            <a:pPr marL="349250" lvl="1" indent="-300038"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Pure ALOHA</a:t>
            </a:r>
          </a:p>
          <a:p>
            <a:pPr marL="349250" lvl="1" indent="-300038"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Slotted ALOHA</a:t>
            </a:r>
          </a:p>
          <a:p>
            <a:pPr marL="349250" lvl="1" indent="-300038"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CSMA and their versions</a:t>
            </a:r>
          </a:p>
          <a:p>
            <a:pPr marL="349250" lvl="1" indent="-300038" eaLnBrk="1" fontAlgn="auto" hangingPunct="1">
              <a:spcAft>
                <a:spcPts val="0"/>
              </a:spcAft>
              <a:buFont typeface="Arial" pitchFamily="34" charset="0"/>
              <a:buChar char="•"/>
              <a:defRPr/>
            </a:pPr>
            <a:r>
              <a:rPr lang="en-US" sz="1600" dirty="0">
                <a:latin typeface="Times New Roman" pitchFamily="18" charset="0"/>
                <a:cs typeface="Times New Roman" pitchFamily="18" charset="0"/>
              </a:rPr>
              <a:t>Packet and Pooling Reservation Based Multiple Access Schemes.</a:t>
            </a:r>
          </a:p>
          <a:p>
            <a:pPr marL="349250" lvl="1" indent="-300038" eaLnBrk="1" fontAlgn="auto" hangingPunct="1">
              <a:spcAft>
                <a:spcPts val="0"/>
              </a:spcAft>
              <a:buFont typeface="Arial" pitchFamily="34" charset="0"/>
              <a:buChar char="•"/>
              <a:defRPr/>
            </a:pPr>
            <a:endParaRPr lang="en-US" sz="1600" dirty="0">
              <a:latin typeface="Times New Roman" pitchFamily="18" charset="0"/>
              <a:cs typeface="Times New Roman" pitchFamily="18" charset="0"/>
            </a:endParaRPr>
          </a:p>
          <a:p>
            <a:pPr marL="349250" lvl="1" indent="-300038" eaLnBrk="1" fontAlgn="auto" hangingPunct="1">
              <a:spcAft>
                <a:spcPts val="0"/>
              </a:spcAft>
              <a:buFont typeface="Arial" pitchFamily="34" charset="0"/>
              <a:buChar char="•"/>
              <a:defRPr/>
            </a:pPr>
            <a:endParaRPr lang="en-US" sz="2200" dirty="0">
              <a:latin typeface="Times New Roman" pitchFamily="18" charset="0"/>
              <a:cs typeface="Times New Roman" pitchFamily="18" charset="0"/>
            </a:endParaRPr>
          </a:p>
        </p:txBody>
      </p:sp>
      <p:sp>
        <p:nvSpPr>
          <p:cNvPr id="6" name="Date Placeholder 5"/>
          <p:cNvSpPr>
            <a:spLocks noGrp="1"/>
          </p:cNvSpPr>
          <p:nvPr>
            <p:ph type="dt" sz="quarter" idx="10"/>
          </p:nvPr>
        </p:nvSpPr>
        <p:spPr/>
        <p:txBody>
          <a:bodyPr/>
          <a:lstStyle/>
          <a:p>
            <a:pPr>
              <a:defRPr/>
            </a:pPr>
            <a:fld id="{84AF3F40-B148-445D-9631-6D87FCCCE3A4}" type="datetime1">
              <a:rPr lang="en-US" smtClean="0"/>
              <a:t>11/30/2024</a:t>
            </a:fld>
            <a:endParaRPr lang="en-US"/>
          </a:p>
        </p:txBody>
      </p:sp>
      <p:sp>
        <p:nvSpPr>
          <p:cNvPr id="7" name="Slide Number Placeholder 6"/>
          <p:cNvSpPr>
            <a:spLocks noGrp="1"/>
          </p:cNvSpPr>
          <p:nvPr>
            <p:ph type="sldNum" sz="quarter" idx="12"/>
          </p:nvPr>
        </p:nvSpPr>
        <p:spPr/>
        <p:txBody>
          <a:bodyPr/>
          <a:lstStyle/>
          <a:p>
            <a:pPr>
              <a:defRPr/>
            </a:pPr>
            <a:fld id="{E20E8649-DA79-411E-A824-CD5CA1B07F9C}" type="slidenum">
              <a:rPr lang="en-US"/>
              <a:pPr>
                <a:defRPr/>
              </a:pPr>
              <a:t>4</a:t>
            </a:fld>
            <a:endParaRPr lang="en-US"/>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Content</a:t>
            </a:r>
          </a:p>
        </p:txBody>
      </p:sp>
      <p:pic>
        <p:nvPicPr>
          <p:cNvPr id="3078" name="Picture 2" descr="E:\NIET\Project\xLogo11.png.pagespeed.ic.pydHLuCQEZ.png"/>
          <p:cNvPicPr>
            <a:picLocks noChangeAspect="1" noChangeArrowheads="1"/>
          </p:cNvPicPr>
          <p:nvPr/>
        </p:nvPicPr>
        <p:blipFill>
          <a:blip r:embed="rId3"/>
          <a:srcRect/>
          <a:stretch>
            <a:fillRect/>
          </a:stretch>
        </p:blipFill>
        <p:spPr bwMode="auto">
          <a:xfrm>
            <a:off x="0" y="0"/>
            <a:ext cx="1447800" cy="817563"/>
          </a:xfrm>
          <a:prstGeom prst="rect">
            <a:avLst/>
          </a:prstGeom>
          <a:noFill/>
          <a:ln w="9525">
            <a:noFill/>
            <a:miter lim="800000"/>
            <a:headEnd/>
            <a:tailEnd/>
          </a:ln>
        </p:spPr>
      </p:pic>
      <p:sp>
        <p:nvSpPr>
          <p:cNvPr id="10" name="Footer Placeholder 9"/>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893763"/>
            <a:ext cx="7388225" cy="520700"/>
          </a:xfrm>
        </p:spPr>
        <p:txBody>
          <a:bodyPr lIns="0" tIns="12700" rIns="0" bIns="0" rtlCol="0">
            <a:spAutoFit/>
          </a:bodyPr>
          <a:lstStyle/>
          <a:p>
            <a:pPr marL="12700" eaLnBrk="1" hangingPunct="1">
              <a:lnSpc>
                <a:spcPct val="150000"/>
              </a:lnSpc>
              <a:spcBef>
                <a:spcPts val="100"/>
              </a:spcBef>
              <a:defRPr/>
            </a:pPr>
            <a:r>
              <a:rPr sz="2200" spc="-10" dirty="0">
                <a:latin typeface="Times New Roman" pitchFamily="18" charset="0"/>
                <a:cs typeface="Times New Roman" pitchFamily="18" charset="0"/>
              </a:rPr>
              <a:t>Logical </a:t>
            </a:r>
            <a:r>
              <a:rPr sz="2200" spc="-5" dirty="0">
                <a:latin typeface="Times New Roman" pitchFamily="18" charset="0"/>
                <a:cs typeface="Times New Roman" pitchFamily="18" charset="0"/>
              </a:rPr>
              <a:t>separation</a:t>
            </a:r>
            <a:r>
              <a:rPr sz="2200" spc="-30" dirty="0">
                <a:latin typeface="Times New Roman" pitchFamily="18" charset="0"/>
                <a:cs typeface="Times New Roman" pitchFamily="18" charset="0"/>
              </a:rPr>
              <a:t> </a:t>
            </a:r>
            <a:r>
              <a:rPr sz="2200" spc="-5" dirty="0">
                <a:latin typeface="Times New Roman" pitchFamily="18" charset="0"/>
                <a:cs typeface="Times New Roman" pitchFamily="18" charset="0"/>
              </a:rPr>
              <a:t>CDMA/TDD</a:t>
            </a:r>
          </a:p>
        </p:txBody>
      </p:sp>
      <p:grpSp>
        <p:nvGrpSpPr>
          <p:cNvPr id="19459" name="object 3"/>
          <p:cNvGrpSpPr>
            <a:grpSpLocks/>
          </p:cNvGrpSpPr>
          <p:nvPr/>
        </p:nvGrpSpPr>
        <p:grpSpPr bwMode="auto">
          <a:xfrm>
            <a:off x="7747000" y="2590800"/>
            <a:ext cx="50800" cy="2895600"/>
            <a:chOff x="7747000" y="2590800"/>
            <a:chExt cx="50800" cy="2895600"/>
          </a:xfrm>
        </p:grpSpPr>
        <p:sp>
          <p:nvSpPr>
            <p:cNvPr id="19483" name="object 4"/>
            <p:cNvSpPr>
              <a:spLocks noChangeArrowheads="1"/>
            </p:cNvSpPr>
            <p:nvPr/>
          </p:nvSpPr>
          <p:spPr bwMode="auto">
            <a:xfrm>
              <a:off x="7772400" y="2590800"/>
              <a:ext cx="0" cy="2848610"/>
            </a:xfrm>
            <a:custGeom>
              <a:avLst/>
              <a:gdLst>
                <a:gd name="T0" fmla="*/ 0 h 2848610"/>
                <a:gd name="T1" fmla="*/ 2848610 h 2848610"/>
              </a:gdLst>
              <a:ahLst/>
              <a:cxnLst/>
              <a:rect l="0" t="T0" r="0" b="T1"/>
              <a:pathLst>
                <a:path h="2848610">
                  <a:moveTo>
                    <a:pt x="0" y="0"/>
                  </a:moveTo>
                  <a:lnTo>
                    <a:pt x="0" y="2848610"/>
                  </a:lnTo>
                </a:path>
              </a:pathLst>
            </a:custGeom>
            <a:noFill/>
            <a:ln w="12700">
              <a:solidFill>
                <a:srgbClr val="FFFFFF"/>
              </a:solidFill>
              <a:miter lim="800000"/>
              <a:headEnd/>
              <a:tailEnd/>
            </a:ln>
          </p:spPr>
          <p:txBody>
            <a:bodyPr lIns="0" tIns="0" rIns="0" bIns="0"/>
            <a:lstStyle/>
            <a:p>
              <a:endParaRPr lang="en-US"/>
            </a:p>
          </p:txBody>
        </p:sp>
        <p:sp>
          <p:nvSpPr>
            <p:cNvPr id="19484" name="object 5"/>
            <p:cNvSpPr>
              <a:spLocks noChangeArrowheads="1"/>
            </p:cNvSpPr>
            <p:nvPr/>
          </p:nvSpPr>
          <p:spPr bwMode="auto">
            <a:xfrm>
              <a:off x="7747000" y="5435600"/>
              <a:ext cx="50800" cy="50800"/>
            </a:xfrm>
            <a:custGeom>
              <a:avLst/>
              <a:gdLst>
                <a:gd name="T0" fmla="*/ 0 w 50800"/>
                <a:gd name="T1" fmla="*/ 0 h 50800"/>
                <a:gd name="T2" fmla="*/ 50800 w 50800"/>
                <a:gd name="T3" fmla="*/ 50800 h 50800"/>
              </a:gdLst>
              <a:ahLst/>
              <a:cxnLst/>
              <a:rect l="T0" t="T1" r="T2" b="T3"/>
              <a:pathLst>
                <a:path w="50800" h="50800">
                  <a:moveTo>
                    <a:pt x="50800" y="0"/>
                  </a:moveTo>
                  <a:lnTo>
                    <a:pt x="0" y="0"/>
                  </a:lnTo>
                  <a:lnTo>
                    <a:pt x="25400" y="50800"/>
                  </a:lnTo>
                  <a:lnTo>
                    <a:pt x="50800" y="0"/>
                  </a:lnTo>
                  <a:close/>
                </a:path>
              </a:pathLst>
            </a:custGeom>
            <a:solidFill>
              <a:srgbClr val="FFFFFF"/>
            </a:solidFill>
            <a:ln w="9525">
              <a:noFill/>
              <a:miter lim="800000"/>
              <a:headEnd/>
              <a:tailEnd/>
            </a:ln>
          </p:spPr>
          <p:txBody>
            <a:bodyPr lIns="0" tIns="0" rIns="0" bIns="0"/>
            <a:lstStyle/>
            <a:p>
              <a:endParaRPr lang="en-US"/>
            </a:p>
          </p:txBody>
        </p:sp>
      </p:grpSp>
      <p:sp>
        <p:nvSpPr>
          <p:cNvPr id="6" name="object 6"/>
          <p:cNvSpPr txBox="1"/>
          <p:nvPr/>
        </p:nvSpPr>
        <p:spPr>
          <a:xfrm>
            <a:off x="8002588" y="3921125"/>
            <a:ext cx="600075" cy="390525"/>
          </a:xfrm>
          <a:prstGeom prst="rect">
            <a:avLst/>
          </a:prstGeom>
        </p:spPr>
        <p:txBody>
          <a:bodyPr lIns="0" tIns="12700" rIns="0" bIns="0">
            <a:spAutoFit/>
          </a:bodyPr>
          <a:lstStyle/>
          <a:p>
            <a:pPr marL="12700">
              <a:spcBef>
                <a:spcPts val="100"/>
              </a:spcBef>
              <a:defRPr/>
            </a:pPr>
            <a:r>
              <a:rPr sz="2400" dirty="0">
                <a:solidFill>
                  <a:srgbClr val="FFFFFF"/>
                </a:solidFill>
                <a:latin typeface="Times New Roman"/>
                <a:cs typeface="Times New Roman"/>
              </a:rPr>
              <a:t>co</a:t>
            </a:r>
            <a:r>
              <a:rPr sz="2400" spc="-10" dirty="0">
                <a:solidFill>
                  <a:srgbClr val="FFFFFF"/>
                </a:solidFill>
                <a:latin typeface="Times New Roman"/>
                <a:cs typeface="Times New Roman"/>
              </a:rPr>
              <a:t>d</a:t>
            </a:r>
            <a:r>
              <a:rPr sz="2400" dirty="0">
                <a:solidFill>
                  <a:srgbClr val="FFFFFF"/>
                </a:solidFill>
                <a:latin typeface="Times New Roman"/>
                <a:cs typeface="Times New Roman"/>
              </a:rPr>
              <a:t>e</a:t>
            </a:r>
            <a:endParaRPr sz="2400">
              <a:latin typeface="Times New Roman"/>
              <a:cs typeface="Times New Roman"/>
            </a:endParaRPr>
          </a:p>
        </p:txBody>
      </p:sp>
      <p:grpSp>
        <p:nvGrpSpPr>
          <p:cNvPr id="19461" name="object 7"/>
          <p:cNvGrpSpPr>
            <a:grpSpLocks/>
          </p:cNvGrpSpPr>
          <p:nvPr/>
        </p:nvGrpSpPr>
        <p:grpSpPr bwMode="auto">
          <a:xfrm>
            <a:off x="2209800" y="5918200"/>
            <a:ext cx="4953000" cy="50800"/>
            <a:chOff x="2209800" y="5918200"/>
            <a:chExt cx="4953000" cy="50800"/>
          </a:xfrm>
        </p:grpSpPr>
        <p:sp>
          <p:nvSpPr>
            <p:cNvPr id="19481" name="object 8"/>
            <p:cNvSpPr>
              <a:spLocks noChangeArrowheads="1"/>
            </p:cNvSpPr>
            <p:nvPr/>
          </p:nvSpPr>
          <p:spPr bwMode="auto">
            <a:xfrm>
              <a:off x="2209800" y="5943600"/>
              <a:ext cx="4906010" cy="0"/>
            </a:xfrm>
            <a:custGeom>
              <a:avLst/>
              <a:gdLst>
                <a:gd name="T0" fmla="*/ 0 w 4906009"/>
                <a:gd name="T1" fmla="*/ 4906009 w 4906009"/>
              </a:gdLst>
              <a:ahLst/>
              <a:cxnLst/>
              <a:rect l="T0" t="0" r="T1" b="0"/>
              <a:pathLst>
                <a:path w="4906009">
                  <a:moveTo>
                    <a:pt x="0" y="0"/>
                  </a:moveTo>
                  <a:lnTo>
                    <a:pt x="4906009" y="0"/>
                  </a:lnTo>
                </a:path>
              </a:pathLst>
            </a:custGeom>
            <a:noFill/>
            <a:ln w="12700">
              <a:solidFill>
                <a:srgbClr val="FFFFFF"/>
              </a:solidFill>
              <a:miter lim="800000"/>
              <a:headEnd/>
              <a:tailEnd/>
            </a:ln>
          </p:spPr>
          <p:txBody>
            <a:bodyPr lIns="0" tIns="0" rIns="0" bIns="0"/>
            <a:lstStyle/>
            <a:p>
              <a:endParaRPr lang="en-US"/>
            </a:p>
          </p:txBody>
        </p:sp>
        <p:sp>
          <p:nvSpPr>
            <p:cNvPr id="19482" name="object 9"/>
            <p:cNvSpPr>
              <a:spLocks noChangeArrowheads="1"/>
            </p:cNvSpPr>
            <p:nvPr/>
          </p:nvSpPr>
          <p:spPr bwMode="auto">
            <a:xfrm>
              <a:off x="7112000" y="5918200"/>
              <a:ext cx="50800" cy="50800"/>
            </a:xfrm>
            <a:custGeom>
              <a:avLst/>
              <a:gdLst>
                <a:gd name="T0" fmla="*/ 0 w 50800"/>
                <a:gd name="T1" fmla="*/ 0 h 50800"/>
                <a:gd name="T2" fmla="*/ 50800 w 50800"/>
                <a:gd name="T3" fmla="*/ 50800 h 50800"/>
              </a:gdLst>
              <a:ahLst/>
              <a:cxnLst/>
              <a:rect l="T0" t="T1" r="T2" b="T3"/>
              <a:pathLst>
                <a:path w="50800" h="50800">
                  <a:moveTo>
                    <a:pt x="0" y="0"/>
                  </a:moveTo>
                  <a:lnTo>
                    <a:pt x="0" y="50800"/>
                  </a:lnTo>
                  <a:lnTo>
                    <a:pt x="50800" y="25400"/>
                  </a:lnTo>
                  <a:lnTo>
                    <a:pt x="0" y="0"/>
                  </a:lnTo>
                  <a:close/>
                </a:path>
              </a:pathLst>
            </a:custGeom>
            <a:solidFill>
              <a:srgbClr val="FFFFFF"/>
            </a:solidFill>
            <a:ln w="9525">
              <a:noFill/>
              <a:miter lim="800000"/>
              <a:headEnd/>
              <a:tailEnd/>
            </a:ln>
          </p:spPr>
          <p:txBody>
            <a:bodyPr lIns="0" tIns="0" rIns="0" bIns="0"/>
            <a:lstStyle/>
            <a:p>
              <a:endParaRPr lang="en-US"/>
            </a:p>
          </p:txBody>
        </p:sp>
      </p:grpSp>
      <p:sp>
        <p:nvSpPr>
          <p:cNvPr id="19462" name="object 10"/>
          <p:cNvSpPr txBox="1">
            <a:spLocks noChangeArrowheads="1"/>
          </p:cNvSpPr>
          <p:nvPr/>
        </p:nvSpPr>
        <p:spPr bwMode="auto">
          <a:xfrm>
            <a:off x="4878388" y="6054725"/>
            <a:ext cx="109537" cy="390525"/>
          </a:xfrm>
          <a:prstGeom prst="rect">
            <a:avLst/>
          </a:prstGeom>
          <a:noFill/>
          <a:ln w="9525">
            <a:noFill/>
            <a:miter lim="800000"/>
            <a:headEnd/>
            <a:tailEnd/>
          </a:ln>
        </p:spPr>
        <p:txBody>
          <a:bodyPr lIns="0" tIns="12700" rIns="0" bIns="0">
            <a:spAutoFit/>
          </a:bodyPr>
          <a:lstStyle/>
          <a:p>
            <a:pPr marL="12700">
              <a:spcBef>
                <a:spcPts val="100"/>
              </a:spcBef>
            </a:pPr>
            <a:r>
              <a:rPr lang="en-US" sz="2400">
                <a:solidFill>
                  <a:srgbClr val="FFFFFF"/>
                </a:solidFill>
                <a:latin typeface="Times New Roman" pitchFamily="18" charset="0"/>
                <a:cs typeface="Times New Roman" pitchFamily="18" charset="0"/>
              </a:rPr>
              <a:t>t</a:t>
            </a:r>
            <a:endParaRPr lang="en-US" sz="2400">
              <a:latin typeface="Times New Roman" pitchFamily="18" charset="0"/>
              <a:cs typeface="Times New Roman" pitchFamily="18" charset="0"/>
            </a:endParaRPr>
          </a:p>
        </p:txBody>
      </p:sp>
      <p:graphicFrame>
        <p:nvGraphicFramePr>
          <p:cNvPr id="11" name="object 11"/>
          <p:cNvGraphicFramePr>
            <a:graphicFrameLocks noGrp="1"/>
          </p:cNvGraphicFramePr>
          <p:nvPr/>
        </p:nvGraphicFramePr>
        <p:xfrm>
          <a:off x="2203450" y="2584450"/>
          <a:ext cx="4953000" cy="2895600"/>
        </p:xfrm>
        <a:graphic>
          <a:graphicData uri="http://schemas.openxmlformats.org/drawingml/2006/table">
            <a:tbl>
              <a:tblPr firstRow="1" bandRow="1">
                <a:tableStyleId>{2D5ABB26-0587-4C30-8999-92F81FD0307C}</a:tableStyleId>
              </a:tblPr>
              <a:tblGrid>
                <a:gridCol w="2514600">
                  <a:extLst>
                    <a:ext uri="{9D8B030D-6E8A-4147-A177-3AD203B41FA5}">
                      <a16:colId xmlns:a16="http://schemas.microsoft.com/office/drawing/2014/main" xmlns="" val="20000"/>
                    </a:ext>
                  </a:extLst>
                </a:gridCol>
                <a:gridCol w="2438400">
                  <a:extLst>
                    <a:ext uri="{9D8B030D-6E8A-4147-A177-3AD203B41FA5}">
                      <a16:colId xmlns:a16="http://schemas.microsoft.com/office/drawing/2014/main" xmlns="" val="20001"/>
                    </a:ext>
                  </a:extLst>
                </a:gridCol>
              </a:tblGrid>
              <a:tr h="457200">
                <a:tc gridSpan="2">
                  <a:txBody>
                    <a:bodyPr/>
                    <a:lstStyle/>
                    <a:p>
                      <a:pPr marL="76835" algn="ctr">
                        <a:lnSpc>
                          <a:spcPts val="2650"/>
                        </a:lnSpc>
                      </a:pPr>
                      <a:r>
                        <a:rPr sz="2400" dirty="0">
                          <a:solidFill>
                            <a:srgbClr val="FFFFFF"/>
                          </a:solidFill>
                          <a:latin typeface="Times New Roman"/>
                          <a:cs typeface="Times New Roman"/>
                        </a:rPr>
                        <a:t>user</a:t>
                      </a:r>
                      <a:r>
                        <a:rPr sz="2400" spc="-5" dirty="0">
                          <a:solidFill>
                            <a:srgbClr val="FFFFFF"/>
                          </a:solidFill>
                          <a:latin typeface="Times New Roman"/>
                          <a:cs typeface="Times New Roman"/>
                        </a:rPr>
                        <a:t> </a:t>
                      </a:r>
                      <a:r>
                        <a:rPr sz="2400" dirty="0">
                          <a:solidFill>
                            <a:srgbClr val="FFFFFF"/>
                          </a:solidFill>
                          <a:latin typeface="Times New Roman"/>
                          <a:cs typeface="Times New Roman"/>
                        </a:rPr>
                        <a:t>1</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009999"/>
                    </a:solidFill>
                  </a:tcPr>
                </a:tc>
                <a:tc hMerge="1">
                  <a:txBody>
                    <a:bodyPr/>
                    <a:lstStyle/>
                    <a:p>
                      <a:endParaRPr/>
                    </a:p>
                  </a:txBody>
                  <a:tcPr marL="0" marR="0" marT="0" marB="0"/>
                </a:tc>
                <a:extLst>
                  <a:ext uri="{0D108BD9-81ED-4DB2-BD59-A6C34878D82A}">
                    <a16:rowId xmlns:a16="http://schemas.microsoft.com/office/drawing/2014/main" xmlns="" val="10000"/>
                  </a:ext>
                </a:extLst>
              </a:tr>
              <a:tr h="457200">
                <a:tc>
                  <a:txBody>
                    <a:bodyPr/>
                    <a:lstStyle/>
                    <a:p>
                      <a:pPr marL="241935">
                        <a:lnSpc>
                          <a:spcPts val="2650"/>
                        </a:lnSpc>
                      </a:pPr>
                      <a:r>
                        <a:rPr sz="2400" spc="-5" dirty="0">
                          <a:solidFill>
                            <a:srgbClr val="FFFFFF"/>
                          </a:solidFill>
                          <a:latin typeface="Times New Roman"/>
                          <a:cs typeface="Times New Roman"/>
                        </a:rPr>
                        <a:t>forward</a:t>
                      </a:r>
                      <a:r>
                        <a:rPr sz="2400" spc="-25" dirty="0">
                          <a:solidFill>
                            <a:srgbClr val="FFFFFF"/>
                          </a:solidFill>
                          <a:latin typeface="Times New Roman"/>
                          <a:cs typeface="Times New Roman"/>
                        </a:rPr>
                        <a:t> </a:t>
                      </a:r>
                      <a:r>
                        <a:rPr sz="2400" dirty="0">
                          <a:solidFill>
                            <a:srgbClr val="FFFFFF"/>
                          </a:solidFill>
                          <a:latin typeface="Times New Roman"/>
                          <a:cs typeface="Times New Roman"/>
                        </a:rPr>
                        <a:t>channel</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009999"/>
                    </a:solidFill>
                  </a:tcPr>
                </a:tc>
                <a:tc>
                  <a:txBody>
                    <a:bodyPr/>
                    <a:lstStyle/>
                    <a:p>
                      <a:pPr marL="242570">
                        <a:lnSpc>
                          <a:spcPts val="2650"/>
                        </a:lnSpc>
                      </a:pPr>
                      <a:r>
                        <a:rPr sz="2400" dirty="0">
                          <a:solidFill>
                            <a:srgbClr val="FFFFFF"/>
                          </a:solidFill>
                          <a:latin typeface="Times New Roman"/>
                          <a:cs typeface="Times New Roman"/>
                        </a:rPr>
                        <a:t>reverse</a:t>
                      </a:r>
                      <a:r>
                        <a:rPr sz="2400" spc="-15" dirty="0">
                          <a:solidFill>
                            <a:srgbClr val="FFFFFF"/>
                          </a:solidFill>
                          <a:latin typeface="Times New Roman"/>
                          <a:cs typeface="Times New Roman"/>
                        </a:rPr>
                        <a:t> </a:t>
                      </a:r>
                      <a:r>
                        <a:rPr sz="2400" spc="-5" dirty="0">
                          <a:solidFill>
                            <a:srgbClr val="FFFFFF"/>
                          </a:solidFill>
                          <a:latin typeface="Times New Roman"/>
                          <a:cs typeface="Times New Roman"/>
                        </a:rPr>
                        <a:t>channel</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009999"/>
                    </a:solidFill>
                  </a:tcPr>
                </a:tc>
                <a:extLst>
                  <a:ext uri="{0D108BD9-81ED-4DB2-BD59-A6C34878D82A}">
                    <a16:rowId xmlns:a16="http://schemas.microsoft.com/office/drawing/2014/main" xmlns="" val="10001"/>
                  </a:ext>
                </a:extLst>
              </a:tr>
              <a:tr h="1066800">
                <a:tc gridSpan="2">
                  <a:txBody>
                    <a:bodyPr/>
                    <a:lstStyle/>
                    <a:p>
                      <a:pPr marL="27940" algn="ctr">
                        <a:lnSpc>
                          <a:spcPct val="100000"/>
                        </a:lnSpc>
                        <a:spcBef>
                          <a:spcPts val="2170"/>
                        </a:spcBef>
                      </a:pPr>
                      <a:r>
                        <a:rPr sz="2400" dirty="0">
                          <a:solidFill>
                            <a:srgbClr val="FFFFFF"/>
                          </a:solidFill>
                          <a:latin typeface="Times New Roman"/>
                          <a:cs typeface="Times New Roman"/>
                        </a:rPr>
                        <a:t>...</a:t>
                      </a:r>
                      <a:endParaRPr sz="2400">
                        <a:latin typeface="Times New Roman"/>
                        <a:cs typeface="Times New Roman"/>
                      </a:endParaRPr>
                    </a:p>
                  </a:txBody>
                  <a:tcPr marL="0" marR="0" marT="2755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009999"/>
                    </a:solidFill>
                  </a:tcPr>
                </a:tc>
                <a:tc hMerge="1">
                  <a:txBody>
                    <a:bodyPr/>
                    <a:lstStyle/>
                    <a:p>
                      <a:endParaRPr/>
                    </a:p>
                  </a:txBody>
                  <a:tcPr marL="0" marR="0" marT="0" marB="0"/>
                </a:tc>
                <a:extLst>
                  <a:ext uri="{0D108BD9-81ED-4DB2-BD59-A6C34878D82A}">
                    <a16:rowId xmlns:a16="http://schemas.microsoft.com/office/drawing/2014/main" xmlns="" val="10002"/>
                  </a:ext>
                </a:extLst>
              </a:tr>
              <a:tr h="457200">
                <a:tc gridSpan="2">
                  <a:txBody>
                    <a:bodyPr/>
                    <a:lstStyle/>
                    <a:p>
                      <a:pPr marL="79375" algn="ctr">
                        <a:lnSpc>
                          <a:spcPts val="2650"/>
                        </a:lnSpc>
                      </a:pPr>
                      <a:r>
                        <a:rPr sz="2400" spc="-5" dirty="0">
                          <a:solidFill>
                            <a:srgbClr val="FFFFFF"/>
                          </a:solidFill>
                          <a:latin typeface="Times New Roman"/>
                          <a:cs typeface="Times New Roman"/>
                        </a:rPr>
                        <a:t>user</a:t>
                      </a:r>
                      <a:r>
                        <a:rPr sz="2400" dirty="0">
                          <a:solidFill>
                            <a:srgbClr val="FFFFFF"/>
                          </a:solidFill>
                          <a:latin typeface="Times New Roman"/>
                          <a:cs typeface="Times New Roman"/>
                        </a:rPr>
                        <a:t> n</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009999"/>
                    </a:solidFill>
                  </a:tcPr>
                </a:tc>
                <a:tc hMerge="1">
                  <a:txBody>
                    <a:bodyPr/>
                    <a:lstStyle/>
                    <a:p>
                      <a:endParaRPr/>
                    </a:p>
                  </a:txBody>
                  <a:tcPr marL="0" marR="0" marT="0" marB="0"/>
                </a:tc>
                <a:extLst>
                  <a:ext uri="{0D108BD9-81ED-4DB2-BD59-A6C34878D82A}">
                    <a16:rowId xmlns:a16="http://schemas.microsoft.com/office/drawing/2014/main" xmlns="" val="10003"/>
                  </a:ext>
                </a:extLst>
              </a:tr>
              <a:tr h="457200">
                <a:tc>
                  <a:txBody>
                    <a:bodyPr/>
                    <a:lstStyle/>
                    <a:p>
                      <a:pPr marL="241935">
                        <a:lnSpc>
                          <a:spcPts val="2650"/>
                        </a:lnSpc>
                      </a:pPr>
                      <a:r>
                        <a:rPr sz="2400" spc="-5" dirty="0">
                          <a:solidFill>
                            <a:srgbClr val="FFFFFF"/>
                          </a:solidFill>
                          <a:latin typeface="Times New Roman"/>
                          <a:cs typeface="Times New Roman"/>
                        </a:rPr>
                        <a:t>forward</a:t>
                      </a:r>
                      <a:r>
                        <a:rPr sz="2400" spc="-25" dirty="0">
                          <a:solidFill>
                            <a:srgbClr val="FFFFFF"/>
                          </a:solidFill>
                          <a:latin typeface="Times New Roman"/>
                          <a:cs typeface="Times New Roman"/>
                        </a:rPr>
                        <a:t> </a:t>
                      </a:r>
                      <a:r>
                        <a:rPr sz="2400" dirty="0">
                          <a:solidFill>
                            <a:srgbClr val="FFFFFF"/>
                          </a:solidFill>
                          <a:latin typeface="Times New Roman"/>
                          <a:cs typeface="Times New Roman"/>
                        </a:rPr>
                        <a:t>channel</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009999"/>
                    </a:solidFill>
                  </a:tcPr>
                </a:tc>
                <a:tc>
                  <a:txBody>
                    <a:bodyPr/>
                    <a:lstStyle/>
                    <a:p>
                      <a:pPr marL="242570">
                        <a:lnSpc>
                          <a:spcPts val="2650"/>
                        </a:lnSpc>
                      </a:pPr>
                      <a:r>
                        <a:rPr sz="2400" dirty="0">
                          <a:solidFill>
                            <a:srgbClr val="FFFFFF"/>
                          </a:solidFill>
                          <a:latin typeface="Times New Roman"/>
                          <a:cs typeface="Times New Roman"/>
                        </a:rPr>
                        <a:t>reverse</a:t>
                      </a:r>
                      <a:r>
                        <a:rPr sz="2400" spc="-15" dirty="0">
                          <a:solidFill>
                            <a:srgbClr val="FFFFFF"/>
                          </a:solidFill>
                          <a:latin typeface="Times New Roman"/>
                          <a:cs typeface="Times New Roman"/>
                        </a:rPr>
                        <a:t> </a:t>
                      </a:r>
                      <a:r>
                        <a:rPr sz="2400" spc="-5" dirty="0">
                          <a:solidFill>
                            <a:srgbClr val="FFFFFF"/>
                          </a:solidFill>
                          <a:latin typeface="Times New Roman"/>
                          <a:cs typeface="Times New Roman"/>
                        </a:rPr>
                        <a:t>channel</a:t>
                      </a:r>
                      <a:endParaRPr sz="2400">
                        <a:latin typeface="Times New Roman"/>
                        <a:cs typeface="Times New Roman"/>
                      </a:endParaRPr>
                    </a:p>
                  </a:txBody>
                  <a:tcPr marL="0" marR="0" marT="0" marB="0">
                    <a:lnL w="12700">
                      <a:solidFill>
                        <a:srgbClr val="FFFFFF"/>
                      </a:solidFill>
                      <a:prstDash val="solid"/>
                    </a:lnL>
                    <a:lnR w="12700">
                      <a:solidFill>
                        <a:srgbClr val="FFFFFF"/>
                      </a:solidFill>
                      <a:prstDash val="solid"/>
                    </a:lnR>
                    <a:lnB w="12700">
                      <a:solidFill>
                        <a:srgbClr val="FFFFFF"/>
                      </a:solidFill>
                      <a:prstDash val="solid"/>
                    </a:lnB>
                    <a:solidFill>
                      <a:srgbClr val="009999"/>
                    </a:solidFill>
                  </a:tcPr>
                </a:tc>
                <a:extLst>
                  <a:ext uri="{0D108BD9-81ED-4DB2-BD59-A6C34878D82A}">
                    <a16:rowId xmlns:a16="http://schemas.microsoft.com/office/drawing/2014/main" xmlns="" val="10004"/>
                  </a:ext>
                </a:extLst>
              </a:tr>
            </a:tbl>
          </a:graphicData>
        </a:graphic>
      </p:graphicFrame>
      <p:sp>
        <p:nvSpPr>
          <p:cNvPr id="12"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CDMA/TDD</a:t>
            </a:r>
          </a:p>
        </p:txBody>
      </p:sp>
      <p:pic>
        <p:nvPicPr>
          <p:cNvPr id="19480"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14" name="Date Placeholder 13"/>
          <p:cNvSpPr>
            <a:spLocks noGrp="1"/>
          </p:cNvSpPr>
          <p:nvPr>
            <p:ph type="dt" sz="half" idx="10"/>
          </p:nvPr>
        </p:nvSpPr>
        <p:spPr/>
        <p:txBody>
          <a:bodyPr/>
          <a:lstStyle/>
          <a:p>
            <a:pPr>
              <a:defRPr/>
            </a:pPr>
            <a:fld id="{C47552BC-3ECA-4EB6-835F-D3DFBB7D66CA}" type="datetime1">
              <a:rPr lang="en-US" smtClean="0"/>
              <a:t>11/30/2024</a:t>
            </a:fld>
            <a:endParaRPr lang="en-US"/>
          </a:p>
        </p:txBody>
      </p:sp>
      <p:sp>
        <p:nvSpPr>
          <p:cNvPr id="15" name="Slide Number Placeholder 14"/>
          <p:cNvSpPr>
            <a:spLocks noGrp="1"/>
          </p:cNvSpPr>
          <p:nvPr>
            <p:ph type="sldNum" sz="quarter" idx="12"/>
          </p:nvPr>
        </p:nvSpPr>
        <p:spPr/>
        <p:txBody>
          <a:bodyPr/>
          <a:lstStyle/>
          <a:p>
            <a:pPr>
              <a:defRPr/>
            </a:pPr>
            <a:fld id="{8711E55C-131A-4FE6-ABEE-E1577A104930}" type="slidenum">
              <a:rPr lang="en-US" smtClean="0"/>
              <a:pPr>
                <a:defRPr/>
              </a:pPr>
              <a:t>40</a:t>
            </a:fld>
            <a:endParaRPr lang="en-US"/>
          </a:p>
        </p:txBody>
      </p:sp>
      <p:sp>
        <p:nvSpPr>
          <p:cNvPr id="16" name="Footer Placeholder 15"/>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bject 3"/>
          <p:cNvSpPr>
            <a:spLocks noChangeArrowheads="1"/>
          </p:cNvSpPr>
          <p:nvPr/>
        </p:nvSpPr>
        <p:spPr bwMode="auto">
          <a:xfrm>
            <a:off x="533400" y="1905000"/>
            <a:ext cx="7924800" cy="0"/>
          </a:xfrm>
          <a:custGeom>
            <a:avLst/>
            <a:gdLst>
              <a:gd name="T0" fmla="*/ 0 w 7924800"/>
              <a:gd name="T1" fmla="*/ 7924800 w 7924800"/>
            </a:gdLst>
            <a:ahLst/>
            <a:cxnLst/>
            <a:rect l="T0" t="0" r="T1" b="0"/>
            <a:pathLst>
              <a:path w="7924800">
                <a:moveTo>
                  <a:pt x="0" y="0"/>
                </a:moveTo>
                <a:lnTo>
                  <a:pt x="7924800" y="0"/>
                </a:lnTo>
              </a:path>
            </a:pathLst>
          </a:custGeom>
          <a:noFill/>
          <a:ln w="12579">
            <a:solidFill>
              <a:srgbClr val="FFFFFF"/>
            </a:solidFill>
            <a:miter lim="800000"/>
            <a:headEnd/>
            <a:tailEnd/>
          </a:ln>
        </p:spPr>
        <p:txBody>
          <a:bodyPr lIns="0" tIns="0" rIns="0" bIns="0"/>
          <a:lstStyle/>
          <a:p>
            <a:endParaRPr lang="en-US" sz="2000">
              <a:latin typeface="Times New Roman" pitchFamily="18" charset="0"/>
              <a:cs typeface="Times New Roman" pitchFamily="18" charset="0"/>
            </a:endParaRPr>
          </a:p>
        </p:txBody>
      </p:sp>
      <p:sp>
        <p:nvSpPr>
          <p:cNvPr id="5" name="object 5"/>
          <p:cNvSpPr txBox="1"/>
          <p:nvPr/>
        </p:nvSpPr>
        <p:spPr>
          <a:xfrm>
            <a:off x="6781800" y="2362200"/>
            <a:ext cx="1744663" cy="320675"/>
          </a:xfrm>
          <a:prstGeom prst="rect">
            <a:avLst/>
          </a:prstGeom>
        </p:spPr>
        <p:txBody>
          <a:bodyPr lIns="0" tIns="12700" rIns="0" bIns="0">
            <a:spAutoFit/>
          </a:bodyPr>
          <a:lstStyle/>
          <a:p>
            <a:pPr marL="12700">
              <a:spcBef>
                <a:spcPts val="100"/>
              </a:spcBef>
              <a:defRPr/>
            </a:pPr>
            <a:r>
              <a:rPr sz="2000" b="1" spc="-10" dirty="0">
                <a:latin typeface="Times New Roman" pitchFamily="18" charset="0"/>
                <a:cs typeface="Times New Roman" pitchFamily="18" charset="0"/>
              </a:rPr>
              <a:t>T</a:t>
            </a:r>
            <a:r>
              <a:rPr sz="2000" b="1" spc="5" dirty="0">
                <a:latin typeface="Times New Roman" pitchFamily="18" charset="0"/>
                <a:cs typeface="Times New Roman" pitchFamily="18" charset="0"/>
              </a:rPr>
              <a:t>ech</a:t>
            </a:r>
            <a:r>
              <a:rPr sz="2000" b="1" dirty="0">
                <a:latin typeface="Times New Roman" pitchFamily="18" charset="0"/>
                <a:cs typeface="Times New Roman" pitchFamily="18" charset="0"/>
              </a:rPr>
              <a:t>ni</a:t>
            </a:r>
            <a:r>
              <a:rPr sz="2000" b="1" spc="5" dirty="0">
                <a:latin typeface="Times New Roman" pitchFamily="18" charset="0"/>
                <a:cs typeface="Times New Roman" pitchFamily="18" charset="0"/>
              </a:rPr>
              <a:t>qu</a:t>
            </a:r>
            <a:r>
              <a:rPr sz="2000" b="1" dirty="0">
                <a:latin typeface="Times New Roman" pitchFamily="18" charset="0"/>
                <a:cs typeface="Times New Roman" pitchFamily="18" charset="0"/>
              </a:rPr>
              <a:t>e</a:t>
            </a:r>
            <a:endParaRPr sz="2000" b="1">
              <a:latin typeface="Times New Roman" pitchFamily="18" charset="0"/>
              <a:cs typeface="Times New Roman" pitchFamily="18" charset="0"/>
            </a:endParaRPr>
          </a:p>
        </p:txBody>
      </p:sp>
      <p:sp>
        <p:nvSpPr>
          <p:cNvPr id="20484" name="object 6"/>
          <p:cNvSpPr txBox="1">
            <a:spLocks noChangeArrowheads="1"/>
          </p:cNvSpPr>
          <p:nvPr/>
        </p:nvSpPr>
        <p:spPr bwMode="auto">
          <a:xfrm>
            <a:off x="992188" y="2895600"/>
            <a:ext cx="5140325" cy="1449388"/>
          </a:xfrm>
          <a:prstGeom prst="rect">
            <a:avLst/>
          </a:prstGeom>
          <a:noFill/>
          <a:ln w="9525">
            <a:noFill/>
            <a:miter lim="800000"/>
            <a:headEnd/>
            <a:tailEnd/>
          </a:ln>
        </p:spPr>
        <p:txBody>
          <a:bodyPr lIns="0" tIns="12700" rIns="0" bIns="0">
            <a:spAutoFit/>
          </a:bodyPr>
          <a:lstStyle/>
          <a:p>
            <a:pPr marL="12700">
              <a:lnSpc>
                <a:spcPct val="152000"/>
              </a:lnSpc>
              <a:spcBef>
                <a:spcPts val="100"/>
              </a:spcBef>
            </a:pPr>
            <a:r>
              <a:rPr lang="en-US" sz="2000">
                <a:latin typeface="Times New Roman" pitchFamily="18" charset="0"/>
                <a:cs typeface="Times New Roman" pitchFamily="18" charset="0"/>
              </a:rPr>
              <a:t>Advanced Mobile Phone System (AMPS)  Global System for Mobile (GSM)</a:t>
            </a:r>
          </a:p>
          <a:p>
            <a:pPr marL="12700">
              <a:spcBef>
                <a:spcPts val="1500"/>
              </a:spcBef>
            </a:pPr>
            <a:r>
              <a:rPr lang="en-US" sz="2000">
                <a:latin typeface="Times New Roman" pitchFamily="18" charset="0"/>
                <a:cs typeface="Times New Roman" pitchFamily="18" charset="0"/>
              </a:rPr>
              <a:t>US Digital Cellular (USDC)</a:t>
            </a:r>
          </a:p>
        </p:txBody>
      </p:sp>
      <p:sp>
        <p:nvSpPr>
          <p:cNvPr id="20485" name="object 7"/>
          <p:cNvSpPr txBox="1">
            <a:spLocks noChangeArrowheads="1"/>
          </p:cNvSpPr>
          <p:nvPr/>
        </p:nvSpPr>
        <p:spPr bwMode="auto">
          <a:xfrm>
            <a:off x="6858000" y="2895600"/>
            <a:ext cx="1616075" cy="1416050"/>
          </a:xfrm>
          <a:prstGeom prst="rect">
            <a:avLst/>
          </a:prstGeom>
          <a:noFill/>
          <a:ln w="9525">
            <a:noFill/>
            <a:miter lim="800000"/>
            <a:headEnd/>
            <a:tailEnd/>
          </a:ln>
        </p:spPr>
        <p:txBody>
          <a:bodyPr lIns="0" tIns="12700" rIns="0" bIns="0">
            <a:spAutoFit/>
          </a:bodyPr>
          <a:lstStyle/>
          <a:p>
            <a:pPr marL="12700" algn="just">
              <a:lnSpc>
                <a:spcPct val="152000"/>
              </a:lnSpc>
              <a:spcBef>
                <a:spcPts val="100"/>
              </a:spcBef>
            </a:pPr>
            <a:r>
              <a:rPr lang="en-US" sz="2000">
                <a:latin typeface="Times New Roman" pitchFamily="18" charset="0"/>
                <a:cs typeface="Times New Roman" pitchFamily="18" charset="0"/>
              </a:rPr>
              <a:t>FDMA/FDD  TDMA/FDD  TDMA/FDD</a:t>
            </a:r>
          </a:p>
        </p:txBody>
      </p:sp>
      <p:sp>
        <p:nvSpPr>
          <p:cNvPr id="20486" name="object 8"/>
          <p:cNvSpPr txBox="1">
            <a:spLocks noChangeArrowheads="1"/>
          </p:cNvSpPr>
          <p:nvPr/>
        </p:nvSpPr>
        <p:spPr bwMode="auto">
          <a:xfrm>
            <a:off x="992188" y="4419600"/>
            <a:ext cx="7618412" cy="947738"/>
          </a:xfrm>
          <a:prstGeom prst="rect">
            <a:avLst/>
          </a:prstGeom>
          <a:noFill/>
          <a:ln w="9525">
            <a:noFill/>
            <a:miter lim="800000"/>
            <a:headEnd/>
            <a:tailEnd/>
          </a:ln>
        </p:spPr>
        <p:txBody>
          <a:bodyPr lIns="0" tIns="12700" rIns="0" bIns="0">
            <a:spAutoFit/>
          </a:bodyPr>
          <a:lstStyle/>
          <a:p>
            <a:pPr marL="12700">
              <a:lnSpc>
                <a:spcPct val="152000"/>
              </a:lnSpc>
              <a:spcBef>
                <a:spcPts val="100"/>
              </a:spcBef>
              <a:tabLst>
                <a:tab pos="5802313" algn="l"/>
                <a:tab pos="5838825" algn="l"/>
              </a:tabLst>
            </a:pPr>
            <a:r>
              <a:rPr lang="en-US" sz="2000">
                <a:latin typeface="Times New Roman" pitchFamily="18" charset="0"/>
                <a:cs typeface="Times New Roman" pitchFamily="18" charset="0"/>
              </a:rPr>
              <a:t>Digital European Cordless Telephone (DECT)		 FDMA/TDD  US Narrowband Spread Spectrum (IS-95)	  CDMA/FDD</a:t>
            </a:r>
          </a:p>
        </p:txBody>
      </p:sp>
      <p:sp>
        <p:nvSpPr>
          <p:cNvPr id="20487" name="object 9"/>
          <p:cNvSpPr>
            <a:spLocks noChangeArrowheads="1"/>
          </p:cNvSpPr>
          <p:nvPr/>
        </p:nvSpPr>
        <p:spPr bwMode="auto">
          <a:xfrm>
            <a:off x="914400" y="1905000"/>
            <a:ext cx="7924800" cy="4191000"/>
          </a:xfrm>
          <a:custGeom>
            <a:avLst/>
            <a:gdLst>
              <a:gd name="T0" fmla="*/ 0 w 7924800"/>
              <a:gd name="T1" fmla="*/ 0 h 4191000"/>
              <a:gd name="T2" fmla="*/ 7924800 w 7924800"/>
              <a:gd name="T3" fmla="*/ 4191000 h 4191000"/>
            </a:gdLst>
            <a:ahLst/>
            <a:cxnLst/>
            <a:rect l="T0" t="T1" r="T2" b="T3"/>
            <a:pathLst>
              <a:path w="7924800" h="4191000">
                <a:moveTo>
                  <a:pt x="0" y="1371600"/>
                </a:moveTo>
                <a:lnTo>
                  <a:pt x="7924800" y="1371600"/>
                </a:lnTo>
              </a:path>
              <a:path w="7924800" h="4191000">
                <a:moveTo>
                  <a:pt x="0" y="4191000"/>
                </a:moveTo>
                <a:lnTo>
                  <a:pt x="7924800" y="4191000"/>
                </a:lnTo>
              </a:path>
              <a:path w="7924800" h="4191000">
                <a:moveTo>
                  <a:pt x="0" y="0"/>
                </a:moveTo>
                <a:lnTo>
                  <a:pt x="0" y="4191000"/>
                </a:lnTo>
              </a:path>
              <a:path w="7924800" h="4191000">
                <a:moveTo>
                  <a:pt x="7924800" y="0"/>
                </a:moveTo>
                <a:lnTo>
                  <a:pt x="7924800" y="4191000"/>
                </a:lnTo>
              </a:path>
            </a:pathLst>
          </a:custGeom>
          <a:noFill/>
          <a:ln w="12579">
            <a:solidFill>
              <a:srgbClr val="FFFFFF"/>
            </a:solidFill>
            <a:miter lim="800000"/>
            <a:headEnd/>
            <a:tailEnd/>
          </a:ln>
        </p:spPr>
        <p:txBody>
          <a:bodyPr lIns="0" tIns="0" rIns="0" bIns="0"/>
          <a:lstStyle/>
          <a:p>
            <a:endParaRPr lang="en-US" sz="2000">
              <a:latin typeface="Times New Roman" pitchFamily="18" charset="0"/>
              <a:cs typeface="Times New Roman" pitchFamily="18" charset="0"/>
            </a:endParaRPr>
          </a:p>
        </p:txBody>
      </p:sp>
      <p:sp>
        <p:nvSpPr>
          <p:cNvPr id="10" name="object 10"/>
          <p:cNvSpPr txBox="1"/>
          <p:nvPr/>
        </p:nvSpPr>
        <p:spPr>
          <a:xfrm>
            <a:off x="990600" y="2362200"/>
            <a:ext cx="5410200" cy="320675"/>
          </a:xfrm>
          <a:prstGeom prst="rect">
            <a:avLst/>
          </a:prstGeom>
        </p:spPr>
        <p:txBody>
          <a:bodyPr lIns="0" tIns="12700" rIns="0" bIns="0">
            <a:spAutoFit/>
          </a:bodyPr>
          <a:lstStyle/>
          <a:p>
            <a:pPr marL="12700">
              <a:spcBef>
                <a:spcPts val="100"/>
              </a:spcBef>
              <a:defRPr/>
            </a:pPr>
            <a:r>
              <a:rPr lang="en-US" sz="2000" b="1" spc="-5" dirty="0">
                <a:latin typeface="Times New Roman" pitchFamily="18" charset="0"/>
                <a:cs typeface="Times New Roman" pitchFamily="18" charset="0"/>
              </a:rPr>
              <a:t>Multiple</a:t>
            </a:r>
            <a:r>
              <a:rPr lang="en-US" sz="2000" b="1" spc="-65" dirty="0">
                <a:latin typeface="Times New Roman" pitchFamily="18" charset="0"/>
                <a:cs typeface="Times New Roman" pitchFamily="18" charset="0"/>
              </a:rPr>
              <a:t> </a:t>
            </a:r>
            <a:r>
              <a:rPr lang="en-US" sz="2000" b="1" dirty="0">
                <a:latin typeface="Times New Roman" pitchFamily="18" charset="0"/>
                <a:cs typeface="Times New Roman" pitchFamily="18" charset="0"/>
              </a:rPr>
              <a:t>Access </a:t>
            </a:r>
            <a:r>
              <a:rPr sz="2000" b="1" spc="-5">
                <a:latin typeface="Times New Roman" pitchFamily="18" charset="0"/>
                <a:cs typeface="Times New Roman" pitchFamily="18" charset="0"/>
              </a:rPr>
              <a:t>Cellular</a:t>
            </a:r>
            <a:r>
              <a:rPr sz="2000" b="1" spc="-55">
                <a:latin typeface="Times New Roman" pitchFamily="18" charset="0"/>
                <a:cs typeface="Times New Roman" pitchFamily="18" charset="0"/>
              </a:rPr>
              <a:t> </a:t>
            </a:r>
            <a:r>
              <a:rPr sz="2000" b="1" dirty="0">
                <a:latin typeface="Times New Roman" pitchFamily="18" charset="0"/>
                <a:cs typeface="Times New Roman" pitchFamily="18" charset="0"/>
              </a:rPr>
              <a:t>System</a:t>
            </a:r>
            <a:endParaRPr sz="2000" b="1">
              <a:latin typeface="Times New Roman" pitchFamily="18" charset="0"/>
              <a:cs typeface="Times New Roman" pitchFamily="18" charset="0"/>
            </a:endParaRPr>
          </a:p>
        </p:txBody>
      </p:sp>
      <p:sp>
        <p:nvSpPr>
          <p:cNvPr id="11"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Applications</a:t>
            </a:r>
          </a:p>
        </p:txBody>
      </p:sp>
      <p:pic>
        <p:nvPicPr>
          <p:cNvPr id="20490"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13" name="Rectangle 12"/>
          <p:cNvSpPr/>
          <p:nvPr/>
        </p:nvSpPr>
        <p:spPr>
          <a:xfrm>
            <a:off x="914400" y="1295400"/>
            <a:ext cx="6629400" cy="430213"/>
          </a:xfrm>
          <a:prstGeom prst="rect">
            <a:avLst/>
          </a:prstGeom>
        </p:spPr>
        <p:txBody>
          <a:bodyPr>
            <a:spAutoFit/>
          </a:bodyPr>
          <a:lstStyle/>
          <a:p>
            <a:pPr fontAlgn="auto">
              <a:spcAft>
                <a:spcPts val="0"/>
              </a:spcAft>
              <a:defRPr/>
            </a:pPr>
            <a:r>
              <a:rPr lang="en-US" sz="2200" b="1" spc="-5" dirty="0">
                <a:latin typeface="Times New Roman" pitchFamily="18" charset="0"/>
                <a:cs typeface="Times New Roman" pitchFamily="18" charset="0"/>
              </a:rPr>
              <a:t>Multiple Access Techniques in</a:t>
            </a:r>
            <a:r>
              <a:rPr lang="en-US" sz="2200" b="1" spc="-85" dirty="0">
                <a:latin typeface="Times New Roman" pitchFamily="18" charset="0"/>
                <a:cs typeface="Times New Roman" pitchFamily="18" charset="0"/>
              </a:rPr>
              <a:t> </a:t>
            </a:r>
            <a:r>
              <a:rPr lang="en-US" sz="2200" b="1" dirty="0">
                <a:latin typeface="Times New Roman" pitchFamily="18" charset="0"/>
                <a:cs typeface="Times New Roman" pitchFamily="18" charset="0"/>
              </a:rPr>
              <a:t>use</a:t>
            </a:r>
          </a:p>
        </p:txBody>
      </p:sp>
      <p:sp>
        <p:nvSpPr>
          <p:cNvPr id="12" name="Date Placeholder 11"/>
          <p:cNvSpPr>
            <a:spLocks noGrp="1"/>
          </p:cNvSpPr>
          <p:nvPr>
            <p:ph type="dt" sz="half" idx="10"/>
          </p:nvPr>
        </p:nvSpPr>
        <p:spPr/>
        <p:txBody>
          <a:bodyPr/>
          <a:lstStyle/>
          <a:p>
            <a:pPr>
              <a:defRPr/>
            </a:pPr>
            <a:fld id="{A81E46BE-9481-4A71-9EF2-73AA6824CB84}" type="datetime1">
              <a:rPr lang="en-US" smtClean="0"/>
              <a:t>11/30/2024</a:t>
            </a:fld>
            <a:endParaRPr lang="en-US"/>
          </a:p>
        </p:txBody>
      </p:sp>
      <p:sp>
        <p:nvSpPr>
          <p:cNvPr id="14" name="Slide Number Placeholder 13"/>
          <p:cNvSpPr>
            <a:spLocks noGrp="1"/>
          </p:cNvSpPr>
          <p:nvPr>
            <p:ph type="sldNum" sz="quarter" idx="12"/>
          </p:nvPr>
        </p:nvSpPr>
        <p:spPr/>
        <p:txBody>
          <a:bodyPr/>
          <a:lstStyle/>
          <a:p>
            <a:pPr>
              <a:defRPr/>
            </a:pPr>
            <a:fld id="{8711E55C-131A-4FE6-ABEE-E1577A104930}" type="slidenum">
              <a:rPr lang="en-US" smtClean="0"/>
              <a:pPr>
                <a:defRPr/>
              </a:pPr>
              <a:t>41</a:t>
            </a:fld>
            <a:endParaRPr lang="en-US"/>
          </a:p>
        </p:txBody>
      </p:sp>
      <p:sp>
        <p:nvSpPr>
          <p:cNvPr id="15" name="Footer Placeholder 14"/>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bject 3"/>
          <p:cNvSpPr txBox="1">
            <a:spLocks noChangeArrowheads="1"/>
          </p:cNvSpPr>
          <p:nvPr/>
        </p:nvSpPr>
        <p:spPr bwMode="auto">
          <a:xfrm>
            <a:off x="765175" y="1371600"/>
            <a:ext cx="7620000" cy="3586163"/>
          </a:xfrm>
          <a:prstGeom prst="rect">
            <a:avLst/>
          </a:prstGeom>
          <a:noFill/>
          <a:ln w="9525">
            <a:noFill/>
            <a:miter lim="800000"/>
            <a:headEnd/>
            <a:tailEnd/>
          </a:ln>
        </p:spPr>
        <p:txBody>
          <a:bodyPr lIns="0" tIns="114300" rIns="0" bIns="0">
            <a:spAutoFit/>
          </a:bodyPr>
          <a:lstStyle/>
          <a:p>
            <a:pPr marL="355600" indent="-342900">
              <a:lnSpc>
                <a:spcPct val="150000"/>
              </a:lnSpc>
              <a:spcBef>
                <a:spcPts val="900"/>
              </a:spcBef>
              <a:buFontTx/>
              <a:buChar char="•"/>
              <a:tabLst>
                <a:tab pos="354013" algn="l"/>
                <a:tab pos="355600" algn="l"/>
              </a:tabLst>
            </a:pPr>
            <a:r>
              <a:rPr lang="en-US" sz="2200" dirty="0">
                <a:latin typeface="Times New Roman" pitchFamily="18" charset="0"/>
                <a:cs typeface="Times New Roman" pitchFamily="18" charset="0"/>
              </a:rPr>
              <a:t>One phone circuit per channel </a:t>
            </a:r>
          </a:p>
          <a:p>
            <a:pPr marL="355600" indent="-342900">
              <a:lnSpc>
                <a:spcPct val="150000"/>
              </a:lnSpc>
              <a:spcBef>
                <a:spcPts val="900"/>
              </a:spcBef>
              <a:buFontTx/>
              <a:buChar char="•"/>
              <a:tabLst>
                <a:tab pos="354013" algn="l"/>
                <a:tab pos="355600" algn="l"/>
              </a:tabLst>
            </a:pPr>
            <a:r>
              <a:rPr lang="en-US" sz="2200" dirty="0">
                <a:latin typeface="Times New Roman" pitchFamily="18" charset="0"/>
                <a:cs typeface="Times New Roman" pitchFamily="18" charset="0"/>
              </a:rPr>
              <a:t>Idle time causes wasting of resources</a:t>
            </a:r>
          </a:p>
          <a:p>
            <a:pPr marL="355600" indent="-342900">
              <a:lnSpc>
                <a:spcPct val="150000"/>
              </a:lnSpc>
              <a:spcBef>
                <a:spcPts val="800"/>
              </a:spcBef>
              <a:buFontTx/>
              <a:buChar char="•"/>
              <a:tabLst>
                <a:tab pos="354013" algn="l"/>
                <a:tab pos="355600" algn="l"/>
              </a:tabLst>
            </a:pPr>
            <a:r>
              <a:rPr lang="en-US" sz="2200" dirty="0">
                <a:latin typeface="Times New Roman" pitchFamily="18" charset="0"/>
                <a:cs typeface="Times New Roman" pitchFamily="18" charset="0"/>
              </a:rPr>
              <a:t>Simultaneously and continuously  transmitting</a:t>
            </a:r>
          </a:p>
          <a:p>
            <a:pPr marL="355600" indent="-342900">
              <a:lnSpc>
                <a:spcPct val="150000"/>
              </a:lnSpc>
              <a:spcBef>
                <a:spcPts val="788"/>
              </a:spcBef>
              <a:buFontTx/>
              <a:buChar char="•"/>
              <a:tabLst>
                <a:tab pos="354013" algn="l"/>
                <a:tab pos="355600" algn="l"/>
              </a:tabLst>
            </a:pPr>
            <a:r>
              <a:rPr lang="en-US" sz="2200" dirty="0">
                <a:latin typeface="Times New Roman" pitchFamily="18" charset="0"/>
                <a:cs typeface="Times New Roman" pitchFamily="18" charset="0"/>
              </a:rPr>
              <a:t>Usually implemented in narrowband systems</a:t>
            </a:r>
          </a:p>
          <a:p>
            <a:pPr marL="355600" indent="-342900">
              <a:lnSpc>
                <a:spcPct val="150000"/>
              </a:lnSpc>
              <a:spcBef>
                <a:spcPts val="800"/>
              </a:spcBef>
              <a:buFontTx/>
              <a:buChar char="•"/>
              <a:tabLst>
                <a:tab pos="354013" algn="l"/>
                <a:tab pos="355600" algn="l"/>
              </a:tabLst>
            </a:pPr>
            <a:r>
              <a:rPr lang="en-US" sz="2200" dirty="0">
                <a:latin typeface="Times New Roman" pitchFamily="18" charset="0"/>
                <a:cs typeface="Times New Roman" pitchFamily="18" charset="0"/>
              </a:rPr>
              <a:t>For example: in AMPS is a FDMA  bandwidth of 30 </a:t>
            </a:r>
            <a:r>
              <a:rPr lang="en-US" sz="2200" dirty="0" err="1">
                <a:latin typeface="Times New Roman" pitchFamily="18" charset="0"/>
                <a:cs typeface="Times New Roman" pitchFamily="18" charset="0"/>
              </a:rPr>
              <a:t>khz</a:t>
            </a:r>
            <a:r>
              <a:rPr lang="en-US" sz="2200" dirty="0">
                <a:latin typeface="Times New Roman" pitchFamily="18" charset="0"/>
                <a:cs typeface="Times New Roman" pitchFamily="18" charset="0"/>
              </a:rPr>
              <a:t> implemented</a:t>
            </a:r>
          </a:p>
        </p:txBody>
      </p:sp>
      <p:sp>
        <p:nvSpPr>
          <p:cNvPr id="4"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spc="-5" dirty="0">
                <a:latin typeface="Times New Roman" pitchFamily="18" charset="0"/>
                <a:cs typeface="Times New Roman" pitchFamily="18" charset="0"/>
              </a:rPr>
              <a:t>Frequency Division </a:t>
            </a:r>
            <a:r>
              <a:rPr lang="en-US" sz="2400" spc="-10" dirty="0">
                <a:latin typeface="Times New Roman" pitchFamily="18" charset="0"/>
                <a:cs typeface="Times New Roman" pitchFamily="18" charset="0"/>
              </a:rPr>
              <a:t>Multiple Access</a:t>
            </a:r>
            <a:r>
              <a:rPr lang="en-US" sz="2400" spc="10" dirty="0">
                <a:latin typeface="Times New Roman" pitchFamily="18" charset="0"/>
                <a:cs typeface="Times New Roman" pitchFamily="18" charset="0"/>
              </a:rPr>
              <a:t> </a:t>
            </a:r>
            <a:r>
              <a:rPr lang="en-US" sz="2400" dirty="0">
                <a:latin typeface="Times New Roman" pitchFamily="18" charset="0"/>
                <a:cs typeface="Times New Roman" pitchFamily="18" charset="0"/>
              </a:rPr>
              <a:t>FDMA</a:t>
            </a:r>
          </a:p>
        </p:txBody>
      </p:sp>
      <p:pic>
        <p:nvPicPr>
          <p:cNvPr id="21508"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5" name="Date Placeholder 4"/>
          <p:cNvSpPr>
            <a:spLocks noGrp="1"/>
          </p:cNvSpPr>
          <p:nvPr>
            <p:ph type="dt" sz="half" idx="10"/>
          </p:nvPr>
        </p:nvSpPr>
        <p:spPr/>
        <p:txBody>
          <a:bodyPr/>
          <a:lstStyle/>
          <a:p>
            <a:pPr>
              <a:defRPr/>
            </a:pPr>
            <a:fld id="{3ABF6489-7F53-45A8-A4EF-CD061DDB8C12}" type="datetime1">
              <a:rPr lang="en-US" smtClean="0"/>
              <a:t>11/30/2024</a:t>
            </a:fld>
            <a:endParaRPr lang="en-US"/>
          </a:p>
        </p:txBody>
      </p:sp>
      <p:sp>
        <p:nvSpPr>
          <p:cNvPr id="6" name="Slide Number Placeholder 5"/>
          <p:cNvSpPr>
            <a:spLocks noGrp="1"/>
          </p:cNvSpPr>
          <p:nvPr>
            <p:ph type="sldNum" sz="quarter" idx="12"/>
          </p:nvPr>
        </p:nvSpPr>
        <p:spPr/>
        <p:txBody>
          <a:bodyPr/>
          <a:lstStyle/>
          <a:p>
            <a:pPr>
              <a:defRPr/>
            </a:pPr>
            <a:fld id="{8711E55C-131A-4FE6-ABEE-E1577A104930}" type="slidenum">
              <a:rPr lang="en-US" smtClean="0"/>
              <a:pPr>
                <a:defRPr/>
              </a:pPr>
              <a:t>42</a:t>
            </a:fld>
            <a:endParaRPr lang="en-US"/>
          </a:p>
        </p:txBody>
      </p:sp>
      <p:sp>
        <p:nvSpPr>
          <p:cNvPr id="7" name="Footer Placeholder 6"/>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893763"/>
            <a:ext cx="5499100" cy="520700"/>
          </a:xfrm>
        </p:spPr>
        <p:txBody>
          <a:bodyPr lIns="0" tIns="12700" rIns="0" bIns="0" rtlCol="0">
            <a:spAutoFit/>
          </a:bodyPr>
          <a:lstStyle/>
          <a:p>
            <a:pPr marL="12700" algn="l" eaLnBrk="1" hangingPunct="1">
              <a:lnSpc>
                <a:spcPct val="150000"/>
              </a:lnSpc>
              <a:spcBef>
                <a:spcPts val="100"/>
              </a:spcBef>
              <a:defRPr/>
            </a:pPr>
            <a:r>
              <a:rPr sz="2200" b="1" spc="-5" dirty="0">
                <a:latin typeface="Times New Roman" pitchFamily="18" charset="0"/>
                <a:cs typeface="Times New Roman" pitchFamily="18" charset="0"/>
              </a:rPr>
              <a:t>FDMA compared </a:t>
            </a:r>
            <a:r>
              <a:rPr sz="2200" b="1" spc="-10" dirty="0">
                <a:latin typeface="Times New Roman" pitchFamily="18" charset="0"/>
                <a:cs typeface="Times New Roman" pitchFamily="18" charset="0"/>
              </a:rPr>
              <a:t>to</a:t>
            </a:r>
            <a:r>
              <a:rPr sz="2200" b="1" spc="-50" dirty="0">
                <a:latin typeface="Times New Roman" pitchFamily="18" charset="0"/>
                <a:cs typeface="Times New Roman" pitchFamily="18" charset="0"/>
              </a:rPr>
              <a:t> </a:t>
            </a:r>
            <a:r>
              <a:rPr sz="2200" b="1" spc="-5" dirty="0">
                <a:latin typeface="Times New Roman" pitchFamily="18" charset="0"/>
                <a:cs typeface="Times New Roman" pitchFamily="18" charset="0"/>
              </a:rPr>
              <a:t>TDMA</a:t>
            </a:r>
          </a:p>
        </p:txBody>
      </p:sp>
      <p:sp>
        <p:nvSpPr>
          <p:cNvPr id="22531" name="object 3"/>
          <p:cNvSpPr txBox="1">
            <a:spLocks noChangeArrowheads="1"/>
          </p:cNvSpPr>
          <p:nvPr/>
        </p:nvSpPr>
        <p:spPr bwMode="auto">
          <a:xfrm>
            <a:off x="765175" y="1371600"/>
            <a:ext cx="7016750" cy="4079875"/>
          </a:xfrm>
          <a:prstGeom prst="rect">
            <a:avLst/>
          </a:prstGeom>
          <a:noFill/>
          <a:ln w="9525">
            <a:noFill/>
            <a:miter lim="800000"/>
            <a:headEnd/>
            <a:tailEnd/>
          </a:ln>
        </p:spPr>
        <p:txBody>
          <a:bodyPr lIns="0" tIns="114300" rIns="0" bIns="0">
            <a:spAutoFit/>
          </a:bodyPr>
          <a:lstStyle/>
          <a:p>
            <a:pPr marL="354013" indent="-341313">
              <a:lnSpc>
                <a:spcPct val="150000"/>
              </a:lnSpc>
              <a:spcBef>
                <a:spcPts val="900"/>
              </a:spcBef>
              <a:buFontTx/>
              <a:buChar char="•"/>
              <a:tabLst>
                <a:tab pos="352425" algn="l"/>
                <a:tab pos="354013" algn="l"/>
              </a:tabLst>
            </a:pPr>
            <a:r>
              <a:rPr lang="en-US" sz="2200" dirty="0">
                <a:latin typeface="Times New Roman" pitchFamily="18" charset="0"/>
                <a:cs typeface="Times New Roman" pitchFamily="18" charset="0"/>
              </a:rPr>
              <a:t>Fewer bits for synchronization</a:t>
            </a:r>
          </a:p>
          <a:p>
            <a:pPr marL="354013" indent="-341313">
              <a:lnSpc>
                <a:spcPct val="150000"/>
              </a:lnSpc>
              <a:spcBef>
                <a:spcPts val="800"/>
              </a:spcBef>
              <a:buFontTx/>
              <a:buChar char="•"/>
              <a:tabLst>
                <a:tab pos="352425" algn="l"/>
                <a:tab pos="354013" algn="l"/>
              </a:tabLst>
            </a:pPr>
            <a:r>
              <a:rPr lang="en-US" sz="2200" dirty="0">
                <a:latin typeface="Times New Roman" pitchFamily="18" charset="0"/>
                <a:cs typeface="Times New Roman" pitchFamily="18" charset="0"/>
              </a:rPr>
              <a:t>Fewer bits for framing</a:t>
            </a:r>
          </a:p>
          <a:p>
            <a:pPr marL="354013" indent="-341313">
              <a:lnSpc>
                <a:spcPct val="150000"/>
              </a:lnSpc>
              <a:spcBef>
                <a:spcPts val="800"/>
              </a:spcBef>
              <a:buFontTx/>
              <a:buChar char="•"/>
              <a:tabLst>
                <a:tab pos="352425" algn="l"/>
                <a:tab pos="354013" algn="l"/>
              </a:tabLst>
            </a:pPr>
            <a:r>
              <a:rPr lang="en-US" sz="2200" dirty="0">
                <a:latin typeface="Times New Roman" pitchFamily="18" charset="0"/>
                <a:cs typeface="Times New Roman" pitchFamily="18" charset="0"/>
              </a:rPr>
              <a:t>Higher cell site system costs</a:t>
            </a:r>
          </a:p>
          <a:p>
            <a:pPr marL="354013" indent="-341313">
              <a:lnSpc>
                <a:spcPct val="150000"/>
              </a:lnSpc>
              <a:spcBef>
                <a:spcPts val="788"/>
              </a:spcBef>
              <a:buFontTx/>
              <a:buChar char="•"/>
              <a:tabLst>
                <a:tab pos="352425" algn="l"/>
                <a:tab pos="354013" algn="l"/>
              </a:tabLst>
            </a:pPr>
            <a:r>
              <a:rPr lang="en-US" sz="2200" dirty="0">
                <a:latin typeface="Times New Roman" pitchFamily="18" charset="0"/>
                <a:cs typeface="Times New Roman" pitchFamily="18" charset="0"/>
              </a:rPr>
              <a:t>Higher costs for duplexer used in base  station and subscriber units</a:t>
            </a:r>
          </a:p>
          <a:p>
            <a:pPr marL="354013" indent="-341313">
              <a:lnSpc>
                <a:spcPct val="150000"/>
              </a:lnSpc>
              <a:spcBef>
                <a:spcPts val="800"/>
              </a:spcBef>
              <a:buFontTx/>
              <a:buChar char="•"/>
              <a:tabLst>
                <a:tab pos="352425" algn="l"/>
                <a:tab pos="354013" algn="l"/>
              </a:tabLst>
            </a:pPr>
            <a:r>
              <a:rPr lang="en-US" sz="2200" dirty="0">
                <a:latin typeface="Times New Roman" pitchFamily="18" charset="0"/>
                <a:cs typeface="Times New Roman" pitchFamily="18" charset="0"/>
              </a:rPr>
              <a:t>FDMA requires RF filtering to minimize  adjacent channel interference</a:t>
            </a:r>
          </a:p>
        </p:txBody>
      </p:sp>
      <p:sp>
        <p:nvSpPr>
          <p:cNvPr id="4"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spc="-5" dirty="0">
                <a:latin typeface="Times New Roman" pitchFamily="18" charset="0"/>
                <a:cs typeface="Times New Roman" pitchFamily="18" charset="0"/>
              </a:rPr>
              <a:t>Frequency Division </a:t>
            </a:r>
            <a:r>
              <a:rPr lang="en-US" sz="2400" spc="-10" dirty="0">
                <a:latin typeface="Times New Roman" pitchFamily="18" charset="0"/>
                <a:cs typeface="Times New Roman" pitchFamily="18" charset="0"/>
              </a:rPr>
              <a:t>Multiple Access</a:t>
            </a:r>
            <a:r>
              <a:rPr lang="en-US" sz="2400" spc="10" dirty="0">
                <a:latin typeface="Times New Roman" pitchFamily="18" charset="0"/>
                <a:cs typeface="Times New Roman" pitchFamily="18" charset="0"/>
              </a:rPr>
              <a:t> </a:t>
            </a:r>
            <a:r>
              <a:rPr lang="en-US" sz="2400" dirty="0">
                <a:latin typeface="Times New Roman" pitchFamily="18" charset="0"/>
                <a:cs typeface="Times New Roman" pitchFamily="18" charset="0"/>
              </a:rPr>
              <a:t>FDMA</a:t>
            </a:r>
          </a:p>
        </p:txBody>
      </p:sp>
      <p:pic>
        <p:nvPicPr>
          <p:cNvPr id="22533"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CFB2890D-26D2-4B83-84DD-67BDB2CB5FBF}" type="datetime1">
              <a:rPr lang="en-US" smtClean="0"/>
              <a:t>11/30/2024</a:t>
            </a:fld>
            <a:endParaRPr lang="en-US"/>
          </a:p>
        </p:txBody>
      </p:sp>
      <p:sp>
        <p:nvSpPr>
          <p:cNvPr id="7" name="Slide Number Placeholder 6"/>
          <p:cNvSpPr>
            <a:spLocks noGrp="1"/>
          </p:cNvSpPr>
          <p:nvPr>
            <p:ph type="sldNum" sz="quarter" idx="12"/>
          </p:nvPr>
        </p:nvSpPr>
        <p:spPr/>
        <p:txBody>
          <a:bodyPr/>
          <a:lstStyle/>
          <a:p>
            <a:pPr>
              <a:defRPr/>
            </a:pPr>
            <a:fld id="{8711E55C-131A-4FE6-ABEE-E1577A104930}" type="slidenum">
              <a:rPr lang="en-US" smtClean="0"/>
              <a:pPr>
                <a:defRPr/>
              </a:pPr>
              <a:t>43</a:t>
            </a:fld>
            <a:endParaRPr lang="en-US"/>
          </a:p>
        </p:txBody>
      </p:sp>
      <p:sp>
        <p:nvSpPr>
          <p:cNvPr id="8" name="Footer Placeholder 7"/>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893763"/>
            <a:ext cx="6076950" cy="520700"/>
          </a:xfrm>
        </p:spPr>
        <p:txBody>
          <a:bodyPr lIns="0" tIns="12700" rIns="0" bIns="0" rtlCol="0">
            <a:spAutoFit/>
          </a:bodyPr>
          <a:lstStyle/>
          <a:p>
            <a:pPr marL="12700" algn="l" eaLnBrk="1" hangingPunct="1">
              <a:lnSpc>
                <a:spcPct val="150000"/>
              </a:lnSpc>
              <a:spcBef>
                <a:spcPts val="100"/>
              </a:spcBef>
              <a:defRPr/>
            </a:pPr>
            <a:r>
              <a:rPr sz="2200" b="1" spc="-10" dirty="0">
                <a:latin typeface="Times New Roman" pitchFamily="18" charset="0"/>
                <a:cs typeface="Times New Roman" pitchFamily="18" charset="0"/>
              </a:rPr>
              <a:t>Time </a:t>
            </a:r>
            <a:r>
              <a:rPr sz="2200" b="1" spc="-5" dirty="0">
                <a:latin typeface="Times New Roman" pitchFamily="18" charset="0"/>
                <a:cs typeface="Times New Roman" pitchFamily="18" charset="0"/>
              </a:rPr>
              <a:t>Division Multiple</a:t>
            </a:r>
            <a:r>
              <a:rPr sz="2200" b="1" spc="-50" dirty="0">
                <a:latin typeface="Times New Roman" pitchFamily="18" charset="0"/>
                <a:cs typeface="Times New Roman" pitchFamily="18" charset="0"/>
              </a:rPr>
              <a:t> </a:t>
            </a:r>
            <a:r>
              <a:rPr sz="2200" b="1" spc="-5" dirty="0">
                <a:latin typeface="Times New Roman" pitchFamily="18" charset="0"/>
                <a:cs typeface="Times New Roman" pitchFamily="18" charset="0"/>
              </a:rPr>
              <a:t>Access</a:t>
            </a:r>
          </a:p>
        </p:txBody>
      </p:sp>
      <p:sp>
        <p:nvSpPr>
          <p:cNvPr id="3" name="object 3"/>
          <p:cNvSpPr txBox="1"/>
          <p:nvPr/>
        </p:nvSpPr>
        <p:spPr>
          <a:xfrm>
            <a:off x="990600" y="1524000"/>
            <a:ext cx="4694238" cy="3675063"/>
          </a:xfrm>
          <a:prstGeom prst="rect">
            <a:avLst/>
          </a:prstGeom>
        </p:spPr>
        <p:txBody>
          <a:bodyPr lIns="0" tIns="114300" rIns="0" bIns="0">
            <a:spAutoFit/>
          </a:bodyPr>
          <a:lstStyle/>
          <a:p>
            <a:pPr marL="354330" indent="-341630">
              <a:lnSpc>
                <a:spcPct val="150000"/>
              </a:lnSpc>
              <a:spcBef>
                <a:spcPts val="900"/>
              </a:spcBef>
              <a:buFontTx/>
              <a:buChar char="•"/>
              <a:tabLst>
                <a:tab pos="353695" algn="l"/>
                <a:tab pos="354330" algn="l"/>
              </a:tabLst>
              <a:defRPr/>
            </a:pPr>
            <a:r>
              <a:rPr lang="en-US" sz="2200" spc="-10" dirty="0">
                <a:latin typeface="Times New Roman" pitchFamily="18" charset="0"/>
                <a:cs typeface="Times New Roman" pitchFamily="18" charset="0"/>
              </a:rPr>
              <a:t>Time</a:t>
            </a:r>
            <a:r>
              <a:rPr lang="en-US" sz="2200" dirty="0">
                <a:latin typeface="Times New Roman" pitchFamily="18" charset="0"/>
                <a:cs typeface="Times New Roman" pitchFamily="18" charset="0"/>
              </a:rPr>
              <a:t> </a:t>
            </a:r>
            <a:r>
              <a:rPr lang="en-US" sz="2200" spc="-5" dirty="0">
                <a:latin typeface="Times New Roman" pitchFamily="18" charset="0"/>
                <a:cs typeface="Times New Roman" pitchFamily="18" charset="0"/>
              </a:rPr>
              <a:t>slots</a:t>
            </a:r>
            <a:endParaRPr lang="en-US" sz="2200" dirty="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lang="en-US" sz="2200" dirty="0">
                <a:latin typeface="Times New Roman" pitchFamily="18" charset="0"/>
                <a:cs typeface="Times New Roman" pitchFamily="18" charset="0"/>
              </a:rPr>
              <a:t>One user per</a:t>
            </a:r>
            <a:r>
              <a:rPr lang="en-US" sz="2200" spc="-5" dirty="0">
                <a:latin typeface="Times New Roman" pitchFamily="18" charset="0"/>
                <a:cs typeface="Times New Roman" pitchFamily="18" charset="0"/>
              </a:rPr>
              <a:t> slot</a:t>
            </a:r>
            <a:endParaRPr lang="en-US" sz="2200" dirty="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lang="en-US" sz="2200" spc="-5" dirty="0">
                <a:latin typeface="Times New Roman" pitchFamily="18" charset="0"/>
                <a:cs typeface="Times New Roman" pitchFamily="18" charset="0"/>
              </a:rPr>
              <a:t>Buffer </a:t>
            </a:r>
            <a:r>
              <a:rPr lang="en-US" sz="2200" dirty="0">
                <a:latin typeface="Times New Roman" pitchFamily="18" charset="0"/>
                <a:cs typeface="Times New Roman" pitchFamily="18" charset="0"/>
              </a:rPr>
              <a:t>and burst</a:t>
            </a:r>
            <a:r>
              <a:rPr lang="en-US" sz="2200" spc="-20" dirty="0">
                <a:latin typeface="Times New Roman" pitchFamily="18" charset="0"/>
                <a:cs typeface="Times New Roman" pitchFamily="18" charset="0"/>
              </a:rPr>
              <a:t> </a:t>
            </a:r>
            <a:r>
              <a:rPr lang="en-US" sz="2200" spc="-5" dirty="0">
                <a:latin typeface="Times New Roman" pitchFamily="18" charset="0"/>
                <a:cs typeface="Times New Roman" pitchFamily="18" charset="0"/>
              </a:rPr>
              <a:t>method</a:t>
            </a:r>
            <a:endParaRPr lang="en-US" sz="2200" dirty="0">
              <a:latin typeface="Times New Roman" pitchFamily="18" charset="0"/>
              <a:cs typeface="Times New Roman" pitchFamily="18" charset="0"/>
            </a:endParaRPr>
          </a:p>
          <a:p>
            <a:pPr marL="354330" indent="-341630">
              <a:lnSpc>
                <a:spcPct val="150000"/>
              </a:lnSpc>
              <a:spcBef>
                <a:spcPts val="790"/>
              </a:spcBef>
              <a:buFontTx/>
              <a:buChar char="•"/>
              <a:tabLst>
                <a:tab pos="353695" algn="l"/>
                <a:tab pos="354330" algn="l"/>
              </a:tabLst>
              <a:defRPr/>
            </a:pPr>
            <a:r>
              <a:rPr lang="en-US" sz="2200" dirty="0">
                <a:latin typeface="Times New Roman" pitchFamily="18" charset="0"/>
                <a:cs typeface="Times New Roman" pitchFamily="18" charset="0"/>
              </a:rPr>
              <a:t>Non-continuous</a:t>
            </a:r>
            <a:r>
              <a:rPr lang="en-US" sz="2200" spc="-55" dirty="0">
                <a:latin typeface="Times New Roman" pitchFamily="18" charset="0"/>
                <a:cs typeface="Times New Roman" pitchFamily="18" charset="0"/>
              </a:rPr>
              <a:t> </a:t>
            </a:r>
            <a:r>
              <a:rPr lang="en-US" sz="2200" spc="-5" dirty="0">
                <a:latin typeface="Times New Roman" pitchFamily="18" charset="0"/>
                <a:cs typeface="Times New Roman" pitchFamily="18" charset="0"/>
              </a:rPr>
              <a:t>transmission</a:t>
            </a:r>
            <a:endParaRPr lang="en-US" sz="2200" dirty="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lang="en-US" sz="2200" spc="-5" dirty="0">
                <a:latin typeface="Times New Roman" pitchFamily="18" charset="0"/>
                <a:cs typeface="Times New Roman" pitchFamily="18" charset="0"/>
              </a:rPr>
              <a:t>Digital</a:t>
            </a:r>
            <a:r>
              <a:rPr lang="en-US" sz="2200" spc="-15" dirty="0">
                <a:latin typeface="Times New Roman" pitchFamily="18" charset="0"/>
                <a:cs typeface="Times New Roman" pitchFamily="18" charset="0"/>
              </a:rPr>
              <a:t> </a:t>
            </a:r>
            <a:r>
              <a:rPr lang="en-US" sz="2200" dirty="0">
                <a:latin typeface="Times New Roman" pitchFamily="18" charset="0"/>
                <a:cs typeface="Times New Roman" pitchFamily="18" charset="0"/>
              </a:rPr>
              <a:t>data</a:t>
            </a:r>
          </a:p>
          <a:p>
            <a:pPr marL="354330" indent="-341630">
              <a:lnSpc>
                <a:spcPct val="150000"/>
              </a:lnSpc>
              <a:spcBef>
                <a:spcPts val="800"/>
              </a:spcBef>
              <a:buFontTx/>
              <a:buChar char="•"/>
              <a:tabLst>
                <a:tab pos="353695" algn="l"/>
                <a:tab pos="354330" algn="l"/>
              </a:tabLst>
              <a:defRPr/>
            </a:pPr>
            <a:r>
              <a:rPr lang="en-US" sz="2200" spc="-5" dirty="0">
                <a:latin typeface="Times New Roman" pitchFamily="18" charset="0"/>
                <a:cs typeface="Times New Roman" pitchFamily="18" charset="0"/>
              </a:rPr>
              <a:t>Digital</a:t>
            </a:r>
            <a:r>
              <a:rPr lang="en-US" sz="2200" spc="-15" dirty="0">
                <a:latin typeface="Times New Roman" pitchFamily="18" charset="0"/>
                <a:cs typeface="Times New Roman" pitchFamily="18" charset="0"/>
              </a:rPr>
              <a:t> </a:t>
            </a:r>
            <a:r>
              <a:rPr lang="en-US" sz="2200" spc="-5" dirty="0">
                <a:latin typeface="Times New Roman" pitchFamily="18" charset="0"/>
                <a:cs typeface="Times New Roman" pitchFamily="18" charset="0"/>
              </a:rPr>
              <a:t>modulation</a:t>
            </a:r>
            <a:endParaRPr lang="en-US" sz="2200" dirty="0">
              <a:latin typeface="Times New Roman" pitchFamily="18" charset="0"/>
              <a:cs typeface="Times New Roman" pitchFamily="18" charset="0"/>
            </a:endParaRPr>
          </a:p>
        </p:txBody>
      </p:sp>
      <p:sp>
        <p:nvSpPr>
          <p:cNvPr id="4"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spc="-5" dirty="0">
                <a:latin typeface="Times New Roman" pitchFamily="18" charset="0"/>
                <a:cs typeface="Times New Roman" pitchFamily="18" charset="0"/>
              </a:rPr>
              <a:t>Time Division </a:t>
            </a:r>
            <a:r>
              <a:rPr lang="en-US" sz="2400" spc="-10" dirty="0">
                <a:latin typeface="Times New Roman" pitchFamily="18" charset="0"/>
                <a:cs typeface="Times New Roman" pitchFamily="18" charset="0"/>
              </a:rPr>
              <a:t>Multiple Access</a:t>
            </a:r>
            <a:r>
              <a:rPr lang="en-US" sz="2400" spc="10" dirty="0">
                <a:latin typeface="Times New Roman" pitchFamily="18" charset="0"/>
                <a:cs typeface="Times New Roman" pitchFamily="18" charset="0"/>
              </a:rPr>
              <a:t> T</a:t>
            </a:r>
            <a:r>
              <a:rPr lang="en-US" sz="2400" dirty="0">
                <a:latin typeface="Times New Roman" pitchFamily="18" charset="0"/>
                <a:cs typeface="Times New Roman" pitchFamily="18" charset="0"/>
              </a:rPr>
              <a:t>DMA</a:t>
            </a:r>
          </a:p>
        </p:txBody>
      </p:sp>
      <p:pic>
        <p:nvPicPr>
          <p:cNvPr id="23557"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601B4BF7-6311-4CF2-8562-5B4DA6E8FE2A}" type="datetime1">
              <a:rPr lang="en-US" smtClean="0"/>
              <a:t>11/30/2024</a:t>
            </a:fld>
            <a:endParaRPr lang="en-US"/>
          </a:p>
        </p:txBody>
      </p:sp>
      <p:sp>
        <p:nvSpPr>
          <p:cNvPr id="7" name="Slide Number Placeholder 6"/>
          <p:cNvSpPr>
            <a:spLocks noGrp="1"/>
          </p:cNvSpPr>
          <p:nvPr>
            <p:ph type="sldNum" sz="quarter" idx="12"/>
          </p:nvPr>
        </p:nvSpPr>
        <p:spPr/>
        <p:txBody>
          <a:bodyPr/>
          <a:lstStyle/>
          <a:p>
            <a:pPr>
              <a:defRPr/>
            </a:pPr>
            <a:fld id="{8711E55C-131A-4FE6-ABEE-E1577A104930}"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893763"/>
            <a:ext cx="6324600" cy="520700"/>
          </a:xfrm>
        </p:spPr>
        <p:txBody>
          <a:bodyPr lIns="0" tIns="12700" rIns="0" bIns="0" rtlCol="0">
            <a:spAutoFit/>
          </a:bodyPr>
          <a:lstStyle/>
          <a:p>
            <a:pPr marL="12700" algn="l" eaLnBrk="1" hangingPunct="1">
              <a:lnSpc>
                <a:spcPct val="150000"/>
              </a:lnSpc>
              <a:spcBef>
                <a:spcPts val="100"/>
              </a:spcBef>
              <a:defRPr/>
            </a:pPr>
            <a:r>
              <a:rPr sz="2200" b="1" spc="-5" dirty="0">
                <a:latin typeface="Times New Roman" pitchFamily="18" charset="0"/>
                <a:cs typeface="Times New Roman" pitchFamily="18" charset="0"/>
              </a:rPr>
              <a:t>Features </a:t>
            </a:r>
            <a:r>
              <a:rPr sz="2200" b="1" dirty="0">
                <a:latin typeface="Times New Roman" pitchFamily="18" charset="0"/>
                <a:cs typeface="Times New Roman" pitchFamily="18" charset="0"/>
              </a:rPr>
              <a:t>of</a:t>
            </a:r>
            <a:r>
              <a:rPr sz="2200" b="1" spc="-105" dirty="0">
                <a:latin typeface="Times New Roman" pitchFamily="18" charset="0"/>
                <a:cs typeface="Times New Roman" pitchFamily="18" charset="0"/>
              </a:rPr>
              <a:t> </a:t>
            </a:r>
            <a:r>
              <a:rPr sz="2200" b="1" dirty="0">
                <a:latin typeface="Times New Roman" pitchFamily="18" charset="0"/>
                <a:cs typeface="Times New Roman" pitchFamily="18" charset="0"/>
              </a:rPr>
              <a:t>TDMA</a:t>
            </a:r>
          </a:p>
        </p:txBody>
      </p:sp>
      <p:sp>
        <p:nvSpPr>
          <p:cNvPr id="3" name="object 3"/>
          <p:cNvSpPr txBox="1"/>
          <p:nvPr/>
        </p:nvSpPr>
        <p:spPr>
          <a:xfrm>
            <a:off x="765175" y="1447800"/>
            <a:ext cx="7283450" cy="4835426"/>
          </a:xfrm>
          <a:prstGeom prst="rect">
            <a:avLst/>
          </a:prstGeom>
        </p:spPr>
        <p:txBody>
          <a:bodyPr lIns="0" tIns="114300" rIns="0" bIns="0">
            <a:spAutoFit/>
          </a:bodyPr>
          <a:lstStyle/>
          <a:p>
            <a:pPr marL="354330" indent="-341630">
              <a:lnSpc>
                <a:spcPct val="150000"/>
              </a:lnSpc>
              <a:spcBef>
                <a:spcPts val="900"/>
              </a:spcBef>
              <a:buFontTx/>
              <a:buChar char="•"/>
              <a:tabLst>
                <a:tab pos="353695" algn="l"/>
                <a:tab pos="354330" algn="l"/>
              </a:tabLst>
              <a:defRPr/>
            </a:pPr>
            <a:r>
              <a:rPr lang="en-US" sz="2200" dirty="0">
                <a:latin typeface="Times New Roman" pitchFamily="18" charset="0"/>
                <a:cs typeface="Times New Roman" pitchFamily="18" charset="0"/>
              </a:rPr>
              <a:t>A </a:t>
            </a:r>
            <a:r>
              <a:rPr lang="en-US" sz="2200" spc="-5" dirty="0">
                <a:latin typeface="Times New Roman" pitchFamily="18" charset="0"/>
                <a:cs typeface="Times New Roman" pitchFamily="18" charset="0"/>
              </a:rPr>
              <a:t>single </a:t>
            </a:r>
            <a:r>
              <a:rPr lang="en-US" sz="2200" dirty="0">
                <a:latin typeface="Times New Roman" pitchFamily="18" charset="0"/>
                <a:cs typeface="Times New Roman" pitchFamily="18" charset="0"/>
              </a:rPr>
              <a:t>carrier </a:t>
            </a:r>
            <a:r>
              <a:rPr lang="en-US" sz="2200" spc="-5" dirty="0">
                <a:latin typeface="Times New Roman" pitchFamily="18" charset="0"/>
                <a:cs typeface="Times New Roman" pitchFamily="18" charset="0"/>
              </a:rPr>
              <a:t>frequency for </a:t>
            </a:r>
            <a:r>
              <a:rPr lang="en-US" sz="2200" dirty="0">
                <a:latin typeface="Times New Roman" pitchFamily="18" charset="0"/>
                <a:cs typeface="Times New Roman" pitchFamily="18" charset="0"/>
              </a:rPr>
              <a:t>several</a:t>
            </a:r>
            <a:r>
              <a:rPr lang="en-US" sz="2200" spc="35" dirty="0">
                <a:latin typeface="Times New Roman" pitchFamily="18" charset="0"/>
                <a:cs typeface="Times New Roman" pitchFamily="18" charset="0"/>
              </a:rPr>
              <a:t> </a:t>
            </a:r>
            <a:r>
              <a:rPr lang="en-US" sz="2200" spc="-5" dirty="0">
                <a:latin typeface="Times New Roman" pitchFamily="18" charset="0"/>
                <a:cs typeface="Times New Roman" pitchFamily="18" charset="0"/>
              </a:rPr>
              <a:t>users</a:t>
            </a:r>
            <a:endParaRPr lang="en-US" sz="2200" dirty="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lang="en-US" sz="2200" spc="-5" dirty="0">
                <a:latin typeface="Times New Roman" pitchFamily="18" charset="0"/>
                <a:cs typeface="Times New Roman" pitchFamily="18" charset="0"/>
              </a:rPr>
              <a:t>Transmission in</a:t>
            </a:r>
            <a:r>
              <a:rPr lang="en-US" sz="2200" spc="5" dirty="0">
                <a:latin typeface="Times New Roman" pitchFamily="18" charset="0"/>
                <a:cs typeface="Times New Roman" pitchFamily="18" charset="0"/>
              </a:rPr>
              <a:t> </a:t>
            </a:r>
            <a:r>
              <a:rPr lang="en-US" sz="2200" spc="-5" dirty="0">
                <a:latin typeface="Times New Roman" pitchFamily="18" charset="0"/>
                <a:cs typeface="Times New Roman" pitchFamily="18" charset="0"/>
              </a:rPr>
              <a:t>bursts</a:t>
            </a:r>
            <a:endParaRPr lang="en-US" sz="2200" dirty="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lang="en-US" sz="2200" spc="-5" dirty="0">
                <a:latin typeface="Times New Roman" pitchFamily="18" charset="0"/>
                <a:cs typeface="Times New Roman" pitchFamily="18" charset="0"/>
              </a:rPr>
              <a:t>Low </a:t>
            </a:r>
            <a:r>
              <a:rPr lang="en-US" sz="2200" dirty="0">
                <a:latin typeface="Times New Roman" pitchFamily="18" charset="0"/>
                <a:cs typeface="Times New Roman" pitchFamily="18" charset="0"/>
              </a:rPr>
              <a:t>battery</a:t>
            </a:r>
            <a:r>
              <a:rPr lang="en-US" sz="2200" spc="20" dirty="0">
                <a:latin typeface="Times New Roman" pitchFamily="18" charset="0"/>
                <a:cs typeface="Times New Roman" pitchFamily="18" charset="0"/>
              </a:rPr>
              <a:t> </a:t>
            </a:r>
            <a:r>
              <a:rPr lang="en-US" sz="2200" spc="-5" dirty="0">
                <a:latin typeface="Times New Roman" pitchFamily="18" charset="0"/>
                <a:cs typeface="Times New Roman" pitchFamily="18" charset="0"/>
              </a:rPr>
              <a:t>consumption</a:t>
            </a:r>
            <a:endParaRPr lang="en-US" sz="2200" dirty="0">
              <a:latin typeface="Times New Roman" pitchFamily="18" charset="0"/>
              <a:cs typeface="Times New Roman" pitchFamily="18" charset="0"/>
            </a:endParaRPr>
          </a:p>
          <a:p>
            <a:pPr marL="354330" indent="-341630">
              <a:lnSpc>
                <a:spcPct val="150000"/>
              </a:lnSpc>
              <a:spcBef>
                <a:spcPts val="790"/>
              </a:spcBef>
              <a:buFontTx/>
              <a:buChar char="•"/>
              <a:tabLst>
                <a:tab pos="353695" algn="l"/>
                <a:tab pos="354330" algn="l"/>
              </a:tabLst>
              <a:defRPr/>
            </a:pPr>
            <a:r>
              <a:rPr lang="en-US" sz="2200" dirty="0">
                <a:latin typeface="Times New Roman" pitchFamily="18" charset="0"/>
                <a:cs typeface="Times New Roman" pitchFamily="18" charset="0"/>
              </a:rPr>
              <a:t>Handoff process </a:t>
            </a:r>
            <a:r>
              <a:rPr lang="en-US" sz="2200" spc="-5" dirty="0">
                <a:latin typeface="Times New Roman" pitchFamily="18" charset="0"/>
                <a:cs typeface="Times New Roman" pitchFamily="18" charset="0"/>
              </a:rPr>
              <a:t>much</a:t>
            </a:r>
            <a:r>
              <a:rPr lang="en-US" sz="2200" spc="-15" dirty="0">
                <a:latin typeface="Times New Roman" pitchFamily="18" charset="0"/>
                <a:cs typeface="Times New Roman" pitchFamily="18" charset="0"/>
              </a:rPr>
              <a:t> </a:t>
            </a:r>
            <a:r>
              <a:rPr lang="en-US" sz="2200" spc="-5" dirty="0">
                <a:latin typeface="Times New Roman" pitchFamily="18" charset="0"/>
                <a:cs typeface="Times New Roman" pitchFamily="18" charset="0"/>
              </a:rPr>
              <a:t>simpler</a:t>
            </a:r>
            <a:endParaRPr lang="en-US" sz="2200" dirty="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lang="en-US" sz="2200" dirty="0">
                <a:latin typeface="Times New Roman" pitchFamily="18" charset="0"/>
                <a:cs typeface="Times New Roman" pitchFamily="18" charset="0"/>
              </a:rPr>
              <a:t>FDD : </a:t>
            </a:r>
            <a:r>
              <a:rPr lang="en-US" sz="2200" spc="-5" dirty="0">
                <a:latin typeface="Times New Roman" pitchFamily="18" charset="0"/>
                <a:cs typeface="Times New Roman" pitchFamily="18" charset="0"/>
              </a:rPr>
              <a:t>switch instead </a:t>
            </a:r>
            <a:r>
              <a:rPr lang="en-US" sz="2200" dirty="0">
                <a:latin typeface="Times New Roman" pitchFamily="18" charset="0"/>
                <a:cs typeface="Times New Roman" pitchFamily="18" charset="0"/>
              </a:rPr>
              <a:t>of duplexer</a:t>
            </a:r>
          </a:p>
          <a:p>
            <a:pPr marL="354330" indent="-341630">
              <a:lnSpc>
                <a:spcPct val="150000"/>
              </a:lnSpc>
              <a:spcBef>
                <a:spcPts val="800"/>
              </a:spcBef>
              <a:buFontTx/>
              <a:buChar char="•"/>
              <a:tabLst>
                <a:tab pos="353695" algn="l"/>
                <a:tab pos="354330" algn="l"/>
              </a:tabLst>
              <a:defRPr/>
            </a:pPr>
            <a:r>
              <a:rPr lang="en-US" sz="2200" dirty="0">
                <a:latin typeface="Times New Roman" pitchFamily="18" charset="0"/>
                <a:cs typeface="Times New Roman" pitchFamily="18" charset="0"/>
              </a:rPr>
              <a:t>Very high </a:t>
            </a:r>
            <a:r>
              <a:rPr lang="en-US" sz="2200" spc="-5" dirty="0">
                <a:latin typeface="Times New Roman" pitchFamily="18" charset="0"/>
                <a:cs typeface="Times New Roman" pitchFamily="18" charset="0"/>
              </a:rPr>
              <a:t>transmission</a:t>
            </a:r>
            <a:r>
              <a:rPr lang="en-US" sz="2200" spc="15" dirty="0">
                <a:latin typeface="Times New Roman" pitchFamily="18" charset="0"/>
                <a:cs typeface="Times New Roman" pitchFamily="18" charset="0"/>
              </a:rPr>
              <a:t> </a:t>
            </a:r>
            <a:r>
              <a:rPr lang="en-US" sz="2200" spc="-5" dirty="0">
                <a:latin typeface="Times New Roman" pitchFamily="18" charset="0"/>
                <a:cs typeface="Times New Roman" pitchFamily="18" charset="0"/>
              </a:rPr>
              <a:t>rate</a:t>
            </a:r>
            <a:endParaRPr lang="en-US" sz="2200" dirty="0">
              <a:latin typeface="Times New Roman" pitchFamily="18" charset="0"/>
              <a:cs typeface="Times New Roman" pitchFamily="18" charset="0"/>
            </a:endParaRPr>
          </a:p>
          <a:p>
            <a:pPr marL="354330" indent="-341630">
              <a:lnSpc>
                <a:spcPct val="150000"/>
              </a:lnSpc>
              <a:spcBef>
                <a:spcPts val="800"/>
              </a:spcBef>
              <a:buFontTx/>
              <a:buChar char="•"/>
              <a:tabLst>
                <a:tab pos="353695" algn="l"/>
                <a:tab pos="354330" algn="l"/>
              </a:tabLst>
              <a:defRPr/>
            </a:pPr>
            <a:r>
              <a:rPr lang="en-US" sz="2200" dirty="0">
                <a:latin typeface="Times New Roman" pitchFamily="18" charset="0"/>
                <a:cs typeface="Times New Roman" pitchFamily="18" charset="0"/>
              </a:rPr>
              <a:t>High synchronization overhead</a:t>
            </a:r>
          </a:p>
          <a:p>
            <a:pPr marL="354330" indent="-341630">
              <a:lnSpc>
                <a:spcPct val="150000"/>
              </a:lnSpc>
              <a:spcBef>
                <a:spcPts val="790"/>
              </a:spcBef>
              <a:buFontTx/>
              <a:buChar char="•"/>
              <a:tabLst>
                <a:tab pos="353695" algn="l"/>
                <a:tab pos="354330" algn="l"/>
              </a:tabLst>
              <a:defRPr/>
            </a:pPr>
            <a:r>
              <a:rPr lang="en-US" sz="2200" dirty="0">
                <a:latin typeface="Times New Roman" pitchFamily="18" charset="0"/>
                <a:cs typeface="Times New Roman" pitchFamily="18" charset="0"/>
              </a:rPr>
              <a:t>Guard </a:t>
            </a:r>
            <a:r>
              <a:rPr lang="en-US" sz="2200" spc="-5" dirty="0">
                <a:latin typeface="Times New Roman" pitchFamily="18" charset="0"/>
                <a:cs typeface="Times New Roman" pitchFamily="18" charset="0"/>
              </a:rPr>
              <a:t>slots</a:t>
            </a:r>
            <a:r>
              <a:rPr lang="en-US" sz="2200" dirty="0">
                <a:latin typeface="Times New Roman" pitchFamily="18" charset="0"/>
                <a:cs typeface="Times New Roman" pitchFamily="18" charset="0"/>
              </a:rPr>
              <a:t> necessary</a:t>
            </a:r>
          </a:p>
        </p:txBody>
      </p:sp>
      <p:sp>
        <p:nvSpPr>
          <p:cNvPr id="4"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spc="-5" dirty="0">
                <a:latin typeface="Times New Roman" pitchFamily="18" charset="0"/>
                <a:cs typeface="Times New Roman" pitchFamily="18" charset="0"/>
              </a:rPr>
              <a:t>Time Division </a:t>
            </a:r>
            <a:r>
              <a:rPr lang="en-US" sz="2400" spc="-10" dirty="0">
                <a:latin typeface="Times New Roman" pitchFamily="18" charset="0"/>
                <a:cs typeface="Times New Roman" pitchFamily="18" charset="0"/>
              </a:rPr>
              <a:t>Multiple Access</a:t>
            </a:r>
            <a:r>
              <a:rPr lang="en-US" sz="2400" spc="10" dirty="0">
                <a:latin typeface="Times New Roman" pitchFamily="18" charset="0"/>
                <a:cs typeface="Times New Roman" pitchFamily="18" charset="0"/>
              </a:rPr>
              <a:t> T</a:t>
            </a:r>
            <a:r>
              <a:rPr lang="en-US" sz="2400" dirty="0">
                <a:latin typeface="Times New Roman" pitchFamily="18" charset="0"/>
                <a:cs typeface="Times New Roman" pitchFamily="18" charset="0"/>
              </a:rPr>
              <a:t>DMA</a:t>
            </a:r>
          </a:p>
        </p:txBody>
      </p:sp>
      <p:pic>
        <p:nvPicPr>
          <p:cNvPr id="24581"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86FF1675-7977-4177-A3F4-014A2D67BFC0}" type="datetime1">
              <a:rPr lang="en-US" smtClean="0"/>
              <a:t>11/30/2024</a:t>
            </a:fld>
            <a:endParaRPr lang="en-US"/>
          </a:p>
        </p:txBody>
      </p:sp>
      <p:sp>
        <p:nvSpPr>
          <p:cNvPr id="7" name="Slide Number Placeholder 6"/>
          <p:cNvSpPr>
            <a:spLocks noGrp="1"/>
          </p:cNvSpPr>
          <p:nvPr>
            <p:ph type="sldNum" sz="quarter" idx="12"/>
          </p:nvPr>
        </p:nvSpPr>
        <p:spPr/>
        <p:txBody>
          <a:bodyPr/>
          <a:lstStyle/>
          <a:p>
            <a:pPr>
              <a:defRPr/>
            </a:pPr>
            <a:fld id="{8711E55C-131A-4FE6-ABEE-E1577A104930}" type="slidenum">
              <a:rPr lang="en-US" smtClean="0"/>
              <a:pPr>
                <a:defRPr/>
              </a:pPr>
              <a:t>45</a:t>
            </a:fld>
            <a:endParaRPr lang="en-US"/>
          </a:p>
        </p:txBody>
      </p:sp>
      <p:sp>
        <p:nvSpPr>
          <p:cNvPr id="8" name="Footer Placeholder 7"/>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bject 3"/>
          <p:cNvSpPr txBox="1">
            <a:spLocks noChangeArrowheads="1"/>
          </p:cNvSpPr>
          <p:nvPr/>
        </p:nvSpPr>
        <p:spPr bwMode="auto">
          <a:xfrm>
            <a:off x="685800" y="1219200"/>
            <a:ext cx="8023225" cy="2670731"/>
          </a:xfrm>
          <a:prstGeom prst="rect">
            <a:avLst/>
          </a:prstGeom>
          <a:noFill/>
          <a:ln w="9525">
            <a:noFill/>
            <a:miter lim="800000"/>
            <a:headEnd/>
            <a:tailEnd/>
          </a:ln>
        </p:spPr>
        <p:txBody>
          <a:bodyPr lIns="0" tIns="12700" rIns="0" bIns="0">
            <a:spAutoFit/>
          </a:bodyPr>
          <a:lstStyle/>
          <a:p>
            <a:pPr marL="352425" indent="-352425">
              <a:lnSpc>
                <a:spcPct val="150000"/>
              </a:lnSpc>
              <a:spcBef>
                <a:spcPts val="100"/>
              </a:spcBef>
              <a:buFontTx/>
              <a:buChar char="•"/>
              <a:tabLst>
                <a:tab pos="352425" algn="l"/>
                <a:tab pos="354013" algn="l"/>
              </a:tabLst>
            </a:pPr>
            <a:r>
              <a:rPr lang="en-US" sz="2200" dirty="0">
                <a:latin typeface="Times New Roman" pitchFamily="18" charset="0"/>
                <a:cs typeface="Times New Roman" pitchFamily="18" charset="0"/>
              </a:rPr>
              <a:t>Controls radiated energy for each user in space  using spot beam antennas.</a:t>
            </a:r>
          </a:p>
          <a:p>
            <a:pPr marL="352425" indent="-352425">
              <a:lnSpc>
                <a:spcPct val="150000"/>
              </a:lnSpc>
              <a:spcBef>
                <a:spcPts val="800"/>
              </a:spcBef>
              <a:buFontTx/>
              <a:buChar char="•"/>
              <a:tabLst>
                <a:tab pos="352425" algn="l"/>
                <a:tab pos="354013" algn="l"/>
              </a:tabLst>
            </a:pPr>
            <a:r>
              <a:rPr lang="en-US" sz="2200" dirty="0">
                <a:latin typeface="Times New Roman" pitchFamily="18" charset="0"/>
                <a:cs typeface="Times New Roman" pitchFamily="18" charset="0"/>
              </a:rPr>
              <a:t>Base station tracks user when moving</a:t>
            </a:r>
          </a:p>
          <a:p>
            <a:pPr marL="352425" indent="-352425">
              <a:lnSpc>
                <a:spcPct val="150000"/>
              </a:lnSpc>
              <a:spcBef>
                <a:spcPts val="275"/>
              </a:spcBef>
              <a:buFontTx/>
              <a:buChar char="•"/>
              <a:tabLst>
                <a:tab pos="352425" algn="l"/>
                <a:tab pos="354013" algn="l"/>
              </a:tabLst>
            </a:pPr>
            <a:r>
              <a:rPr lang="en-US" sz="2200" dirty="0">
                <a:latin typeface="Times New Roman" pitchFamily="18" charset="0"/>
                <a:cs typeface="Times New Roman" pitchFamily="18" charset="0"/>
              </a:rPr>
              <a:t>Cover areas with same frequency:  TDMA or CDMA systems</a:t>
            </a:r>
          </a:p>
          <a:p>
            <a:pPr marL="352425" indent="-352425">
              <a:lnSpc>
                <a:spcPct val="150000"/>
              </a:lnSpc>
              <a:spcBef>
                <a:spcPts val="275"/>
              </a:spcBef>
              <a:buFontTx/>
              <a:buChar char="•"/>
              <a:tabLst>
                <a:tab pos="352425" algn="l"/>
                <a:tab pos="354013" algn="l"/>
              </a:tabLst>
            </a:pPr>
            <a:r>
              <a:rPr lang="en-US" sz="2200" dirty="0">
                <a:latin typeface="Times New Roman" pitchFamily="18" charset="0"/>
                <a:cs typeface="Times New Roman" pitchFamily="18" charset="0"/>
              </a:rPr>
              <a:t>Cover areas with same frequency:  FDMA systems</a:t>
            </a:r>
          </a:p>
        </p:txBody>
      </p:sp>
      <p:sp>
        <p:nvSpPr>
          <p:cNvPr id="4"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spc="-5" dirty="0">
                <a:latin typeface="Times New Roman" pitchFamily="18" charset="0"/>
                <a:cs typeface="Times New Roman" pitchFamily="18" charset="0"/>
              </a:rPr>
              <a:t>Space Division </a:t>
            </a:r>
            <a:r>
              <a:rPr lang="en-US" sz="2400" spc="-10" dirty="0">
                <a:latin typeface="Times New Roman" pitchFamily="18" charset="0"/>
                <a:cs typeface="Times New Roman" pitchFamily="18" charset="0"/>
              </a:rPr>
              <a:t>Multiple Access</a:t>
            </a:r>
            <a:r>
              <a:rPr lang="en-US" sz="2400" spc="10" dirty="0">
                <a:latin typeface="Times New Roman" pitchFamily="18" charset="0"/>
                <a:cs typeface="Times New Roman" pitchFamily="18" charset="0"/>
              </a:rPr>
              <a:t> S</a:t>
            </a:r>
            <a:r>
              <a:rPr lang="en-US" sz="2400" dirty="0">
                <a:latin typeface="Times New Roman" pitchFamily="18" charset="0"/>
                <a:cs typeface="Times New Roman" pitchFamily="18" charset="0"/>
              </a:rPr>
              <a:t>DMA</a:t>
            </a:r>
          </a:p>
        </p:txBody>
      </p:sp>
      <p:pic>
        <p:nvPicPr>
          <p:cNvPr id="25604"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5" name="Date Placeholder 4"/>
          <p:cNvSpPr>
            <a:spLocks noGrp="1"/>
          </p:cNvSpPr>
          <p:nvPr>
            <p:ph type="dt" sz="half" idx="10"/>
          </p:nvPr>
        </p:nvSpPr>
        <p:spPr/>
        <p:txBody>
          <a:bodyPr/>
          <a:lstStyle/>
          <a:p>
            <a:pPr>
              <a:defRPr/>
            </a:pPr>
            <a:fld id="{4305671E-80A0-4B06-A16F-C026AA74A001}" type="datetime1">
              <a:rPr lang="en-US" smtClean="0"/>
              <a:t>11/30/2024</a:t>
            </a:fld>
            <a:endParaRPr lang="en-US"/>
          </a:p>
        </p:txBody>
      </p:sp>
      <p:sp>
        <p:nvSpPr>
          <p:cNvPr id="6" name="Slide Number Placeholder 5"/>
          <p:cNvSpPr>
            <a:spLocks noGrp="1"/>
          </p:cNvSpPr>
          <p:nvPr>
            <p:ph type="sldNum" sz="quarter" idx="12"/>
          </p:nvPr>
        </p:nvSpPr>
        <p:spPr/>
        <p:txBody>
          <a:bodyPr/>
          <a:lstStyle/>
          <a:p>
            <a:pPr>
              <a:defRPr/>
            </a:pPr>
            <a:fld id="{8711E55C-131A-4FE6-ABEE-E1577A104930}" type="slidenum">
              <a:rPr lang="en-US" smtClean="0"/>
              <a:pPr>
                <a:defRPr/>
              </a:pPr>
              <a:t>46</a:t>
            </a:fld>
            <a:endParaRPr lang="en-US"/>
          </a:p>
        </p:txBody>
      </p:sp>
      <p:sp>
        <p:nvSpPr>
          <p:cNvPr id="7" name="Footer Placeholder 6"/>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bject 3"/>
          <p:cNvSpPr>
            <a:spLocks noChangeArrowheads="1"/>
          </p:cNvSpPr>
          <p:nvPr/>
        </p:nvSpPr>
        <p:spPr bwMode="auto">
          <a:xfrm>
            <a:off x="5867400" y="4256088"/>
            <a:ext cx="2670175" cy="1535112"/>
          </a:xfrm>
          <a:prstGeom prst="rect">
            <a:avLst/>
          </a:prstGeom>
          <a:blipFill dpi="0" rotWithShape="1">
            <a:blip r:embed="rId2"/>
            <a:srcRect/>
            <a:stretch>
              <a:fillRect/>
            </a:stretch>
          </a:blipFill>
          <a:ln w="9525">
            <a:noFill/>
            <a:miter lim="800000"/>
            <a:headEnd/>
            <a:tailEnd/>
          </a:ln>
        </p:spPr>
        <p:txBody>
          <a:bodyPr lIns="0" tIns="0" rIns="0" bIns="0"/>
          <a:lstStyle/>
          <a:p>
            <a:endParaRPr lang="en-US"/>
          </a:p>
        </p:txBody>
      </p:sp>
      <p:sp>
        <p:nvSpPr>
          <p:cNvPr id="26627" name="object 4"/>
          <p:cNvSpPr>
            <a:spLocks noChangeArrowheads="1"/>
          </p:cNvSpPr>
          <p:nvPr/>
        </p:nvSpPr>
        <p:spPr bwMode="auto">
          <a:xfrm>
            <a:off x="6172200" y="1905000"/>
            <a:ext cx="2011363" cy="1714500"/>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
        <p:nvSpPr>
          <p:cNvPr id="26628" name="object 5"/>
          <p:cNvSpPr txBox="1">
            <a:spLocks noChangeArrowheads="1"/>
          </p:cNvSpPr>
          <p:nvPr/>
        </p:nvSpPr>
        <p:spPr bwMode="auto">
          <a:xfrm>
            <a:off x="685800" y="1981200"/>
            <a:ext cx="4873625" cy="3328987"/>
          </a:xfrm>
          <a:prstGeom prst="rect">
            <a:avLst/>
          </a:prstGeom>
          <a:noFill/>
          <a:ln w="9525">
            <a:noFill/>
            <a:miter lim="800000"/>
            <a:headEnd/>
            <a:tailEnd/>
          </a:ln>
        </p:spPr>
        <p:txBody>
          <a:bodyPr lIns="0" tIns="12700" rIns="0" bIns="0">
            <a:spAutoFit/>
          </a:bodyPr>
          <a:lstStyle/>
          <a:p>
            <a:pPr marL="355600" indent="-342900">
              <a:lnSpc>
                <a:spcPct val="150000"/>
              </a:lnSpc>
              <a:spcBef>
                <a:spcPts val="100"/>
              </a:spcBef>
              <a:buFontTx/>
              <a:buChar char="•"/>
              <a:tabLst>
                <a:tab pos="354013" algn="l"/>
                <a:tab pos="355600" algn="l"/>
              </a:tabLst>
            </a:pPr>
            <a:r>
              <a:rPr lang="en-US" sz="2200" dirty="0">
                <a:latin typeface="Times New Roman" pitchFamily="18" charset="0"/>
                <a:cs typeface="Times New Roman" pitchFamily="18" charset="0"/>
              </a:rPr>
              <a:t>Primitive applications are  “</a:t>
            </a:r>
            <a:r>
              <a:rPr lang="en-US" sz="2200" dirty="0" err="1">
                <a:latin typeface="Times New Roman" pitchFamily="18" charset="0"/>
                <a:cs typeface="Times New Roman" pitchFamily="18" charset="0"/>
              </a:rPr>
              <a:t>sectorized</a:t>
            </a:r>
            <a:r>
              <a:rPr lang="en-US" sz="2200" dirty="0">
                <a:latin typeface="Times New Roman" pitchFamily="18" charset="0"/>
                <a:cs typeface="Times New Roman" pitchFamily="18" charset="0"/>
              </a:rPr>
              <a:t> antennas”</a:t>
            </a:r>
          </a:p>
          <a:p>
            <a:pPr marL="355600" indent="-342900">
              <a:lnSpc>
                <a:spcPct val="150000"/>
              </a:lnSpc>
              <a:buClr>
                <a:srgbClr val="FFFFFF"/>
              </a:buClr>
              <a:buFont typeface="Times New Roman" pitchFamily="18" charset="0"/>
              <a:buChar char="•"/>
              <a:tabLst>
                <a:tab pos="354013" algn="l"/>
                <a:tab pos="355600" algn="l"/>
              </a:tabLst>
            </a:pPr>
            <a:endParaRPr lang="en-US" sz="2200" dirty="0">
              <a:latin typeface="Times New Roman" pitchFamily="18" charset="0"/>
              <a:cs typeface="Times New Roman" pitchFamily="18" charset="0"/>
            </a:endParaRPr>
          </a:p>
          <a:p>
            <a:pPr marL="355600" indent="-342900">
              <a:lnSpc>
                <a:spcPct val="150000"/>
              </a:lnSpc>
              <a:spcBef>
                <a:spcPts val="2100"/>
              </a:spcBef>
              <a:buFontTx/>
              <a:buChar char="•"/>
              <a:tabLst>
                <a:tab pos="354013" algn="l"/>
                <a:tab pos="355600" algn="l"/>
              </a:tabLst>
            </a:pPr>
            <a:r>
              <a:rPr lang="en-US" sz="2200" dirty="0">
                <a:latin typeface="Times New Roman" pitchFamily="18" charset="0"/>
                <a:cs typeface="Times New Roman" pitchFamily="18" charset="0"/>
              </a:rPr>
              <a:t>In future adaptive  antennas simultaneously steer energy in the  direction of many users at  once</a:t>
            </a:r>
          </a:p>
        </p:txBody>
      </p:sp>
      <p:sp>
        <p:nvSpPr>
          <p:cNvPr id="8"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spc="-5" dirty="0">
                <a:latin typeface="Times New Roman" pitchFamily="18" charset="0"/>
                <a:cs typeface="Times New Roman" pitchFamily="18" charset="0"/>
              </a:rPr>
              <a:t>Space Division </a:t>
            </a:r>
            <a:r>
              <a:rPr lang="en-US" sz="2400" spc="-10" dirty="0">
                <a:latin typeface="Times New Roman" pitchFamily="18" charset="0"/>
                <a:cs typeface="Times New Roman" pitchFamily="18" charset="0"/>
              </a:rPr>
              <a:t>Multiple Access</a:t>
            </a:r>
            <a:r>
              <a:rPr lang="en-US" sz="2400" spc="10" dirty="0">
                <a:latin typeface="Times New Roman" pitchFamily="18" charset="0"/>
                <a:cs typeface="Times New Roman" pitchFamily="18" charset="0"/>
              </a:rPr>
              <a:t> S</a:t>
            </a:r>
            <a:r>
              <a:rPr lang="en-US" sz="2400" dirty="0">
                <a:latin typeface="Times New Roman" pitchFamily="18" charset="0"/>
                <a:cs typeface="Times New Roman" pitchFamily="18" charset="0"/>
              </a:rPr>
              <a:t>DMA</a:t>
            </a:r>
          </a:p>
        </p:txBody>
      </p:sp>
      <p:pic>
        <p:nvPicPr>
          <p:cNvPr id="26630" name="Picture 2" descr="E:\NIET\Project\xLogo11.png.pagespeed.ic.pydHLuCQEZ.png"/>
          <p:cNvPicPr>
            <a:picLocks noChangeAspect="1" noChangeArrowheads="1"/>
          </p:cNvPicPr>
          <p:nvPr/>
        </p:nvPicPr>
        <p:blipFill>
          <a:blip r:embed="rId4"/>
          <a:srcRect/>
          <a:stretch>
            <a:fillRect/>
          </a:stretch>
        </p:blipFill>
        <p:spPr bwMode="auto">
          <a:xfrm>
            <a:off x="33338" y="0"/>
            <a:ext cx="1447800" cy="817563"/>
          </a:xfrm>
          <a:prstGeom prst="rect">
            <a:avLst/>
          </a:prstGeom>
          <a:noFill/>
          <a:ln w="9525">
            <a:noFill/>
            <a:miter lim="800000"/>
            <a:headEnd/>
            <a:tailEnd/>
          </a:ln>
        </p:spPr>
      </p:pic>
      <p:sp>
        <p:nvSpPr>
          <p:cNvPr id="7" name="Date Placeholder 6"/>
          <p:cNvSpPr>
            <a:spLocks noGrp="1"/>
          </p:cNvSpPr>
          <p:nvPr>
            <p:ph type="dt" sz="half" idx="10"/>
          </p:nvPr>
        </p:nvSpPr>
        <p:spPr/>
        <p:txBody>
          <a:bodyPr/>
          <a:lstStyle/>
          <a:p>
            <a:pPr>
              <a:defRPr/>
            </a:pPr>
            <a:fld id="{184DC263-E9B6-4A77-A67B-676D57F1CBC9}" type="datetime1">
              <a:rPr lang="en-US" smtClean="0"/>
              <a:t>11/30/2024</a:t>
            </a:fld>
            <a:endParaRPr lang="en-US"/>
          </a:p>
        </p:txBody>
      </p:sp>
      <p:sp>
        <p:nvSpPr>
          <p:cNvPr id="9" name="Slide Number Placeholder 8"/>
          <p:cNvSpPr>
            <a:spLocks noGrp="1"/>
          </p:cNvSpPr>
          <p:nvPr>
            <p:ph type="sldNum" sz="quarter" idx="12"/>
          </p:nvPr>
        </p:nvSpPr>
        <p:spPr/>
        <p:txBody>
          <a:bodyPr/>
          <a:lstStyle/>
          <a:p>
            <a:pPr>
              <a:defRPr/>
            </a:pPr>
            <a:fld id="{8711E55C-131A-4FE6-ABEE-E1577A104930}" type="slidenum">
              <a:rPr lang="en-US" smtClean="0"/>
              <a:pPr>
                <a:defRPr/>
              </a:pPr>
              <a:t>47</a:t>
            </a:fld>
            <a:endParaRPr lang="en-US"/>
          </a:p>
        </p:txBody>
      </p:sp>
      <p:sp>
        <p:nvSpPr>
          <p:cNvPr id="10" name="Footer Placeholder 9"/>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1375" y="893763"/>
            <a:ext cx="4443413" cy="460375"/>
          </a:xfrm>
        </p:spPr>
        <p:txBody>
          <a:bodyPr lIns="0" tIns="12700" rIns="0" bIns="0" rtlCol="0">
            <a:spAutoFit/>
          </a:bodyPr>
          <a:lstStyle/>
          <a:p>
            <a:pPr marL="12700" algn="l" eaLnBrk="1" hangingPunct="1">
              <a:lnSpc>
                <a:spcPct val="150000"/>
              </a:lnSpc>
              <a:spcBef>
                <a:spcPts val="100"/>
              </a:spcBef>
              <a:defRPr/>
            </a:pPr>
            <a:r>
              <a:rPr sz="2200" b="1" spc="-5">
                <a:latin typeface="Times New Roman" pitchFamily="18" charset="0"/>
                <a:cs typeface="Times New Roman" pitchFamily="18" charset="0"/>
              </a:rPr>
              <a:t>Disadvantage </a:t>
            </a:r>
            <a:r>
              <a:rPr lang="en-US" sz="2200" b="1" spc="-5" dirty="0">
                <a:latin typeface="Times New Roman" pitchFamily="18" charset="0"/>
                <a:cs typeface="Times New Roman" pitchFamily="18" charset="0"/>
              </a:rPr>
              <a:t> </a:t>
            </a:r>
            <a:r>
              <a:rPr sz="2200" b="1">
                <a:latin typeface="Times New Roman" pitchFamily="18" charset="0"/>
                <a:cs typeface="Times New Roman" pitchFamily="18" charset="0"/>
              </a:rPr>
              <a:t>of</a:t>
            </a:r>
            <a:r>
              <a:rPr sz="2200" b="1" spc="-70">
                <a:latin typeface="Times New Roman" pitchFamily="18" charset="0"/>
                <a:cs typeface="Times New Roman" pitchFamily="18" charset="0"/>
              </a:rPr>
              <a:t> </a:t>
            </a:r>
            <a:r>
              <a:rPr lang="en-US" sz="2200" b="1" spc="-70" dirty="0">
                <a:latin typeface="Times New Roman" pitchFamily="18" charset="0"/>
                <a:cs typeface="Times New Roman" pitchFamily="18" charset="0"/>
              </a:rPr>
              <a:t> </a:t>
            </a:r>
            <a:r>
              <a:rPr sz="2200" b="1" spc="-5">
                <a:latin typeface="Times New Roman" pitchFamily="18" charset="0"/>
                <a:cs typeface="Times New Roman" pitchFamily="18" charset="0"/>
              </a:rPr>
              <a:t>SDMA</a:t>
            </a:r>
            <a:endParaRPr sz="2200" b="1" spc="-5" dirty="0">
              <a:latin typeface="Times New Roman" pitchFamily="18" charset="0"/>
              <a:cs typeface="Times New Roman" pitchFamily="18" charset="0"/>
            </a:endParaRPr>
          </a:p>
        </p:txBody>
      </p:sp>
      <p:sp>
        <p:nvSpPr>
          <p:cNvPr id="27651" name="object 3"/>
          <p:cNvSpPr txBox="1">
            <a:spLocks noChangeArrowheads="1"/>
          </p:cNvSpPr>
          <p:nvPr/>
        </p:nvSpPr>
        <p:spPr bwMode="auto">
          <a:xfrm>
            <a:off x="762000" y="1676400"/>
            <a:ext cx="7845425" cy="1131079"/>
          </a:xfrm>
          <a:prstGeom prst="rect">
            <a:avLst/>
          </a:prstGeom>
          <a:noFill/>
          <a:ln w="9525">
            <a:noFill/>
            <a:miter lim="800000"/>
            <a:headEnd/>
            <a:tailEnd/>
          </a:ln>
        </p:spPr>
        <p:txBody>
          <a:bodyPr wrap="square" lIns="0" tIns="12700" rIns="0" bIns="0">
            <a:spAutoFit/>
          </a:bodyPr>
          <a:lstStyle/>
          <a:p>
            <a:pPr marL="354013" indent="-341313">
              <a:lnSpc>
                <a:spcPct val="150000"/>
              </a:lnSpc>
              <a:spcBef>
                <a:spcPts val="100"/>
              </a:spcBef>
              <a:buFontTx/>
              <a:buChar char="•"/>
              <a:tabLst>
                <a:tab pos="352425" algn="l"/>
                <a:tab pos="354013" algn="l"/>
              </a:tabLst>
            </a:pPr>
            <a:r>
              <a:rPr lang="en-US" sz="2200" dirty="0">
                <a:latin typeface="Times New Roman" pitchFamily="18" charset="0"/>
                <a:cs typeface="Times New Roman" pitchFamily="18" charset="0"/>
              </a:rPr>
              <a:t>Perfect adaptive antenna system:  infinitely large antenna needed</a:t>
            </a:r>
          </a:p>
          <a:p>
            <a:pPr marL="354013" indent="-341313">
              <a:lnSpc>
                <a:spcPct val="150000"/>
              </a:lnSpc>
              <a:spcBef>
                <a:spcPts val="800"/>
              </a:spcBef>
              <a:buFontTx/>
              <a:buChar char="•"/>
              <a:tabLst>
                <a:tab pos="352425" algn="l"/>
                <a:tab pos="354013" algn="l"/>
              </a:tabLst>
            </a:pPr>
            <a:r>
              <a:rPr lang="en-US" sz="2200" dirty="0">
                <a:latin typeface="Times New Roman" pitchFamily="18" charset="0"/>
                <a:cs typeface="Times New Roman" pitchFamily="18" charset="0"/>
              </a:rPr>
              <a:t>Compromise needed</a:t>
            </a:r>
          </a:p>
        </p:txBody>
      </p:sp>
      <p:sp>
        <p:nvSpPr>
          <p:cNvPr id="4"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spc="-5" dirty="0">
                <a:latin typeface="Times New Roman" pitchFamily="18" charset="0"/>
                <a:cs typeface="Times New Roman" pitchFamily="18" charset="0"/>
              </a:rPr>
              <a:t>Space Division </a:t>
            </a:r>
            <a:r>
              <a:rPr lang="en-US" sz="2400" spc="-10" dirty="0">
                <a:latin typeface="Times New Roman" pitchFamily="18" charset="0"/>
                <a:cs typeface="Times New Roman" pitchFamily="18" charset="0"/>
              </a:rPr>
              <a:t>Multiple Access</a:t>
            </a:r>
            <a:r>
              <a:rPr lang="en-US" sz="2400" spc="10" dirty="0">
                <a:latin typeface="Times New Roman" pitchFamily="18" charset="0"/>
                <a:cs typeface="Times New Roman" pitchFamily="18" charset="0"/>
              </a:rPr>
              <a:t> S</a:t>
            </a:r>
            <a:r>
              <a:rPr lang="en-US" sz="2400" dirty="0">
                <a:latin typeface="Times New Roman" pitchFamily="18" charset="0"/>
                <a:cs typeface="Times New Roman" pitchFamily="18" charset="0"/>
              </a:rPr>
              <a:t>DMA</a:t>
            </a:r>
          </a:p>
        </p:txBody>
      </p:sp>
      <p:pic>
        <p:nvPicPr>
          <p:cNvPr id="27653" name="Picture 2" descr="E:\NIET\Project\xLogo11.png.pagespeed.ic.pydHLuCQEZ.png"/>
          <p:cNvPicPr>
            <a:picLocks noChangeAspect="1" noChangeArrowheads="1"/>
          </p:cNvPicPr>
          <p:nvPr/>
        </p:nvPicPr>
        <p:blipFill>
          <a:blip r:embed="rId2"/>
          <a:srcRect/>
          <a:stretch>
            <a:fillRect/>
          </a:stretch>
        </p:blipFill>
        <p:spPr bwMode="auto">
          <a:xfrm>
            <a:off x="33338" y="0"/>
            <a:ext cx="1447800" cy="817563"/>
          </a:xfrm>
          <a:prstGeom prst="rect">
            <a:avLst/>
          </a:prstGeom>
          <a:noFill/>
          <a:ln w="9525">
            <a:noFill/>
            <a:miter lim="800000"/>
            <a:headEnd/>
            <a:tailEnd/>
          </a:ln>
        </p:spPr>
      </p:pic>
      <p:sp>
        <p:nvSpPr>
          <p:cNvPr id="6" name="Date Placeholder 5"/>
          <p:cNvSpPr>
            <a:spLocks noGrp="1"/>
          </p:cNvSpPr>
          <p:nvPr>
            <p:ph type="dt" sz="half" idx="10"/>
          </p:nvPr>
        </p:nvSpPr>
        <p:spPr/>
        <p:txBody>
          <a:bodyPr/>
          <a:lstStyle/>
          <a:p>
            <a:pPr>
              <a:defRPr/>
            </a:pPr>
            <a:fld id="{4B28BAC7-683E-455B-9C03-DEA668239C11}" type="datetime1">
              <a:rPr lang="en-US" smtClean="0"/>
              <a:t>11/30/2024</a:t>
            </a:fld>
            <a:endParaRPr lang="en-US"/>
          </a:p>
        </p:txBody>
      </p:sp>
      <p:sp>
        <p:nvSpPr>
          <p:cNvPr id="7" name="Slide Number Placeholder 6"/>
          <p:cNvSpPr>
            <a:spLocks noGrp="1"/>
          </p:cNvSpPr>
          <p:nvPr>
            <p:ph type="sldNum" sz="quarter" idx="12"/>
          </p:nvPr>
        </p:nvSpPr>
        <p:spPr/>
        <p:txBody>
          <a:bodyPr/>
          <a:lstStyle/>
          <a:p>
            <a:pPr>
              <a:defRPr/>
            </a:pPr>
            <a:fld id="{8711E55C-131A-4FE6-ABEE-E1577A104930}"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smtClean="0"/>
              <a:t>Mr. Rishi Singhal             AOE 0772       WC                Unit-4</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19E95BD-D19D-42A9-9D3A-45F9FC971C26}"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87A01968-AC3C-447C-A951-92035393EEEB}" type="slidenum">
              <a:rPr lang="en-US"/>
              <a:pPr>
                <a:defRPr/>
              </a:pPr>
              <a:t>49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Orthogonal Frequency Division Multiple Access (OFDMA)</a:t>
            </a:r>
            <a:endParaRPr lang="en-US" dirty="0">
              <a:latin typeface="Times New Roman" pitchFamily="18" charset="0"/>
              <a:cs typeface="Times New Roman" pitchFamily="18" charset="0"/>
            </a:endParaRPr>
          </a:p>
        </p:txBody>
      </p:sp>
      <p:pic>
        <p:nvPicPr>
          <p:cNvPr id="28678"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28679" name="Content Placeholder 8"/>
          <p:cNvSpPr>
            <a:spLocks noGrp="1"/>
          </p:cNvSpPr>
          <p:nvPr>
            <p:ph idx="1"/>
          </p:nvPr>
        </p:nvSpPr>
        <p:spPr/>
        <p:txBody>
          <a:bodyPr/>
          <a:lstStyle/>
          <a:p>
            <a:pPr algn="just">
              <a:lnSpc>
                <a:spcPct val="150000"/>
              </a:lnSpc>
            </a:pPr>
            <a:r>
              <a:rPr lang="en-US" sz="2200">
                <a:latin typeface="Times New Roman" pitchFamily="18" charset="0"/>
                <a:cs typeface="Times New Roman" pitchFamily="18" charset="0"/>
              </a:rPr>
              <a:t>The technique used for radio transmission and reception in LTE </a:t>
            </a:r>
          </a:p>
          <a:p>
            <a:pPr algn="just">
              <a:lnSpc>
                <a:spcPct val="150000"/>
              </a:lnSpc>
            </a:pPr>
            <a:r>
              <a:rPr lang="en-US" sz="2200">
                <a:latin typeface="Times New Roman" pitchFamily="18" charset="0"/>
                <a:cs typeface="Times New Roman" pitchFamily="18" charset="0"/>
              </a:rPr>
              <a:t> Carries out the same functions as any other multiple access technique, by allowing the BS to communicate with several different mobiles at the same time.</a:t>
            </a:r>
          </a:p>
          <a:p>
            <a:pPr algn="just">
              <a:lnSpc>
                <a:spcPct val="150000"/>
              </a:lnSpc>
            </a:pPr>
            <a:r>
              <a:rPr lang="en-US" sz="2200">
                <a:latin typeface="Times New Roman" pitchFamily="18" charset="0"/>
                <a:cs typeface="Times New Roman" pitchFamily="18" charset="0"/>
              </a:rPr>
              <a:t>A powerful way to minimize the problems of fading and inter-symbol interference.</a:t>
            </a:r>
          </a:p>
          <a:p>
            <a:pPr algn="just">
              <a:lnSpc>
                <a:spcPct val="150000"/>
              </a:lnSpc>
              <a:buFont typeface="Arial" charset="0"/>
              <a:buNone/>
            </a:pPr>
            <a:endParaRPr lang="en-US" sz="220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228600" y="914400"/>
            <a:ext cx="8686800" cy="5334000"/>
          </a:xfrm>
        </p:spPr>
        <p:txBody>
          <a:bodyPr/>
          <a:lstStyle/>
          <a:p>
            <a:pPr algn="just" eaLnBrk="1" hangingPunct="1">
              <a:lnSpc>
                <a:spcPct val="150000"/>
              </a:lnSpc>
            </a:pPr>
            <a:r>
              <a:rPr lang="en-US" sz="2200" dirty="0">
                <a:latin typeface="Times New Roman" pitchFamily="18" charset="0"/>
                <a:cs typeface="Times New Roman" pitchFamily="18" charset="0"/>
              </a:rPr>
              <a:t>To make students familiar with fundamentals of mobile communication systems.</a:t>
            </a:r>
          </a:p>
          <a:p>
            <a:pPr algn="just" eaLnBrk="1" hangingPunct="1">
              <a:lnSpc>
                <a:spcPct val="150000"/>
              </a:lnSpc>
            </a:pPr>
            <a:r>
              <a:rPr lang="en-US" sz="2200" dirty="0">
                <a:latin typeface="Times New Roman" pitchFamily="18" charset="0"/>
                <a:cs typeface="Times New Roman" pitchFamily="18" charset="0"/>
              </a:rPr>
              <a:t>To choose system (TDMA/FDMA/CDMA) according to the complexity, installation cost, speed of transmission, channel properties etc.</a:t>
            </a:r>
          </a:p>
        </p:txBody>
      </p:sp>
      <p:sp>
        <p:nvSpPr>
          <p:cNvPr id="4" name="Date Placeholder 3"/>
          <p:cNvSpPr>
            <a:spLocks noGrp="1"/>
          </p:cNvSpPr>
          <p:nvPr>
            <p:ph type="dt" sz="quarter" idx="10"/>
          </p:nvPr>
        </p:nvSpPr>
        <p:spPr/>
        <p:txBody>
          <a:bodyPr/>
          <a:lstStyle/>
          <a:p>
            <a:pPr>
              <a:defRPr/>
            </a:pPr>
            <a:fld id="{9F2BF09A-BA63-445A-966C-E871EDDBB754}" type="datetime1">
              <a:rPr lang="en-US" smtClean="0"/>
              <a:t>11/30/2024</a:t>
            </a:fld>
            <a:endParaRPr lang="en-US"/>
          </a:p>
        </p:txBody>
      </p:sp>
      <p:sp>
        <p:nvSpPr>
          <p:cNvPr id="5" name="Footer Placeholder 4"/>
          <p:cNvSpPr>
            <a:spLocks noGrp="1"/>
          </p:cNvSpPr>
          <p:nvPr>
            <p:ph type="ftr" sz="quarter" idx="11"/>
          </p:nvPr>
        </p:nvSpPr>
        <p:spPr>
          <a:xfrm>
            <a:off x="2819400" y="6248400"/>
            <a:ext cx="47244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60C2BC73-28D9-4AC2-BF8E-5486D89C345A}" type="slidenum">
              <a:rPr lang="en-US"/>
              <a:pPr>
                <a:defRPr/>
              </a:pPr>
              <a:t>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Objective of Unit</a:t>
            </a:r>
          </a:p>
        </p:txBody>
      </p:sp>
      <p:pic>
        <p:nvPicPr>
          <p:cNvPr id="410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63B95C6-714A-497E-ABBD-09B3A567A7E4}"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873A6806-81A4-4522-974A-B3D75B899D58}" type="slidenum">
              <a:rPr lang="en-US"/>
              <a:pPr>
                <a:defRPr/>
              </a:pPr>
              <a:t>50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Orthogonal Frequency Division Multiple Access (OFDMA)</a:t>
            </a:r>
            <a:endParaRPr lang="en-US" dirty="0">
              <a:latin typeface="Times New Roman" pitchFamily="18" charset="0"/>
              <a:cs typeface="Times New Roman" pitchFamily="18" charset="0"/>
            </a:endParaRPr>
          </a:p>
        </p:txBody>
      </p:sp>
      <p:pic>
        <p:nvPicPr>
          <p:cNvPr id="29702"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9" name="Content Placeholder 8"/>
          <p:cNvSpPr>
            <a:spLocks noGrp="1"/>
          </p:cNvSpPr>
          <p:nvPr>
            <p:ph idx="1"/>
          </p:nvPr>
        </p:nvSpPr>
        <p:spPr>
          <a:xfrm>
            <a:off x="457200" y="990600"/>
            <a:ext cx="8229600" cy="5257800"/>
          </a:xfrm>
        </p:spPr>
        <p:txBody>
          <a:bodyPr/>
          <a:lstStyle/>
          <a:p>
            <a:pPr algn="just">
              <a:lnSpc>
                <a:spcPct val="150000"/>
              </a:lnSpc>
              <a:defRPr/>
            </a:pPr>
            <a:r>
              <a:rPr lang="en-US" sz="2200" dirty="0">
                <a:latin typeface="Times New Roman" pitchFamily="18" charset="0"/>
                <a:cs typeface="Times New Roman" pitchFamily="18" charset="0"/>
              </a:rPr>
              <a:t>OFDMA is used by several other radio communication systems.</a:t>
            </a:r>
          </a:p>
          <a:p>
            <a:pPr marL="914400" indent="-449263" algn="just">
              <a:lnSpc>
                <a:spcPct val="150000"/>
              </a:lnSpc>
              <a:buFont typeface="Wingdings" pitchFamily="2" charset="2"/>
              <a:buChar char="§"/>
              <a:defRPr/>
            </a:pPr>
            <a:r>
              <a:rPr lang="en-US" sz="2200" dirty="0">
                <a:latin typeface="Times New Roman" pitchFamily="18" charset="0"/>
                <a:cs typeface="Times New Roman" pitchFamily="18" charset="0"/>
              </a:rPr>
              <a:t>IEEE 802.11 versions a, g and n </a:t>
            </a:r>
          </a:p>
          <a:p>
            <a:pPr marL="914400" indent="-449263" algn="just">
              <a:lnSpc>
                <a:spcPct val="150000"/>
              </a:lnSpc>
              <a:buFont typeface="Wingdings" pitchFamily="2" charset="2"/>
              <a:buChar char="§"/>
              <a:defRPr/>
            </a:pPr>
            <a:r>
              <a:rPr lang="en-US" sz="2200" dirty="0" err="1">
                <a:latin typeface="Times New Roman" pitchFamily="18" charset="0"/>
                <a:cs typeface="Times New Roman" pitchFamily="18" charset="0"/>
              </a:rPr>
              <a:t>WiMAX</a:t>
            </a:r>
            <a:r>
              <a:rPr lang="en-US" sz="2200" dirty="0">
                <a:latin typeface="Times New Roman" pitchFamily="18" charset="0"/>
                <a:cs typeface="Times New Roman" pitchFamily="18" charset="0"/>
              </a:rPr>
              <a:t> (IEEE 802.16) </a:t>
            </a:r>
          </a:p>
          <a:p>
            <a:pPr marL="914400" indent="-449263" algn="just">
              <a:lnSpc>
                <a:spcPct val="150000"/>
              </a:lnSpc>
              <a:buFont typeface="Wingdings" pitchFamily="2" charset="2"/>
              <a:buChar char="§"/>
              <a:defRPr/>
            </a:pPr>
            <a:r>
              <a:rPr lang="en-US" sz="2200" dirty="0">
                <a:latin typeface="Times New Roman" pitchFamily="18" charset="0"/>
                <a:cs typeface="Times New Roman" pitchFamily="18" charset="0"/>
              </a:rPr>
              <a:t>Digital television </a:t>
            </a:r>
          </a:p>
          <a:p>
            <a:pPr marL="914400" indent="-449263" algn="just">
              <a:lnSpc>
                <a:spcPct val="150000"/>
              </a:lnSpc>
              <a:buFont typeface="Wingdings" pitchFamily="2" charset="2"/>
              <a:buChar char="§"/>
              <a:defRPr/>
            </a:pPr>
            <a:r>
              <a:rPr lang="en-US" sz="2200" dirty="0">
                <a:latin typeface="Times New Roman" pitchFamily="18" charset="0"/>
                <a:cs typeface="Times New Roman" pitchFamily="18" charset="0"/>
              </a:rPr>
              <a:t>Radio broadcasting</a:t>
            </a:r>
          </a:p>
          <a:p>
            <a:pPr marL="449263" indent="-449263" algn="just">
              <a:lnSpc>
                <a:spcPct val="150000"/>
              </a:lnSpc>
              <a:buFont typeface="Arial" pitchFamily="34" charset="0"/>
              <a:buChar char="•"/>
              <a:defRPr/>
            </a:pPr>
            <a:r>
              <a:rPr lang="en-US" sz="2200" dirty="0">
                <a:latin typeface="Times New Roman" pitchFamily="18" charset="0"/>
                <a:cs typeface="Times New Roman" pitchFamily="18" charset="0"/>
              </a:rPr>
              <a:t>Orthogonal Frequency Division Multiplexing </a:t>
            </a:r>
          </a:p>
          <a:p>
            <a:pPr marL="914400" indent="-449263" algn="just">
              <a:lnSpc>
                <a:spcPct val="150000"/>
              </a:lnSpc>
              <a:buFont typeface="Wingdings" pitchFamily="2" charset="2"/>
              <a:buChar char="§"/>
              <a:defRPr/>
            </a:pPr>
            <a:r>
              <a:rPr lang="en-US" sz="2200" dirty="0">
                <a:latin typeface="Times New Roman" pitchFamily="18" charset="0"/>
                <a:cs typeface="Times New Roman" pitchFamily="18" charset="0"/>
              </a:rPr>
              <a:t>1.1 Reduction of Inter-Symbol Interference using OFDM </a:t>
            </a:r>
          </a:p>
          <a:p>
            <a:pPr marL="914400" indent="-449263" algn="just">
              <a:lnSpc>
                <a:spcPct val="150000"/>
              </a:lnSpc>
              <a:buFont typeface="Wingdings" pitchFamily="2" charset="2"/>
              <a:buChar char="§"/>
              <a:defRPr/>
            </a:pPr>
            <a:r>
              <a:rPr lang="en-US" sz="2200" dirty="0">
                <a:latin typeface="Times New Roman" pitchFamily="18" charset="0"/>
                <a:cs typeface="Times New Roman" pitchFamily="18" charset="0"/>
              </a:rPr>
              <a:t>1.2 The OFDM Transmitter </a:t>
            </a:r>
          </a:p>
          <a:p>
            <a:pPr marL="914400" indent="-449263" algn="just">
              <a:lnSpc>
                <a:spcPct val="150000"/>
              </a:lnSpc>
              <a:buFont typeface="Wingdings" pitchFamily="2" charset="2"/>
              <a:buChar char="§"/>
              <a:defRPr/>
            </a:pPr>
            <a:r>
              <a:rPr lang="en-US" sz="2200" dirty="0">
                <a:latin typeface="Times New Roman" pitchFamily="18" charset="0"/>
                <a:cs typeface="Times New Roman" pitchFamily="18" charset="0"/>
              </a:rPr>
              <a:t>1.3 Initial Block Diagram</a:t>
            </a:r>
          </a:p>
          <a:p>
            <a:pPr marL="449263" indent="-449263" algn="just">
              <a:lnSpc>
                <a:spcPct val="150000"/>
              </a:lnSpc>
              <a:buFont typeface="Arial" charset="0"/>
              <a:buNone/>
              <a:defRPr/>
            </a:pPr>
            <a:endParaRPr lang="en-US" sz="2200"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A6DB3D7-8B7E-4724-84B2-DF688F0BE5BF}"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BDAA5A67-2AEC-4FBF-B7E6-EDBF4E8BD334}" type="slidenum">
              <a:rPr lang="en-US"/>
              <a:pPr>
                <a:defRPr/>
              </a:pPr>
              <a:t>51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Reduction of Inter-Symbol Interference using OFDM</a:t>
            </a:r>
            <a:endParaRPr lang="en-US" dirty="0">
              <a:latin typeface="Times New Roman" pitchFamily="18" charset="0"/>
              <a:cs typeface="Times New Roman" pitchFamily="18" charset="0"/>
            </a:endParaRPr>
          </a:p>
        </p:txBody>
      </p:sp>
      <p:pic>
        <p:nvPicPr>
          <p:cNvPr id="30726"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9" name="Content Placeholder 8"/>
          <p:cNvSpPr>
            <a:spLocks noGrp="1"/>
          </p:cNvSpPr>
          <p:nvPr>
            <p:ph idx="1"/>
          </p:nvPr>
        </p:nvSpPr>
        <p:spPr>
          <a:xfrm>
            <a:off x="457200" y="1219200"/>
            <a:ext cx="8229600" cy="3352800"/>
          </a:xfrm>
        </p:spPr>
        <p:txBody>
          <a:bodyPr/>
          <a:lstStyle/>
          <a:p>
            <a:pPr algn="just">
              <a:lnSpc>
                <a:spcPct val="150000"/>
              </a:lnSpc>
              <a:buFont typeface="Arial" charset="0"/>
              <a:buNone/>
              <a:defRPr/>
            </a:pPr>
            <a:r>
              <a:rPr lang="en-US" sz="2200" dirty="0">
                <a:latin typeface="Times New Roman" pitchFamily="18" charset="0"/>
                <a:cs typeface="Times New Roman" pitchFamily="18" charset="0"/>
              </a:rPr>
              <a:t>• High data rate transmission in a multipath environment leads to Inter Symbol Interference (ISI).</a:t>
            </a:r>
          </a:p>
          <a:p>
            <a:pPr marL="912813" algn="just">
              <a:lnSpc>
                <a:spcPct val="150000"/>
              </a:lnSpc>
              <a:buFont typeface="Wingdings" pitchFamily="2" charset="2"/>
              <a:buChar char="§"/>
              <a:defRPr/>
            </a:pPr>
            <a:r>
              <a:rPr lang="en-US" sz="2200" dirty="0">
                <a:latin typeface="Times New Roman" pitchFamily="18" charset="0"/>
                <a:cs typeface="Times New Roman" pitchFamily="18" charset="0"/>
              </a:rPr>
              <a:t> Example, the delay spread was 1</a:t>
            </a:r>
            <a:r>
              <a:rPr lang="el-GR" sz="2200" dirty="0">
                <a:latin typeface="Times New Roman" pitchFamily="18" charset="0"/>
                <a:cs typeface="Times New Roman" pitchFamily="18" charset="0"/>
              </a:rPr>
              <a:t>μ</a:t>
            </a:r>
            <a:r>
              <a:rPr lang="en-US" sz="2200" dirty="0">
                <a:latin typeface="Times New Roman" pitchFamily="18" charset="0"/>
                <a:cs typeface="Times New Roman" pitchFamily="18" charset="0"/>
              </a:rPr>
              <a:t>s and the data rate was 400 </a:t>
            </a:r>
            <a:r>
              <a:rPr lang="en-US" sz="2200" dirty="0" err="1">
                <a:latin typeface="Times New Roman" pitchFamily="18" charset="0"/>
                <a:cs typeface="Times New Roman" pitchFamily="18" charset="0"/>
              </a:rPr>
              <a:t>ksps</a:t>
            </a:r>
            <a:r>
              <a:rPr lang="en-US" sz="2200" dirty="0">
                <a:latin typeface="Times New Roman" pitchFamily="18" charset="0"/>
                <a:cs typeface="Times New Roman" pitchFamily="18" charset="0"/>
              </a:rPr>
              <a:t>, so the symbols overlapped at the receiver by 40%.</a:t>
            </a:r>
          </a:p>
          <a:p>
            <a:pPr marL="912813" algn="just">
              <a:lnSpc>
                <a:spcPct val="150000"/>
              </a:lnSpc>
              <a:buFont typeface="Wingdings" pitchFamily="2" charset="2"/>
              <a:buChar char="§"/>
              <a:defRPr/>
            </a:pPr>
            <a:r>
              <a:rPr lang="en-US" sz="2200" dirty="0">
                <a:latin typeface="Times New Roman" pitchFamily="18" charset="0"/>
                <a:cs typeface="Times New Roman" pitchFamily="18" charset="0"/>
              </a:rPr>
              <a:t>This led to interference and bit errors at the receiver.</a:t>
            </a:r>
          </a:p>
          <a:p>
            <a:pPr marL="912813" algn="just">
              <a:lnSpc>
                <a:spcPct val="150000"/>
              </a:lnSpc>
              <a:buFont typeface="Wingdings" pitchFamily="2" charset="2"/>
              <a:buChar char="§"/>
              <a:defRPr/>
            </a:pPr>
            <a:r>
              <a:rPr lang="en-US" sz="2200" dirty="0">
                <a:latin typeface="Times New Roman" pitchFamily="18" charset="0"/>
                <a:cs typeface="Times New Roman" pitchFamily="18" charset="0"/>
              </a:rPr>
              <a:t>OFDM is a powerful way to solve the problem.</a:t>
            </a:r>
          </a:p>
        </p:txBody>
      </p:sp>
      <p:pic>
        <p:nvPicPr>
          <p:cNvPr id="30728" name="Picture 7" descr="ofdm 1.PNG"/>
          <p:cNvPicPr>
            <a:picLocks noChangeAspect="1"/>
          </p:cNvPicPr>
          <p:nvPr/>
        </p:nvPicPr>
        <p:blipFill>
          <a:blip r:embed="rId3"/>
          <a:srcRect/>
          <a:stretch>
            <a:fillRect/>
          </a:stretch>
        </p:blipFill>
        <p:spPr bwMode="auto">
          <a:xfrm>
            <a:off x="2133600" y="4495800"/>
            <a:ext cx="5181600" cy="17526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FB17D6F-8950-438C-9C20-E61A85997596}"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DA77A3F9-11B5-4D73-901A-91D949F275EB}" type="slidenum">
              <a:rPr lang="en-US"/>
              <a:pPr>
                <a:defRPr/>
              </a:pPr>
              <a:t>52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OFDM Transmitter</a:t>
            </a:r>
            <a:endParaRPr lang="en-US" dirty="0">
              <a:latin typeface="Times New Roman" pitchFamily="18" charset="0"/>
              <a:cs typeface="Times New Roman" pitchFamily="18" charset="0"/>
            </a:endParaRPr>
          </a:p>
        </p:txBody>
      </p:sp>
      <p:pic>
        <p:nvPicPr>
          <p:cNvPr id="3175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9" name="Content Placeholder 8"/>
          <p:cNvSpPr>
            <a:spLocks noGrp="1"/>
          </p:cNvSpPr>
          <p:nvPr>
            <p:ph idx="1"/>
          </p:nvPr>
        </p:nvSpPr>
        <p:spPr>
          <a:xfrm>
            <a:off x="457200" y="914400"/>
            <a:ext cx="8229600" cy="2819400"/>
          </a:xfrm>
        </p:spPr>
        <p:txBody>
          <a:bodyPr/>
          <a:lstStyle/>
          <a:p>
            <a:pPr marL="465138" indent="-465138" algn="just" defTabSz="225425">
              <a:lnSpc>
                <a:spcPct val="150000"/>
              </a:lnSpc>
              <a:tabLst>
                <a:tab pos="630238" algn="l"/>
              </a:tabLst>
              <a:defRPr/>
            </a:pPr>
            <a:r>
              <a:rPr lang="en-US" sz="2200" dirty="0">
                <a:latin typeface="Times New Roman" pitchFamily="18" charset="0"/>
                <a:cs typeface="Times New Roman" pitchFamily="18" charset="0"/>
              </a:rPr>
              <a:t>Divides the information into several parallel sub-streams.</a:t>
            </a:r>
          </a:p>
          <a:p>
            <a:pPr marL="465138" indent="-465138" algn="just" defTabSz="225425">
              <a:lnSpc>
                <a:spcPct val="150000"/>
              </a:lnSpc>
              <a:tabLst>
                <a:tab pos="630238" algn="l"/>
              </a:tabLst>
              <a:defRPr/>
            </a:pPr>
            <a:r>
              <a:rPr lang="en-US" sz="2200" dirty="0">
                <a:latin typeface="Times New Roman" pitchFamily="18" charset="0"/>
                <a:cs typeface="Times New Roman" pitchFamily="18" charset="0"/>
              </a:rPr>
              <a:t>Sends each sub-stream on a different frequency (sub-carrier) </a:t>
            </a:r>
          </a:p>
          <a:p>
            <a:pPr marL="914400" indent="-465138" algn="just" defTabSz="225425">
              <a:lnSpc>
                <a:spcPct val="150000"/>
              </a:lnSpc>
              <a:buFont typeface="Arial" charset="0"/>
              <a:buNone/>
              <a:tabLst>
                <a:tab pos="465138" algn="l"/>
              </a:tabLst>
              <a:defRPr/>
            </a:pPr>
            <a:r>
              <a:rPr lang="en-US" sz="2200" dirty="0">
                <a:latin typeface="Times New Roman" pitchFamily="18" charset="0"/>
                <a:cs typeface="Times New Roman" pitchFamily="18" charset="0"/>
              </a:rPr>
              <a:t>‣ If the total data rate stays the same, then - The data rate on each sub-carrier is less than before, so the symbol duration is longer.</a:t>
            </a:r>
          </a:p>
          <a:p>
            <a:pPr marL="854075" indent="-388938" algn="just" defTabSz="225425">
              <a:lnSpc>
                <a:spcPct val="150000"/>
              </a:lnSpc>
              <a:buFont typeface="Arial" charset="0"/>
              <a:buNone/>
              <a:tabLst>
                <a:tab pos="630238" algn="l"/>
              </a:tabLst>
              <a:defRPr/>
            </a:pPr>
            <a:r>
              <a:rPr lang="en-US" sz="2200" dirty="0">
                <a:latin typeface="Times New Roman" pitchFamily="18" charset="0"/>
                <a:cs typeface="Times New Roman" pitchFamily="18" charset="0"/>
              </a:rPr>
              <a:t>‣ This reduces the amount of ISI, and reduces the error rate.</a:t>
            </a:r>
          </a:p>
        </p:txBody>
      </p:sp>
      <p:pic>
        <p:nvPicPr>
          <p:cNvPr id="31752" name="Picture 9" descr="ofdm 2.PNG"/>
          <p:cNvPicPr>
            <a:picLocks noChangeAspect="1"/>
          </p:cNvPicPr>
          <p:nvPr/>
        </p:nvPicPr>
        <p:blipFill>
          <a:blip r:embed="rId3"/>
          <a:srcRect/>
          <a:stretch>
            <a:fillRect/>
          </a:stretch>
        </p:blipFill>
        <p:spPr bwMode="auto">
          <a:xfrm>
            <a:off x="381000" y="3733800"/>
            <a:ext cx="8458200" cy="25527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E680328-6CF4-4D1E-9C08-4C02D9251655}"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701AD224-77D8-4657-AE27-C80558BE0385}" type="slidenum">
              <a:rPr lang="en-US"/>
              <a:pPr>
                <a:defRPr/>
              </a:pPr>
              <a:t>53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OFDM Transmitter</a:t>
            </a:r>
            <a:endParaRPr lang="en-US" dirty="0">
              <a:latin typeface="Times New Roman" pitchFamily="18" charset="0"/>
              <a:cs typeface="Times New Roman" pitchFamily="18" charset="0"/>
            </a:endParaRPr>
          </a:p>
        </p:txBody>
      </p:sp>
      <p:pic>
        <p:nvPicPr>
          <p:cNvPr id="32774"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9" name="Content Placeholder 8"/>
          <p:cNvSpPr>
            <a:spLocks noGrp="1"/>
          </p:cNvSpPr>
          <p:nvPr>
            <p:ph idx="1"/>
          </p:nvPr>
        </p:nvSpPr>
        <p:spPr>
          <a:xfrm>
            <a:off x="0" y="914400"/>
            <a:ext cx="4800600" cy="4800600"/>
          </a:xfrm>
        </p:spPr>
        <p:txBody>
          <a:bodyPr/>
          <a:lstStyle/>
          <a:p>
            <a:pPr marL="284163" indent="-284163" algn="just" defTabSz="225425">
              <a:lnSpc>
                <a:spcPct val="150000"/>
              </a:lnSpc>
              <a:tabLst>
                <a:tab pos="630238" algn="l"/>
              </a:tabLst>
              <a:defRPr/>
            </a:pPr>
            <a:r>
              <a:rPr lang="en-US" sz="2200" dirty="0">
                <a:latin typeface="Times New Roman" pitchFamily="18" charset="0"/>
                <a:cs typeface="Times New Roman" pitchFamily="18" charset="0"/>
              </a:rPr>
              <a:t>It is a block diagram of an analogue OFDM transmitter .</a:t>
            </a:r>
          </a:p>
          <a:p>
            <a:pPr marL="284163" indent="-284163" algn="just" defTabSz="225425">
              <a:lnSpc>
                <a:spcPct val="150000"/>
              </a:lnSpc>
              <a:tabLst>
                <a:tab pos="630238" algn="l"/>
              </a:tabLst>
              <a:defRPr/>
            </a:pPr>
            <a:r>
              <a:rPr lang="en-US" sz="2200" dirty="0">
                <a:latin typeface="Times New Roman" pitchFamily="18" charset="0"/>
                <a:cs typeface="Times New Roman" pitchFamily="18" charset="0"/>
              </a:rPr>
              <a:t>Transmitter </a:t>
            </a:r>
          </a:p>
          <a:p>
            <a:pPr marL="465138" indent="-239713" algn="just" defTabSz="225425">
              <a:lnSpc>
                <a:spcPct val="150000"/>
              </a:lnSpc>
              <a:buFont typeface="Wingdings" pitchFamily="2" charset="2"/>
              <a:buChar char="§"/>
              <a:tabLst>
                <a:tab pos="509588" algn="l"/>
              </a:tabLst>
              <a:defRPr/>
            </a:pPr>
            <a:r>
              <a:rPr lang="en-US" sz="2200" dirty="0">
                <a:latin typeface="Times New Roman" pitchFamily="18" charset="0"/>
                <a:cs typeface="Times New Roman" pitchFamily="18" charset="0"/>
              </a:rPr>
              <a:t>Accepts a stream of bits from higher layer protocols, and </a:t>
            </a:r>
          </a:p>
          <a:p>
            <a:pPr marL="465138" indent="-239713" algn="just" defTabSz="225425">
              <a:lnSpc>
                <a:spcPct val="150000"/>
              </a:lnSpc>
              <a:buFont typeface="Wingdings" pitchFamily="2" charset="2"/>
              <a:buChar char="§"/>
              <a:tabLst>
                <a:tab pos="509588" algn="l"/>
              </a:tabLst>
              <a:defRPr/>
            </a:pPr>
            <a:r>
              <a:rPr lang="en-US" sz="2200" dirty="0">
                <a:latin typeface="Times New Roman" pitchFamily="18" charset="0"/>
                <a:cs typeface="Times New Roman" pitchFamily="18" charset="0"/>
              </a:rPr>
              <a:t>Converts them to symbols using the chosen modulation scheme, for example </a:t>
            </a:r>
            <a:r>
              <a:rPr lang="en-US" sz="2200" dirty="0" err="1">
                <a:latin typeface="Times New Roman" pitchFamily="18" charset="0"/>
                <a:cs typeface="Times New Roman" pitchFamily="18" charset="0"/>
              </a:rPr>
              <a:t>quadrature</a:t>
            </a:r>
            <a:r>
              <a:rPr lang="en-US" sz="2200" dirty="0">
                <a:latin typeface="Times New Roman" pitchFamily="18" charset="0"/>
                <a:cs typeface="Times New Roman" pitchFamily="18" charset="0"/>
              </a:rPr>
              <a:t> phase shift keying (QPSK).</a:t>
            </a:r>
          </a:p>
        </p:txBody>
      </p:sp>
      <p:pic>
        <p:nvPicPr>
          <p:cNvPr id="32776" name="Picture 10" descr="oftm 3.PNG"/>
          <p:cNvPicPr>
            <a:picLocks noChangeAspect="1"/>
          </p:cNvPicPr>
          <p:nvPr/>
        </p:nvPicPr>
        <p:blipFill>
          <a:blip r:embed="rId3"/>
          <a:srcRect/>
          <a:stretch>
            <a:fillRect/>
          </a:stretch>
        </p:blipFill>
        <p:spPr bwMode="auto">
          <a:xfrm>
            <a:off x="4953000" y="1066800"/>
            <a:ext cx="4038600" cy="47244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78D70A0-C89D-49AC-8D2B-E11C507BCA9D}"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15DC1AC2-1E48-48DE-B4AF-F0659FBE2D15}" type="slidenum">
              <a:rPr lang="en-US"/>
              <a:pPr>
                <a:defRPr/>
              </a:pPr>
              <a:t>54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 Initial Block Diagram</a:t>
            </a:r>
            <a:endParaRPr lang="en-US" dirty="0">
              <a:latin typeface="Times New Roman" pitchFamily="18" charset="0"/>
              <a:cs typeface="Times New Roman" pitchFamily="18" charset="0"/>
            </a:endParaRPr>
          </a:p>
        </p:txBody>
      </p:sp>
      <p:pic>
        <p:nvPicPr>
          <p:cNvPr id="33798"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33799" name="Content Placeholder 8"/>
          <p:cNvSpPr>
            <a:spLocks noGrp="1"/>
          </p:cNvSpPr>
          <p:nvPr>
            <p:ph idx="1"/>
          </p:nvPr>
        </p:nvSpPr>
        <p:spPr>
          <a:xfrm>
            <a:off x="457200" y="914400"/>
            <a:ext cx="3657600" cy="5181600"/>
          </a:xfrm>
        </p:spPr>
        <p:txBody>
          <a:bodyPr/>
          <a:lstStyle/>
          <a:p>
            <a:pPr marL="465138" indent="-465138" algn="just" defTabSz="225425">
              <a:lnSpc>
                <a:spcPct val="150000"/>
              </a:lnSpc>
              <a:tabLst>
                <a:tab pos="630238" algn="l"/>
              </a:tabLst>
            </a:pPr>
            <a:r>
              <a:rPr lang="en-US" sz="2200">
                <a:latin typeface="Times New Roman" pitchFamily="18" charset="0"/>
                <a:cs typeface="Times New Roman" pitchFamily="18" charset="0"/>
              </a:rPr>
              <a:t>Figure is a block diagram of an OFDM transmitter and receiver </a:t>
            </a:r>
          </a:p>
          <a:p>
            <a:pPr marL="465138" indent="-465138" algn="just" defTabSz="225425">
              <a:lnSpc>
                <a:spcPct val="150000"/>
              </a:lnSpc>
              <a:tabLst>
                <a:tab pos="630238" algn="l"/>
              </a:tabLst>
            </a:pPr>
            <a:r>
              <a:rPr lang="en-US" sz="2200">
                <a:latin typeface="Times New Roman" pitchFamily="18" charset="0"/>
                <a:cs typeface="Times New Roman" pitchFamily="18" charset="0"/>
              </a:rPr>
              <a:t>Assume that the system is operating on the downlink, so that the transmitter is in the BS and the receiver is in the mobile</a:t>
            </a:r>
          </a:p>
        </p:txBody>
      </p:sp>
      <p:pic>
        <p:nvPicPr>
          <p:cNvPr id="33800" name="Picture 10" descr="ofdm 5.PNG"/>
          <p:cNvPicPr>
            <a:picLocks noChangeAspect="1"/>
          </p:cNvPicPr>
          <p:nvPr/>
        </p:nvPicPr>
        <p:blipFill>
          <a:blip r:embed="rId3"/>
          <a:srcRect/>
          <a:stretch>
            <a:fillRect/>
          </a:stretch>
        </p:blipFill>
        <p:spPr bwMode="auto">
          <a:xfrm>
            <a:off x="4114800" y="1066800"/>
            <a:ext cx="4794250" cy="44958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533400" y="914400"/>
            <a:ext cx="8229600" cy="4754563"/>
          </a:xfrm>
        </p:spPr>
        <p:txBody>
          <a:bodyPr/>
          <a:lstStyle/>
          <a:p>
            <a:pPr eaLnBrk="1" hangingPunct="1">
              <a:lnSpc>
                <a:spcPct val="150000"/>
              </a:lnSpc>
            </a:pPr>
            <a:r>
              <a:rPr lang="en-US" sz="2200">
                <a:latin typeface="Times New Roman" pitchFamily="18" charset="0"/>
                <a:cs typeface="Times New Roman" pitchFamily="18" charset="0"/>
              </a:rPr>
              <a:t>The power variations described above arise because there is a one-to-one mapping between symbols and sub-carriers.</a:t>
            </a:r>
          </a:p>
          <a:p>
            <a:pPr eaLnBrk="1" hangingPunct="1">
              <a:lnSpc>
                <a:spcPct val="150000"/>
              </a:lnSpc>
            </a:pPr>
            <a:r>
              <a:rPr lang="en-US" sz="2200">
                <a:latin typeface="Times New Roman" pitchFamily="18" charset="0"/>
                <a:cs typeface="Times New Roman" pitchFamily="18" charset="0"/>
              </a:rPr>
              <a:t>If we mixed the symbols together before placing them on the sub-carriers, then we might be able to adjust the transmitted signal and reduce its power variations.</a:t>
            </a:r>
          </a:p>
          <a:p>
            <a:pPr eaLnBrk="1" hangingPunct="1">
              <a:lnSpc>
                <a:spcPct val="150000"/>
              </a:lnSpc>
            </a:pPr>
            <a:r>
              <a:rPr lang="en-US" sz="2200">
                <a:latin typeface="Times New Roman" pitchFamily="18" charset="0"/>
                <a:cs typeface="Times New Roman" pitchFamily="18" charset="0"/>
              </a:rPr>
              <a:t>For example, when transmitting two symbols x1 and x2 on two sub-carriers, we might send their sum x1 + x2 on one sub-carrier, and their difference x1 − x2 on the other.</a:t>
            </a:r>
          </a:p>
        </p:txBody>
      </p:sp>
      <p:sp>
        <p:nvSpPr>
          <p:cNvPr id="4" name="Date Placeholder 3"/>
          <p:cNvSpPr>
            <a:spLocks noGrp="1"/>
          </p:cNvSpPr>
          <p:nvPr>
            <p:ph type="dt" sz="quarter" idx="10"/>
          </p:nvPr>
        </p:nvSpPr>
        <p:spPr/>
        <p:txBody>
          <a:bodyPr/>
          <a:lstStyle/>
          <a:p>
            <a:pPr>
              <a:defRPr/>
            </a:pPr>
            <a:fld id="{343FC116-D786-4C55-B8AD-2A5143577ED6}"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9D94729E-7CF6-4DAD-A2CF-00CF6788CFC3}" type="slidenum">
              <a:rPr lang="en-US"/>
              <a:pPr>
                <a:defRPr/>
              </a:pPr>
              <a:t>55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Single Carrier Frequency Division Multiple Access </a:t>
            </a:r>
          </a:p>
          <a:p>
            <a:pPr algn="ctr" fontAlgn="auto">
              <a:spcAft>
                <a:spcPts val="0"/>
              </a:spcAft>
              <a:defRPr/>
            </a:pPr>
            <a:r>
              <a:rPr lang="en-US" sz="2400" dirty="0">
                <a:latin typeface="Times New Roman" pitchFamily="18" charset="0"/>
                <a:cs typeface="Times New Roman" pitchFamily="18" charset="0"/>
              </a:rPr>
              <a:t>SC-FDMA</a:t>
            </a:r>
            <a:endParaRPr lang="en-US" dirty="0">
              <a:latin typeface="Times New Roman" pitchFamily="18" charset="0"/>
              <a:cs typeface="Times New Roman" pitchFamily="18" charset="0"/>
            </a:endParaRPr>
          </a:p>
        </p:txBody>
      </p:sp>
      <p:pic>
        <p:nvPicPr>
          <p:cNvPr id="3482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p:cNvSpPr>
            <a:spLocks noGrp="1"/>
          </p:cNvSpPr>
          <p:nvPr>
            <p:ph idx="1"/>
          </p:nvPr>
        </p:nvSpPr>
        <p:spPr>
          <a:xfrm>
            <a:off x="533400" y="914400"/>
            <a:ext cx="8229600" cy="4754563"/>
          </a:xfrm>
        </p:spPr>
        <p:txBody>
          <a:bodyPr/>
          <a:lstStyle/>
          <a:p>
            <a:pPr eaLnBrk="1" hangingPunct="1">
              <a:lnSpc>
                <a:spcPct val="150000"/>
              </a:lnSpc>
            </a:pPr>
            <a:r>
              <a:rPr lang="en-US" sz="2200">
                <a:latin typeface="Times New Roman" pitchFamily="18" charset="0"/>
                <a:cs typeface="Times New Roman" pitchFamily="18" charset="0"/>
              </a:rPr>
              <a:t>We can use any mixing operation at all, as the receiver can reverse it: we just need to find one that minimizes the power variations in the transmitted signal.</a:t>
            </a:r>
          </a:p>
          <a:p>
            <a:pPr eaLnBrk="1" hangingPunct="1">
              <a:lnSpc>
                <a:spcPct val="150000"/>
              </a:lnSpc>
            </a:pPr>
            <a:r>
              <a:rPr lang="en-US" sz="2200">
                <a:latin typeface="Times New Roman" pitchFamily="18" charset="0"/>
                <a:cs typeface="Times New Roman" pitchFamily="18" charset="0"/>
              </a:rPr>
              <a:t>It turns out that a suitable mixing operation is another FFT, this time a forward FFT.</a:t>
            </a:r>
          </a:p>
          <a:p>
            <a:pPr eaLnBrk="1" hangingPunct="1">
              <a:lnSpc>
                <a:spcPct val="150000"/>
              </a:lnSpc>
            </a:pPr>
            <a:r>
              <a:rPr lang="en-US" sz="2200">
                <a:latin typeface="Times New Roman" pitchFamily="18" charset="0"/>
                <a:cs typeface="Times New Roman" pitchFamily="18" charset="0"/>
              </a:rPr>
              <a:t>By including this operation, we arrive at a technique known as single carrier frequency division multiple access (SC-FDMA).</a:t>
            </a:r>
          </a:p>
        </p:txBody>
      </p:sp>
      <p:sp>
        <p:nvSpPr>
          <p:cNvPr id="4" name="Date Placeholder 3"/>
          <p:cNvSpPr>
            <a:spLocks noGrp="1"/>
          </p:cNvSpPr>
          <p:nvPr>
            <p:ph type="dt" sz="quarter" idx="10"/>
          </p:nvPr>
        </p:nvSpPr>
        <p:spPr/>
        <p:txBody>
          <a:bodyPr/>
          <a:lstStyle/>
          <a:p>
            <a:pPr>
              <a:defRPr/>
            </a:pPr>
            <a:fld id="{84E826AA-C8F0-41BD-97EC-60C4E3C5EBC3}"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CF4443DD-FD5D-450E-915E-D56C8D8D1538}" type="slidenum">
              <a:rPr lang="en-US"/>
              <a:pPr>
                <a:defRPr/>
              </a:pPr>
              <a:t>56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Single Carrier Frequency Division Multiple Access </a:t>
            </a:r>
          </a:p>
          <a:p>
            <a:pPr algn="ctr" fontAlgn="auto">
              <a:spcAft>
                <a:spcPts val="0"/>
              </a:spcAft>
              <a:defRPr/>
            </a:pPr>
            <a:r>
              <a:rPr lang="en-US" sz="2400" dirty="0">
                <a:latin typeface="Times New Roman" pitchFamily="18" charset="0"/>
                <a:cs typeface="Times New Roman" pitchFamily="18" charset="0"/>
              </a:rPr>
              <a:t>SC-FDMA</a:t>
            </a:r>
            <a:endParaRPr lang="en-US" dirty="0">
              <a:latin typeface="Times New Roman" pitchFamily="18" charset="0"/>
              <a:cs typeface="Times New Roman" pitchFamily="18" charset="0"/>
            </a:endParaRPr>
          </a:p>
        </p:txBody>
      </p:sp>
      <p:pic>
        <p:nvPicPr>
          <p:cNvPr id="3584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Content Placeholder 7" descr="ofdm 6.PNG"/>
          <p:cNvPicPr>
            <a:picLocks noGrp="1" noChangeAspect="1"/>
          </p:cNvPicPr>
          <p:nvPr>
            <p:ph idx="1"/>
          </p:nvPr>
        </p:nvPicPr>
        <p:blipFill>
          <a:blip r:embed="rId2"/>
          <a:srcRect/>
          <a:stretch>
            <a:fillRect/>
          </a:stretch>
        </p:blipFill>
        <p:spPr>
          <a:xfrm>
            <a:off x="1676400" y="762000"/>
            <a:ext cx="5638800" cy="5543550"/>
          </a:xfrm>
        </p:spPr>
      </p:pic>
      <p:sp>
        <p:nvSpPr>
          <p:cNvPr id="4" name="Date Placeholder 3"/>
          <p:cNvSpPr>
            <a:spLocks noGrp="1"/>
          </p:cNvSpPr>
          <p:nvPr>
            <p:ph type="dt" sz="quarter" idx="10"/>
          </p:nvPr>
        </p:nvSpPr>
        <p:spPr/>
        <p:txBody>
          <a:bodyPr/>
          <a:lstStyle/>
          <a:p>
            <a:pPr>
              <a:defRPr/>
            </a:pPr>
            <a:fld id="{12DE5992-B51F-4523-B8B9-10057188A5AC}"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32981B42-5343-4B35-9542-E70E3B2D0E03}" type="slidenum">
              <a:rPr lang="en-US"/>
              <a:pPr>
                <a:defRPr/>
              </a:pPr>
              <a:t>57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dirty="0">
                <a:latin typeface="Times New Roman" pitchFamily="18" charset="0"/>
                <a:cs typeface="Times New Roman" pitchFamily="18" charset="0"/>
              </a:rPr>
              <a:t>Block Diagram of an SC-FDMA Transmitter and Receiver</a:t>
            </a:r>
          </a:p>
        </p:txBody>
      </p:sp>
      <p:pic>
        <p:nvPicPr>
          <p:cNvPr id="36871" name="Picture 2" descr="E:\NIET\Project\xLogo11.png.pagespeed.ic.pydHLuCQEZ.png"/>
          <p:cNvPicPr>
            <a:picLocks noChangeAspect="1" noChangeArrowheads="1"/>
          </p:cNvPicPr>
          <p:nvPr/>
        </p:nvPicPr>
        <p:blipFill>
          <a:blip r:embed="rId3"/>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533400" y="914400"/>
            <a:ext cx="8229600" cy="2743200"/>
          </a:xfrm>
        </p:spPr>
        <p:txBody>
          <a:bodyPr/>
          <a:lstStyle/>
          <a:p>
            <a:pPr algn="just" eaLnBrk="1" hangingPunct="1">
              <a:lnSpc>
                <a:spcPct val="150000"/>
              </a:lnSpc>
            </a:pPr>
            <a:r>
              <a:rPr lang="en-US" sz="2200">
                <a:latin typeface="Times New Roman" pitchFamily="18" charset="0"/>
                <a:cs typeface="Times New Roman" pitchFamily="18" charset="0"/>
              </a:rPr>
              <a:t>It was developed at the University of Hawaii in the early 1970s to connect computers situated on different Hawaiian islands.</a:t>
            </a:r>
          </a:p>
          <a:p>
            <a:pPr algn="just" eaLnBrk="1" hangingPunct="1">
              <a:lnSpc>
                <a:spcPct val="150000"/>
              </a:lnSpc>
            </a:pPr>
            <a:r>
              <a:rPr lang="en-US" sz="2200">
                <a:latin typeface="Times New Roman" pitchFamily="18" charset="0"/>
                <a:cs typeface="Times New Roman" pitchFamily="18" charset="0"/>
              </a:rPr>
              <a:t>The computers of the ALOHA network transmit on the same radio channel whenever they have a packet to transmit. </a:t>
            </a:r>
          </a:p>
          <a:p>
            <a:pPr algn="just" eaLnBrk="1" hangingPunct="1">
              <a:lnSpc>
                <a:spcPct val="150000"/>
              </a:lnSpc>
            </a:pPr>
            <a:r>
              <a:rPr lang="en-US" sz="2200">
                <a:latin typeface="Times New Roman" pitchFamily="18" charset="0"/>
                <a:cs typeface="Times New Roman" pitchFamily="18" charset="0"/>
              </a:rPr>
              <a:t>ALOHA is the father of multiple access protocols.</a:t>
            </a:r>
          </a:p>
        </p:txBody>
      </p:sp>
      <p:sp>
        <p:nvSpPr>
          <p:cNvPr id="4" name="Date Placeholder 3"/>
          <p:cNvSpPr>
            <a:spLocks noGrp="1"/>
          </p:cNvSpPr>
          <p:nvPr>
            <p:ph type="dt" sz="quarter" idx="10"/>
          </p:nvPr>
        </p:nvSpPr>
        <p:spPr/>
        <p:txBody>
          <a:bodyPr/>
          <a:lstStyle/>
          <a:p>
            <a:pPr>
              <a:defRPr/>
            </a:pPr>
            <a:fld id="{9756B3B5-2062-4F5A-A0A1-B9FDA7FEA166}"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7174C922-81CE-42DC-B506-4189A16C012C}" type="slidenum">
              <a:rPr lang="en-US"/>
              <a:pPr>
                <a:defRPr/>
              </a:pPr>
              <a:t>58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ALOHA (pure ALOHA or </a:t>
            </a:r>
            <a:r>
              <a:rPr lang="en-US" sz="2400" dirty="0" err="1">
                <a:latin typeface="Times New Roman" pitchFamily="18" charset="0"/>
                <a:cs typeface="Times New Roman" pitchFamily="18" charset="0"/>
              </a:rPr>
              <a:t>unslotted</a:t>
            </a:r>
            <a:r>
              <a:rPr lang="en-US" sz="2400" dirty="0">
                <a:latin typeface="Times New Roman" pitchFamily="18" charset="0"/>
                <a:cs typeface="Times New Roman" pitchFamily="18" charset="0"/>
              </a:rPr>
              <a:t> ALOHA)</a:t>
            </a:r>
            <a:endParaRPr lang="en-US" dirty="0">
              <a:latin typeface="Times New Roman" pitchFamily="18" charset="0"/>
              <a:cs typeface="Times New Roman" pitchFamily="18" charset="0"/>
            </a:endParaRPr>
          </a:p>
        </p:txBody>
      </p:sp>
      <p:pic>
        <p:nvPicPr>
          <p:cNvPr id="3789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37896" name="Picture 7" descr="ALOHA 1.PNG"/>
          <p:cNvPicPr>
            <a:picLocks noChangeAspect="1"/>
          </p:cNvPicPr>
          <p:nvPr/>
        </p:nvPicPr>
        <p:blipFill>
          <a:blip r:embed="rId3"/>
          <a:srcRect/>
          <a:stretch>
            <a:fillRect/>
          </a:stretch>
        </p:blipFill>
        <p:spPr bwMode="auto">
          <a:xfrm>
            <a:off x="1600200" y="3657600"/>
            <a:ext cx="5867400" cy="252412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533400" y="762000"/>
            <a:ext cx="8229600" cy="3352800"/>
          </a:xfrm>
        </p:spPr>
        <p:txBody>
          <a:bodyPr/>
          <a:lstStyle/>
          <a:p>
            <a:pPr algn="just" eaLnBrk="1" hangingPunct="1">
              <a:lnSpc>
                <a:spcPct val="150000"/>
              </a:lnSpc>
            </a:pPr>
            <a:r>
              <a:rPr lang="en-US" sz="2200">
                <a:latin typeface="Times New Roman" pitchFamily="18" charset="0"/>
                <a:cs typeface="Times New Roman" pitchFamily="18" charset="0"/>
              </a:rPr>
              <a:t>A user transmits whenever it has data to transmit.</a:t>
            </a:r>
          </a:p>
          <a:p>
            <a:pPr algn="just" eaLnBrk="1" hangingPunct="1">
              <a:lnSpc>
                <a:spcPct val="150000"/>
              </a:lnSpc>
            </a:pPr>
            <a:r>
              <a:rPr lang="en-US" sz="2200">
                <a:latin typeface="Times New Roman" pitchFamily="18" charset="0"/>
                <a:cs typeface="Times New Roman" pitchFamily="18" charset="0"/>
              </a:rPr>
              <a:t>If more than one frames are transmitted, they interfere with each other (collide) and are lost.</a:t>
            </a:r>
          </a:p>
          <a:p>
            <a:pPr algn="just" eaLnBrk="1" hangingPunct="1">
              <a:lnSpc>
                <a:spcPct val="150000"/>
              </a:lnSpc>
            </a:pPr>
            <a:r>
              <a:rPr lang="en-US" sz="2200">
                <a:latin typeface="Times New Roman" pitchFamily="18" charset="0"/>
                <a:cs typeface="Times New Roman" pitchFamily="18" charset="0"/>
              </a:rPr>
              <a:t>If ACK not received within timeout, then a user picks random back-off time (to avoid repeated collision).</a:t>
            </a:r>
          </a:p>
          <a:p>
            <a:pPr algn="just" eaLnBrk="1" hangingPunct="1">
              <a:lnSpc>
                <a:spcPct val="150000"/>
              </a:lnSpc>
            </a:pPr>
            <a:r>
              <a:rPr lang="en-US" sz="2200">
                <a:latin typeface="Times New Roman" pitchFamily="18" charset="0"/>
                <a:cs typeface="Times New Roman" pitchFamily="18" charset="0"/>
              </a:rPr>
              <a:t>User retransmits frame after back-off time.</a:t>
            </a:r>
          </a:p>
          <a:p>
            <a:pPr algn="just" eaLnBrk="1" hangingPunct="1">
              <a:lnSpc>
                <a:spcPct val="150000"/>
              </a:lnSpc>
              <a:buFont typeface="Arial" charset="0"/>
              <a:buNone/>
            </a:pPr>
            <a:endParaRPr lang="en-US" sz="2200">
              <a:latin typeface="Times New Roman" pitchFamily="18" charset="0"/>
              <a:cs typeface="Times New Roman" pitchFamily="18" charset="0"/>
            </a:endParaRPr>
          </a:p>
        </p:txBody>
      </p:sp>
      <p:sp>
        <p:nvSpPr>
          <p:cNvPr id="4" name="Date Placeholder 3"/>
          <p:cNvSpPr>
            <a:spLocks noGrp="1"/>
          </p:cNvSpPr>
          <p:nvPr>
            <p:ph type="dt" sz="quarter" idx="10"/>
          </p:nvPr>
        </p:nvSpPr>
        <p:spPr/>
        <p:txBody>
          <a:bodyPr/>
          <a:lstStyle/>
          <a:p>
            <a:pPr>
              <a:defRPr/>
            </a:pPr>
            <a:fld id="{8714E935-7109-4D10-BB4A-D964CF587D07}"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5188802E-5316-440E-A32C-0D9A765E15B2}" type="slidenum">
              <a:rPr lang="en-US"/>
              <a:pPr>
                <a:defRPr/>
              </a:pPr>
              <a:t>59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ALOHA protocol</a:t>
            </a:r>
            <a:endParaRPr lang="en-US" dirty="0">
              <a:latin typeface="Times New Roman" pitchFamily="18" charset="0"/>
              <a:cs typeface="Times New Roman" pitchFamily="18" charset="0"/>
            </a:endParaRPr>
          </a:p>
        </p:txBody>
      </p:sp>
      <p:pic>
        <p:nvPicPr>
          <p:cNvPr id="38919"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38920" name="Picture 8" descr="ALOHA 2.PNG"/>
          <p:cNvPicPr>
            <a:picLocks noChangeAspect="1"/>
          </p:cNvPicPr>
          <p:nvPr/>
        </p:nvPicPr>
        <p:blipFill>
          <a:blip r:embed="rId3"/>
          <a:srcRect/>
          <a:stretch>
            <a:fillRect/>
          </a:stretch>
        </p:blipFill>
        <p:spPr bwMode="auto">
          <a:xfrm>
            <a:off x="838200" y="4191000"/>
            <a:ext cx="7629525" cy="1828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533400" y="838200"/>
            <a:ext cx="8229600" cy="5410200"/>
          </a:xfrm>
        </p:spPr>
        <p:txBody>
          <a:bodyPr/>
          <a:lstStyle/>
          <a:p>
            <a:pPr algn="just">
              <a:lnSpc>
                <a:spcPct val="150000"/>
              </a:lnSpc>
            </a:pPr>
            <a:r>
              <a:rPr lang="en-US" sz="2200" dirty="0">
                <a:latin typeface="Times New Roman" pitchFamily="18" charset="0"/>
                <a:cs typeface="Times New Roman" pitchFamily="18" charset="0"/>
              </a:rPr>
              <a:t>Familiarize with various generations of mobile communications.</a:t>
            </a:r>
          </a:p>
          <a:p>
            <a:pPr algn="just">
              <a:lnSpc>
                <a:spcPct val="150000"/>
              </a:lnSpc>
            </a:pPr>
            <a:r>
              <a:rPr lang="en-US" sz="2200" dirty="0">
                <a:latin typeface="Times New Roman" pitchFamily="18" charset="0"/>
                <a:cs typeface="Times New Roman" pitchFamily="18" charset="0"/>
              </a:rPr>
              <a:t>Understand the concept of cellular communication.</a:t>
            </a:r>
          </a:p>
          <a:p>
            <a:pPr algn="just">
              <a:lnSpc>
                <a:spcPct val="150000"/>
              </a:lnSpc>
            </a:pPr>
            <a:r>
              <a:rPr lang="en-US" sz="2200" dirty="0">
                <a:latin typeface="Times New Roman" pitchFamily="18" charset="0"/>
                <a:cs typeface="Times New Roman" pitchFamily="18" charset="0"/>
              </a:rPr>
              <a:t>Understand the channel modeling of wireless communication.</a:t>
            </a:r>
          </a:p>
          <a:p>
            <a:pPr algn="just">
              <a:lnSpc>
                <a:spcPct val="150000"/>
              </a:lnSpc>
            </a:pPr>
            <a:r>
              <a:rPr lang="en-US" sz="2200" dirty="0">
                <a:latin typeface="Times New Roman" pitchFamily="18" charset="0"/>
                <a:cs typeface="Times New Roman" pitchFamily="18" charset="0"/>
              </a:rPr>
              <a:t>Understand the various spread spectrum modulation, diversity combining and equalization techniques. </a:t>
            </a:r>
          </a:p>
          <a:p>
            <a:pPr algn="just">
              <a:lnSpc>
                <a:spcPct val="150000"/>
              </a:lnSpc>
            </a:pPr>
            <a:r>
              <a:rPr lang="en-US" sz="2200" dirty="0">
                <a:latin typeface="Times New Roman" pitchFamily="18" charset="0"/>
                <a:cs typeface="Times New Roman" pitchFamily="18" charset="0"/>
              </a:rPr>
              <a:t>Gain knowledge of IS-95 CDMA  and GSM mobile communication standard, its architecture, logical channels, advantages and limitations.</a:t>
            </a:r>
          </a:p>
          <a:p>
            <a:pPr>
              <a:lnSpc>
                <a:spcPct val="150000"/>
              </a:lnSpc>
            </a:pPr>
            <a:r>
              <a:rPr lang="en-US" sz="2200" b="1" dirty="0">
                <a:latin typeface="Times New Roman" pitchFamily="18" charset="0"/>
                <a:cs typeface="Times New Roman" pitchFamily="18" charset="0"/>
              </a:rPr>
              <a:t>Understand the different multiple access techniques  of wireless  mobile communication.</a:t>
            </a:r>
          </a:p>
        </p:txBody>
      </p:sp>
      <p:sp>
        <p:nvSpPr>
          <p:cNvPr id="4" name="Date Placeholder 3"/>
          <p:cNvSpPr>
            <a:spLocks noGrp="1"/>
          </p:cNvSpPr>
          <p:nvPr>
            <p:ph type="dt" sz="quarter" idx="10"/>
          </p:nvPr>
        </p:nvSpPr>
        <p:spPr/>
        <p:txBody>
          <a:bodyPr/>
          <a:lstStyle/>
          <a:p>
            <a:pPr>
              <a:defRPr/>
            </a:pPr>
            <a:fld id="{3C418335-5F41-4794-BEB8-486E82AFFBC7}"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5A6E17AC-BFC8-488E-93E2-07985F1615C1}" type="slidenum">
              <a:rPr lang="en-US"/>
              <a:pPr>
                <a:defRPr/>
              </a:pPr>
              <a:t>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Course Outcome</a:t>
            </a:r>
          </a:p>
        </p:txBody>
      </p:sp>
      <p:pic>
        <p:nvPicPr>
          <p:cNvPr id="512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533400" y="762000"/>
            <a:ext cx="8229600" cy="4038600"/>
          </a:xfrm>
        </p:spPr>
        <p:txBody>
          <a:bodyPr/>
          <a:lstStyle/>
          <a:p>
            <a:pPr algn="just" eaLnBrk="1" hangingPunct="1">
              <a:lnSpc>
                <a:spcPct val="150000"/>
              </a:lnSpc>
              <a:defRPr/>
            </a:pPr>
            <a:r>
              <a:rPr lang="en-US" sz="2200" dirty="0">
                <a:latin typeface="Times New Roman" pitchFamily="18" charset="0"/>
                <a:cs typeface="Times New Roman" pitchFamily="18" charset="0"/>
              </a:rPr>
              <a:t>Definitions and assumptions – </a:t>
            </a:r>
          </a:p>
          <a:p>
            <a:pPr marL="792163" algn="just" eaLnBrk="1" hangingPunct="1">
              <a:lnSpc>
                <a:spcPct val="150000"/>
              </a:lnSpc>
              <a:defRPr/>
            </a:pPr>
            <a:r>
              <a:rPr lang="en-US" sz="2200" dirty="0">
                <a:latin typeface="Times New Roman" pitchFamily="18" charset="0"/>
                <a:cs typeface="Times New Roman" pitchFamily="18" charset="0"/>
              </a:rPr>
              <a:t>X: frame transmission time (assume constant) </a:t>
            </a:r>
          </a:p>
          <a:p>
            <a:pPr marL="792163" algn="just" eaLnBrk="1" hangingPunct="1">
              <a:lnSpc>
                <a:spcPct val="150000"/>
              </a:lnSpc>
              <a:defRPr/>
            </a:pPr>
            <a:r>
              <a:rPr lang="en-US" sz="2200" dirty="0">
                <a:latin typeface="Times New Roman" pitchFamily="18" charset="0"/>
                <a:cs typeface="Times New Roman" pitchFamily="18" charset="0"/>
              </a:rPr>
              <a:t>S: throughput (average # successful frame transmissions per X seconds) </a:t>
            </a:r>
          </a:p>
          <a:p>
            <a:pPr marL="792163" algn="just" eaLnBrk="1" hangingPunct="1">
              <a:lnSpc>
                <a:spcPct val="150000"/>
              </a:lnSpc>
              <a:defRPr/>
            </a:pPr>
            <a:r>
              <a:rPr lang="en-US" sz="2200" dirty="0">
                <a:latin typeface="Times New Roman" pitchFamily="18" charset="0"/>
                <a:cs typeface="Times New Roman" pitchFamily="18" charset="0"/>
              </a:rPr>
              <a:t>G: load (average # transmission attempts per X sec.)</a:t>
            </a:r>
          </a:p>
          <a:p>
            <a:pPr marL="792163" algn="just" eaLnBrk="1" hangingPunct="1">
              <a:lnSpc>
                <a:spcPct val="150000"/>
              </a:lnSpc>
              <a:defRPr/>
            </a:pP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Psuccess</a:t>
            </a:r>
            <a:r>
              <a:rPr lang="en-US" sz="2200" dirty="0">
                <a:latin typeface="Times New Roman" pitchFamily="18" charset="0"/>
                <a:cs typeface="Times New Roman" pitchFamily="18" charset="0"/>
              </a:rPr>
              <a:t> : probability a frame transmission is successful.</a:t>
            </a:r>
          </a:p>
          <a:p>
            <a:pPr marL="792163" algn="ctr" eaLnBrk="1" hangingPunct="1">
              <a:lnSpc>
                <a:spcPct val="150000"/>
              </a:lnSpc>
              <a:buFont typeface="Arial" charset="0"/>
              <a:buNone/>
              <a:defRPr/>
            </a:pPr>
            <a:r>
              <a:rPr lang="en-US" sz="2200" dirty="0">
                <a:latin typeface="Times New Roman" pitchFamily="18" charset="0"/>
                <a:cs typeface="Times New Roman" pitchFamily="18" charset="0"/>
              </a:rPr>
              <a:t>S = G*</a:t>
            </a:r>
            <a:r>
              <a:rPr lang="en-US" sz="2200" dirty="0" err="1">
                <a:latin typeface="Times New Roman" pitchFamily="18" charset="0"/>
                <a:cs typeface="Times New Roman" pitchFamily="18" charset="0"/>
              </a:rPr>
              <a:t>Psuccess</a:t>
            </a:r>
            <a:endParaRPr lang="en-US" sz="2200" dirty="0">
              <a:latin typeface="Times New Roman" pitchFamily="18" charset="0"/>
              <a:cs typeface="Times New Roman" pitchFamily="18" charset="0"/>
            </a:endParaRPr>
          </a:p>
        </p:txBody>
      </p:sp>
      <p:sp>
        <p:nvSpPr>
          <p:cNvPr id="4" name="Date Placeholder 3"/>
          <p:cNvSpPr>
            <a:spLocks noGrp="1"/>
          </p:cNvSpPr>
          <p:nvPr>
            <p:ph type="dt" sz="quarter" idx="10"/>
          </p:nvPr>
        </p:nvSpPr>
        <p:spPr/>
        <p:txBody>
          <a:bodyPr/>
          <a:lstStyle/>
          <a:p>
            <a:pPr>
              <a:defRPr/>
            </a:pPr>
            <a:fld id="{B2650912-47B3-4A30-8937-616D196CC49D}"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9BDE5AC4-15A7-48A6-A9E6-F094A42D5ABA}" type="slidenum">
              <a:rPr lang="en-US"/>
              <a:pPr>
                <a:defRPr/>
              </a:pPr>
              <a:t>60</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ALOHA protocol</a:t>
            </a:r>
            <a:endParaRPr lang="en-US" dirty="0">
              <a:latin typeface="Times New Roman" pitchFamily="18" charset="0"/>
              <a:cs typeface="Times New Roman" pitchFamily="18" charset="0"/>
            </a:endParaRPr>
          </a:p>
        </p:txBody>
      </p:sp>
      <p:pic>
        <p:nvPicPr>
          <p:cNvPr id="39943"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533400" y="762000"/>
            <a:ext cx="8229600" cy="3048000"/>
          </a:xfrm>
        </p:spPr>
        <p:txBody>
          <a:bodyPr/>
          <a:lstStyle/>
          <a:p>
            <a:pPr algn="just" eaLnBrk="1" hangingPunct="1">
              <a:lnSpc>
                <a:spcPct val="150000"/>
              </a:lnSpc>
              <a:defRPr/>
            </a:pPr>
            <a:r>
              <a:rPr lang="en-US" sz="2200" dirty="0">
                <a:latin typeface="Times New Roman" pitchFamily="18" charset="0"/>
                <a:cs typeface="Times New Roman" pitchFamily="18" charset="0"/>
              </a:rPr>
              <a:t>Protocol </a:t>
            </a:r>
          </a:p>
          <a:p>
            <a:pPr marL="860425" indent="-457200" algn="just" eaLnBrk="1" hangingPunct="1">
              <a:lnSpc>
                <a:spcPct val="150000"/>
              </a:lnSpc>
              <a:buFont typeface="Wingdings" pitchFamily="2" charset="2"/>
              <a:buChar char="§"/>
              <a:defRPr/>
            </a:pPr>
            <a:r>
              <a:rPr lang="en-US" sz="2200" dirty="0">
                <a:latin typeface="Times New Roman" pitchFamily="18" charset="0"/>
                <a:cs typeface="Times New Roman" pitchFamily="18" charset="0"/>
              </a:rPr>
              <a:t>Time is slotted in X seconds slots </a:t>
            </a:r>
          </a:p>
          <a:p>
            <a:pPr marL="860425" indent="-457200" algn="just" eaLnBrk="1" hangingPunct="1">
              <a:lnSpc>
                <a:spcPct val="150000"/>
              </a:lnSpc>
              <a:buFont typeface="Wingdings" pitchFamily="2" charset="2"/>
              <a:buChar char="§"/>
              <a:defRPr/>
            </a:pPr>
            <a:r>
              <a:rPr lang="en-US" sz="2200" dirty="0">
                <a:latin typeface="Times New Roman" pitchFamily="18" charset="0"/>
                <a:cs typeface="Times New Roman" pitchFamily="18" charset="0"/>
              </a:rPr>
              <a:t>Users synchronized to frame times </a:t>
            </a:r>
          </a:p>
          <a:p>
            <a:pPr marL="860425" indent="-457200" algn="just" eaLnBrk="1" hangingPunct="1">
              <a:lnSpc>
                <a:spcPct val="150000"/>
              </a:lnSpc>
              <a:buFont typeface="Wingdings" pitchFamily="2" charset="2"/>
              <a:buChar char="§"/>
              <a:defRPr/>
            </a:pPr>
            <a:r>
              <a:rPr lang="en-US" sz="2200" dirty="0">
                <a:latin typeface="Times New Roman" pitchFamily="18" charset="0"/>
                <a:cs typeface="Times New Roman" pitchFamily="18" charset="0"/>
              </a:rPr>
              <a:t>Users transmit frames in first slot after frame arrival </a:t>
            </a:r>
          </a:p>
          <a:p>
            <a:pPr marL="860425" indent="-457200" algn="just" eaLnBrk="1" hangingPunct="1">
              <a:lnSpc>
                <a:spcPct val="150000"/>
              </a:lnSpc>
              <a:buFont typeface="Wingdings" pitchFamily="2" charset="2"/>
              <a:buChar char="§"/>
              <a:defRPr/>
            </a:pPr>
            <a:r>
              <a:rPr lang="en-US" sz="2200" dirty="0" err="1">
                <a:latin typeface="Times New Roman" pitchFamily="18" charset="0"/>
                <a:cs typeface="Times New Roman" pitchFamily="18" charset="0"/>
              </a:rPr>
              <a:t>Backoff</a:t>
            </a:r>
            <a:r>
              <a:rPr lang="en-US" sz="2200" dirty="0">
                <a:latin typeface="Times New Roman" pitchFamily="18" charset="0"/>
                <a:cs typeface="Times New Roman" pitchFamily="18" charset="0"/>
              </a:rPr>
              <a:t> intervals in multiples of slots</a:t>
            </a:r>
          </a:p>
        </p:txBody>
      </p:sp>
      <p:sp>
        <p:nvSpPr>
          <p:cNvPr id="4" name="Date Placeholder 3"/>
          <p:cNvSpPr>
            <a:spLocks noGrp="1"/>
          </p:cNvSpPr>
          <p:nvPr>
            <p:ph type="dt" sz="quarter" idx="10"/>
          </p:nvPr>
        </p:nvSpPr>
        <p:spPr/>
        <p:txBody>
          <a:bodyPr/>
          <a:lstStyle/>
          <a:p>
            <a:pPr>
              <a:defRPr/>
            </a:pPr>
            <a:fld id="{CAFE22DD-B3F2-4EEF-A5AA-E8642F175617}"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879A807A-0F96-438D-9026-4C42F54EB0A0}" type="slidenum">
              <a:rPr lang="en-US"/>
              <a:pPr>
                <a:defRPr/>
              </a:pPr>
              <a:t>61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Slotted ALOHA </a:t>
            </a:r>
            <a:endParaRPr lang="en-US" dirty="0">
              <a:latin typeface="Times New Roman" pitchFamily="18" charset="0"/>
              <a:cs typeface="Times New Roman" pitchFamily="18" charset="0"/>
            </a:endParaRPr>
          </a:p>
        </p:txBody>
      </p:sp>
      <p:pic>
        <p:nvPicPr>
          <p:cNvPr id="40967"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40968" name="Picture 7" descr="ALOHA 3.PNG"/>
          <p:cNvPicPr>
            <a:picLocks noChangeAspect="1"/>
          </p:cNvPicPr>
          <p:nvPr/>
        </p:nvPicPr>
        <p:blipFill>
          <a:blip r:embed="rId3"/>
          <a:srcRect/>
          <a:stretch>
            <a:fillRect/>
          </a:stretch>
        </p:blipFill>
        <p:spPr bwMode="auto">
          <a:xfrm>
            <a:off x="409575" y="3810000"/>
            <a:ext cx="8124825" cy="19812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533400" y="762000"/>
            <a:ext cx="8229600" cy="5486400"/>
          </a:xfrm>
        </p:spPr>
        <p:txBody>
          <a:bodyPr/>
          <a:lstStyle/>
          <a:p>
            <a:pPr marL="0" indent="0" algn="just" eaLnBrk="1" hangingPunct="1">
              <a:lnSpc>
                <a:spcPct val="150000"/>
              </a:lnSpc>
              <a:buFont typeface="Arial" charset="0"/>
              <a:buNone/>
              <a:defRPr/>
            </a:pPr>
            <a:r>
              <a:rPr lang="en-US" sz="2000" dirty="0">
                <a:latin typeface="Times New Roman" pitchFamily="18" charset="0"/>
                <a:cs typeface="Times New Roman" pitchFamily="18" charset="0"/>
              </a:rPr>
              <a:t>Suppose that a radio system uses a 9600 bps channels for sending call setup request messages to a base station. Suppose that packets are 120 bits long. What is the maximum throughput possible with ALOHA and with slotted ALOHA? </a:t>
            </a:r>
          </a:p>
          <a:p>
            <a:pPr algn="just" eaLnBrk="1" hangingPunct="1">
              <a:lnSpc>
                <a:spcPct val="150000"/>
              </a:lnSpc>
              <a:defRPr/>
            </a:pPr>
            <a:r>
              <a:rPr lang="en-US" sz="2000" dirty="0">
                <a:latin typeface="Times New Roman" pitchFamily="18" charset="0"/>
                <a:cs typeface="Times New Roman" pitchFamily="18" charset="0"/>
              </a:rPr>
              <a:t>The system transmits packets at a rate </a:t>
            </a:r>
          </a:p>
          <a:p>
            <a:pPr marL="2336800" algn="just" eaLnBrk="1" hangingPunct="1">
              <a:lnSpc>
                <a:spcPct val="150000"/>
              </a:lnSpc>
              <a:buFont typeface="Arial" charset="0"/>
              <a:buNone/>
              <a:defRPr/>
            </a:pPr>
            <a:r>
              <a:rPr lang="en-US" sz="2000" dirty="0">
                <a:latin typeface="Times New Roman" pitchFamily="18" charset="0"/>
                <a:cs typeface="Times New Roman" pitchFamily="18" charset="0"/>
              </a:rPr>
              <a:t>= (9600 bits/second) x (1 packet/120bits) </a:t>
            </a:r>
          </a:p>
          <a:p>
            <a:pPr marL="2336800" algn="just" eaLnBrk="1" hangingPunct="1">
              <a:lnSpc>
                <a:spcPct val="150000"/>
              </a:lnSpc>
              <a:buFont typeface="Arial" charset="0"/>
              <a:buNone/>
              <a:defRPr/>
            </a:pPr>
            <a:r>
              <a:rPr lang="en-US" sz="2000" dirty="0">
                <a:latin typeface="Times New Roman" pitchFamily="18" charset="0"/>
                <a:cs typeface="Times New Roman" pitchFamily="18" charset="0"/>
              </a:rPr>
              <a:t>= 80 packets/second. </a:t>
            </a:r>
          </a:p>
          <a:p>
            <a:pPr algn="just" eaLnBrk="1" hangingPunct="1">
              <a:lnSpc>
                <a:spcPct val="150000"/>
              </a:lnSpc>
              <a:defRPr/>
            </a:pPr>
            <a:r>
              <a:rPr lang="en-US" sz="2000" dirty="0">
                <a:latin typeface="Times New Roman" pitchFamily="18" charset="0"/>
                <a:cs typeface="Times New Roman" pitchFamily="18" charset="0"/>
              </a:rPr>
              <a:t>The maximum throughput for ALOHA </a:t>
            </a:r>
          </a:p>
          <a:p>
            <a:pPr marL="2293938" indent="-239713" algn="just" eaLnBrk="1" hangingPunct="1">
              <a:lnSpc>
                <a:spcPct val="150000"/>
              </a:lnSpc>
              <a:buFont typeface="Arial" charset="0"/>
              <a:buNone/>
              <a:defRPr/>
            </a:pPr>
            <a:r>
              <a:rPr lang="en-US" sz="2000" dirty="0">
                <a:latin typeface="Times New Roman" pitchFamily="18" charset="0"/>
                <a:cs typeface="Times New Roman" pitchFamily="18" charset="0"/>
              </a:rPr>
              <a:t>= 80 x (0.184) ≈ 15 packets/second </a:t>
            </a:r>
          </a:p>
          <a:p>
            <a:pPr algn="just" eaLnBrk="1" hangingPunct="1">
              <a:lnSpc>
                <a:spcPct val="150000"/>
              </a:lnSpc>
              <a:defRPr/>
            </a:pPr>
            <a:r>
              <a:rPr lang="en-US" sz="2000" dirty="0">
                <a:latin typeface="Times New Roman" pitchFamily="18" charset="0"/>
                <a:cs typeface="Times New Roman" pitchFamily="18" charset="0"/>
              </a:rPr>
              <a:t>The maximum throughput for slotted ALOHA </a:t>
            </a:r>
          </a:p>
          <a:p>
            <a:pPr marL="2398713" indent="-300038" algn="just" eaLnBrk="1" hangingPunct="1">
              <a:lnSpc>
                <a:spcPct val="150000"/>
              </a:lnSpc>
              <a:buFont typeface="Arial" charset="0"/>
              <a:buNone/>
              <a:defRPr/>
            </a:pPr>
            <a:r>
              <a:rPr lang="en-US" sz="2000" dirty="0">
                <a:latin typeface="Times New Roman" pitchFamily="18" charset="0"/>
                <a:cs typeface="Times New Roman" pitchFamily="18" charset="0"/>
              </a:rPr>
              <a:t>= 80 x (0.368) ≈ 30 packets/second</a:t>
            </a:r>
          </a:p>
        </p:txBody>
      </p:sp>
      <p:sp>
        <p:nvSpPr>
          <p:cNvPr id="4" name="Date Placeholder 3"/>
          <p:cNvSpPr>
            <a:spLocks noGrp="1"/>
          </p:cNvSpPr>
          <p:nvPr>
            <p:ph type="dt" sz="quarter" idx="10"/>
          </p:nvPr>
        </p:nvSpPr>
        <p:spPr/>
        <p:txBody>
          <a:bodyPr/>
          <a:lstStyle/>
          <a:p>
            <a:pPr>
              <a:defRPr/>
            </a:pPr>
            <a:fld id="{EAA71DD6-218A-4DA4-A237-9AB2B800493A}"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30AAB35B-E063-4524-9696-F07951F52514}" type="slidenum">
              <a:rPr lang="en-US"/>
              <a:pPr>
                <a:defRPr/>
              </a:pPr>
              <a:t>62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Example: ALOHA and Slotted ALOHA</a:t>
            </a:r>
            <a:endParaRPr lang="en-US" dirty="0">
              <a:latin typeface="Times New Roman" pitchFamily="18" charset="0"/>
              <a:cs typeface="Times New Roman" pitchFamily="18" charset="0"/>
            </a:endParaRPr>
          </a:p>
        </p:txBody>
      </p:sp>
      <p:pic>
        <p:nvPicPr>
          <p:cNvPr id="41991"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533400" y="762000"/>
            <a:ext cx="8229600" cy="5486400"/>
          </a:xfrm>
        </p:spPr>
        <p:txBody>
          <a:bodyPr/>
          <a:lstStyle/>
          <a:p>
            <a:pPr marL="0" indent="0" algn="just" eaLnBrk="1" hangingPunct="1">
              <a:lnSpc>
                <a:spcPct val="150000"/>
              </a:lnSpc>
              <a:defRPr/>
            </a:pPr>
            <a:r>
              <a:rPr lang="en-US" sz="2200" dirty="0">
                <a:latin typeface="Times New Roman" pitchFamily="18" charset="0"/>
                <a:cs typeface="Times New Roman" pitchFamily="18" charset="0"/>
              </a:rPr>
              <a:t> Protocol</a:t>
            </a:r>
          </a:p>
          <a:p>
            <a:pPr marL="0" indent="0" algn="just" eaLnBrk="1" hangingPunct="1">
              <a:lnSpc>
                <a:spcPct val="150000"/>
              </a:lnSpc>
              <a:buFont typeface="Arial" charset="0"/>
              <a:buNone/>
              <a:defRPr/>
            </a:pPr>
            <a:r>
              <a:rPr lang="en-US" sz="2200" dirty="0">
                <a:latin typeface="Times New Roman" pitchFamily="18" charset="0"/>
                <a:cs typeface="Times New Roman" pitchFamily="18" charset="0"/>
              </a:rPr>
              <a:t>A station senses the channel (by checking for a voltage) before it starts transmission </a:t>
            </a:r>
          </a:p>
          <a:p>
            <a:pPr marL="688975" indent="-223838" algn="just" eaLnBrk="1" hangingPunct="1">
              <a:lnSpc>
                <a:spcPct val="150000"/>
              </a:lnSpc>
              <a:buFont typeface="Wingdings" pitchFamily="2" charset="2"/>
              <a:buChar char="§"/>
              <a:defRPr/>
            </a:pPr>
            <a:r>
              <a:rPr lang="en-US" sz="2200" dirty="0">
                <a:latin typeface="Times New Roman" pitchFamily="18" charset="0"/>
                <a:cs typeface="Times New Roman" pitchFamily="18" charset="0"/>
              </a:rPr>
              <a:t> If busy, either wait or schedule </a:t>
            </a:r>
            <a:r>
              <a:rPr lang="en-US" sz="2200" dirty="0" err="1">
                <a:latin typeface="Times New Roman" pitchFamily="18" charset="0"/>
                <a:cs typeface="Times New Roman" pitchFamily="18" charset="0"/>
              </a:rPr>
              <a:t>backoff</a:t>
            </a:r>
            <a:r>
              <a:rPr lang="en-US" sz="2200" dirty="0">
                <a:latin typeface="Times New Roman" pitchFamily="18" charset="0"/>
                <a:cs typeface="Times New Roman" pitchFamily="18" charset="0"/>
              </a:rPr>
              <a:t> (different options).</a:t>
            </a:r>
          </a:p>
          <a:p>
            <a:pPr marL="688975" indent="-223838" algn="just" eaLnBrk="1" hangingPunct="1">
              <a:lnSpc>
                <a:spcPct val="150000"/>
              </a:lnSpc>
              <a:buFont typeface="Wingdings" pitchFamily="2" charset="2"/>
              <a:buChar char="§"/>
              <a:defRPr/>
            </a:pPr>
            <a:r>
              <a:rPr lang="en-US" sz="2200" dirty="0">
                <a:latin typeface="Times New Roman" pitchFamily="18" charset="0"/>
                <a:cs typeface="Times New Roman" pitchFamily="18" charset="0"/>
              </a:rPr>
              <a:t>If idle (no voltage sensed), start transmission.</a:t>
            </a:r>
          </a:p>
          <a:p>
            <a:pPr marL="688975" indent="-223838" algn="just" eaLnBrk="1" hangingPunct="1">
              <a:lnSpc>
                <a:spcPct val="150000"/>
              </a:lnSpc>
              <a:buFont typeface="Wingdings" pitchFamily="2" charset="2"/>
              <a:buChar char="§"/>
              <a:defRPr/>
            </a:pPr>
            <a:r>
              <a:rPr lang="en-US" sz="2200" dirty="0">
                <a:latin typeface="Times New Roman" pitchFamily="18" charset="0"/>
                <a:cs typeface="Times New Roman" pitchFamily="18" charset="0"/>
              </a:rPr>
              <a:t>When collisions occur they involve entire frame transmission times.</a:t>
            </a:r>
          </a:p>
          <a:p>
            <a:pPr marL="688975" indent="-223838" algn="just" eaLnBrk="1" hangingPunct="1">
              <a:lnSpc>
                <a:spcPct val="150000"/>
              </a:lnSpc>
              <a:buFont typeface="Wingdings" pitchFamily="2" charset="2"/>
              <a:buChar char="§"/>
              <a:defRPr/>
            </a:pPr>
            <a:r>
              <a:rPr lang="en-US" sz="2200" dirty="0">
                <a:latin typeface="Times New Roman" pitchFamily="18" charset="0"/>
                <a:cs typeface="Times New Roman" pitchFamily="18" charset="0"/>
              </a:rPr>
              <a:t>Vulnerable period is reduced to </a:t>
            </a:r>
            <a:r>
              <a:rPr lang="en-US" sz="2200" dirty="0" err="1">
                <a:latin typeface="Times New Roman" pitchFamily="18" charset="0"/>
                <a:cs typeface="Times New Roman" pitchFamily="18" charset="0"/>
              </a:rPr>
              <a:t>tprop</a:t>
            </a:r>
            <a:endParaRPr lang="en-US" sz="2200" dirty="0">
              <a:latin typeface="Times New Roman" pitchFamily="18" charset="0"/>
              <a:cs typeface="Times New Roman" pitchFamily="18" charset="0"/>
            </a:endParaRPr>
          </a:p>
        </p:txBody>
      </p:sp>
      <p:sp>
        <p:nvSpPr>
          <p:cNvPr id="4" name="Date Placeholder 3"/>
          <p:cNvSpPr>
            <a:spLocks noGrp="1"/>
          </p:cNvSpPr>
          <p:nvPr>
            <p:ph type="dt" sz="quarter" idx="10"/>
          </p:nvPr>
        </p:nvSpPr>
        <p:spPr/>
        <p:txBody>
          <a:bodyPr/>
          <a:lstStyle/>
          <a:p>
            <a:pPr>
              <a:defRPr/>
            </a:pPr>
            <a:fld id="{2DA1C651-52CA-4A38-AEF3-645E728D91AA}"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6FBE10E5-048A-4F54-A903-7855458A3B0D}" type="slidenum">
              <a:rPr lang="en-US"/>
              <a:pPr>
                <a:defRPr/>
              </a:pPr>
              <a:t>63</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Carrier Sense Multiple Access (CSMA)</a:t>
            </a:r>
          </a:p>
        </p:txBody>
      </p:sp>
      <p:pic>
        <p:nvPicPr>
          <p:cNvPr id="4301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Content Placeholder 7" descr="CSMA.PNG"/>
          <p:cNvPicPr>
            <a:picLocks noGrp="1" noChangeAspect="1"/>
          </p:cNvPicPr>
          <p:nvPr>
            <p:ph idx="1"/>
          </p:nvPr>
        </p:nvPicPr>
        <p:blipFill>
          <a:blip r:embed="rId2"/>
          <a:srcRect/>
          <a:stretch>
            <a:fillRect/>
          </a:stretch>
        </p:blipFill>
        <p:spPr>
          <a:xfrm>
            <a:off x="914400" y="1143000"/>
            <a:ext cx="7620000" cy="2039938"/>
          </a:xfrm>
        </p:spPr>
      </p:pic>
      <p:sp>
        <p:nvSpPr>
          <p:cNvPr id="4" name="Date Placeholder 3"/>
          <p:cNvSpPr>
            <a:spLocks noGrp="1"/>
          </p:cNvSpPr>
          <p:nvPr>
            <p:ph type="dt" sz="quarter" idx="10"/>
          </p:nvPr>
        </p:nvSpPr>
        <p:spPr/>
        <p:txBody>
          <a:bodyPr/>
          <a:lstStyle/>
          <a:p>
            <a:pPr>
              <a:defRPr/>
            </a:pPr>
            <a:fld id="{823CADE9-FE7B-46B1-9AB3-B566BB9A09BE}"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51171A6B-9370-4ECA-A4D7-27390B417737}" type="slidenum">
              <a:rPr lang="en-US"/>
              <a:pPr>
                <a:defRPr/>
              </a:pPr>
              <a:t>64</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Carrier Sense Multiple Access (CSMA)</a:t>
            </a:r>
          </a:p>
        </p:txBody>
      </p:sp>
      <p:pic>
        <p:nvPicPr>
          <p:cNvPr id="44039" name="Picture 2" descr="E:\NIET\Project\xLogo11.png.pagespeed.ic.pydHLuCQEZ.png"/>
          <p:cNvPicPr>
            <a:picLocks noChangeAspect="1" noChangeArrowheads="1"/>
          </p:cNvPicPr>
          <p:nvPr/>
        </p:nvPicPr>
        <p:blipFill>
          <a:blip r:embed="rId3"/>
          <a:srcRect/>
          <a:stretch>
            <a:fillRect/>
          </a:stretch>
        </p:blipFill>
        <p:spPr bwMode="auto">
          <a:xfrm>
            <a:off x="0" y="0"/>
            <a:ext cx="1447800" cy="817563"/>
          </a:xfrm>
          <a:prstGeom prst="rect">
            <a:avLst/>
          </a:prstGeom>
          <a:noFill/>
          <a:ln w="9525">
            <a:noFill/>
            <a:miter lim="800000"/>
            <a:headEnd/>
            <a:tailEnd/>
          </a:ln>
        </p:spPr>
      </p:pic>
      <p:sp>
        <p:nvSpPr>
          <p:cNvPr id="44040" name="TextBox 8"/>
          <p:cNvSpPr txBox="1">
            <a:spLocks noChangeArrowheads="1"/>
          </p:cNvSpPr>
          <p:nvPr/>
        </p:nvSpPr>
        <p:spPr bwMode="auto">
          <a:xfrm>
            <a:off x="533400" y="3200400"/>
            <a:ext cx="8305800" cy="1108075"/>
          </a:xfrm>
          <a:prstGeom prst="rect">
            <a:avLst/>
          </a:prstGeom>
          <a:noFill/>
          <a:ln w="9525">
            <a:noFill/>
            <a:miter lim="800000"/>
            <a:headEnd/>
            <a:tailEnd/>
          </a:ln>
        </p:spPr>
        <p:txBody>
          <a:bodyPr>
            <a:spAutoFit/>
          </a:bodyPr>
          <a:lstStyle/>
          <a:p>
            <a:pPr algn="just">
              <a:lnSpc>
                <a:spcPct val="150000"/>
              </a:lnSpc>
            </a:pPr>
            <a:r>
              <a:rPr lang="en-US" sz="2200">
                <a:latin typeface="Times New Roman" pitchFamily="18" charset="0"/>
                <a:cs typeface="Times New Roman" pitchFamily="18" charset="0"/>
              </a:rPr>
              <a:t>If tprop &gt; X (or if a = tprop/X &gt; 1), no gain compared to ALOHA or slotted ALOHA.</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FBBC6F7-4163-4C49-9DB4-8208477CC327}"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9A2752EB-4721-4BFE-A68A-FFB57F46DFAD}" type="slidenum">
              <a:rPr lang="en-US"/>
              <a:pPr>
                <a:defRPr/>
              </a:pPr>
              <a:t>65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Carrier Sense Multiple Access (CSMA)</a:t>
            </a:r>
          </a:p>
        </p:txBody>
      </p:sp>
      <p:pic>
        <p:nvPicPr>
          <p:cNvPr id="45062"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10" name="Content Placeholder 9"/>
          <p:cNvSpPr>
            <a:spLocks noGrp="1"/>
          </p:cNvSpPr>
          <p:nvPr>
            <p:ph idx="1"/>
          </p:nvPr>
        </p:nvSpPr>
        <p:spPr>
          <a:xfrm>
            <a:off x="457200" y="685800"/>
            <a:ext cx="8229600" cy="4267200"/>
          </a:xfrm>
        </p:spPr>
        <p:txBody>
          <a:bodyPr/>
          <a:lstStyle/>
          <a:p>
            <a:pPr algn="just"/>
            <a:r>
              <a:rPr lang="en-US" sz="2000">
                <a:latin typeface="Times New Roman" pitchFamily="18" charset="0"/>
                <a:cs typeface="Times New Roman" pitchFamily="18" charset="0"/>
              </a:rPr>
              <a:t>CSMA options differ when a station has a frame to transmit but the channel is busy.</a:t>
            </a:r>
          </a:p>
          <a:p>
            <a:pPr algn="just"/>
            <a:r>
              <a:rPr lang="en-US" sz="2000">
                <a:latin typeface="Times New Roman" pitchFamily="18" charset="0"/>
                <a:cs typeface="Times New Roman" pitchFamily="18" charset="0"/>
              </a:rPr>
              <a:t>1-persistent CSMA (most greedy) </a:t>
            </a:r>
          </a:p>
          <a:p>
            <a:pPr algn="just"/>
            <a:r>
              <a:rPr lang="en-US" sz="2000">
                <a:latin typeface="Times New Roman" pitchFamily="18" charset="0"/>
                <a:cs typeface="Times New Roman" pitchFamily="18" charset="0"/>
              </a:rPr>
              <a:t>Start transmission as soon as the channel becomes idle.</a:t>
            </a:r>
          </a:p>
          <a:p>
            <a:pPr algn="just"/>
            <a:r>
              <a:rPr lang="en-US" sz="2000">
                <a:latin typeface="Times New Roman" pitchFamily="18" charset="0"/>
                <a:cs typeface="Times New Roman" pitchFamily="18" charset="0"/>
              </a:rPr>
              <a:t>Low delay and low efficiency </a:t>
            </a:r>
          </a:p>
          <a:p>
            <a:pPr algn="just"/>
            <a:r>
              <a:rPr lang="en-US" sz="2000">
                <a:latin typeface="Times New Roman" pitchFamily="18" charset="0"/>
                <a:cs typeface="Times New Roman" pitchFamily="18" charset="0"/>
              </a:rPr>
              <a:t>Non-persistent CSMA (least greedy) </a:t>
            </a:r>
          </a:p>
          <a:p>
            <a:pPr algn="just"/>
            <a:r>
              <a:rPr lang="en-US" sz="2000">
                <a:latin typeface="Times New Roman" pitchFamily="18" charset="0"/>
                <a:cs typeface="Times New Roman" pitchFamily="18" charset="0"/>
              </a:rPr>
              <a:t>Wait a backoff period, then sense carrier again.</a:t>
            </a:r>
          </a:p>
          <a:p>
            <a:pPr algn="just"/>
            <a:r>
              <a:rPr lang="en-US" sz="2000">
                <a:latin typeface="Times New Roman" pitchFamily="18" charset="0"/>
                <a:cs typeface="Times New Roman" pitchFamily="18" charset="0"/>
              </a:rPr>
              <a:t>High delay and high efficiency.</a:t>
            </a:r>
          </a:p>
          <a:p>
            <a:pPr algn="just"/>
            <a:r>
              <a:rPr lang="en-US" sz="2000">
                <a:latin typeface="Times New Roman" pitchFamily="18" charset="0"/>
                <a:cs typeface="Times New Roman" pitchFamily="18" charset="0"/>
              </a:rPr>
              <a:t>p-persistent CSMA (adjustable greedy)</a:t>
            </a:r>
          </a:p>
          <a:p>
            <a:pPr algn="just"/>
            <a:r>
              <a:rPr lang="en-US" sz="2000">
                <a:latin typeface="Times New Roman" pitchFamily="18" charset="0"/>
                <a:cs typeface="Times New Roman" pitchFamily="18" charset="0"/>
              </a:rPr>
              <a:t>Wait till channel becomes idle, transmit with prob. p; or wait one tprop time &amp; re-sense with probability 1-p </a:t>
            </a:r>
          </a:p>
          <a:p>
            <a:pPr algn="just"/>
            <a:r>
              <a:rPr lang="en-US" sz="2000">
                <a:latin typeface="Times New Roman" pitchFamily="18" charset="0"/>
                <a:cs typeface="Times New Roman" pitchFamily="18" charset="0"/>
              </a:rPr>
              <a:t>Delay and efficiency can be balanced </a:t>
            </a:r>
          </a:p>
          <a:p>
            <a:pPr algn="just">
              <a:buFont typeface="Arial" charset="0"/>
              <a:buNone/>
            </a:pPr>
            <a:endParaRPr lang="en-US" sz="2000">
              <a:latin typeface="Times New Roman" pitchFamily="18" charset="0"/>
              <a:cs typeface="Times New Roman" pitchFamily="18" charset="0"/>
            </a:endParaRPr>
          </a:p>
        </p:txBody>
      </p:sp>
      <p:pic>
        <p:nvPicPr>
          <p:cNvPr id="45064" name="Picture 10" descr="CSMA 1.PNG"/>
          <p:cNvPicPr>
            <a:picLocks noChangeAspect="1"/>
          </p:cNvPicPr>
          <p:nvPr/>
        </p:nvPicPr>
        <p:blipFill>
          <a:blip r:embed="rId3"/>
          <a:srcRect/>
          <a:stretch>
            <a:fillRect/>
          </a:stretch>
        </p:blipFill>
        <p:spPr bwMode="auto">
          <a:xfrm>
            <a:off x="914400" y="5105400"/>
            <a:ext cx="7620000" cy="92392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126F1B1-F376-4B3D-AF5A-A0A1E7444C8A}"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43DD5374-CDEA-46FA-8F02-3469717D2567}" type="slidenum">
              <a:rPr lang="en-US"/>
              <a:pPr>
                <a:defRPr/>
              </a:pPr>
              <a:t>66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Carrier Sense Multiple Access with Collision Detection (CSMA/CD)</a:t>
            </a:r>
          </a:p>
        </p:txBody>
      </p:sp>
      <p:pic>
        <p:nvPicPr>
          <p:cNvPr id="46086"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10" name="Content Placeholder 9"/>
          <p:cNvSpPr>
            <a:spLocks noGrp="1"/>
          </p:cNvSpPr>
          <p:nvPr>
            <p:ph idx="1"/>
          </p:nvPr>
        </p:nvSpPr>
        <p:spPr>
          <a:xfrm>
            <a:off x="457200" y="685800"/>
            <a:ext cx="8229600" cy="5410200"/>
          </a:xfrm>
        </p:spPr>
        <p:txBody>
          <a:bodyPr/>
          <a:lstStyle/>
          <a:p>
            <a:pPr algn="just">
              <a:defRPr/>
            </a:pPr>
            <a:r>
              <a:rPr lang="en-US" sz="2000" dirty="0">
                <a:latin typeface="Times New Roman" pitchFamily="18" charset="0"/>
                <a:cs typeface="Times New Roman" pitchFamily="18" charset="0"/>
              </a:rPr>
              <a:t>Protocol </a:t>
            </a:r>
          </a:p>
          <a:p>
            <a:pPr marL="914400" indent="-284163" algn="just">
              <a:defRPr/>
            </a:pPr>
            <a:r>
              <a:rPr lang="en-US" sz="2000" dirty="0">
                <a:latin typeface="Times New Roman" pitchFamily="18" charset="0"/>
                <a:cs typeface="Times New Roman" pitchFamily="18" charset="0"/>
              </a:rPr>
              <a:t>In CSMA/CD protocol, nodes with packets to transmit must sense the channel and proceed as follow: </a:t>
            </a:r>
          </a:p>
          <a:p>
            <a:pPr marL="1379538" indent="-225425" algn="just">
              <a:buFont typeface="Wingdings" pitchFamily="2" charset="2"/>
              <a:buChar char="§"/>
              <a:defRPr/>
            </a:pPr>
            <a:r>
              <a:rPr lang="en-US" sz="2000" dirty="0">
                <a:latin typeface="Times New Roman" pitchFamily="18" charset="0"/>
                <a:cs typeface="Times New Roman" pitchFamily="18" charset="0"/>
              </a:rPr>
              <a:t>If the channel is idle, transmit and listen while transmitting </a:t>
            </a:r>
          </a:p>
          <a:p>
            <a:pPr marL="1379538" indent="-225425" algn="just">
              <a:buFont typeface="Wingdings" pitchFamily="2" charset="2"/>
              <a:buChar char="§"/>
              <a:defRPr/>
            </a:pPr>
            <a:r>
              <a:rPr lang="en-US" sz="2000" dirty="0">
                <a:latin typeface="Times New Roman" pitchFamily="18" charset="0"/>
                <a:cs typeface="Times New Roman" pitchFamily="18" charset="0"/>
              </a:rPr>
              <a:t>If the channel is busy (similar to CSMA) persist, </a:t>
            </a:r>
            <a:r>
              <a:rPr lang="en-US" sz="2000" dirty="0" err="1">
                <a:latin typeface="Times New Roman" pitchFamily="18" charset="0"/>
                <a:cs typeface="Times New Roman" pitchFamily="18" charset="0"/>
              </a:rPr>
              <a:t>backoff</a:t>
            </a:r>
            <a:r>
              <a:rPr lang="en-US" sz="2000" dirty="0">
                <a:latin typeface="Times New Roman" pitchFamily="18" charset="0"/>
                <a:cs typeface="Times New Roman" pitchFamily="18" charset="0"/>
              </a:rPr>
              <a:t> immediately, or persist and attempt transmission with probability p. </a:t>
            </a:r>
          </a:p>
          <a:p>
            <a:pPr marL="1379538" indent="-225425" algn="just">
              <a:buFont typeface="Wingdings" pitchFamily="2" charset="2"/>
              <a:buChar char="§"/>
              <a:defRPr/>
            </a:pPr>
            <a:r>
              <a:rPr lang="en-US" sz="2000" dirty="0">
                <a:latin typeface="Times New Roman" pitchFamily="18" charset="0"/>
                <a:cs typeface="Times New Roman" pitchFamily="18" charset="0"/>
              </a:rPr>
              <a:t>In case of a collision, a node transmits a short jamming signal so that other nodes know there is a collision and abort the transmission. Then, the </a:t>
            </a:r>
            <a:r>
              <a:rPr lang="en-US" sz="2000" dirty="0" err="1">
                <a:latin typeface="Times New Roman" pitchFamily="18" charset="0"/>
                <a:cs typeface="Times New Roman" pitchFamily="18" charset="0"/>
              </a:rPr>
              <a:t>backoff</a:t>
            </a:r>
            <a:r>
              <a:rPr lang="en-US" sz="2000" dirty="0">
                <a:latin typeface="Times New Roman" pitchFamily="18" charset="0"/>
                <a:cs typeface="Times New Roman" pitchFamily="18" charset="0"/>
              </a:rPr>
              <a:t> algorithm is used to schedule a future re-sensing time. </a:t>
            </a:r>
          </a:p>
          <a:p>
            <a:pPr marL="1087437" indent="-457200" algn="just">
              <a:buFont typeface="Arial" charset="0"/>
              <a:buNone/>
              <a:defRPr/>
            </a:pPr>
            <a:r>
              <a:rPr lang="en-US" sz="2000" dirty="0">
                <a:latin typeface="Times New Roman" pitchFamily="18" charset="0"/>
                <a:cs typeface="Times New Roman" pitchFamily="18" charset="0"/>
              </a:rPr>
              <a:t>• In CSMA, collisions result in wastage of X seconds spent in transmitting an entire frame </a:t>
            </a:r>
          </a:p>
          <a:p>
            <a:pPr marL="1087437" indent="-457200" algn="just">
              <a:buFont typeface="Arial" charset="0"/>
              <a:buNone/>
              <a:defRPr/>
            </a:pPr>
            <a:r>
              <a:rPr lang="en-US" sz="2000" dirty="0">
                <a:latin typeface="Times New Roman" pitchFamily="18" charset="0"/>
                <a:cs typeface="Times New Roman" pitchFamily="18" charset="0"/>
              </a:rPr>
              <a:t>• CSMA/CD reduces the wastage of time by aborting the transmission after detecting the collision </a:t>
            </a:r>
          </a:p>
          <a:p>
            <a:pPr marL="1087437" indent="-457200" algn="just">
              <a:buFont typeface="Arial" charset="0"/>
              <a:buNone/>
              <a:defRPr/>
            </a:pPr>
            <a:r>
              <a:rPr lang="en-US" sz="2000" dirty="0">
                <a:latin typeface="Times New Roman" pitchFamily="18" charset="0"/>
                <a:cs typeface="Times New Roman" pitchFamily="18" charset="0"/>
              </a:rPr>
              <a:t>• CSMA/CD scheme provides the basis for the Ethernet LAN protocol</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E5AEA3E-E40F-4BA3-A9F8-D3F60D0FA4DB}"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1EDE84E2-A35D-4AE3-AE20-ADB3CC4E0CAA}" type="slidenum">
              <a:rPr lang="en-US"/>
              <a:pPr>
                <a:defRPr/>
              </a:pPr>
              <a:t>67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Carrier Sense Multiple Access with Collision Detection (CSMA/CD)</a:t>
            </a:r>
          </a:p>
        </p:txBody>
      </p:sp>
      <p:pic>
        <p:nvPicPr>
          <p:cNvPr id="47110"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47111" name="Content Placeholder 7" descr="CSMA 3.PNG"/>
          <p:cNvPicPr>
            <a:picLocks noGrp="1" noChangeAspect="1"/>
          </p:cNvPicPr>
          <p:nvPr>
            <p:ph idx="1"/>
          </p:nvPr>
        </p:nvPicPr>
        <p:blipFill>
          <a:blip r:embed="rId3"/>
          <a:srcRect/>
          <a:stretch>
            <a:fillRect/>
          </a:stretch>
        </p:blipFill>
        <p:spPr>
          <a:xfrm>
            <a:off x="533400" y="2209800"/>
            <a:ext cx="8097838" cy="2538413"/>
          </a:xfrm>
        </p:spPr>
      </p:pic>
      <p:sp>
        <p:nvSpPr>
          <p:cNvPr id="9" name="Rectangle 8"/>
          <p:cNvSpPr/>
          <p:nvPr/>
        </p:nvSpPr>
        <p:spPr>
          <a:xfrm>
            <a:off x="533400" y="1066800"/>
            <a:ext cx="8382000" cy="769938"/>
          </a:xfrm>
          <a:prstGeom prst="rect">
            <a:avLst/>
          </a:prstGeom>
        </p:spPr>
        <p:txBody>
          <a:bodyPr>
            <a:spAutoFit/>
          </a:bodyPr>
          <a:lstStyle/>
          <a:p>
            <a:pPr>
              <a:defRPr/>
            </a:pPr>
            <a:r>
              <a:rPr lang="en-US" sz="2200" dirty="0">
                <a:latin typeface="Times New Roman" pitchFamily="18" charset="0"/>
                <a:cs typeface="Times New Roman" pitchFamily="18" charset="0"/>
              </a:rPr>
              <a:t>CSMA/CD reaction time</a:t>
            </a:r>
          </a:p>
          <a:p>
            <a:pPr marL="465138" indent="-404813">
              <a:buFont typeface="Arial" pitchFamily="34" charset="0"/>
              <a:buChar char="•"/>
              <a:defRPr/>
            </a:pPr>
            <a:r>
              <a:rPr lang="en-US" sz="2200" dirty="0">
                <a:latin typeface="Times New Roman" pitchFamily="18" charset="0"/>
                <a:cs typeface="Times New Roman" pitchFamily="18" charset="0"/>
              </a:rPr>
              <a:t> It takes 2 </a:t>
            </a:r>
            <a:r>
              <a:rPr lang="en-US" sz="2200" dirty="0" err="1">
                <a:latin typeface="Times New Roman" pitchFamily="18" charset="0"/>
                <a:cs typeface="Times New Roman" pitchFamily="18" charset="0"/>
              </a:rPr>
              <a:t>tprop</a:t>
            </a:r>
            <a:r>
              <a:rPr lang="en-US" sz="2200" dirty="0">
                <a:latin typeface="Times New Roman" pitchFamily="18" charset="0"/>
                <a:cs typeface="Times New Roman" pitchFamily="18" charset="0"/>
              </a:rPr>
              <a:t> to find out if channel has been captured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DAF6EC5-6221-4525-A3C2-83953307EED0}"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6293E0A2-A1DF-465B-9E0E-A0D152213AF7}" type="slidenum">
              <a:rPr lang="en-US"/>
              <a:pPr>
                <a:defRPr/>
              </a:pPr>
              <a:t>68</a:t>
            </a:fld>
            <a:endParaRPr lang="en-US"/>
          </a:p>
        </p:txBody>
      </p:sp>
      <p:sp>
        <p:nvSpPr>
          <p:cNvPr id="7" name="Title 1"/>
          <p:cNvSpPr txBox="1">
            <a:spLocks/>
          </p:cNvSpPr>
          <p:nvPr/>
        </p:nvSpPr>
        <p:spPr>
          <a:xfrm>
            <a:off x="1371600" y="20796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Maximum Achievable Throughputs of Random Access MAC Techniques</a:t>
            </a:r>
          </a:p>
        </p:txBody>
      </p:sp>
      <p:pic>
        <p:nvPicPr>
          <p:cNvPr id="48134"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pic>
        <p:nvPicPr>
          <p:cNvPr id="48135" name="Content Placeholder 7" descr="CSMA 5.PNG"/>
          <p:cNvPicPr>
            <a:picLocks noGrp="1" noChangeAspect="1"/>
          </p:cNvPicPr>
          <p:nvPr>
            <p:ph idx="1"/>
          </p:nvPr>
        </p:nvPicPr>
        <p:blipFill>
          <a:blip r:embed="rId3"/>
          <a:srcRect/>
          <a:stretch>
            <a:fillRect/>
          </a:stretch>
        </p:blipFill>
        <p:spPr>
          <a:xfrm>
            <a:off x="838200" y="1066800"/>
            <a:ext cx="7854950" cy="3886200"/>
          </a:xfrm>
        </p:spPr>
      </p:pic>
      <p:sp>
        <p:nvSpPr>
          <p:cNvPr id="48136" name="Rectangle 8"/>
          <p:cNvSpPr>
            <a:spLocks noChangeArrowheads="1"/>
          </p:cNvSpPr>
          <p:nvPr/>
        </p:nvSpPr>
        <p:spPr bwMode="auto">
          <a:xfrm>
            <a:off x="533400" y="5029200"/>
            <a:ext cx="8001000" cy="1047750"/>
          </a:xfrm>
          <a:prstGeom prst="rect">
            <a:avLst/>
          </a:prstGeom>
          <a:noFill/>
          <a:ln w="9525">
            <a:noFill/>
            <a:miter lim="800000"/>
            <a:headEnd/>
            <a:tailEnd/>
          </a:ln>
        </p:spPr>
        <p:txBody>
          <a:bodyPr>
            <a:spAutoFit/>
          </a:bodyPr>
          <a:lstStyle/>
          <a:p>
            <a:pPr marL="465138" indent="-344488" algn="just">
              <a:lnSpc>
                <a:spcPct val="150000"/>
              </a:lnSpc>
              <a:buFont typeface="Arial" charset="0"/>
              <a:buChar char="•"/>
            </a:pPr>
            <a:r>
              <a:rPr lang="en-US" sz="2200" dirty="0">
                <a:latin typeface="Times New Roman" pitchFamily="18" charset="0"/>
                <a:cs typeface="Times New Roman" pitchFamily="18" charset="0"/>
              </a:rPr>
              <a:t>For small a: CSMA-CD has best throughput.</a:t>
            </a:r>
          </a:p>
          <a:p>
            <a:pPr marL="465138" indent="-344488" algn="just">
              <a:lnSpc>
                <a:spcPct val="150000"/>
              </a:lnSpc>
              <a:buFont typeface="Arial" charset="0"/>
              <a:buChar char="•"/>
            </a:pPr>
            <a:r>
              <a:rPr lang="en-US" sz="2200" dirty="0">
                <a:latin typeface="Times New Roman" pitchFamily="18" charset="0"/>
                <a:cs typeface="Times New Roman" pitchFamily="18" charset="0"/>
              </a:rPr>
              <a:t>For larger a: Aloha &amp; slotted Aloha better throughput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4AC679-0FD0-6B1F-8EFC-FA430DDDA943}"/>
              </a:ext>
            </a:extLst>
          </p:cNvPr>
          <p:cNvSpPr>
            <a:spLocks noGrp="1"/>
          </p:cNvSpPr>
          <p:nvPr>
            <p:ph idx="1"/>
          </p:nvPr>
        </p:nvSpPr>
        <p:spPr>
          <a:xfrm>
            <a:off x="457200" y="1143001"/>
            <a:ext cx="8229600" cy="1676400"/>
          </a:xfrm>
        </p:spPr>
        <p:txBody>
          <a:bodyPr/>
          <a:lstStyle/>
          <a:p>
            <a:pPr marL="0" indent="0">
              <a:buNone/>
            </a:pPr>
            <a:r>
              <a:rPr lang="en-US" sz="2000" b="0" i="0" dirty="0">
                <a:solidFill>
                  <a:srgbClr val="040C28"/>
                </a:solidFill>
                <a:effectLst/>
                <a:latin typeface="Times New Roman" panose="02020603050405020304" pitchFamily="18" charset="0"/>
                <a:cs typeface="Times New Roman" panose="02020603050405020304" pitchFamily="18" charset="0"/>
              </a:rPr>
              <a:t>Packet reservation multiple access (PRMA) is a transmission protocol proposed for packet voice terminals in a cellular system</a:t>
            </a:r>
            <a:r>
              <a:rPr lang="en-US" sz="2000" b="0" i="0" dirty="0">
                <a:solidFill>
                  <a:srgbClr val="202124"/>
                </a:solidFill>
                <a:effectLst/>
                <a:latin typeface="Times New Roman" panose="02020603050405020304" pitchFamily="18" charset="0"/>
                <a:cs typeface="Times New Roman" panose="02020603050405020304" pitchFamily="18" charset="0"/>
              </a:rPr>
              <a:t>. PRMA is a time division multiplex (TDM) based multiple access protocol that allows a group of spatially dispersed terminals to transmit packet voice and low, bit rate data over a common channel</a:t>
            </a:r>
            <a:r>
              <a:rPr lang="en-US" b="0" i="0" dirty="0">
                <a:solidFill>
                  <a:srgbClr val="202124"/>
                </a:solidFill>
                <a:effectLst/>
                <a:latin typeface="Google Sans"/>
              </a:rPr>
              <a:t>.</a:t>
            </a:r>
            <a:endParaRPr lang="en-IN" dirty="0"/>
          </a:p>
        </p:txBody>
      </p:sp>
      <p:sp>
        <p:nvSpPr>
          <p:cNvPr id="4" name="Date Placeholder 3">
            <a:extLst>
              <a:ext uri="{FF2B5EF4-FFF2-40B4-BE49-F238E27FC236}">
                <a16:creationId xmlns:a16="http://schemas.microsoft.com/office/drawing/2014/main" xmlns="" id="{F1979FC8-F929-61B0-354A-EB6D4B5A217A}"/>
              </a:ext>
            </a:extLst>
          </p:cNvPr>
          <p:cNvSpPr>
            <a:spLocks noGrp="1"/>
          </p:cNvSpPr>
          <p:nvPr>
            <p:ph type="dt" sz="half" idx="10"/>
          </p:nvPr>
        </p:nvSpPr>
        <p:spPr/>
        <p:txBody>
          <a:bodyPr/>
          <a:lstStyle/>
          <a:p>
            <a:pPr>
              <a:defRPr/>
            </a:pPr>
            <a:fld id="{55C48026-2C37-4812-AAB5-EA8C2096E3AC}" type="datetime1">
              <a:rPr lang="en-US" smtClean="0"/>
              <a:t>11/30/2024</a:t>
            </a:fld>
            <a:endParaRPr lang="en-US"/>
          </a:p>
        </p:txBody>
      </p:sp>
      <p:sp>
        <p:nvSpPr>
          <p:cNvPr id="5" name="Footer Placeholder 4">
            <a:extLst>
              <a:ext uri="{FF2B5EF4-FFF2-40B4-BE49-F238E27FC236}">
                <a16:creationId xmlns:a16="http://schemas.microsoft.com/office/drawing/2014/main" xmlns="" id="{9D5D0D24-8062-2647-21EA-7B3C7BED0A3C}"/>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BC8B33AD-9AF8-F81D-2DF7-0E0C874A2425}"/>
              </a:ext>
            </a:extLst>
          </p:cNvPr>
          <p:cNvSpPr>
            <a:spLocks noGrp="1"/>
          </p:cNvSpPr>
          <p:nvPr>
            <p:ph type="sldNum" sz="quarter" idx="12"/>
          </p:nvPr>
        </p:nvSpPr>
        <p:spPr/>
        <p:txBody>
          <a:bodyPr/>
          <a:lstStyle/>
          <a:p>
            <a:pPr>
              <a:defRPr/>
            </a:pPr>
            <a:fld id="{8711E55C-131A-4FE6-ABEE-E1577A104930}" type="slidenum">
              <a:rPr lang="en-US" smtClean="0"/>
              <a:pPr>
                <a:defRPr/>
              </a:pPr>
              <a:t>69</a:t>
            </a:fld>
            <a:endParaRPr lang="en-US"/>
          </a:p>
        </p:txBody>
      </p:sp>
      <p:pic>
        <p:nvPicPr>
          <p:cNvPr id="7" name="Picture 2" descr="E:\NIET\Project\xLogo11.png.pagespeed.ic.pydHLuCQEZ.png">
            <a:extLst>
              <a:ext uri="{FF2B5EF4-FFF2-40B4-BE49-F238E27FC236}">
                <a16:creationId xmlns:a16="http://schemas.microsoft.com/office/drawing/2014/main" xmlns="" id="{C4575DCE-A31E-C3E0-2098-0CA5F02BD93E}"/>
              </a:ext>
            </a:extLst>
          </p:cNvPr>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9" name="Title 1">
            <a:extLst>
              <a:ext uri="{FF2B5EF4-FFF2-40B4-BE49-F238E27FC236}">
                <a16:creationId xmlns:a16="http://schemas.microsoft.com/office/drawing/2014/main" xmlns="" id="{5686C4A6-7CFE-957B-30EA-609858CF9D24}"/>
              </a:ext>
            </a:extLst>
          </p:cNvPr>
          <p:cNvSpPr txBox="1">
            <a:spLocks noGrp="1"/>
          </p:cNvSpPr>
          <p:nvPr>
            <p:ph type="title"/>
          </p:nvPr>
        </p:nvSpPr>
        <p:spPr>
          <a:xfrm>
            <a:off x="1447800" y="136525"/>
            <a:ext cx="7391400" cy="77787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0" dirty="0">
                <a:solidFill>
                  <a:schemeClr val="tx1"/>
                </a:solidFill>
                <a:effectLst/>
                <a:latin typeface="Times New Roman" panose="02020603050405020304" pitchFamily="18" charset="0"/>
                <a:cs typeface="Times New Roman" panose="02020603050405020304" pitchFamily="18" charset="0"/>
              </a:rPr>
              <a:t>Packet and Pooling Reservation Based Multiple Access Schemes.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026" name="Picture 2" descr="Packet Reservation Multiple Access ( PRMA ) for Joint Speech and Data  Systems | Semantic Scholar">
            <a:extLst>
              <a:ext uri="{FF2B5EF4-FFF2-40B4-BE49-F238E27FC236}">
                <a16:creationId xmlns:a16="http://schemas.microsoft.com/office/drawing/2014/main" xmlns="" id="{EF21A1E8-BCFC-9762-2C80-112CE569593F}"/>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81125" y="2971800"/>
            <a:ext cx="6381750" cy="29718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68987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latin typeface="Times New Roman" pitchFamily="18" charset="0"/>
                <a:cs typeface="Times New Roman" pitchFamily="18" charset="0"/>
              </a:rPr>
              <a:t>Mapping of Course Outcomes and Program Outcomes:</a:t>
            </a:r>
          </a:p>
          <a:p>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70CEDD5-DFDD-4A48-971A-A975C0B19723}"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2" name="Table 11"/>
          <p:cNvGraphicFramePr>
            <a:graphicFrameLocks noGrp="1"/>
          </p:cNvGraphicFramePr>
          <p:nvPr>
            <p:extLst>
              <p:ext uri="{D42A27DB-BD31-4B8C-83A1-F6EECF244321}">
                <p14:modId xmlns:p14="http://schemas.microsoft.com/office/powerpoint/2010/main" xmlns="" val="1385357448"/>
              </p:ext>
            </p:extLst>
          </p:nvPr>
        </p:nvGraphicFramePr>
        <p:xfrm>
          <a:off x="533403" y="1905001"/>
          <a:ext cx="8153398" cy="4206700"/>
        </p:xfrm>
        <a:graphic>
          <a:graphicData uri="http://schemas.openxmlformats.org/drawingml/2006/table">
            <a:tbl>
              <a:tblPr firstRow="1" firstCol="1" bandRow="1"/>
              <a:tblGrid>
                <a:gridCol w="558727">
                  <a:extLst>
                    <a:ext uri="{9D8B030D-6E8A-4147-A177-3AD203B41FA5}">
                      <a16:colId xmlns:a16="http://schemas.microsoft.com/office/drawing/2014/main" xmlns="" val="20000"/>
                    </a:ext>
                  </a:extLst>
                </a:gridCol>
                <a:gridCol w="1097357">
                  <a:extLst>
                    <a:ext uri="{9D8B030D-6E8A-4147-A177-3AD203B41FA5}">
                      <a16:colId xmlns:a16="http://schemas.microsoft.com/office/drawing/2014/main" xmlns="" val="20001"/>
                    </a:ext>
                  </a:extLst>
                </a:gridCol>
                <a:gridCol w="518531">
                  <a:extLst>
                    <a:ext uri="{9D8B030D-6E8A-4147-A177-3AD203B41FA5}">
                      <a16:colId xmlns:a16="http://schemas.microsoft.com/office/drawing/2014/main" xmlns="" val="20002"/>
                    </a:ext>
                  </a:extLst>
                </a:gridCol>
                <a:gridCol w="518531">
                  <a:extLst>
                    <a:ext uri="{9D8B030D-6E8A-4147-A177-3AD203B41FA5}">
                      <a16:colId xmlns:a16="http://schemas.microsoft.com/office/drawing/2014/main" xmlns="" val="20003"/>
                    </a:ext>
                  </a:extLst>
                </a:gridCol>
                <a:gridCol w="547472">
                  <a:extLst>
                    <a:ext uri="{9D8B030D-6E8A-4147-A177-3AD203B41FA5}">
                      <a16:colId xmlns:a16="http://schemas.microsoft.com/office/drawing/2014/main" xmlns="" val="20004"/>
                    </a:ext>
                  </a:extLst>
                </a:gridCol>
                <a:gridCol w="547472">
                  <a:extLst>
                    <a:ext uri="{9D8B030D-6E8A-4147-A177-3AD203B41FA5}">
                      <a16:colId xmlns:a16="http://schemas.microsoft.com/office/drawing/2014/main" xmlns="" val="20005"/>
                    </a:ext>
                  </a:extLst>
                </a:gridCol>
                <a:gridCol w="518531">
                  <a:extLst>
                    <a:ext uri="{9D8B030D-6E8A-4147-A177-3AD203B41FA5}">
                      <a16:colId xmlns:a16="http://schemas.microsoft.com/office/drawing/2014/main" xmlns="" val="20006"/>
                    </a:ext>
                  </a:extLst>
                </a:gridCol>
                <a:gridCol w="522551">
                  <a:extLst>
                    <a:ext uri="{9D8B030D-6E8A-4147-A177-3AD203B41FA5}">
                      <a16:colId xmlns:a16="http://schemas.microsoft.com/office/drawing/2014/main" xmlns="" val="20007"/>
                    </a:ext>
                  </a:extLst>
                </a:gridCol>
                <a:gridCol w="508080">
                  <a:extLst>
                    <a:ext uri="{9D8B030D-6E8A-4147-A177-3AD203B41FA5}">
                      <a16:colId xmlns:a16="http://schemas.microsoft.com/office/drawing/2014/main" xmlns="" val="20008"/>
                    </a:ext>
                  </a:extLst>
                </a:gridCol>
                <a:gridCol w="504060">
                  <a:extLst>
                    <a:ext uri="{9D8B030D-6E8A-4147-A177-3AD203B41FA5}">
                      <a16:colId xmlns:a16="http://schemas.microsoft.com/office/drawing/2014/main" xmlns="" val="20009"/>
                    </a:ext>
                  </a:extLst>
                </a:gridCol>
                <a:gridCol w="515316">
                  <a:extLst>
                    <a:ext uri="{9D8B030D-6E8A-4147-A177-3AD203B41FA5}">
                      <a16:colId xmlns:a16="http://schemas.microsoft.com/office/drawing/2014/main" xmlns="" val="20010"/>
                    </a:ext>
                  </a:extLst>
                </a:gridCol>
                <a:gridCol w="602943">
                  <a:extLst>
                    <a:ext uri="{9D8B030D-6E8A-4147-A177-3AD203B41FA5}">
                      <a16:colId xmlns:a16="http://schemas.microsoft.com/office/drawing/2014/main" xmlns="" val="20011"/>
                    </a:ext>
                  </a:extLst>
                </a:gridCol>
                <a:gridCol w="602943">
                  <a:extLst>
                    <a:ext uri="{9D8B030D-6E8A-4147-A177-3AD203B41FA5}">
                      <a16:colId xmlns:a16="http://schemas.microsoft.com/office/drawing/2014/main" xmlns="" val="20012"/>
                    </a:ext>
                  </a:extLst>
                </a:gridCol>
                <a:gridCol w="590884">
                  <a:extLst>
                    <a:ext uri="{9D8B030D-6E8A-4147-A177-3AD203B41FA5}">
                      <a16:colId xmlns:a16="http://schemas.microsoft.com/office/drawing/2014/main" xmlns="" val="20013"/>
                    </a:ext>
                  </a:extLst>
                </a:gridCol>
              </a:tblGrid>
              <a:tr h="1098327">
                <a:tc>
                  <a:txBody>
                    <a:bodyPr/>
                    <a:lstStyle/>
                    <a:p>
                      <a:pPr algn="ctr">
                        <a:lnSpc>
                          <a:spcPct val="150000"/>
                        </a:lnSpc>
                        <a:spcAft>
                          <a:spcPts val="1000"/>
                        </a:spcAft>
                      </a:pPr>
                      <a:r>
                        <a:rPr lang="en-US" sz="1400" b="1" dirty="0">
                          <a:effectLst/>
                          <a:latin typeface="Times New Roman" pitchFamily="18" charset="0"/>
                          <a:ea typeface="Calibri"/>
                          <a:cs typeface="Times New Roman" pitchFamily="18" charset="0"/>
                        </a:rPr>
                        <a:t>S.</a:t>
                      </a:r>
                      <a:r>
                        <a:rPr lang="en-US" sz="1400" b="1" baseline="0" dirty="0">
                          <a:effectLst/>
                          <a:latin typeface="Times New Roman" pitchFamily="18" charset="0"/>
                          <a:ea typeface="Calibri"/>
                          <a:cs typeface="Times New Roman" pitchFamily="18" charset="0"/>
                        </a:rPr>
                        <a:t> No.</a:t>
                      </a:r>
                      <a:endParaRPr lang="en-US" sz="1400" b="1"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a:effectLst/>
                          <a:latin typeface="Times New Roman" pitchFamily="18" charset="0"/>
                          <a:ea typeface="Calibri"/>
                          <a:cs typeface="Times New Roman" pitchFamily="18" charset="0"/>
                        </a:rPr>
                        <a:t>Course Outcome</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a:effectLst/>
                          <a:latin typeface="Times New Roman" pitchFamily="18" charset="0"/>
                          <a:ea typeface="Calibri"/>
                          <a:cs typeface="Times New Roman" pitchFamily="18" charset="0"/>
                        </a:rPr>
                        <a:t>PO1</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a:effectLst/>
                          <a:latin typeface="Times New Roman" pitchFamily="18" charset="0"/>
                          <a:ea typeface="Calibri"/>
                          <a:cs typeface="Times New Roman" pitchFamily="18" charset="0"/>
                        </a:rPr>
                        <a:t>PO2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a:effectLst/>
                          <a:latin typeface="Times New Roman" pitchFamily="18" charset="0"/>
                          <a:ea typeface="Calibri"/>
                          <a:cs typeface="Times New Roman" pitchFamily="18" charset="0"/>
                        </a:rPr>
                        <a:t>PO3</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a:effectLst/>
                          <a:latin typeface="Times New Roman" pitchFamily="18" charset="0"/>
                          <a:ea typeface="Calibri"/>
                          <a:cs typeface="Times New Roman" pitchFamily="18" charset="0"/>
                        </a:rPr>
                        <a:t>PO4</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a:effectLst/>
                          <a:latin typeface="Times New Roman" pitchFamily="18" charset="0"/>
                          <a:ea typeface="Calibri"/>
                          <a:cs typeface="Times New Roman" pitchFamily="18" charset="0"/>
                        </a:rPr>
                        <a:t>PO5</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a:effectLst/>
                          <a:latin typeface="Times New Roman" pitchFamily="18" charset="0"/>
                          <a:ea typeface="Calibri"/>
                          <a:cs typeface="Times New Roman" pitchFamily="18" charset="0"/>
                        </a:rPr>
                        <a:t>PO6</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a:effectLst/>
                          <a:latin typeface="Times New Roman" pitchFamily="18" charset="0"/>
                          <a:ea typeface="Calibri"/>
                          <a:cs typeface="Times New Roman" pitchFamily="18" charset="0"/>
                        </a:rPr>
                        <a:t>PO7</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a:effectLst/>
                          <a:latin typeface="Times New Roman" pitchFamily="18" charset="0"/>
                          <a:ea typeface="Calibri"/>
                          <a:cs typeface="Times New Roman" pitchFamily="18" charset="0"/>
                        </a:rPr>
                        <a:t>PO8</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a:effectLst/>
                          <a:latin typeface="Times New Roman" pitchFamily="18" charset="0"/>
                          <a:ea typeface="Calibri"/>
                          <a:cs typeface="Times New Roman" pitchFamily="18" charset="0"/>
                        </a:rPr>
                        <a:t>PO9</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a:effectLst/>
                          <a:latin typeface="Times New Roman" pitchFamily="18" charset="0"/>
                          <a:ea typeface="Calibri"/>
                          <a:cs typeface="Times New Roman" pitchFamily="18" charset="0"/>
                        </a:rPr>
                        <a:t>PO10</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a:effectLst/>
                          <a:latin typeface="Times New Roman" pitchFamily="18" charset="0"/>
                          <a:ea typeface="Calibri"/>
                          <a:cs typeface="Times New Roman" pitchFamily="18" charset="0"/>
                        </a:rPr>
                        <a:t>PO11</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a:effectLst/>
                          <a:latin typeface="Times New Roman" pitchFamily="18" charset="0"/>
                          <a:ea typeface="Calibri"/>
                          <a:cs typeface="Times New Roman" pitchFamily="18" charset="0"/>
                        </a:rPr>
                        <a:t>PO12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22652">
                <a:tc>
                  <a:txBody>
                    <a:bodyPr/>
                    <a:lstStyle/>
                    <a:p>
                      <a:pPr algn="ctr">
                        <a:lnSpc>
                          <a:spcPct val="115000"/>
                        </a:lnSpc>
                        <a:spcAft>
                          <a:spcPts val="0"/>
                        </a:spcAft>
                      </a:pPr>
                      <a:r>
                        <a:rPr lang="en-US" sz="1400">
                          <a:effectLst/>
                          <a:latin typeface="Times New Roman" pitchFamily="18" charset="0"/>
                          <a:ea typeface="Calibri"/>
                          <a:cs typeface="Times New Roman" pitchFamily="18" charset="0"/>
                        </a:rPr>
                        <a:t> </a:t>
                      </a:r>
                      <a:endParaRPr lang="en-IN" sz="1400">
                        <a:effectLst/>
                        <a:latin typeface="Times New Roman" pitchFamily="18" charset="0"/>
                        <a:ea typeface="Calibri"/>
                        <a:cs typeface="Times New Roman" pitchFamily="18" charset="0"/>
                      </a:endParaRPr>
                    </a:p>
                    <a:p>
                      <a:pPr algn="ctr">
                        <a:lnSpc>
                          <a:spcPct val="115000"/>
                        </a:lnSpc>
                        <a:spcAft>
                          <a:spcPts val="0"/>
                        </a:spcAft>
                      </a:pPr>
                      <a:r>
                        <a:rPr lang="en-US" sz="1400">
                          <a:effectLst/>
                          <a:latin typeface="Times New Roman" pitchFamily="18" charset="0"/>
                          <a:ea typeface="Calibri"/>
                          <a:cs typeface="Times New Roman" pitchFamily="18" charset="0"/>
                        </a:rPr>
                        <a:t>1</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effectLst/>
                          <a:latin typeface="Times New Roman" pitchFamily="18" charset="0"/>
                          <a:ea typeface="Calibri"/>
                          <a:cs typeface="Times New Roman" pitchFamily="18" charset="0"/>
                        </a:rPr>
                        <a:t>REC-085.1</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1</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1</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1</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3</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22652">
                <a:tc>
                  <a:txBody>
                    <a:bodyPr/>
                    <a:lstStyle/>
                    <a:p>
                      <a:pPr algn="ctr">
                        <a:lnSpc>
                          <a:spcPct val="115000"/>
                        </a:lnSpc>
                        <a:spcAft>
                          <a:spcPts val="0"/>
                        </a:spcAft>
                      </a:pPr>
                      <a:r>
                        <a:rPr lang="en-US" sz="1400" dirty="0">
                          <a:effectLst/>
                          <a:latin typeface="Times New Roman" pitchFamily="18" charset="0"/>
                          <a:ea typeface="Calibri"/>
                          <a:cs typeface="Times New Roman" pitchFamily="18" charset="0"/>
                        </a:rPr>
                        <a:t> </a:t>
                      </a:r>
                      <a:endParaRPr lang="en-IN" sz="1400" dirty="0">
                        <a:effectLst/>
                        <a:latin typeface="Times New Roman" pitchFamily="18" charset="0"/>
                        <a:ea typeface="Calibri"/>
                        <a:cs typeface="Times New Roman" pitchFamily="18" charset="0"/>
                      </a:endParaRPr>
                    </a:p>
                    <a:p>
                      <a:pPr algn="ctr">
                        <a:lnSpc>
                          <a:spcPct val="115000"/>
                        </a:lnSpc>
                        <a:spcAft>
                          <a:spcPts val="0"/>
                        </a:spcAft>
                      </a:pPr>
                      <a:r>
                        <a:rPr lang="en-US" sz="1400" dirty="0">
                          <a:effectLst/>
                          <a:latin typeface="Times New Roman" pitchFamily="18" charset="0"/>
                          <a:ea typeface="Calibri"/>
                          <a:cs typeface="Times New Roman" pitchFamily="18" charset="0"/>
                        </a:rPr>
                        <a:t>2</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dirty="0">
                          <a:effectLst/>
                          <a:latin typeface="Times New Roman" pitchFamily="18" charset="0"/>
                          <a:ea typeface="Calibri"/>
                          <a:cs typeface="Times New Roman" pitchFamily="18" charset="0"/>
                        </a:rPr>
                        <a:t>REC-085.2</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2</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2</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2</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2</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1</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3</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1</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22652">
                <a:tc>
                  <a:txBody>
                    <a:bodyPr/>
                    <a:lstStyle/>
                    <a:p>
                      <a:pPr algn="ctr">
                        <a:lnSpc>
                          <a:spcPct val="115000"/>
                        </a:lnSpc>
                        <a:spcAft>
                          <a:spcPts val="0"/>
                        </a:spcAft>
                      </a:pPr>
                      <a:r>
                        <a:rPr lang="en-US" sz="1600" b="0" dirty="0">
                          <a:solidFill>
                            <a:schemeClr val="tx1"/>
                          </a:solidFill>
                          <a:effectLst/>
                          <a:latin typeface="Times New Roman" pitchFamily="18" charset="0"/>
                          <a:ea typeface="Calibri"/>
                          <a:cs typeface="Times New Roman" pitchFamily="18" charset="0"/>
                        </a:rPr>
                        <a:t> </a:t>
                      </a:r>
                      <a:endParaRPr lang="en-IN" sz="1600" b="0" dirty="0">
                        <a:solidFill>
                          <a:schemeClr val="tx1"/>
                        </a:solidFill>
                        <a:effectLst/>
                        <a:latin typeface="Times New Roman" pitchFamily="18" charset="0"/>
                        <a:ea typeface="Calibri"/>
                        <a:cs typeface="Times New Roman" pitchFamily="18" charset="0"/>
                      </a:endParaRPr>
                    </a:p>
                    <a:p>
                      <a:pPr algn="ctr">
                        <a:lnSpc>
                          <a:spcPct val="115000"/>
                        </a:lnSpc>
                        <a:spcAft>
                          <a:spcPts val="0"/>
                        </a:spcAft>
                      </a:pPr>
                      <a:r>
                        <a:rPr lang="en-US" sz="1600" b="0" dirty="0">
                          <a:solidFill>
                            <a:schemeClr val="tx1"/>
                          </a:solidFill>
                          <a:effectLst/>
                          <a:latin typeface="Times New Roman" pitchFamily="18" charset="0"/>
                          <a:ea typeface="Calibri"/>
                          <a:cs typeface="Times New Roman" pitchFamily="18" charset="0"/>
                        </a:rPr>
                        <a:t>3</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0" dirty="0">
                          <a:solidFill>
                            <a:schemeClr val="tx1"/>
                          </a:solidFill>
                          <a:effectLst/>
                          <a:latin typeface="Times New Roman" pitchFamily="18" charset="0"/>
                          <a:ea typeface="Calibri"/>
                          <a:cs typeface="Times New Roman" pitchFamily="18" charset="0"/>
                        </a:rPr>
                        <a:t>REC-085.3</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dirty="0">
                          <a:solidFill>
                            <a:schemeClr val="tx1"/>
                          </a:solidFill>
                          <a:effectLst/>
                          <a:latin typeface="Times New Roman" pitchFamily="18" charset="0"/>
                          <a:ea typeface="Calibri"/>
                          <a:cs typeface="Times New Roman" pitchFamily="18" charset="0"/>
                        </a:rPr>
                        <a:t>3</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dirty="0">
                          <a:solidFill>
                            <a:schemeClr val="tx1"/>
                          </a:solidFill>
                          <a:effectLst/>
                          <a:latin typeface="Times New Roman" pitchFamily="18" charset="0"/>
                          <a:ea typeface="Calibri"/>
                          <a:cs typeface="Times New Roman" pitchFamily="18" charset="0"/>
                        </a:rPr>
                        <a:t>1</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dirty="0">
                          <a:solidFill>
                            <a:schemeClr val="tx1"/>
                          </a:solidFill>
                          <a:effectLst/>
                          <a:latin typeface="Times New Roman" pitchFamily="18" charset="0"/>
                          <a:ea typeface="Calibri"/>
                          <a:cs typeface="Times New Roman" pitchFamily="18" charset="0"/>
                        </a:rPr>
                        <a:t>2</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dirty="0">
                          <a:solidFill>
                            <a:schemeClr val="tx1"/>
                          </a:solidFill>
                          <a:effectLst/>
                          <a:latin typeface="Times New Roman" pitchFamily="18" charset="0"/>
                          <a:ea typeface="Calibri"/>
                          <a:cs typeface="Times New Roman" pitchFamily="18" charset="0"/>
                        </a:rPr>
                        <a:t>1</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dirty="0">
                          <a:solidFill>
                            <a:schemeClr val="tx1"/>
                          </a:solidFill>
                          <a:effectLst/>
                          <a:latin typeface="Times New Roman" pitchFamily="18" charset="0"/>
                          <a:ea typeface="Calibri"/>
                          <a:cs typeface="Times New Roman" pitchFamily="18" charset="0"/>
                        </a:rPr>
                        <a:t>2</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dirty="0">
                          <a:solidFill>
                            <a:schemeClr val="tx1"/>
                          </a:solidFill>
                          <a:effectLst/>
                          <a:latin typeface="Times New Roman" pitchFamily="18" charset="0"/>
                          <a:ea typeface="Calibri"/>
                          <a:cs typeface="Times New Roman" pitchFamily="18" charset="0"/>
                        </a:rPr>
                        <a:t>2</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dirty="0">
                          <a:solidFill>
                            <a:schemeClr val="tx1"/>
                          </a:solidFill>
                          <a:effectLst/>
                          <a:latin typeface="Times New Roman" pitchFamily="18" charset="0"/>
                          <a:ea typeface="Calibri"/>
                          <a:cs typeface="Times New Roman" pitchFamily="18" charset="0"/>
                        </a:rPr>
                        <a:t>1</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dirty="0">
                          <a:solidFill>
                            <a:schemeClr val="tx1"/>
                          </a:solidFill>
                          <a:effectLst/>
                          <a:latin typeface="Times New Roman" pitchFamily="18" charset="0"/>
                          <a:ea typeface="Calibri"/>
                          <a:cs typeface="Times New Roman" pitchFamily="18" charset="0"/>
                        </a:rPr>
                        <a:t>1</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a:solidFill>
                            <a:schemeClr val="tx1"/>
                          </a:solidFill>
                          <a:effectLst/>
                          <a:latin typeface="Times New Roman" pitchFamily="18" charset="0"/>
                          <a:ea typeface="Calibri"/>
                          <a:cs typeface="Times New Roman" pitchFamily="18" charset="0"/>
                        </a:rPr>
                        <a:t>2</a:t>
                      </a:r>
                      <a:endParaRPr lang="en-IN" sz="1600" b="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dirty="0">
                          <a:solidFill>
                            <a:schemeClr val="tx1"/>
                          </a:solidFill>
                          <a:effectLst/>
                          <a:latin typeface="Times New Roman" pitchFamily="18" charset="0"/>
                          <a:ea typeface="Calibri"/>
                          <a:cs typeface="Times New Roman" pitchFamily="18" charset="0"/>
                        </a:rPr>
                        <a:t>3</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dirty="0">
                          <a:solidFill>
                            <a:schemeClr val="tx1"/>
                          </a:solidFill>
                          <a:effectLst/>
                          <a:latin typeface="Times New Roman" pitchFamily="18" charset="0"/>
                          <a:ea typeface="Calibri"/>
                          <a:cs typeface="Times New Roman" pitchFamily="18" charset="0"/>
                        </a:rPr>
                        <a:t>2</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dirty="0">
                          <a:solidFill>
                            <a:schemeClr val="tx1"/>
                          </a:solidFill>
                          <a:effectLst/>
                          <a:latin typeface="Times New Roman" pitchFamily="18" charset="0"/>
                          <a:ea typeface="Calibri"/>
                          <a:cs typeface="Times New Roman" pitchFamily="18" charset="0"/>
                        </a:rPr>
                        <a:t>2</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22652">
                <a:tc>
                  <a:txBody>
                    <a:bodyPr/>
                    <a:lstStyle/>
                    <a:p>
                      <a:pPr algn="ctr">
                        <a:lnSpc>
                          <a:spcPct val="115000"/>
                        </a:lnSpc>
                        <a:spcAft>
                          <a:spcPts val="0"/>
                        </a:spcAft>
                      </a:pPr>
                      <a:r>
                        <a:rPr lang="en-US" sz="1400">
                          <a:effectLst/>
                          <a:latin typeface="Times New Roman" pitchFamily="18" charset="0"/>
                          <a:ea typeface="Calibri"/>
                          <a:cs typeface="Times New Roman" pitchFamily="18" charset="0"/>
                        </a:rPr>
                        <a:t> </a:t>
                      </a:r>
                      <a:endParaRPr lang="en-IN" sz="1400">
                        <a:effectLst/>
                        <a:latin typeface="Times New Roman" pitchFamily="18" charset="0"/>
                        <a:ea typeface="Calibri"/>
                        <a:cs typeface="Times New Roman" pitchFamily="18" charset="0"/>
                      </a:endParaRPr>
                    </a:p>
                    <a:p>
                      <a:pPr algn="ctr">
                        <a:lnSpc>
                          <a:spcPct val="115000"/>
                        </a:lnSpc>
                        <a:spcAft>
                          <a:spcPts val="0"/>
                        </a:spcAft>
                      </a:pPr>
                      <a:r>
                        <a:rPr lang="en-US" sz="1400">
                          <a:effectLst/>
                          <a:latin typeface="Times New Roman" pitchFamily="18" charset="0"/>
                          <a:ea typeface="Calibri"/>
                          <a:cs typeface="Times New Roman" pitchFamily="18" charset="0"/>
                        </a:rPr>
                        <a:t>4</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effectLst/>
                          <a:latin typeface="Times New Roman" pitchFamily="18" charset="0"/>
                          <a:ea typeface="Calibri"/>
                          <a:cs typeface="Times New Roman" pitchFamily="18" charset="0"/>
                        </a:rPr>
                        <a:t>REC-085.4</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3</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1</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1</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1</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3</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3</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2</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1</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1</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3</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1</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2</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01032">
                <a:tc>
                  <a:txBody>
                    <a:bodyPr/>
                    <a:lstStyle/>
                    <a:p>
                      <a:pPr algn="ctr">
                        <a:lnSpc>
                          <a:spcPct val="115000"/>
                        </a:lnSpc>
                        <a:spcAft>
                          <a:spcPts val="0"/>
                        </a:spcAft>
                      </a:pPr>
                      <a:r>
                        <a:rPr lang="en-US" sz="1400">
                          <a:effectLst/>
                          <a:latin typeface="Times New Roman" pitchFamily="18" charset="0"/>
                          <a:ea typeface="Calibri"/>
                          <a:cs typeface="Times New Roman" pitchFamily="18" charset="0"/>
                        </a:rPr>
                        <a:t>5</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effectLst/>
                          <a:latin typeface="Times New Roman" pitchFamily="18" charset="0"/>
                          <a:ea typeface="Calibri"/>
                          <a:cs typeface="Times New Roman" pitchFamily="18" charset="0"/>
                        </a:rPr>
                        <a:t>REC-085.5</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1</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3</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3</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1</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3</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01032">
                <a:tc>
                  <a:txBody>
                    <a:bodyPr/>
                    <a:lstStyle/>
                    <a:p>
                      <a:pPr algn="ctr">
                        <a:lnSpc>
                          <a:spcPct val="115000"/>
                        </a:lnSpc>
                        <a:spcAft>
                          <a:spcPts val="0"/>
                        </a:spcAft>
                      </a:pPr>
                      <a:r>
                        <a:rPr lang="en-US" sz="1600" b="1" dirty="0">
                          <a:solidFill>
                            <a:srgbClr val="FF0000"/>
                          </a:solidFill>
                          <a:effectLst/>
                          <a:latin typeface="Times New Roman" pitchFamily="18" charset="0"/>
                          <a:ea typeface="Calibri"/>
                          <a:cs typeface="Times New Roman" pitchFamily="18" charset="0"/>
                        </a:rPr>
                        <a:t>6</a:t>
                      </a:r>
                      <a:endParaRPr lang="en-IN" sz="16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600" b="1" dirty="0">
                          <a:solidFill>
                            <a:srgbClr val="FF0000"/>
                          </a:solidFill>
                          <a:effectLst/>
                          <a:latin typeface="Times New Roman" pitchFamily="18" charset="0"/>
                          <a:ea typeface="Calibri"/>
                          <a:cs typeface="Times New Roman" pitchFamily="18" charset="0"/>
                        </a:rPr>
                        <a:t>REC-085.6</a:t>
                      </a:r>
                      <a:endParaRPr lang="en-IN" sz="16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dirty="0">
                          <a:solidFill>
                            <a:srgbClr val="FF0000"/>
                          </a:solidFill>
                          <a:effectLst/>
                          <a:latin typeface="Times New Roman" pitchFamily="18" charset="0"/>
                          <a:ea typeface="Calibri"/>
                          <a:cs typeface="Times New Roman" pitchFamily="18" charset="0"/>
                        </a:rPr>
                        <a:t>3</a:t>
                      </a:r>
                      <a:endParaRPr lang="en-IN" sz="16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dirty="0">
                          <a:solidFill>
                            <a:srgbClr val="FF0000"/>
                          </a:solidFill>
                          <a:effectLst/>
                          <a:latin typeface="Times New Roman" pitchFamily="18" charset="0"/>
                          <a:ea typeface="Calibri"/>
                          <a:cs typeface="Times New Roman" pitchFamily="18" charset="0"/>
                        </a:rPr>
                        <a:t>2</a:t>
                      </a:r>
                      <a:endParaRPr lang="en-IN" sz="16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dirty="0">
                          <a:solidFill>
                            <a:srgbClr val="FF0000"/>
                          </a:solidFill>
                          <a:effectLst/>
                          <a:latin typeface="Times New Roman" pitchFamily="18" charset="0"/>
                          <a:ea typeface="Calibri"/>
                          <a:cs typeface="Times New Roman" pitchFamily="18" charset="0"/>
                        </a:rPr>
                        <a:t>2</a:t>
                      </a:r>
                      <a:endParaRPr lang="en-IN" sz="16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dirty="0">
                          <a:solidFill>
                            <a:srgbClr val="FF0000"/>
                          </a:solidFill>
                          <a:effectLst/>
                          <a:latin typeface="Times New Roman" pitchFamily="18" charset="0"/>
                          <a:ea typeface="Calibri"/>
                          <a:cs typeface="Times New Roman" pitchFamily="18" charset="0"/>
                        </a:rPr>
                        <a:t>2</a:t>
                      </a:r>
                      <a:endParaRPr lang="en-IN" sz="16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dirty="0">
                          <a:solidFill>
                            <a:srgbClr val="FF0000"/>
                          </a:solidFill>
                          <a:effectLst/>
                          <a:latin typeface="Times New Roman" pitchFamily="18" charset="0"/>
                          <a:ea typeface="Calibri"/>
                          <a:cs typeface="Times New Roman" pitchFamily="18" charset="0"/>
                        </a:rPr>
                        <a:t>2</a:t>
                      </a:r>
                      <a:endParaRPr lang="en-IN" sz="16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dirty="0">
                          <a:solidFill>
                            <a:srgbClr val="FF0000"/>
                          </a:solidFill>
                          <a:effectLst/>
                          <a:latin typeface="Times New Roman" pitchFamily="18" charset="0"/>
                          <a:ea typeface="Calibri"/>
                          <a:cs typeface="Times New Roman" pitchFamily="18" charset="0"/>
                        </a:rPr>
                        <a:t>3</a:t>
                      </a:r>
                      <a:endParaRPr lang="en-IN" sz="16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a:solidFill>
                            <a:srgbClr val="FF0000"/>
                          </a:solidFill>
                          <a:effectLst/>
                          <a:latin typeface="Times New Roman" pitchFamily="18" charset="0"/>
                          <a:ea typeface="Calibri"/>
                          <a:cs typeface="Times New Roman" pitchFamily="18" charset="0"/>
                        </a:rPr>
                        <a:t>2</a:t>
                      </a:r>
                      <a:endParaRPr lang="en-IN" sz="1600" b="1">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dirty="0">
                          <a:solidFill>
                            <a:srgbClr val="FF0000"/>
                          </a:solidFill>
                          <a:effectLst/>
                          <a:latin typeface="Times New Roman" pitchFamily="18" charset="0"/>
                          <a:ea typeface="Calibri"/>
                          <a:cs typeface="Times New Roman" pitchFamily="18" charset="0"/>
                        </a:rPr>
                        <a:t>1</a:t>
                      </a:r>
                      <a:endParaRPr lang="en-IN" sz="16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dirty="0">
                          <a:solidFill>
                            <a:srgbClr val="FF0000"/>
                          </a:solidFill>
                          <a:effectLst/>
                          <a:latin typeface="Times New Roman" pitchFamily="18" charset="0"/>
                          <a:ea typeface="Calibri"/>
                          <a:cs typeface="Times New Roman" pitchFamily="18" charset="0"/>
                        </a:rPr>
                        <a:t>2</a:t>
                      </a:r>
                      <a:endParaRPr lang="en-IN" sz="16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dirty="0">
                          <a:solidFill>
                            <a:srgbClr val="FF0000"/>
                          </a:solidFill>
                          <a:effectLst/>
                          <a:latin typeface="Times New Roman" pitchFamily="18" charset="0"/>
                          <a:ea typeface="Calibri"/>
                          <a:cs typeface="Times New Roman" pitchFamily="18" charset="0"/>
                        </a:rPr>
                        <a:t>3</a:t>
                      </a:r>
                      <a:endParaRPr lang="en-IN" sz="16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dirty="0">
                          <a:solidFill>
                            <a:srgbClr val="FF0000"/>
                          </a:solidFill>
                          <a:effectLst/>
                          <a:latin typeface="Times New Roman" pitchFamily="18" charset="0"/>
                          <a:ea typeface="Calibri"/>
                          <a:cs typeface="Times New Roman" pitchFamily="18" charset="0"/>
                        </a:rPr>
                        <a:t>1</a:t>
                      </a:r>
                      <a:endParaRPr lang="en-IN" sz="16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1" dirty="0">
                          <a:solidFill>
                            <a:srgbClr val="FF0000"/>
                          </a:solidFill>
                          <a:effectLst/>
                          <a:latin typeface="Times New Roman" pitchFamily="18" charset="0"/>
                          <a:ea typeface="Calibri"/>
                          <a:cs typeface="Times New Roman" pitchFamily="18" charset="0"/>
                        </a:rPr>
                        <a:t>2</a:t>
                      </a:r>
                      <a:endParaRPr lang="en-IN" sz="16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70980EC-C8CD-58D3-BD8D-022C5EE64181}"/>
              </a:ext>
            </a:extLst>
          </p:cNvPr>
          <p:cNvSpPr>
            <a:spLocks noGrp="1"/>
          </p:cNvSpPr>
          <p:nvPr>
            <p:ph idx="1"/>
          </p:nvPr>
        </p:nvSpPr>
        <p:spPr>
          <a:xfrm>
            <a:off x="457200" y="954090"/>
            <a:ext cx="8229600" cy="5402260"/>
          </a:xfrm>
        </p:spPr>
        <p:txBody>
          <a:bodyPr/>
          <a:lstStyle/>
          <a:p>
            <a:pPr marL="914400" lvl="2" indent="0">
              <a:buNone/>
            </a:pPr>
            <a:r>
              <a:rPr lang="en-US" sz="1800" b="1" i="0" dirty="0">
                <a:effectLst/>
                <a:latin typeface="Times New Roman" panose="02020603050405020304" pitchFamily="18" charset="0"/>
                <a:cs typeface="Times New Roman" panose="02020603050405020304" pitchFamily="18" charset="0"/>
              </a:rPr>
              <a:t>Multiple Access Schemes:</a:t>
            </a:r>
            <a:endParaRPr lang="en-US" sz="1800" b="0" i="0" dirty="0">
              <a:effectLst/>
              <a:latin typeface="Times New Roman" panose="02020603050405020304" pitchFamily="18" charset="0"/>
              <a:cs typeface="Times New Roman" panose="02020603050405020304" pitchFamily="18" charset="0"/>
            </a:endParaRPr>
          </a:p>
          <a:p>
            <a:pPr lvl="3" indent="-285750">
              <a:buFont typeface="+mj-lt"/>
              <a:buAutoNum type="arabicPeriod"/>
            </a:pPr>
            <a:r>
              <a:rPr lang="en-US" sz="1800" b="0" i="0" dirty="0">
                <a:effectLst/>
                <a:latin typeface="Times New Roman" panose="02020603050405020304" pitchFamily="18" charset="0"/>
                <a:cs typeface="Times New Roman" panose="02020603050405020304" pitchFamily="18" charset="0"/>
              </a:rPr>
              <a:t>Multiple Access Schemes are methods that allow multiple users to share a common communication channel efficiently.</a:t>
            </a:r>
          </a:p>
          <a:p>
            <a:pPr lvl="3" indent="-285750">
              <a:buFont typeface="+mj-lt"/>
              <a:buAutoNum type="arabicPeriod"/>
            </a:pPr>
            <a:r>
              <a:rPr lang="en-US" sz="1800" b="0" i="0" dirty="0">
                <a:effectLst/>
                <a:latin typeface="Times New Roman" panose="02020603050405020304" pitchFamily="18" charset="0"/>
                <a:cs typeface="Times New Roman" panose="02020603050405020304" pitchFamily="18" charset="0"/>
              </a:rPr>
              <a:t>Examples include Time Division Multiple Access (TDMA), Frequency Division Multiple Access (FDMA), Code Division Multiple Access (CDMA), and Orthogonal Frequency Division Multiple Access (OFDMA).</a:t>
            </a:r>
          </a:p>
          <a:p>
            <a:pPr>
              <a:buFont typeface="+mj-lt"/>
              <a:buAutoNum type="arabicPeriod"/>
            </a:pPr>
            <a:r>
              <a:rPr lang="en-US" sz="1800" b="1" i="0" dirty="0">
                <a:effectLst/>
                <a:latin typeface="Times New Roman" panose="02020603050405020304" pitchFamily="18" charset="0"/>
                <a:cs typeface="Times New Roman" panose="02020603050405020304" pitchFamily="18" charset="0"/>
              </a:rPr>
              <a:t>Packet Reservation:</a:t>
            </a:r>
            <a:endParaRPr lang="en-US" sz="1800" b="0" i="0" dirty="0">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b="0" i="0" dirty="0">
                <a:effectLst/>
                <a:latin typeface="Times New Roman" panose="02020603050405020304" pitchFamily="18" charset="0"/>
                <a:cs typeface="Times New Roman" panose="02020603050405020304" pitchFamily="18" charset="0"/>
              </a:rPr>
              <a:t>Packet reservation typically refers to a mechanism where a certain portion of the communication channel is reserved for the transmission of specific packets or data.</a:t>
            </a:r>
          </a:p>
          <a:p>
            <a:pPr marL="742950" lvl="1" indent="-285750">
              <a:buFont typeface="+mj-lt"/>
              <a:buAutoNum type="arabicPeriod"/>
            </a:pPr>
            <a:r>
              <a:rPr lang="en-US" sz="1800" b="0" i="0" dirty="0">
                <a:effectLst/>
                <a:latin typeface="Times New Roman" panose="02020603050405020304" pitchFamily="18" charset="0"/>
                <a:cs typeface="Times New Roman" panose="02020603050405020304" pitchFamily="18" charset="0"/>
              </a:rPr>
              <a:t>This can be a part of a broader access scheme to prioritize or allocate resources for specific types of data.</a:t>
            </a:r>
          </a:p>
          <a:p>
            <a:pPr>
              <a:buFont typeface="+mj-lt"/>
              <a:buAutoNum type="arabicPeriod"/>
            </a:pPr>
            <a:r>
              <a:rPr lang="en-US" sz="1800" b="1" i="0" dirty="0">
                <a:effectLst/>
                <a:latin typeface="Times New Roman" panose="02020603050405020304" pitchFamily="18" charset="0"/>
                <a:cs typeface="Times New Roman" panose="02020603050405020304" pitchFamily="18" charset="0"/>
              </a:rPr>
              <a:t>Pooling Reservation:</a:t>
            </a:r>
            <a:endParaRPr lang="en-US" sz="1800" b="0" i="0" dirty="0">
              <a:effectLst/>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b="0" i="0" dirty="0">
                <a:effectLst/>
                <a:latin typeface="Times New Roman" panose="02020603050405020304" pitchFamily="18" charset="0"/>
                <a:cs typeface="Times New Roman" panose="02020603050405020304" pitchFamily="18" charset="0"/>
              </a:rPr>
              <a:t>Pooling in a communication context often involves grouping resources together for more efficient utilization.</a:t>
            </a:r>
          </a:p>
          <a:p>
            <a:pPr marL="742950" lvl="1" indent="-285750">
              <a:buFont typeface="+mj-lt"/>
              <a:buAutoNum type="arabicPeriod"/>
            </a:pPr>
            <a:r>
              <a:rPr lang="en-US" sz="1800" b="0" i="0" dirty="0">
                <a:effectLst/>
                <a:latin typeface="Times New Roman" panose="02020603050405020304" pitchFamily="18" charset="0"/>
                <a:cs typeface="Times New Roman" panose="02020603050405020304" pitchFamily="18" charset="0"/>
              </a:rPr>
              <a:t>Pooling reservation could imply reserving a pool of resources for specific purposes or users.</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DBB2FD09-F9FB-369C-7267-5FE6637FDF16}"/>
              </a:ext>
            </a:extLst>
          </p:cNvPr>
          <p:cNvSpPr>
            <a:spLocks noGrp="1"/>
          </p:cNvSpPr>
          <p:nvPr>
            <p:ph type="dt" sz="half" idx="10"/>
          </p:nvPr>
        </p:nvSpPr>
        <p:spPr/>
        <p:txBody>
          <a:bodyPr/>
          <a:lstStyle/>
          <a:p>
            <a:pPr>
              <a:defRPr/>
            </a:pPr>
            <a:fld id="{5567991C-A938-4B5A-A78E-FD3123004AAB}" type="datetime1">
              <a:rPr lang="en-US" smtClean="0"/>
              <a:t>11/30/2024</a:t>
            </a:fld>
            <a:endParaRPr lang="en-US"/>
          </a:p>
        </p:txBody>
      </p:sp>
      <p:sp>
        <p:nvSpPr>
          <p:cNvPr id="5" name="Footer Placeholder 4">
            <a:extLst>
              <a:ext uri="{FF2B5EF4-FFF2-40B4-BE49-F238E27FC236}">
                <a16:creationId xmlns:a16="http://schemas.microsoft.com/office/drawing/2014/main" xmlns="" id="{401777FC-AC1E-8FC0-68C3-A044B5C5E50E}"/>
              </a:ext>
            </a:extLst>
          </p:cNvPr>
          <p:cNvSpPr>
            <a:spLocks noGrp="1"/>
          </p:cNvSpPr>
          <p:nvPr>
            <p:ph type="ftr" sz="quarter" idx="11"/>
          </p:nvPr>
        </p:nvSpPr>
        <p:spPr/>
        <p:txBody>
          <a:bodyPr/>
          <a:lstStyle/>
          <a:p>
            <a:pPr>
              <a:defRPr/>
            </a:pPr>
            <a:r>
              <a:rPr lang="en-US" smtClean="0"/>
              <a:t>Mr. Rishi Singhal             AOE 0772       WC                Unit-4</a:t>
            </a:r>
            <a:endParaRPr lang="en-US"/>
          </a:p>
        </p:txBody>
      </p:sp>
      <p:sp>
        <p:nvSpPr>
          <p:cNvPr id="6" name="Slide Number Placeholder 5">
            <a:extLst>
              <a:ext uri="{FF2B5EF4-FFF2-40B4-BE49-F238E27FC236}">
                <a16:creationId xmlns:a16="http://schemas.microsoft.com/office/drawing/2014/main" xmlns="" id="{B66F13F0-1035-96CA-ECCC-7374552F9682}"/>
              </a:ext>
            </a:extLst>
          </p:cNvPr>
          <p:cNvSpPr>
            <a:spLocks noGrp="1"/>
          </p:cNvSpPr>
          <p:nvPr>
            <p:ph type="sldNum" sz="quarter" idx="12"/>
          </p:nvPr>
        </p:nvSpPr>
        <p:spPr/>
        <p:txBody>
          <a:bodyPr/>
          <a:lstStyle/>
          <a:p>
            <a:pPr>
              <a:defRPr/>
            </a:pPr>
            <a:fld id="{8711E55C-131A-4FE6-ABEE-E1577A104930}" type="slidenum">
              <a:rPr lang="en-US" smtClean="0"/>
              <a:pPr>
                <a:defRPr/>
              </a:pPr>
              <a:t>70</a:t>
            </a:fld>
            <a:endParaRPr lang="en-US"/>
          </a:p>
        </p:txBody>
      </p:sp>
      <p:pic>
        <p:nvPicPr>
          <p:cNvPr id="7" name="Picture 2" descr="E:\NIET\Project\xLogo11.png.pagespeed.ic.pydHLuCQEZ.png">
            <a:extLst>
              <a:ext uri="{FF2B5EF4-FFF2-40B4-BE49-F238E27FC236}">
                <a16:creationId xmlns:a16="http://schemas.microsoft.com/office/drawing/2014/main" xmlns="" id="{CB20BF07-072B-146E-154C-FEECEB5328F6}"/>
              </a:ext>
            </a:extLst>
          </p:cNvPr>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9" name="Title 1">
            <a:extLst>
              <a:ext uri="{FF2B5EF4-FFF2-40B4-BE49-F238E27FC236}">
                <a16:creationId xmlns:a16="http://schemas.microsoft.com/office/drawing/2014/main" xmlns="" id="{642E866B-DBC0-49EF-631B-82CF297390AD}"/>
              </a:ext>
            </a:extLst>
          </p:cNvPr>
          <p:cNvSpPr txBox="1">
            <a:spLocks noGrp="1"/>
          </p:cNvSpPr>
          <p:nvPr>
            <p:ph type="title"/>
          </p:nvPr>
        </p:nvSpPr>
        <p:spPr>
          <a:xfrm>
            <a:off x="1295400" y="136525"/>
            <a:ext cx="7391400" cy="68103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0" dirty="0">
                <a:solidFill>
                  <a:schemeClr val="tx1"/>
                </a:solidFill>
                <a:effectLst/>
                <a:latin typeface="Times New Roman" panose="02020603050405020304" pitchFamily="18" charset="0"/>
                <a:cs typeface="Times New Roman" panose="02020603050405020304" pitchFamily="18" charset="0"/>
              </a:rPr>
              <a:t>Packet and Pooling Reservation Based Multiple Access Schemes.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Tree>
    <p:extLst>
      <p:ext uri="{BB962C8B-B14F-4D97-AF65-F5344CB8AC3E}">
        <p14:creationId xmlns:p14="http://schemas.microsoft.com/office/powerpoint/2010/main" xmlns="" val="8805985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1903F35-B61C-44CD-8838-DAD1E23BE91E}"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Toping mapping</a:t>
            </a:r>
            <a:r>
              <a:rPr kumimoji="0" lang="en-US" sz="2400" b="0" i="0" u="none" strike="noStrike" kern="1200" cap="none" spc="0" normalizeH="0" noProof="0" dirty="0">
                <a:ln>
                  <a:noFill/>
                </a:ln>
                <a:solidFill>
                  <a:schemeClr val="dk1"/>
                </a:solidFill>
                <a:effectLst/>
                <a:uLnTx/>
                <a:uFillTx/>
                <a:latin typeface="+mn-lt"/>
                <a:ea typeface="+mn-ea"/>
                <a:cs typeface="+mn-cs"/>
              </a:rPr>
              <a:t> with course outcome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2" name="Table 11"/>
          <p:cNvGraphicFramePr>
            <a:graphicFrameLocks noGrp="1"/>
          </p:cNvGraphicFramePr>
          <p:nvPr>
            <p:extLst>
              <p:ext uri="{D42A27DB-BD31-4B8C-83A1-F6EECF244321}">
                <p14:modId xmlns:p14="http://schemas.microsoft.com/office/powerpoint/2010/main" xmlns="" val="1385357448"/>
              </p:ext>
            </p:extLst>
          </p:nvPr>
        </p:nvGraphicFramePr>
        <p:xfrm>
          <a:off x="533402" y="1905001"/>
          <a:ext cx="8153399" cy="1132251"/>
        </p:xfrm>
        <a:graphic>
          <a:graphicData uri="http://schemas.openxmlformats.org/drawingml/2006/table">
            <a:tbl>
              <a:tblPr firstRow="1" firstCol="1" bandRow="1"/>
              <a:tblGrid>
                <a:gridCol w="1142998">
                  <a:extLst>
                    <a:ext uri="{9D8B030D-6E8A-4147-A177-3AD203B41FA5}">
                      <a16:colId xmlns:a16="http://schemas.microsoft.com/office/drawing/2014/main" xmlns="" val="20000"/>
                    </a:ext>
                  </a:extLst>
                </a:gridCol>
                <a:gridCol w="4953000">
                  <a:extLst>
                    <a:ext uri="{9D8B030D-6E8A-4147-A177-3AD203B41FA5}">
                      <a16:colId xmlns:a16="http://schemas.microsoft.com/office/drawing/2014/main" xmlns="" val="20001"/>
                    </a:ext>
                  </a:extLst>
                </a:gridCol>
                <a:gridCol w="2057401">
                  <a:extLst>
                    <a:ext uri="{9D8B030D-6E8A-4147-A177-3AD203B41FA5}">
                      <a16:colId xmlns:a16="http://schemas.microsoft.com/office/drawing/2014/main" xmlns="" val="20002"/>
                    </a:ext>
                  </a:extLst>
                </a:gridCol>
              </a:tblGrid>
              <a:tr h="609599">
                <a:tc>
                  <a:txBody>
                    <a:bodyPr/>
                    <a:lstStyle/>
                    <a:p>
                      <a:pPr algn="ctr">
                        <a:lnSpc>
                          <a:spcPct val="150000"/>
                        </a:lnSpc>
                        <a:spcAft>
                          <a:spcPts val="1000"/>
                        </a:spcAft>
                      </a:pPr>
                      <a:r>
                        <a:rPr lang="en-US" sz="2000" b="1" dirty="0">
                          <a:effectLst/>
                          <a:latin typeface="Times New Roman" pitchFamily="18" charset="0"/>
                          <a:ea typeface="Calibri"/>
                          <a:cs typeface="Times New Roman" pitchFamily="18" charset="0"/>
                        </a:rPr>
                        <a:t>S.</a:t>
                      </a:r>
                      <a:r>
                        <a:rPr lang="en-US" sz="2000" b="1" baseline="0" dirty="0">
                          <a:effectLst/>
                          <a:latin typeface="Times New Roman" pitchFamily="18" charset="0"/>
                          <a:ea typeface="Calibri"/>
                          <a:cs typeface="Times New Roman" pitchFamily="18" charset="0"/>
                        </a:rPr>
                        <a:t> No.</a:t>
                      </a:r>
                      <a:endParaRPr lang="en-US" sz="2000" b="1"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IN" sz="2000" b="1" dirty="0">
                          <a:effectLst/>
                          <a:latin typeface="Times New Roman" pitchFamily="18" charset="0"/>
                          <a:ea typeface="Calibri"/>
                          <a:cs typeface="Times New Roman" pitchFamily="18" charset="0"/>
                        </a:rPr>
                        <a:t>Topic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2000" b="1" dirty="0">
                          <a:effectLst/>
                          <a:latin typeface="Times New Roman" pitchFamily="18" charset="0"/>
                          <a:ea typeface="Calibri"/>
                          <a:cs typeface="Times New Roman" pitchFamily="18" charset="0"/>
                        </a:rPr>
                        <a:t>Course Outcome</a:t>
                      </a:r>
                      <a:endParaRPr lang="en-IN" sz="2000" b="1"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22652">
                <a:tc>
                  <a:txBody>
                    <a:bodyPr/>
                    <a:lstStyle/>
                    <a:p>
                      <a:pPr algn="ctr">
                        <a:lnSpc>
                          <a:spcPct val="115000"/>
                        </a:lnSpc>
                        <a:spcAft>
                          <a:spcPts val="0"/>
                        </a:spcAft>
                      </a:pPr>
                      <a:r>
                        <a:rPr lang="en-US" sz="2000" dirty="0">
                          <a:effectLst/>
                          <a:latin typeface="Times New Roman" pitchFamily="18" charset="0"/>
                          <a:ea typeface="Calibri"/>
                          <a:cs typeface="Times New Roman" pitchFamily="18" charset="0"/>
                        </a:rPr>
                        <a:t> 1</a:t>
                      </a:r>
                      <a:endParaRPr lang="en-IN" sz="20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2000" dirty="0">
                          <a:effectLst/>
                          <a:latin typeface="Times New Roman" pitchFamily="18" charset="0"/>
                          <a:ea typeface="Calibri"/>
                          <a:cs typeface="Times New Roman" pitchFamily="18" charset="0"/>
                        </a:rPr>
                        <a:t>Multiple access techniques and</a:t>
                      </a:r>
                      <a:r>
                        <a:rPr lang="en-IN" sz="2000" baseline="0" dirty="0">
                          <a:effectLst/>
                          <a:latin typeface="Times New Roman" pitchFamily="18" charset="0"/>
                          <a:ea typeface="Calibri"/>
                          <a:cs typeface="Times New Roman" pitchFamily="18" charset="0"/>
                        </a:rPr>
                        <a:t> schemes</a:t>
                      </a:r>
                      <a:endParaRPr lang="en-IN" sz="20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000" dirty="0">
                          <a:effectLst/>
                          <a:latin typeface="Times New Roman" pitchFamily="18" charset="0"/>
                          <a:ea typeface="Calibri"/>
                          <a:cs typeface="Times New Roman" pitchFamily="18" charset="0"/>
                        </a:rPr>
                        <a:t>CO6</a:t>
                      </a:r>
                      <a:endParaRPr lang="en-IN" sz="20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533400" y="1143000"/>
            <a:ext cx="8229600" cy="4525963"/>
          </a:xfrm>
        </p:spPr>
        <p:txBody>
          <a:bodyPr/>
          <a:lstStyle/>
          <a:p>
            <a:pPr eaLnBrk="1" hangingPunct="1">
              <a:defRPr/>
            </a:pPr>
            <a:r>
              <a:rPr lang="en-US" sz="2000" dirty="0" err="1"/>
              <a:t>Youtube</a:t>
            </a:r>
            <a:r>
              <a:rPr lang="en-US" sz="2000" dirty="0"/>
              <a:t>/other  Video Links</a:t>
            </a:r>
          </a:p>
          <a:p>
            <a:pPr marL="912813" eaLnBrk="1" hangingPunct="1">
              <a:defRPr/>
            </a:pPr>
            <a:r>
              <a:rPr lang="en-US" sz="2000" dirty="0">
                <a:hlinkClick r:id="rId2"/>
              </a:rPr>
              <a:t>https://www.youtube.com/watch?v=QE-GmtXIKGs</a:t>
            </a:r>
            <a:endParaRPr lang="en-US" sz="2000" dirty="0"/>
          </a:p>
          <a:p>
            <a:pPr marL="912813" eaLnBrk="1" hangingPunct="1">
              <a:defRPr/>
            </a:pPr>
            <a:r>
              <a:rPr lang="en-US" sz="2000" dirty="0">
                <a:hlinkClick r:id="rId3"/>
              </a:rPr>
              <a:t>https://www.youtube.com/watch?v=veoHyi3OUco</a:t>
            </a:r>
            <a:endParaRPr lang="en-US" sz="2000" dirty="0"/>
          </a:p>
          <a:p>
            <a:pPr marL="912813" eaLnBrk="1" hangingPunct="1">
              <a:defRPr/>
            </a:pPr>
            <a:r>
              <a:rPr lang="en-US" sz="2000" dirty="0"/>
              <a:t>https://www.youtube.com/watch?v=sx0UPzztC5o</a:t>
            </a:r>
          </a:p>
        </p:txBody>
      </p:sp>
      <p:sp>
        <p:nvSpPr>
          <p:cNvPr id="4" name="Date Placeholder 3"/>
          <p:cNvSpPr>
            <a:spLocks noGrp="1"/>
          </p:cNvSpPr>
          <p:nvPr>
            <p:ph type="dt" sz="quarter" idx="10"/>
          </p:nvPr>
        </p:nvSpPr>
        <p:spPr/>
        <p:txBody>
          <a:bodyPr/>
          <a:lstStyle/>
          <a:p>
            <a:pPr>
              <a:defRPr/>
            </a:pPr>
            <a:fld id="{484BE644-8914-4A9A-B7FF-068B862E4370}"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F1B36EE1-4A6D-47C5-99A2-2D3B8B83821D}" type="slidenum">
              <a:rPr lang="en-US"/>
              <a:pPr>
                <a:defRPr/>
              </a:pPr>
              <a:t>72</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Times New Roman" pitchFamily="18" charset="0"/>
                <a:cs typeface="Times New Roman" pitchFamily="18" charset="0"/>
              </a:rPr>
              <a:t>Faculty Video Links, </a:t>
            </a:r>
            <a:r>
              <a:rPr lang="en-US" sz="2400" dirty="0" err="1">
                <a:latin typeface="Times New Roman" pitchFamily="18" charset="0"/>
                <a:cs typeface="Times New Roman" pitchFamily="18" charset="0"/>
              </a:rPr>
              <a:t>Youtube</a:t>
            </a:r>
            <a:r>
              <a:rPr lang="en-US" sz="2400" dirty="0">
                <a:latin typeface="Times New Roman" pitchFamily="18" charset="0"/>
                <a:cs typeface="Times New Roman" pitchFamily="18" charset="0"/>
              </a:rPr>
              <a:t> &amp; NPTEL Video Links and Online Courses Details  </a:t>
            </a:r>
          </a:p>
        </p:txBody>
      </p:sp>
      <p:pic>
        <p:nvPicPr>
          <p:cNvPr id="49159" name="Picture 2" descr="E:\NIET\Project\xLogo11.png.pagespeed.ic.pydHLuCQEZ.png"/>
          <p:cNvPicPr>
            <a:picLocks noChangeAspect="1" noChangeArrowheads="1"/>
          </p:cNvPicPr>
          <p:nvPr/>
        </p:nvPicPr>
        <p:blipFill>
          <a:blip r:embed="rId4"/>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lstStyle/>
          <a:p>
            <a:pPr marL="457200" indent="-457200">
              <a:buFont typeface="+mj-lt"/>
              <a:buAutoNum type="arabicPeriod"/>
            </a:pPr>
            <a:r>
              <a:rPr lang="en-US" sz="2000" dirty="0">
                <a:latin typeface="Times New Roman" pitchFamily="18" charset="0"/>
                <a:cs typeface="Times New Roman" pitchFamily="18" charset="0"/>
              </a:rPr>
              <a:t>Multiple access schemes are used to allow ____ mobile users to share simultaneously a finite amount of radio spectrum.</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Many</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One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Two</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Ten-Fifteen</a:t>
            </a:r>
          </a:p>
          <a:p>
            <a:pPr marL="457200" indent="-457200">
              <a:buFont typeface="+mj-lt"/>
              <a:buAutoNum type="arabicPeriod"/>
            </a:pPr>
            <a:r>
              <a:rPr lang="en-US" sz="2000" dirty="0">
                <a:latin typeface="Times New Roman" pitchFamily="18" charset="0"/>
                <a:cs typeface="Times New Roman" pitchFamily="18" charset="0"/>
              </a:rPr>
              <a:t>The technique that makes possible the task of listening and talking in communication system is called ________</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a:t>
            </a:r>
            <a:r>
              <a:rPr lang="en-US" sz="2000" dirty="0" err="1">
                <a:latin typeface="Times New Roman" pitchFamily="18" charset="0"/>
                <a:cs typeface="Times New Roman" pitchFamily="18" charset="0"/>
              </a:rPr>
              <a:t>Simplexing</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a:t>
            </a:r>
            <a:r>
              <a:rPr lang="en-US" sz="2000" dirty="0" err="1">
                <a:latin typeface="Times New Roman" pitchFamily="18" charset="0"/>
                <a:cs typeface="Times New Roman" pitchFamily="18" charset="0"/>
              </a:rPr>
              <a:t>Duplexing</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Modulating</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Multiple access technique</a:t>
            </a:r>
          </a:p>
          <a:p>
            <a:pPr marL="457200" indent="-457200">
              <a:buFont typeface="+mj-lt"/>
              <a:buAutoNum type="arabicPeriod"/>
            </a:pPr>
            <a:r>
              <a:rPr lang="en-US" sz="2000" dirty="0">
                <a:latin typeface="Times New Roman" pitchFamily="18" charset="0"/>
                <a:cs typeface="Times New Roman" pitchFamily="18" charset="0"/>
              </a:rPr>
              <a:t>Time division </a:t>
            </a:r>
            <a:r>
              <a:rPr lang="en-US" sz="2000" dirty="0" err="1">
                <a:latin typeface="Times New Roman" pitchFamily="18" charset="0"/>
                <a:cs typeface="Times New Roman" pitchFamily="18" charset="0"/>
              </a:rPr>
              <a:t>duplexing</a:t>
            </a:r>
            <a:r>
              <a:rPr lang="en-US" sz="2000" dirty="0">
                <a:latin typeface="Times New Roman" pitchFamily="18" charset="0"/>
                <a:cs typeface="Times New Roman" pitchFamily="18" charset="0"/>
              </a:rPr>
              <a:t> uses ____ to provide both a forward and reverse link.</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Frequency</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Time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Time and frequency</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Cell spacing</a:t>
            </a:r>
          </a:p>
          <a:p>
            <a:pPr marL="457200" indent="-457200">
              <a:buFont typeface="+mj-lt"/>
              <a:buAutoNum type="arabicPeriod"/>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790F1D2-3DA4-42B5-BDC5-F4C6CE33BA10}"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lstStyle/>
          <a:p>
            <a:pPr marL="457200" indent="-457200">
              <a:buNone/>
            </a:pPr>
            <a:r>
              <a:rPr lang="en-US" sz="2000" dirty="0">
                <a:latin typeface="Times New Roman" pitchFamily="18" charset="0"/>
                <a:cs typeface="Times New Roman" pitchFamily="18" charset="0"/>
              </a:rPr>
              <a:t>4.  The symbol time in FDMA systems is _________ thus </a:t>
            </a:r>
            <a:r>
              <a:rPr lang="en-US" sz="2000" dirty="0" err="1">
                <a:latin typeface="Times New Roman" pitchFamily="18" charset="0"/>
                <a:cs typeface="Times New Roman" pitchFamily="18" charset="0"/>
              </a:rPr>
              <a:t>intersymbol</a:t>
            </a:r>
            <a:r>
              <a:rPr lang="en-US" sz="2000" dirty="0">
                <a:latin typeface="Times New Roman" pitchFamily="18" charset="0"/>
                <a:cs typeface="Times New Roman" pitchFamily="18" charset="0"/>
              </a:rPr>
              <a:t> interference is ______</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Large, high</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Small, low</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Small, high</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Large, low</a:t>
            </a:r>
          </a:p>
          <a:p>
            <a:pPr marL="457200" indent="-457200">
              <a:buAutoNum type="arabicPeriod" startAt="5"/>
            </a:pPr>
            <a:r>
              <a:rPr lang="en-US" sz="2000" dirty="0">
                <a:latin typeface="Times New Roman" pitchFamily="18" charset="0"/>
                <a:cs typeface="Times New Roman" pitchFamily="18" charset="0"/>
              </a:rPr>
              <a:t>Due to _________ transmission scheme, ______ bits are needed for overhead in FDMA systems.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Continuous, few</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Discontinuous, few</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Continuous, many</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Discontinuous, many</a:t>
            </a:r>
          </a:p>
          <a:p>
            <a:pPr marL="457200" indent="-457200">
              <a:buAutoNum type="arabicPeriod" startAt="5"/>
            </a:pPr>
            <a:r>
              <a:rPr lang="en-US" sz="2000" dirty="0">
                <a:latin typeface="Times New Roman" pitchFamily="18" charset="0"/>
                <a:cs typeface="Times New Roman" pitchFamily="18" charset="0"/>
              </a:rPr>
              <a:t>______ is based on FDMA/FDD.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GSM</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W-CDMA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Cordless telephone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AMPS</a:t>
            </a:r>
          </a:p>
        </p:txBody>
      </p:sp>
      <p:sp>
        <p:nvSpPr>
          <p:cNvPr id="4" name="Date Placeholder 3"/>
          <p:cNvSpPr>
            <a:spLocks noGrp="1"/>
          </p:cNvSpPr>
          <p:nvPr>
            <p:ph type="dt" sz="half" idx="10"/>
          </p:nvPr>
        </p:nvSpPr>
        <p:spPr/>
        <p:txBody>
          <a:bodyPr/>
          <a:lstStyle/>
          <a:p>
            <a:fld id="{D6EF3FFA-CD67-4DA2-8FF9-7CB7B1E34D5F}"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lstStyle/>
          <a:p>
            <a:pPr marL="457200" indent="-457200">
              <a:buNone/>
            </a:pPr>
            <a:r>
              <a:rPr lang="en-US" sz="2000" dirty="0">
                <a:latin typeface="Times New Roman" pitchFamily="18" charset="0"/>
                <a:cs typeface="Times New Roman" pitchFamily="18" charset="0"/>
              </a:rPr>
              <a:t>7.  _____ are utilized to allow synchronization of the receivers between different slots and frames.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Preamble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Data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Guard bits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Trail bits</a:t>
            </a:r>
          </a:p>
          <a:p>
            <a:pPr marL="457200" indent="-457200">
              <a:buNone/>
            </a:pPr>
            <a:r>
              <a:rPr lang="en-US" sz="2000" dirty="0">
                <a:latin typeface="Times New Roman" pitchFamily="18" charset="0"/>
                <a:cs typeface="Times New Roman" pitchFamily="18" charset="0"/>
              </a:rPr>
              <a:t>8.  Which of the following is not true for TDMA?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Single carrier frequency for single user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Discontinuous data transmission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No requirement of duplexers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High transmission rates</a:t>
            </a:r>
          </a:p>
          <a:p>
            <a:pPr marL="457200" indent="-457200">
              <a:buNone/>
            </a:pPr>
            <a:r>
              <a:rPr lang="en-US" sz="2000" dirty="0">
                <a:latin typeface="Times New Roman" pitchFamily="18" charset="0"/>
                <a:cs typeface="Times New Roman" pitchFamily="18" charset="0"/>
              </a:rPr>
              <a:t>9.  Because of _______ transmissions in TDMA, the handoff process in _____</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Continuous, complex</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Continuous, simple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Discontinuous, complex</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Discontinuous, simple</a:t>
            </a:r>
          </a:p>
        </p:txBody>
      </p:sp>
      <p:sp>
        <p:nvSpPr>
          <p:cNvPr id="4" name="Date Placeholder 3"/>
          <p:cNvSpPr>
            <a:spLocks noGrp="1"/>
          </p:cNvSpPr>
          <p:nvPr>
            <p:ph type="dt" sz="half" idx="10"/>
          </p:nvPr>
        </p:nvSpPr>
        <p:spPr/>
        <p:txBody>
          <a:bodyPr/>
          <a:lstStyle/>
          <a:p>
            <a:fld id="{5928CAC9-C356-47E9-853E-B287BAF0088E}"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lstStyle/>
          <a:p>
            <a:pPr>
              <a:buNone/>
            </a:pPr>
            <a:r>
              <a:rPr lang="en-US" sz="2000" dirty="0">
                <a:latin typeface="Times New Roman" pitchFamily="18" charset="0"/>
                <a:cs typeface="Times New Roman" pitchFamily="18" charset="0"/>
              </a:rPr>
              <a:t>10. ______ is a digital multiple access system in which carrier frequencies are varied in pseudorandom order.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CDMA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FCDMA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FHMA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SDMA</a:t>
            </a:r>
          </a:p>
          <a:p>
            <a:pPr>
              <a:buNone/>
            </a:pPr>
            <a:r>
              <a:rPr lang="en-US" sz="2000" dirty="0">
                <a:latin typeface="Times New Roman" pitchFamily="18" charset="0"/>
                <a:cs typeface="Times New Roman" pitchFamily="18" charset="0"/>
              </a:rPr>
              <a:t>11. If the rate of change of the carrier frequency is greater than the symbol rate, then the system is referred as ______</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Fast frequency hopping system</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Slow frequency hopping system</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Time division frequency hopping system</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Code division multiple access system</a:t>
            </a:r>
          </a:p>
          <a:p>
            <a:pPr>
              <a:buNone/>
            </a:pPr>
            <a:r>
              <a:rPr lang="en-US" sz="2000" dirty="0">
                <a:latin typeface="Times New Roman" pitchFamily="18" charset="0"/>
                <a:cs typeface="Times New Roman" pitchFamily="18" charset="0"/>
              </a:rPr>
              <a:t>12. A frequency hopped system does not provide security. State whether True or False.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True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False</a:t>
            </a:r>
          </a:p>
        </p:txBody>
      </p:sp>
      <p:sp>
        <p:nvSpPr>
          <p:cNvPr id="4" name="Date Placeholder 3"/>
          <p:cNvSpPr>
            <a:spLocks noGrp="1"/>
          </p:cNvSpPr>
          <p:nvPr>
            <p:ph type="dt" sz="half" idx="10"/>
          </p:nvPr>
        </p:nvSpPr>
        <p:spPr/>
        <p:txBody>
          <a:bodyPr/>
          <a:lstStyle/>
          <a:p>
            <a:fld id="{79F72A5C-85B1-4ED4-8DB7-D793E68C5568}"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10200"/>
          </a:xfrm>
        </p:spPr>
        <p:txBody>
          <a:bodyPr/>
          <a:lstStyle/>
          <a:p>
            <a:pPr marL="457200" indent="-457200" algn="just">
              <a:buFont typeface="Calibri" pitchFamily="34" charset="0"/>
              <a:buAutoNum type="arabicPeriod"/>
            </a:pPr>
            <a:r>
              <a:rPr lang="en-US" sz="2400" dirty="0">
                <a:latin typeface="Times New Roman" pitchFamily="18" charset="0"/>
                <a:cs typeface="Times New Roman" pitchFamily="18" charset="0"/>
              </a:rPr>
              <a:t>What is the Multiple Access for Radio Packet System?</a:t>
            </a:r>
          </a:p>
          <a:p>
            <a:pPr marL="457200" indent="-457200" algn="just">
              <a:buFont typeface="Calibri" pitchFamily="34" charset="0"/>
              <a:buAutoNum type="arabicPeriod"/>
            </a:pPr>
            <a:r>
              <a:rPr lang="en-US" sz="2400" dirty="0">
                <a:latin typeface="Times New Roman" pitchFamily="18" charset="0"/>
                <a:cs typeface="Times New Roman" pitchFamily="18" charset="0"/>
              </a:rPr>
              <a:t>Explain briefly the Packet and Pooling Reservation Based Multiple Access Schemes. </a:t>
            </a:r>
          </a:p>
          <a:p>
            <a:pPr marL="457200" indent="-457200" algn="just">
              <a:buFont typeface="Calibri" pitchFamily="34" charset="0"/>
              <a:buAutoNum type="arabicPeriod"/>
            </a:pPr>
            <a:r>
              <a:rPr lang="en-US" sz="2400" dirty="0">
                <a:latin typeface="Times New Roman" pitchFamily="18" charset="0"/>
                <a:cs typeface="Times New Roman" pitchFamily="18" charset="0"/>
              </a:rPr>
              <a:t>Discuss controlled access method and CSMA/CA random access method.</a:t>
            </a:r>
          </a:p>
          <a:p>
            <a:pPr marL="457200" indent="-457200" algn="just">
              <a:buFont typeface="Calibri" pitchFamily="34" charset="0"/>
              <a:buAutoNum type="arabicPeriod"/>
            </a:pPr>
            <a:r>
              <a:rPr lang="en-US" sz="2400" dirty="0">
                <a:latin typeface="Times New Roman" pitchFamily="18" charset="0"/>
                <a:cs typeface="Times New Roman" pitchFamily="18" charset="0"/>
              </a:rPr>
              <a:t>Explain the structure of RAKE receiver with the help of neat diagram.</a:t>
            </a:r>
          </a:p>
          <a:p>
            <a:pPr marL="457200" indent="-457200" algn="just">
              <a:buFont typeface="Calibri" pitchFamily="34" charset="0"/>
              <a:buAutoNum type="arabicPeriod"/>
            </a:pPr>
            <a:r>
              <a:rPr lang="en-US" sz="2400" dirty="0">
                <a:latin typeface="Times New Roman" pitchFamily="18" charset="0"/>
                <a:cs typeface="Times New Roman" pitchFamily="18" charset="0"/>
              </a:rPr>
              <a:t>Explain SC-FDMA, IDMA schemes and hybrid method of multiple access schemes.</a:t>
            </a:r>
          </a:p>
          <a:p>
            <a:pPr marL="457200" indent="-457200" algn="just">
              <a:buFont typeface="Calibri" pitchFamily="34" charset="0"/>
              <a:buAutoNum type="arabicPeriod"/>
            </a:pPr>
            <a:r>
              <a:rPr lang="en-US" sz="2400" dirty="0">
                <a:latin typeface="Times New Roman" pitchFamily="18" charset="0"/>
                <a:cs typeface="Times New Roman" pitchFamily="18" charset="0"/>
              </a:rPr>
              <a:t>Write short notes on OFDMA.	</a:t>
            </a:r>
          </a:p>
          <a:p>
            <a:pPr marL="457200" indent="-457200" algn="just">
              <a:buFont typeface="Calibri" pitchFamily="34" charset="0"/>
              <a:buAutoNum type="arabicPeriod"/>
            </a:pPr>
            <a:r>
              <a:rPr lang="en-US" sz="2400" dirty="0">
                <a:latin typeface="Times New Roman" pitchFamily="18" charset="0"/>
                <a:cs typeface="Times New Roman" pitchFamily="18" charset="0"/>
              </a:rPr>
              <a:t>Differentiate among FDMA, TDMA and CDMA multiple access techniques.</a:t>
            </a:r>
          </a:p>
          <a:p>
            <a:pPr marL="457200" indent="-457200" algn="just">
              <a:buFont typeface="Calibri" pitchFamily="34" charset="0"/>
              <a:buAutoNum type="arabicPeriod"/>
            </a:pPr>
            <a:r>
              <a:rPr lang="en-US" sz="2400" dirty="0">
                <a:latin typeface="Times New Roman" pitchFamily="18" charset="0"/>
                <a:cs typeface="Times New Roman" pitchFamily="18" charset="0"/>
              </a:rPr>
              <a:t>Define the term ALOHA. Explain Pure and Slotted ALOHA.</a:t>
            </a:r>
          </a:p>
        </p:txBody>
      </p:sp>
      <p:sp>
        <p:nvSpPr>
          <p:cNvPr id="4" name="Date Placeholder 3"/>
          <p:cNvSpPr>
            <a:spLocks noGrp="1"/>
          </p:cNvSpPr>
          <p:nvPr>
            <p:ph type="dt" sz="half" idx="10"/>
          </p:nvPr>
        </p:nvSpPr>
        <p:spPr/>
        <p:txBody>
          <a:bodyPr/>
          <a:lstStyle/>
          <a:p>
            <a:fld id="{BC150967-E779-4928-99FD-A4F7C978B9AC}"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a:t>
            </a:r>
            <a:r>
              <a:rPr kumimoji="0" lang="en-US" sz="2400" b="0" i="0" u="none" strike="noStrike" kern="1200" cap="none" spc="0" normalizeH="0" noProof="0" dirty="0">
                <a:ln>
                  <a:noFill/>
                </a:ln>
                <a:solidFill>
                  <a:schemeClr val="dk1"/>
                </a:solidFill>
                <a:effectLst/>
                <a:uLnTx/>
                <a:uFillTx/>
                <a:latin typeface="+mn-lt"/>
                <a:ea typeface="+mn-ea"/>
                <a:cs typeface="+mn-cs"/>
              </a:rPr>
              <a:t> Assignment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029200"/>
          </a:xfrm>
        </p:spPr>
        <p:txBody>
          <a:bodyPr/>
          <a:lstStyle/>
          <a:p>
            <a:pPr marL="457200" indent="-457200">
              <a:buFont typeface="+mj-lt"/>
              <a:buAutoNum type="arabicPeriod"/>
            </a:pPr>
            <a:r>
              <a:rPr lang="en-US" sz="2000" dirty="0">
                <a:latin typeface="Times New Roman" pitchFamily="18" charset="0"/>
                <a:cs typeface="Times New Roman" pitchFamily="18" charset="0"/>
              </a:rPr>
              <a:t>Frequency division multiple access (FDMA) assigns ______ channels to _______ users.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Individual, individual</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Many, individual</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Individual, many</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Many, many</a:t>
            </a:r>
          </a:p>
          <a:p>
            <a:pPr marL="457200" indent="-457200">
              <a:buFont typeface="+mj-lt"/>
              <a:buAutoNum type="arabicPeriod"/>
            </a:pPr>
            <a:r>
              <a:rPr lang="en-US" sz="2000" dirty="0">
                <a:latin typeface="Times New Roman" pitchFamily="18" charset="0"/>
                <a:cs typeface="Times New Roman" pitchFamily="18" charset="0"/>
              </a:rPr>
              <a:t>During the period of call, other users can share the same channel in FDMA. State whether True or False.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True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False</a:t>
            </a:r>
          </a:p>
          <a:p>
            <a:pPr marL="457200" indent="-457200">
              <a:buFont typeface="+mj-lt"/>
              <a:buAutoNum type="arabicPeriod"/>
            </a:pPr>
            <a:r>
              <a:rPr lang="en-US" sz="2000" dirty="0">
                <a:latin typeface="Times New Roman" pitchFamily="18" charset="0"/>
                <a:cs typeface="Times New Roman" pitchFamily="18" charset="0"/>
              </a:rPr>
              <a:t>The FDMA channel carries ____ phone circuit at a time.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Ten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Two</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One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Several</a:t>
            </a:r>
          </a:p>
        </p:txBody>
      </p:sp>
      <p:sp>
        <p:nvSpPr>
          <p:cNvPr id="4" name="Date Placeholder 3"/>
          <p:cNvSpPr>
            <a:spLocks noGrp="1"/>
          </p:cNvSpPr>
          <p:nvPr>
            <p:ph type="dt" sz="half" idx="10"/>
          </p:nvPr>
        </p:nvSpPr>
        <p:spPr/>
        <p:txBody>
          <a:bodyPr/>
          <a:lstStyle/>
          <a:p>
            <a:fld id="{541D1D61-BE36-4D9C-8D61-0CBC87BE461D}" type="datetime1">
              <a:rPr lang="en-US" smtClean="0"/>
              <a:t>11/30/2024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029200"/>
          </a:xfrm>
        </p:spPr>
        <p:txBody>
          <a:bodyPr/>
          <a:lstStyle/>
          <a:p>
            <a:pPr marL="457200" indent="-457200">
              <a:buFont typeface="+mj-lt"/>
              <a:buAutoNum type="arabicPeriod"/>
            </a:pPr>
            <a:r>
              <a:rPr lang="en-US" sz="2000" dirty="0">
                <a:latin typeface="Times New Roman" pitchFamily="18" charset="0"/>
                <a:cs typeface="Times New Roman" pitchFamily="18" charset="0"/>
              </a:rPr>
              <a:t>Frequency division multiple access (FDMA) assigns ______ channels to _______ users.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Individual, individual</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Many, individual</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Individual, many</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Many, many</a:t>
            </a:r>
          </a:p>
          <a:p>
            <a:pPr marL="457200" indent="-457200">
              <a:buFont typeface="+mj-lt"/>
              <a:buAutoNum type="arabicPeriod"/>
            </a:pPr>
            <a:r>
              <a:rPr lang="en-US" sz="2000" dirty="0">
                <a:latin typeface="Times New Roman" pitchFamily="18" charset="0"/>
                <a:cs typeface="Times New Roman" pitchFamily="18" charset="0"/>
              </a:rPr>
              <a:t>During the period of call, other users can share the same channel in FDMA. State whether True or False.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True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False</a:t>
            </a:r>
          </a:p>
          <a:p>
            <a:pPr marL="457200" indent="-457200">
              <a:buFont typeface="+mj-lt"/>
              <a:buAutoNum type="arabicPeriod"/>
            </a:pPr>
            <a:r>
              <a:rPr lang="en-US" sz="2000" dirty="0">
                <a:latin typeface="Times New Roman" pitchFamily="18" charset="0"/>
                <a:cs typeface="Times New Roman" pitchFamily="18" charset="0"/>
              </a:rPr>
              <a:t>The FDMA channel carries ____ phone circuit at a time.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Ten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Two</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One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Several</a:t>
            </a:r>
          </a:p>
        </p:txBody>
      </p:sp>
      <p:sp>
        <p:nvSpPr>
          <p:cNvPr id="4" name="Date Placeholder 3"/>
          <p:cNvSpPr>
            <a:spLocks noGrp="1"/>
          </p:cNvSpPr>
          <p:nvPr>
            <p:ph type="dt" sz="half" idx="10"/>
          </p:nvPr>
        </p:nvSpPr>
        <p:spPr/>
        <p:txBody>
          <a:bodyPr/>
          <a:lstStyle/>
          <a:p>
            <a:fld id="{19025026-7745-475A-8ED1-28FF3493CB43}" type="datetime1">
              <a:rPr lang="en-US" smtClean="0"/>
              <a:t>11/30/2024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latin typeface="Times New Roman" pitchFamily="18" charset="0"/>
                <a:cs typeface="Times New Roman" pitchFamily="18" charset="0"/>
              </a:rPr>
              <a:t>Mapping of Program Specific Outcomes and Course Outcomes</a:t>
            </a:r>
            <a:r>
              <a:rPr lang="en-US" sz="2000" dirty="0"/>
              <a:t>:</a:t>
            </a:r>
            <a:endParaRPr lang="en-IN" sz="2000" dirty="0"/>
          </a:p>
          <a:p>
            <a:pPr marL="0" indent="0">
              <a:buNone/>
            </a:pPr>
            <a:endParaRPr lang="en-US" sz="2000" dirty="0"/>
          </a:p>
        </p:txBody>
      </p:sp>
      <p:sp>
        <p:nvSpPr>
          <p:cNvPr id="4" name="Date Placeholder 3"/>
          <p:cNvSpPr>
            <a:spLocks noGrp="1"/>
          </p:cNvSpPr>
          <p:nvPr>
            <p:ph type="dt" sz="half" idx="10"/>
          </p:nvPr>
        </p:nvSpPr>
        <p:spPr/>
        <p:txBody>
          <a:bodyPr/>
          <a:lstStyle/>
          <a:p>
            <a:fld id="{9180E1E6-707E-4F6D-8883-B265AD33A9F5}"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9" name="Table 8"/>
          <p:cNvGraphicFramePr>
            <a:graphicFrameLocks noGrp="1"/>
          </p:cNvGraphicFramePr>
          <p:nvPr>
            <p:extLst>
              <p:ext uri="{D42A27DB-BD31-4B8C-83A1-F6EECF244321}">
                <p14:modId xmlns:p14="http://schemas.microsoft.com/office/powerpoint/2010/main" xmlns="" val="1009278385"/>
              </p:ext>
            </p:extLst>
          </p:nvPr>
        </p:nvGraphicFramePr>
        <p:xfrm>
          <a:off x="381000" y="1904999"/>
          <a:ext cx="8229599" cy="3962400"/>
        </p:xfrm>
        <a:graphic>
          <a:graphicData uri="http://schemas.openxmlformats.org/drawingml/2006/table">
            <a:tbl>
              <a:tblPr firstRow="1" firstCol="1" bandRow="1"/>
              <a:tblGrid>
                <a:gridCol w="822711">
                  <a:extLst>
                    <a:ext uri="{9D8B030D-6E8A-4147-A177-3AD203B41FA5}">
                      <a16:colId xmlns:a16="http://schemas.microsoft.com/office/drawing/2014/main" xmlns="" val="20000"/>
                    </a:ext>
                  </a:extLst>
                </a:gridCol>
                <a:gridCol w="1650399">
                  <a:extLst>
                    <a:ext uri="{9D8B030D-6E8A-4147-A177-3AD203B41FA5}">
                      <a16:colId xmlns:a16="http://schemas.microsoft.com/office/drawing/2014/main" xmlns="" val="20001"/>
                    </a:ext>
                  </a:extLst>
                </a:gridCol>
                <a:gridCol w="1990430">
                  <a:extLst>
                    <a:ext uri="{9D8B030D-6E8A-4147-A177-3AD203B41FA5}">
                      <a16:colId xmlns:a16="http://schemas.microsoft.com/office/drawing/2014/main" xmlns="" val="20002"/>
                    </a:ext>
                  </a:extLst>
                </a:gridCol>
                <a:gridCol w="2139712">
                  <a:extLst>
                    <a:ext uri="{9D8B030D-6E8A-4147-A177-3AD203B41FA5}">
                      <a16:colId xmlns:a16="http://schemas.microsoft.com/office/drawing/2014/main" xmlns="" val="20003"/>
                    </a:ext>
                  </a:extLst>
                </a:gridCol>
                <a:gridCol w="1626347">
                  <a:extLst>
                    <a:ext uri="{9D8B030D-6E8A-4147-A177-3AD203B41FA5}">
                      <a16:colId xmlns:a16="http://schemas.microsoft.com/office/drawing/2014/main" xmlns="" val="20004"/>
                    </a:ext>
                  </a:extLst>
                </a:gridCol>
              </a:tblGrid>
              <a:tr h="495300">
                <a:tc>
                  <a:txBody>
                    <a:bodyPr/>
                    <a:lstStyle/>
                    <a:p>
                      <a:pPr algn="ctr">
                        <a:lnSpc>
                          <a:spcPct val="150000"/>
                        </a:lnSpc>
                        <a:spcAft>
                          <a:spcPts val="1000"/>
                        </a:spcAft>
                      </a:pPr>
                      <a:r>
                        <a:rPr lang="en-US" sz="1400" b="1" dirty="0" err="1">
                          <a:effectLst/>
                          <a:latin typeface="Times New Roman" pitchFamily="18" charset="0"/>
                          <a:ea typeface="Calibri"/>
                          <a:cs typeface="Times New Roman" pitchFamily="18" charset="0"/>
                        </a:rPr>
                        <a:t>S.No</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dirty="0">
                          <a:effectLst/>
                          <a:latin typeface="Times New Roman" pitchFamily="18" charset="0"/>
                          <a:ea typeface="Calibri"/>
                          <a:cs typeface="Times New Roman" pitchFamily="18" charset="0"/>
                        </a:rPr>
                        <a:t>Course Outcome</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a:effectLst/>
                          <a:latin typeface="Times New Roman" pitchFamily="18" charset="0"/>
                          <a:ea typeface="Calibri"/>
                          <a:cs typeface="Times New Roman" pitchFamily="18" charset="0"/>
                        </a:rPr>
                        <a:t>PSO1</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a:effectLst/>
                          <a:latin typeface="Times New Roman" pitchFamily="18" charset="0"/>
                          <a:ea typeface="Calibri"/>
                          <a:cs typeface="Times New Roman" pitchFamily="18" charset="0"/>
                        </a:rPr>
                        <a:t>PSO2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400" b="1">
                          <a:effectLst/>
                          <a:latin typeface="Times New Roman" pitchFamily="18" charset="0"/>
                          <a:ea typeface="Calibri"/>
                          <a:cs typeface="Times New Roman" pitchFamily="18" charset="0"/>
                        </a:rPr>
                        <a:t>PSO3</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95300">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1</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effectLst/>
                          <a:latin typeface="Times New Roman" pitchFamily="18" charset="0"/>
                          <a:ea typeface="Calibri"/>
                          <a:cs typeface="Times New Roman" pitchFamily="18" charset="0"/>
                        </a:rPr>
                        <a:t>REC-085.1</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3</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1</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95300">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a:effectLst/>
                          <a:latin typeface="Times New Roman" pitchFamily="18" charset="0"/>
                          <a:ea typeface="Calibri"/>
                          <a:cs typeface="Times New Roman" pitchFamily="18" charset="0"/>
                        </a:rPr>
                        <a:t>REC-085.2</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3</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3</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1</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95300">
                <a:tc>
                  <a:txBody>
                    <a:bodyPr/>
                    <a:lstStyle/>
                    <a:p>
                      <a:pPr algn="ctr">
                        <a:lnSpc>
                          <a:spcPct val="150000"/>
                        </a:lnSpc>
                        <a:spcAft>
                          <a:spcPts val="0"/>
                        </a:spcAft>
                      </a:pPr>
                      <a:r>
                        <a:rPr lang="en-US" sz="1600" b="0" dirty="0">
                          <a:solidFill>
                            <a:schemeClr val="tx1"/>
                          </a:solidFill>
                          <a:effectLst/>
                          <a:latin typeface="Times New Roman" pitchFamily="18" charset="0"/>
                          <a:ea typeface="Calibri"/>
                          <a:cs typeface="Times New Roman" pitchFamily="18" charset="0"/>
                        </a:rPr>
                        <a:t>3</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0" dirty="0">
                          <a:solidFill>
                            <a:schemeClr val="tx1"/>
                          </a:solidFill>
                          <a:effectLst/>
                          <a:latin typeface="Times New Roman" pitchFamily="18" charset="0"/>
                          <a:ea typeface="Calibri"/>
                          <a:cs typeface="Times New Roman" pitchFamily="18" charset="0"/>
                        </a:rPr>
                        <a:t>REC-085.3</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dirty="0">
                          <a:solidFill>
                            <a:schemeClr val="tx1"/>
                          </a:solidFill>
                          <a:effectLst/>
                          <a:latin typeface="Times New Roman" pitchFamily="18" charset="0"/>
                          <a:ea typeface="Calibri"/>
                          <a:cs typeface="Times New Roman" pitchFamily="18" charset="0"/>
                        </a:rPr>
                        <a:t>3</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dirty="0">
                          <a:solidFill>
                            <a:schemeClr val="tx1"/>
                          </a:solidFill>
                          <a:effectLst/>
                          <a:latin typeface="Times New Roman" pitchFamily="18" charset="0"/>
                          <a:ea typeface="Calibri"/>
                          <a:cs typeface="Times New Roman" pitchFamily="18" charset="0"/>
                        </a:rPr>
                        <a:t>3</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dirty="0">
                          <a:solidFill>
                            <a:schemeClr val="tx1"/>
                          </a:solidFill>
                          <a:effectLst/>
                          <a:latin typeface="Times New Roman" pitchFamily="18" charset="0"/>
                          <a:ea typeface="Calibri"/>
                          <a:cs typeface="Times New Roman" pitchFamily="18" charset="0"/>
                        </a:rPr>
                        <a:t>1</a:t>
                      </a:r>
                      <a:endParaRPr lang="en-IN" sz="1600" b="0" dirty="0">
                        <a:solidFill>
                          <a:schemeClr val="tx1"/>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95300">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4</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a:effectLst/>
                          <a:latin typeface="Times New Roman" pitchFamily="18" charset="0"/>
                          <a:ea typeface="Calibri"/>
                          <a:cs typeface="Times New Roman" pitchFamily="18" charset="0"/>
                        </a:rPr>
                        <a:t>REC-085.4</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2</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2</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1</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95300">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5</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400">
                          <a:effectLst/>
                          <a:latin typeface="Times New Roman" pitchFamily="18" charset="0"/>
                          <a:ea typeface="Calibri"/>
                          <a:cs typeface="Times New Roman" pitchFamily="18" charset="0"/>
                        </a:rPr>
                        <a:t>REC-085.5</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3</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3</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1</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495300">
                <a:tc>
                  <a:txBody>
                    <a:bodyPr/>
                    <a:lstStyle/>
                    <a:p>
                      <a:pPr algn="ctr">
                        <a:lnSpc>
                          <a:spcPct val="150000"/>
                        </a:lnSpc>
                        <a:spcAft>
                          <a:spcPts val="0"/>
                        </a:spcAft>
                      </a:pPr>
                      <a:r>
                        <a:rPr lang="en-US" sz="1800" b="1" dirty="0">
                          <a:solidFill>
                            <a:srgbClr val="FF0000"/>
                          </a:solidFill>
                          <a:effectLst/>
                          <a:latin typeface="Times New Roman" pitchFamily="18" charset="0"/>
                          <a:ea typeface="Calibri"/>
                          <a:cs typeface="Times New Roman" pitchFamily="18" charset="0"/>
                        </a:rPr>
                        <a:t>6</a:t>
                      </a:r>
                      <a:endParaRPr lang="en-IN" sz="18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800" b="1" dirty="0">
                          <a:solidFill>
                            <a:srgbClr val="FF0000"/>
                          </a:solidFill>
                          <a:effectLst/>
                          <a:latin typeface="Times New Roman" pitchFamily="18" charset="0"/>
                          <a:ea typeface="Calibri"/>
                          <a:cs typeface="Times New Roman" pitchFamily="18" charset="0"/>
                        </a:rPr>
                        <a:t>REC-085.6</a:t>
                      </a:r>
                      <a:endParaRPr lang="en-IN" sz="18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dirty="0">
                          <a:solidFill>
                            <a:srgbClr val="FF0000"/>
                          </a:solidFill>
                          <a:effectLst/>
                          <a:latin typeface="Times New Roman" pitchFamily="18" charset="0"/>
                          <a:ea typeface="Calibri"/>
                          <a:cs typeface="Times New Roman" pitchFamily="18" charset="0"/>
                        </a:rPr>
                        <a:t>3</a:t>
                      </a:r>
                      <a:endParaRPr lang="en-IN" sz="18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dirty="0">
                          <a:solidFill>
                            <a:srgbClr val="FF0000"/>
                          </a:solidFill>
                          <a:effectLst/>
                          <a:latin typeface="Times New Roman" pitchFamily="18" charset="0"/>
                          <a:ea typeface="Calibri"/>
                          <a:cs typeface="Times New Roman" pitchFamily="18" charset="0"/>
                        </a:rPr>
                        <a:t>3</a:t>
                      </a:r>
                      <a:endParaRPr lang="en-IN" sz="18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800" b="1" dirty="0">
                          <a:solidFill>
                            <a:srgbClr val="FF0000"/>
                          </a:solidFill>
                          <a:effectLst/>
                          <a:latin typeface="Times New Roman" pitchFamily="18" charset="0"/>
                          <a:ea typeface="Calibri"/>
                          <a:cs typeface="Times New Roman" pitchFamily="18" charset="0"/>
                        </a:rPr>
                        <a:t>1</a:t>
                      </a:r>
                      <a:endParaRPr lang="en-IN" sz="1800" b="1" dirty="0">
                        <a:solidFill>
                          <a:srgbClr val="FF0000"/>
                        </a:solidFill>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495300">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 </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400">
                          <a:effectLst/>
                          <a:latin typeface="Times New Roman" pitchFamily="18" charset="0"/>
                          <a:ea typeface="Calibri"/>
                          <a:cs typeface="Times New Roman" pitchFamily="18" charset="0"/>
                        </a:rPr>
                        <a:t>Average</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2.83</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a:effectLst/>
                          <a:latin typeface="Times New Roman" pitchFamily="18" charset="0"/>
                          <a:ea typeface="Calibri"/>
                          <a:cs typeface="Times New Roman" pitchFamily="18" charset="0"/>
                        </a:rPr>
                        <a:t>2.66</a:t>
                      </a:r>
                      <a:endParaRPr lang="en-IN" sz="140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dirty="0">
                          <a:effectLst/>
                          <a:latin typeface="Times New Roman" pitchFamily="18" charset="0"/>
                          <a:ea typeface="Calibri"/>
                          <a:cs typeface="Times New Roman" pitchFamily="18" charset="0"/>
                        </a:rPr>
                        <a:t>1</a:t>
                      </a:r>
                      <a:endParaRPr lang="en-IN" sz="1400" dirty="0">
                        <a:effectLst/>
                        <a:latin typeface="Times New Roman" pitchFamily="18" charset="0"/>
                        <a:ea typeface="Calibri"/>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5288836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029200"/>
          </a:xfrm>
        </p:spPr>
        <p:txBody>
          <a:bodyPr/>
          <a:lstStyle/>
          <a:p>
            <a:pPr marL="457200" indent="-457200">
              <a:buNone/>
            </a:pPr>
            <a:r>
              <a:rPr lang="en-US" sz="2000" dirty="0">
                <a:latin typeface="Times New Roman" pitchFamily="18" charset="0"/>
                <a:cs typeface="Times New Roman" pitchFamily="18" charset="0"/>
              </a:rPr>
              <a:t>4. The bandwidth of FDMA channel is ______</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Wide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Narrow</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Large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Zero </a:t>
            </a:r>
          </a:p>
          <a:p>
            <a:pPr marL="457200" indent="-457200">
              <a:buNone/>
            </a:pPr>
            <a:r>
              <a:rPr lang="en-US" sz="2000" dirty="0">
                <a:latin typeface="Times New Roman" pitchFamily="18" charset="0"/>
                <a:cs typeface="Times New Roman" pitchFamily="18" charset="0"/>
              </a:rPr>
              <a:t>5. TDD is effective for _____</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Fixed wireless access and users are stationary</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Dynamic wireless access and users are stationary</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Fixed wireless access and users are moving</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Dynamic wireless access and users are moving</a:t>
            </a:r>
          </a:p>
          <a:p>
            <a:pPr marL="457200" indent="-457200">
              <a:buNone/>
            </a:pPr>
            <a:r>
              <a:rPr lang="en-US" sz="2000" dirty="0">
                <a:latin typeface="Times New Roman" pitchFamily="18" charset="0"/>
                <a:cs typeface="Times New Roman" pitchFamily="18" charset="0"/>
              </a:rPr>
              <a:t>6. In wideband systems, the transmission bandwidth of a single channel _____ coherence bandwidth of the channel.</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Equal to</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Not related to</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Larger than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Smaller than</a:t>
            </a:r>
          </a:p>
          <a:p>
            <a:pPr marL="457200" indent="-457200">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C082831-2DE3-4F97-8672-34F121680A09}" type="datetime1">
              <a:rPr lang="en-US" smtClean="0"/>
              <a:t>11/30/2024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pPr marL="457200" indent="-457200">
              <a:buNone/>
            </a:pPr>
            <a:r>
              <a:rPr lang="en-US" sz="2000" dirty="0">
                <a:latin typeface="Times New Roman" pitchFamily="18" charset="0"/>
                <a:cs typeface="Times New Roman" pitchFamily="18" charset="0"/>
              </a:rPr>
              <a:t>7.  Preamble contains _____</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Address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Data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Guard bits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Trail bits </a:t>
            </a:r>
          </a:p>
          <a:p>
            <a:pPr>
              <a:buNone/>
            </a:pPr>
            <a:r>
              <a:rPr lang="en-US" sz="2000" dirty="0">
                <a:latin typeface="Times New Roman" pitchFamily="18" charset="0"/>
                <a:cs typeface="Times New Roman" pitchFamily="18" charset="0"/>
              </a:rPr>
              <a:t>8.  _____ synchronization overhead is required in TDMA due to _______ transmission.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High, burst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High, continuous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Low, burst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No, burst</a:t>
            </a:r>
          </a:p>
          <a:p>
            <a:pPr marL="457200" indent="-457200">
              <a:buNone/>
            </a:pPr>
            <a:r>
              <a:rPr lang="en-US" sz="2000" dirty="0">
                <a:latin typeface="Times New Roman" pitchFamily="18" charset="0"/>
                <a:cs typeface="Times New Roman" pitchFamily="18" charset="0"/>
              </a:rPr>
              <a:t>9.  A TDMA system uses 25 MHz for the forward link, which is broken into radio channels of 200 kHz. If 8 speech channels are supported on a single radio channel, how many simultaneous users can be accommodated?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25</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200</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1600</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1000</a:t>
            </a:r>
          </a:p>
        </p:txBody>
      </p:sp>
      <p:sp>
        <p:nvSpPr>
          <p:cNvPr id="4" name="Date Placeholder 3"/>
          <p:cNvSpPr>
            <a:spLocks noGrp="1"/>
          </p:cNvSpPr>
          <p:nvPr>
            <p:ph type="dt" sz="half" idx="10"/>
          </p:nvPr>
        </p:nvSpPr>
        <p:spPr/>
        <p:txBody>
          <a:bodyPr/>
          <a:lstStyle/>
          <a:p>
            <a:fld id="{EE43636B-D86F-470F-AFD6-93C12AB712C5}" type="datetime1">
              <a:rPr lang="en-US" smtClean="0"/>
              <a:t>11/30/2024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029200"/>
          </a:xfrm>
        </p:spPr>
        <p:txBody>
          <a:bodyPr/>
          <a:lstStyle/>
          <a:p>
            <a:pPr>
              <a:buNone/>
            </a:pPr>
            <a:r>
              <a:rPr lang="en-US" sz="2000" dirty="0">
                <a:latin typeface="Times New Roman" pitchFamily="18" charset="0"/>
                <a:cs typeface="Times New Roman" pitchFamily="18" charset="0"/>
              </a:rPr>
              <a:t>10.  SSMA uses signals which have a transmission bandwidth that is smaller than the minimum required RF bandwidth.</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True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False</a:t>
            </a:r>
          </a:p>
          <a:p>
            <a:pPr>
              <a:buNone/>
            </a:pPr>
            <a:r>
              <a:rPr lang="en-US" sz="2000" dirty="0">
                <a:latin typeface="Times New Roman" pitchFamily="18" charset="0"/>
                <a:cs typeface="Times New Roman" pitchFamily="18" charset="0"/>
              </a:rPr>
              <a:t>11.  PN sequence converts _______ signal to ______ signal.</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Narrowband, wideband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Wideband, narrowband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a:t>
            </a:r>
            <a:r>
              <a:rPr lang="en-US" sz="2000" dirty="0" err="1">
                <a:latin typeface="Times New Roman" pitchFamily="18" charset="0"/>
                <a:cs typeface="Times New Roman" pitchFamily="18" charset="0"/>
              </a:rPr>
              <a:t>Unmodulated</a:t>
            </a:r>
            <a:r>
              <a:rPr lang="en-US" sz="2000" dirty="0">
                <a:latin typeface="Times New Roman" pitchFamily="18" charset="0"/>
                <a:cs typeface="Times New Roman" pitchFamily="18" charset="0"/>
              </a:rPr>
              <a:t>, modulated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Low frequency, high frequency</a:t>
            </a:r>
          </a:p>
          <a:p>
            <a:pPr>
              <a:buNone/>
            </a:pPr>
            <a:r>
              <a:rPr lang="en-US" sz="2000" dirty="0">
                <a:latin typeface="Times New Roman" pitchFamily="18" charset="0"/>
                <a:cs typeface="Times New Roman" pitchFamily="18" charset="0"/>
              </a:rPr>
              <a:t>12. ______ problem occurs when many mobile users share the same channel.</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Near-far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Activation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Line of sight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Windowing</a:t>
            </a:r>
          </a:p>
        </p:txBody>
      </p:sp>
      <p:sp>
        <p:nvSpPr>
          <p:cNvPr id="4" name="Date Placeholder 3"/>
          <p:cNvSpPr>
            <a:spLocks noGrp="1"/>
          </p:cNvSpPr>
          <p:nvPr>
            <p:ph type="dt" sz="half" idx="10"/>
          </p:nvPr>
        </p:nvSpPr>
        <p:spPr/>
        <p:txBody>
          <a:bodyPr/>
          <a:lstStyle/>
          <a:p>
            <a:fld id="{90BCD31B-47CC-4A7B-9624-C452036FAFBF}" type="datetime1">
              <a:rPr lang="en-US" smtClean="0"/>
              <a:t>11/30/2024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5334000"/>
          </a:xfrm>
        </p:spPr>
        <p:txBody>
          <a:bodyPr/>
          <a:lstStyle/>
          <a:p>
            <a:pPr>
              <a:buNone/>
            </a:pPr>
            <a:r>
              <a:rPr lang="en-US" sz="2000" dirty="0">
                <a:latin typeface="Times New Roman" pitchFamily="18" charset="0"/>
                <a:cs typeface="Times New Roman" pitchFamily="18" charset="0"/>
              </a:rPr>
              <a:t>13. In CDMA, symbol duration is ______ than channel delay spread.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Equal</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Greater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Slightly greater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Much less</a:t>
            </a:r>
          </a:p>
          <a:p>
            <a:pPr>
              <a:buNone/>
            </a:pPr>
            <a:r>
              <a:rPr lang="en-US" sz="2000" dirty="0">
                <a:latin typeface="Times New Roman" pitchFamily="18" charset="0"/>
                <a:cs typeface="Times New Roman" pitchFamily="18" charset="0"/>
              </a:rPr>
              <a:t>14. _______ is used to improve reception by collecting time delayed versions of the required signal.</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RAKE receiver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Equalizer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Frequency modulator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High pass filter</a:t>
            </a:r>
          </a:p>
          <a:p>
            <a:pPr>
              <a:buNone/>
            </a:pPr>
            <a:r>
              <a:rPr lang="en-US" sz="2000" dirty="0">
                <a:latin typeface="Times New Roman" pitchFamily="18" charset="0"/>
                <a:cs typeface="Times New Roman" pitchFamily="18" charset="0"/>
              </a:rPr>
              <a:t>15. _______ arises from the fact that the spreading sequences of different users are not orthogonal.</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Near-far problem</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Line of sight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Windowing</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Self jamming</a:t>
            </a:r>
          </a:p>
        </p:txBody>
      </p:sp>
      <p:sp>
        <p:nvSpPr>
          <p:cNvPr id="4" name="Date Placeholder 3"/>
          <p:cNvSpPr>
            <a:spLocks noGrp="1"/>
          </p:cNvSpPr>
          <p:nvPr>
            <p:ph type="dt" sz="half" idx="10"/>
          </p:nvPr>
        </p:nvSpPr>
        <p:spPr/>
        <p:txBody>
          <a:bodyPr/>
          <a:lstStyle/>
          <a:p>
            <a:fld id="{F208666A-4022-42C9-B948-C957080816F1}" type="datetime1">
              <a:rPr lang="en-US" smtClean="0"/>
              <a:t>11/30/2024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81600"/>
          </a:xfrm>
        </p:spPr>
        <p:txBody>
          <a:bodyPr/>
          <a:lstStyle/>
          <a:p>
            <a:pPr marL="457200" indent="-457200" algn="just">
              <a:lnSpc>
                <a:spcPct val="150000"/>
              </a:lnSpc>
              <a:buFont typeface="+mj-lt"/>
              <a:buAutoNum type="arabicPeriod"/>
            </a:pPr>
            <a:r>
              <a:rPr lang="en-US" sz="2000" dirty="0">
                <a:latin typeface="Times New Roman" pitchFamily="18" charset="0"/>
                <a:cs typeface="Times New Roman" pitchFamily="18" charset="0"/>
              </a:rPr>
              <a:t>Give the introduction of Multiple access techniques.</a:t>
            </a:r>
          </a:p>
          <a:p>
            <a:pPr marL="457200" indent="-457200" algn="just">
              <a:lnSpc>
                <a:spcPct val="150000"/>
              </a:lnSpc>
              <a:buFont typeface="+mj-lt"/>
              <a:buAutoNum type="arabicPeriod"/>
            </a:pPr>
            <a:r>
              <a:rPr lang="en-US" sz="2000" dirty="0">
                <a:latin typeface="Times New Roman" pitchFamily="18" charset="0"/>
                <a:cs typeface="Times New Roman" pitchFamily="18" charset="0"/>
              </a:rPr>
              <a:t>What is the difference between Multiple Access &amp; Multiplexing?</a:t>
            </a:r>
          </a:p>
          <a:p>
            <a:pPr marL="457200" indent="-457200" algn="just">
              <a:lnSpc>
                <a:spcPct val="150000"/>
              </a:lnSpc>
              <a:buFont typeface="+mj-lt"/>
              <a:buAutoNum type="arabicPeriod"/>
            </a:pPr>
            <a:r>
              <a:rPr lang="en-US" sz="2000" dirty="0">
                <a:latin typeface="Times New Roman" pitchFamily="18" charset="0"/>
                <a:cs typeface="Times New Roman" pitchFamily="18" charset="0"/>
              </a:rPr>
              <a:t>What does Packet Reservation Multiple Access (PRMA) mean?</a:t>
            </a:r>
          </a:p>
          <a:p>
            <a:pPr marL="457200" indent="-457200" algn="just">
              <a:lnSpc>
                <a:spcPct val="150000"/>
              </a:lnSpc>
              <a:buFont typeface="+mj-lt"/>
              <a:buAutoNum type="arabicPeriod"/>
            </a:pPr>
            <a:r>
              <a:rPr lang="en-US" sz="2000" dirty="0">
                <a:latin typeface="Times New Roman" pitchFamily="18" charset="0"/>
                <a:cs typeface="Times New Roman" pitchFamily="18" charset="0"/>
              </a:rPr>
              <a:t>Write the features of TDMA, FDMA and CDMA?</a:t>
            </a:r>
          </a:p>
          <a:p>
            <a:pPr marL="457200" indent="-457200" algn="just">
              <a:lnSpc>
                <a:spcPct val="150000"/>
              </a:lnSpc>
              <a:buFont typeface="+mj-lt"/>
              <a:buAutoNum type="arabicPeriod"/>
            </a:pPr>
            <a:r>
              <a:rPr lang="en-US" sz="2000" dirty="0">
                <a:latin typeface="Times New Roman" pitchFamily="18" charset="0"/>
                <a:cs typeface="Times New Roman" pitchFamily="18" charset="0"/>
              </a:rPr>
              <a:t>Define the term CSMA. Explain CSMA/CD and CSMA/CA.</a:t>
            </a:r>
          </a:p>
          <a:p>
            <a:pPr marL="457200" indent="-457200" algn="just">
              <a:lnSpc>
                <a:spcPct val="150000"/>
              </a:lnSpc>
              <a:buFont typeface="+mj-lt"/>
              <a:buAutoNum type="arabicPeriod"/>
            </a:pPr>
            <a:r>
              <a:rPr lang="en-US" sz="2000" dirty="0">
                <a:latin typeface="Times New Roman" pitchFamily="18" charset="0"/>
                <a:cs typeface="Times New Roman" pitchFamily="18" charset="0"/>
              </a:rPr>
              <a:t>Explain SC-FDMA, IDMA schemes and hybrid method of multiple access schemes.</a:t>
            </a:r>
          </a:p>
          <a:p>
            <a:pPr marL="457200" indent="-457200" algn="just">
              <a:lnSpc>
                <a:spcPct val="150000"/>
              </a:lnSpc>
              <a:buFont typeface="+mj-lt"/>
              <a:buAutoNum type="arabicPeriod"/>
            </a:pPr>
            <a:r>
              <a:rPr lang="en-US" sz="2000" dirty="0">
                <a:latin typeface="Times New Roman" pitchFamily="18" charset="0"/>
                <a:cs typeface="Times New Roman" pitchFamily="18" charset="0"/>
              </a:rPr>
              <a:t>Draw and explain the Rake Receiver in detail using proper block diagram.</a:t>
            </a:r>
          </a:p>
          <a:p>
            <a:pPr marL="457200" indent="-457200" algn="just">
              <a:lnSpc>
                <a:spcPct val="150000"/>
              </a:lnSpc>
              <a:buFont typeface="+mj-lt"/>
              <a:buAutoNum type="arabicPeriod"/>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E15177E-426E-4207-9E75-1B1415FE90BC}" type="datetime1">
              <a:rPr lang="en-US" smtClean="0"/>
              <a:t>11/30/2024</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lstStyle/>
          <a:p>
            <a:pPr marL="457200" indent="-457200" algn="just">
              <a:lnSpc>
                <a:spcPct val="150000"/>
              </a:lnSpc>
              <a:buFont typeface="+mj-lt"/>
              <a:buAutoNum type="arabicPeriod"/>
            </a:pPr>
            <a:r>
              <a:rPr lang="en-US" sz="2000" dirty="0">
                <a:latin typeface="Times New Roman" pitchFamily="18" charset="0"/>
                <a:cs typeface="Times New Roman" pitchFamily="18" charset="0"/>
              </a:rPr>
              <a:t>What is the difference between Multiple Access &amp; Multiplexing?</a:t>
            </a:r>
          </a:p>
          <a:p>
            <a:pPr marL="457200" indent="-457200" algn="just">
              <a:buFont typeface="Calibri" pitchFamily="34" charset="0"/>
              <a:buAutoNum type="arabicPeriod"/>
            </a:pPr>
            <a:r>
              <a:rPr lang="en-US" sz="2000" dirty="0">
                <a:latin typeface="Times New Roman" pitchFamily="18" charset="0"/>
                <a:cs typeface="Times New Roman" pitchFamily="18" charset="0"/>
              </a:rPr>
              <a:t>Define the term ALOHA. Explain Pure and Slotted ALOHA. What is the Multiple Access for Radio Packet System?</a:t>
            </a:r>
          </a:p>
          <a:p>
            <a:pPr marL="457200" indent="-457200" algn="just">
              <a:buFont typeface="Calibri" pitchFamily="34" charset="0"/>
              <a:buAutoNum type="arabicPeriod"/>
            </a:pPr>
            <a:r>
              <a:rPr lang="en-US" sz="2000" dirty="0">
                <a:latin typeface="Times New Roman" pitchFamily="18" charset="0"/>
                <a:cs typeface="Times New Roman" pitchFamily="18" charset="0"/>
              </a:rPr>
              <a:t>Explain briefly the Packet and Pooling Reservation Based Multiple Access Schemes. </a:t>
            </a:r>
          </a:p>
          <a:p>
            <a:pPr marL="457200" indent="-457200" algn="just">
              <a:buFont typeface="Calibri" pitchFamily="34" charset="0"/>
              <a:buAutoNum type="arabicPeriod"/>
            </a:pPr>
            <a:r>
              <a:rPr lang="en-US" sz="2000" dirty="0">
                <a:latin typeface="Times New Roman" pitchFamily="18" charset="0"/>
                <a:cs typeface="Times New Roman" pitchFamily="18" charset="0"/>
              </a:rPr>
              <a:t>Discuss controlled access method and CSMA/CA random access method.</a:t>
            </a:r>
          </a:p>
          <a:p>
            <a:pPr marL="457200" indent="-457200" algn="just">
              <a:buFont typeface="Calibri" pitchFamily="34" charset="0"/>
              <a:buAutoNum type="arabicPeriod"/>
            </a:pPr>
            <a:r>
              <a:rPr lang="en-US" sz="2000" dirty="0">
                <a:latin typeface="Times New Roman" pitchFamily="18" charset="0"/>
                <a:cs typeface="Times New Roman" pitchFamily="18" charset="0"/>
              </a:rPr>
              <a:t>Explain the structure of RAKE receiver with the help of neat diagram.</a:t>
            </a:r>
          </a:p>
          <a:p>
            <a:pPr marL="457200" indent="-457200" algn="just">
              <a:buFont typeface="Calibri" pitchFamily="34" charset="0"/>
              <a:buAutoNum type="arabicPeriod"/>
            </a:pPr>
            <a:r>
              <a:rPr lang="en-US" sz="2000" dirty="0">
                <a:latin typeface="Times New Roman" pitchFamily="18" charset="0"/>
                <a:cs typeface="Times New Roman" pitchFamily="18" charset="0"/>
              </a:rPr>
              <a:t>Explain SC-FDMA, IDMA schemes and hybrid method of multiple access schemes.</a:t>
            </a:r>
          </a:p>
          <a:p>
            <a:pPr marL="457200" indent="-457200" algn="just">
              <a:buFont typeface="Calibri" pitchFamily="34" charset="0"/>
              <a:buAutoNum type="arabicPeriod"/>
            </a:pPr>
            <a:r>
              <a:rPr lang="en-US" sz="2000" dirty="0">
                <a:latin typeface="Times New Roman" pitchFamily="18" charset="0"/>
                <a:cs typeface="Times New Roman" pitchFamily="18" charset="0"/>
              </a:rPr>
              <a:t>Write short notes on OFDMA.	</a:t>
            </a:r>
          </a:p>
          <a:p>
            <a:pPr marL="457200" indent="-457200" algn="just">
              <a:buFont typeface="Calibri" pitchFamily="34" charset="0"/>
              <a:buAutoNum type="arabicPeriod"/>
            </a:pPr>
            <a:r>
              <a:rPr lang="en-US" sz="2000" dirty="0">
                <a:latin typeface="Times New Roman" pitchFamily="18" charset="0"/>
                <a:cs typeface="Times New Roman" pitchFamily="18" charset="0"/>
              </a:rPr>
              <a:t>Differentiate among FDMA, TDMA and CDMA multiple access techniques.</a:t>
            </a:r>
          </a:p>
          <a:p>
            <a:pPr marL="457200" indent="-457200" algn="just">
              <a:buFont typeface="Calibri" pitchFamily="34" charset="0"/>
              <a:buAutoNum type="arabicPeriod"/>
            </a:pPr>
            <a:r>
              <a:rPr lang="en-US" sz="2000" dirty="0">
                <a:latin typeface="Times New Roman" pitchFamily="18" charset="0"/>
                <a:cs typeface="Times New Roman" pitchFamily="18" charset="0"/>
              </a:rPr>
              <a:t>Define the term ALOHA. Explain Pure and Slotted ALOHA.</a:t>
            </a:r>
          </a:p>
          <a:p>
            <a:pPr marL="457200" indent="-457200" algn="just">
              <a:lnSpc>
                <a:spcPct val="150000"/>
              </a:lnSpc>
              <a:buFont typeface="+mj-lt"/>
              <a:buAutoNum type="arabicPeriod"/>
            </a:pPr>
            <a:endParaRPr lang="en-US" sz="2000" dirty="0">
              <a:latin typeface="Times New Roman" pitchFamily="18" charset="0"/>
              <a:cs typeface="Times New Roman" pitchFamily="18" charset="0"/>
            </a:endParaRPr>
          </a:p>
          <a:p>
            <a:pPr marL="457200" indent="-457200">
              <a:buFont typeface="+mj-lt"/>
              <a:buAutoNum type="arabicPeriod"/>
            </a:pPr>
            <a:endParaRPr lang="en-US" sz="2000" dirty="0"/>
          </a:p>
        </p:txBody>
      </p:sp>
      <p:sp>
        <p:nvSpPr>
          <p:cNvPr id="4" name="Date Placeholder 3"/>
          <p:cNvSpPr>
            <a:spLocks noGrp="1"/>
          </p:cNvSpPr>
          <p:nvPr>
            <p:ph type="dt" sz="half" idx="10"/>
          </p:nvPr>
        </p:nvSpPr>
        <p:spPr/>
        <p:txBody>
          <a:bodyPr/>
          <a:lstStyle/>
          <a:p>
            <a:fld id="{31F83B59-7C8E-4F68-906F-B85A8C2DE843}" type="datetime1">
              <a:rPr lang="en-US" smtClean="0"/>
              <a:t>11/30/2024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720ADCC-298B-41C5-8D10-7BF1C9EE6684}" type="datetime1">
              <a:rPr lang="en-US" smtClean="0"/>
              <a:t>11/30/2024</a:t>
            </a:fld>
            <a:endParaRPr lang="en-US"/>
          </a:p>
        </p:txBody>
      </p:sp>
      <p:sp>
        <p:nvSpPr>
          <p:cNvPr id="5" name="Footer Placeholder 4"/>
          <p:cNvSpPr>
            <a:spLocks noGrp="1"/>
          </p:cNvSpPr>
          <p:nvPr>
            <p:ph type="ftr" sz="quarter" idx="11"/>
          </p:nvPr>
        </p:nvSpPr>
        <p:spPr>
          <a:xfrm>
            <a:off x="2209800" y="6356350"/>
            <a:ext cx="55626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5F648553-7C93-4772-8D53-281502489A5B}" type="slidenum">
              <a:rPr lang="en-US"/>
              <a:pPr>
                <a:defRPr/>
              </a:pPr>
              <a:t>86</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endParaRPr lang="en-US" sz="2400" dirty="0"/>
          </a:p>
        </p:txBody>
      </p:sp>
      <p:pic>
        <p:nvPicPr>
          <p:cNvPr id="51206"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
        <p:nvSpPr>
          <p:cNvPr id="9" name="Content Placeholder 8"/>
          <p:cNvSpPr>
            <a:spLocks noGrp="1"/>
          </p:cNvSpPr>
          <p:nvPr>
            <p:ph idx="1"/>
          </p:nvPr>
        </p:nvSpPr>
        <p:spPr>
          <a:xfrm>
            <a:off x="533400" y="1143000"/>
            <a:ext cx="8229600" cy="4525963"/>
          </a:xfrm>
        </p:spPr>
        <p:txBody>
          <a:bodyPr wrap="none" rtlCol="0">
            <a:spAutoFit/>
          </a:bodyPr>
          <a:lstStyle/>
          <a:p>
            <a:pPr algn="ctr" eaLnBrk="1" fontAlgn="auto" hangingPunct="1">
              <a:spcAft>
                <a:spcPts val="0"/>
              </a:spcAft>
              <a:buFont typeface="Arial" pitchFamily="34" charset="0"/>
              <a:buNone/>
              <a:defRPr/>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a:xfrm>
            <a:off x="533400" y="1143000"/>
            <a:ext cx="8229600" cy="4525963"/>
          </a:xfrm>
        </p:spPr>
        <p:txBody>
          <a:bodyPr/>
          <a:lstStyle/>
          <a:p>
            <a:pPr eaLnBrk="1" hangingPunct="1"/>
            <a:r>
              <a:rPr lang="en-US" sz="2200">
                <a:latin typeface="Times New Roman" pitchFamily="18" charset="0"/>
                <a:cs typeface="Times New Roman" pitchFamily="18" charset="0"/>
              </a:rPr>
              <a:t>Basic knowledge of multiplexing.</a:t>
            </a:r>
          </a:p>
          <a:p>
            <a:pPr eaLnBrk="1" hangingPunct="1"/>
            <a:r>
              <a:rPr lang="en-US" sz="2200">
                <a:latin typeface="Times New Roman" pitchFamily="18" charset="0"/>
                <a:cs typeface="Times New Roman" pitchFamily="18" charset="0"/>
              </a:rPr>
              <a:t>Basic knowledge of  random access method.</a:t>
            </a:r>
          </a:p>
          <a:p>
            <a:pPr eaLnBrk="1" hangingPunct="1">
              <a:buFont typeface="Arial" charset="0"/>
              <a:buNone/>
            </a:pPr>
            <a:endParaRPr lang="en-US" sz="2200">
              <a:latin typeface="Times New Roman" pitchFamily="18" charset="0"/>
              <a:cs typeface="Times New Roman" pitchFamily="18" charset="0"/>
            </a:endParaRPr>
          </a:p>
        </p:txBody>
      </p:sp>
      <p:sp>
        <p:nvSpPr>
          <p:cNvPr id="4" name="Date Placeholder 3"/>
          <p:cNvSpPr>
            <a:spLocks noGrp="1"/>
          </p:cNvSpPr>
          <p:nvPr>
            <p:ph type="dt" sz="quarter" idx="10"/>
          </p:nvPr>
        </p:nvSpPr>
        <p:spPr/>
        <p:txBody>
          <a:bodyPr/>
          <a:lstStyle/>
          <a:p>
            <a:pPr>
              <a:defRPr/>
            </a:pPr>
            <a:fld id="{77058BA8-1340-4E51-81C9-0D63F3086508}" type="datetime1">
              <a:rPr lang="en-US" smtClean="0"/>
              <a:t>11/30/2024</a:t>
            </a:fld>
            <a:endParaRPr lang="en-US"/>
          </a:p>
        </p:txBody>
      </p:sp>
      <p:sp>
        <p:nvSpPr>
          <p:cNvPr id="5" name="Footer Placeholder 4"/>
          <p:cNvSpPr>
            <a:spLocks noGrp="1"/>
          </p:cNvSpPr>
          <p:nvPr>
            <p:ph type="ftr" sz="quarter" idx="11"/>
          </p:nvPr>
        </p:nvSpPr>
        <p:spPr>
          <a:xfrm>
            <a:off x="2514600" y="6356350"/>
            <a:ext cx="5029200" cy="365125"/>
          </a:xfrm>
        </p:spPr>
        <p:txBody>
          <a:bodyPr/>
          <a:lstStyle/>
          <a:p>
            <a:pPr>
              <a:defRPr/>
            </a:pPr>
            <a:r>
              <a:rPr lang="en-US" smtClean="0"/>
              <a:t>Mr. Rishi Singhal             AOE 0772       WC                Unit-4</a:t>
            </a:r>
            <a:endParaRPr lang="en-US" dirty="0"/>
          </a:p>
        </p:txBody>
      </p:sp>
      <p:sp>
        <p:nvSpPr>
          <p:cNvPr id="6" name="Slide Number Placeholder 5"/>
          <p:cNvSpPr>
            <a:spLocks noGrp="1"/>
          </p:cNvSpPr>
          <p:nvPr>
            <p:ph type="sldNum" sz="quarter" idx="12"/>
          </p:nvPr>
        </p:nvSpPr>
        <p:spPr/>
        <p:txBody>
          <a:bodyPr/>
          <a:lstStyle/>
          <a:p>
            <a:pPr>
              <a:defRPr/>
            </a:pPr>
            <a:fld id="{05D02A3B-2973-481F-83EA-8BA4D91B179C}" type="slidenum">
              <a:rPr lang="en-US"/>
              <a:pPr>
                <a:defRPr/>
              </a:pPr>
              <a:t>9</a:t>
            </a:fld>
            <a:endParaRPr lang="en-US"/>
          </a:p>
        </p:txBody>
      </p:sp>
      <p:sp>
        <p:nvSpPr>
          <p:cNvPr id="7" name="Title 1"/>
          <p:cNvSpPr txBox="1">
            <a:spLocks/>
          </p:cNvSpPr>
          <p:nvPr/>
        </p:nvSpPr>
        <p:spPr>
          <a:xfrm>
            <a:off x="1371600" y="15240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t>Prerequisite and Recap</a:t>
            </a:r>
          </a:p>
        </p:txBody>
      </p:sp>
      <p:pic>
        <p:nvPicPr>
          <p:cNvPr id="7175" name="Picture 2" descr="E:\NIET\Project\xLogo11.png.pagespeed.ic.pydHLuCQEZ.png"/>
          <p:cNvPicPr>
            <a:picLocks noChangeAspect="1" noChangeArrowheads="1"/>
          </p:cNvPicPr>
          <p:nvPr/>
        </p:nvPicPr>
        <p:blipFill>
          <a:blip r:embed="rId2"/>
          <a:srcRect/>
          <a:stretch>
            <a:fillRect/>
          </a:stretch>
        </p:blipFill>
        <p:spPr bwMode="auto">
          <a:xfrm>
            <a:off x="0" y="0"/>
            <a:ext cx="1447800" cy="817563"/>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1217</TotalTime>
  <Words>6545</Words>
  <Application>Microsoft Office PowerPoint</Application>
  <PresentationFormat>On-screen Show (4:3)</PresentationFormat>
  <Paragraphs>956</Paragraphs>
  <Slides>86</Slides>
  <Notes>2</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Noida Institute of Engineering and Technology, Greater Noida</vt:lpstr>
      <vt:lpstr>WIRELESS COMMUNICATION</vt:lpstr>
      <vt:lpstr>WIRELESS COMMUNICATION</vt:lpstr>
      <vt:lpstr>Slide 4</vt:lpstr>
      <vt:lpstr>Slide 5</vt:lpstr>
      <vt:lpstr>Slide 6</vt:lpstr>
      <vt:lpstr>Slide 7</vt:lpstr>
      <vt:lpstr>Slide 8</vt:lpstr>
      <vt:lpstr>Slide 9</vt:lpstr>
      <vt:lpstr>Equalization</vt:lpstr>
      <vt:lpstr>Equalization</vt:lpstr>
      <vt:lpstr>Equalization</vt:lpstr>
      <vt:lpstr>RAKE Receiver concepts</vt:lpstr>
      <vt:lpstr>RAKE Receiver concepts</vt:lpstr>
      <vt:lpstr>RAKE Receiver concepts</vt:lpstr>
      <vt:lpstr>RAKE Receiver concepts</vt:lpstr>
      <vt:lpstr>Diversity Techniques</vt:lpstr>
      <vt:lpstr>Diversity Techniques</vt:lpstr>
      <vt:lpstr>Diversity Techniques</vt:lpstr>
      <vt:lpstr>Diversity Techniques</vt:lpstr>
      <vt:lpstr>Linear predictive coders </vt:lpstr>
      <vt:lpstr>Linear predictive coders </vt:lpstr>
      <vt:lpstr>Linear predictive coders </vt:lpstr>
      <vt:lpstr>channel coding</vt:lpstr>
      <vt:lpstr>channel coding</vt:lpstr>
      <vt:lpstr>Multiplexing</vt:lpstr>
      <vt:lpstr>Multiplexing</vt:lpstr>
      <vt:lpstr>Multiplexing</vt:lpstr>
      <vt:lpstr>Slide 29</vt:lpstr>
      <vt:lpstr>Slide 30</vt:lpstr>
      <vt:lpstr>Slide 31</vt:lpstr>
      <vt:lpstr>Slide 32</vt:lpstr>
      <vt:lpstr>Slide 33</vt:lpstr>
      <vt:lpstr>Logical separation FDMA/FDD</vt:lpstr>
      <vt:lpstr>Logical separation FDMA/TDD</vt:lpstr>
      <vt:lpstr>Logical separation TDMA/FDD</vt:lpstr>
      <vt:lpstr>Logical separation TDMA/TDD</vt:lpstr>
      <vt:lpstr>Slide 38</vt:lpstr>
      <vt:lpstr>Logical separation CDMA/FDD</vt:lpstr>
      <vt:lpstr>Logical separation CDMA/TDD</vt:lpstr>
      <vt:lpstr>Slide 41</vt:lpstr>
      <vt:lpstr>Slide 42</vt:lpstr>
      <vt:lpstr>FDMA compared to TDMA</vt:lpstr>
      <vt:lpstr>Time Division Multiple Access</vt:lpstr>
      <vt:lpstr>Features of TDMA</vt:lpstr>
      <vt:lpstr>Slide 46</vt:lpstr>
      <vt:lpstr>Slide 47</vt:lpstr>
      <vt:lpstr>Disadvantage  of  SDMA</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Packet and Pooling Reservation Based Multiple Access Schemes.</vt:lpstr>
      <vt:lpstr>Packet and Pooling Reservation Based Multiple Access Schemes.</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sinhg</cp:lastModifiedBy>
  <cp:revision>88</cp:revision>
  <dcterms:created xsi:type="dcterms:W3CDTF">2006-08-16T00:00:00Z</dcterms:created>
  <dcterms:modified xsi:type="dcterms:W3CDTF">2024-11-30T09:28:34Z</dcterms:modified>
</cp:coreProperties>
</file>