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 id="2147483660" r:id="rId5"/>
  </p:sldMasterIdLst>
  <p:notesMasterIdLst>
    <p:notesMasterId r:id="rId74"/>
  </p:notesMasterIdLst>
  <p:handoutMasterIdLst>
    <p:handoutMasterId r:id="rId75"/>
  </p:handoutMasterIdLst>
  <p:sldIdLst>
    <p:sldId id="411" r:id="rId6"/>
    <p:sldId id="413" r:id="rId7"/>
    <p:sldId id="414" r:id="rId8"/>
    <p:sldId id="394" r:id="rId9"/>
    <p:sldId id="258" r:id="rId10"/>
    <p:sldId id="298" r:id="rId11"/>
    <p:sldId id="299" r:id="rId12"/>
    <p:sldId id="300" r:id="rId13"/>
    <p:sldId id="395" r:id="rId14"/>
    <p:sldId id="420" r:id="rId15"/>
    <p:sldId id="421" r:id="rId16"/>
    <p:sldId id="422" r:id="rId17"/>
    <p:sldId id="400" r:id="rId18"/>
    <p:sldId id="272" r:id="rId19"/>
    <p:sldId id="306" r:id="rId20"/>
    <p:sldId id="271" r:id="rId21"/>
    <p:sldId id="442" r:id="rId22"/>
    <p:sldId id="443" r:id="rId23"/>
    <p:sldId id="444" r:id="rId24"/>
    <p:sldId id="445" r:id="rId25"/>
    <p:sldId id="303" r:id="rId26"/>
    <p:sldId id="446" r:id="rId27"/>
    <p:sldId id="447" r:id="rId28"/>
    <p:sldId id="448" r:id="rId29"/>
    <p:sldId id="449" r:id="rId30"/>
    <p:sldId id="450" r:id="rId31"/>
    <p:sldId id="485" r:id="rId32"/>
    <p:sldId id="451" r:id="rId33"/>
    <p:sldId id="452" r:id="rId34"/>
    <p:sldId id="453" r:id="rId35"/>
    <p:sldId id="454" r:id="rId36"/>
    <p:sldId id="455" r:id="rId37"/>
    <p:sldId id="456" r:id="rId38"/>
    <p:sldId id="457" r:id="rId39"/>
    <p:sldId id="458" r:id="rId40"/>
    <p:sldId id="459" r:id="rId41"/>
    <p:sldId id="460" r:id="rId42"/>
    <p:sldId id="461" r:id="rId43"/>
    <p:sldId id="486" r:id="rId44"/>
    <p:sldId id="462" r:id="rId45"/>
    <p:sldId id="463" r:id="rId46"/>
    <p:sldId id="464" r:id="rId47"/>
    <p:sldId id="465" r:id="rId48"/>
    <p:sldId id="466" r:id="rId49"/>
    <p:sldId id="467" r:id="rId50"/>
    <p:sldId id="468" r:id="rId51"/>
    <p:sldId id="469" r:id="rId52"/>
    <p:sldId id="470" r:id="rId53"/>
    <p:sldId id="471" r:id="rId54"/>
    <p:sldId id="472" r:id="rId55"/>
    <p:sldId id="487" r:id="rId56"/>
    <p:sldId id="473" r:id="rId57"/>
    <p:sldId id="474" r:id="rId58"/>
    <p:sldId id="488" r:id="rId59"/>
    <p:sldId id="475" r:id="rId60"/>
    <p:sldId id="476" r:id="rId61"/>
    <p:sldId id="477" r:id="rId62"/>
    <p:sldId id="489" r:id="rId63"/>
    <p:sldId id="478" r:id="rId64"/>
    <p:sldId id="479" r:id="rId65"/>
    <p:sldId id="480" r:id="rId66"/>
    <p:sldId id="481" r:id="rId67"/>
    <p:sldId id="482" r:id="rId68"/>
    <p:sldId id="483" r:id="rId69"/>
    <p:sldId id="264" r:id="rId70"/>
    <p:sldId id="356" r:id="rId71"/>
    <p:sldId id="484" r:id="rId72"/>
    <p:sldId id="358"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59486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57640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6142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1569577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5D49BA-A9A3-46B7-BB01-2D831548FD25}"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EF5DCB34-8DD1-07F3-510D-9433493DDC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36"/>
            <a:ext cx="1222513" cy="9429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DDA1D2-51C2-4E47-AA00-CB22D157184F}"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ADDD30-6A83-4E70-BED2-A9F5F7629701}"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81E7-2FE7-D894-CDF7-08B9C6BCC13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FD2057-65C4-2F65-4D0C-8F2E16AB6E7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73154-E899-DCDA-281E-FB2D99C42465}"/>
              </a:ext>
            </a:extLst>
          </p:cNvPr>
          <p:cNvSpPr>
            <a:spLocks noGrp="1"/>
          </p:cNvSpPr>
          <p:nvPr>
            <p:ph type="dt" sz="half" idx="10"/>
          </p:nvPr>
        </p:nvSpPr>
        <p:spPr/>
        <p:txBody>
          <a:bodyPr/>
          <a:lstStyle/>
          <a:p>
            <a:fld id="{1BDA1FCE-84DB-425B-BCDB-C89FA63C4696}" type="datetime1">
              <a:rPr lang="en-US" smtClean="0"/>
              <a:t>3/6/2025</a:t>
            </a:fld>
            <a:endParaRPr lang="en-US"/>
          </a:p>
        </p:txBody>
      </p:sp>
      <p:sp>
        <p:nvSpPr>
          <p:cNvPr id="5" name="Footer Placeholder 4">
            <a:extLst>
              <a:ext uri="{FF2B5EF4-FFF2-40B4-BE49-F238E27FC236}">
                <a16:creationId xmlns:a16="http://schemas.microsoft.com/office/drawing/2014/main" id="{3778A304-62E6-12A8-9196-08431DDBE756}"/>
              </a:ext>
            </a:extLst>
          </p:cNvPr>
          <p:cNvSpPr>
            <a:spLocks noGrp="1"/>
          </p:cNvSpPr>
          <p:nvPr>
            <p:ph type="ftr" sz="quarter" idx="11"/>
          </p:nvPr>
        </p:nvSpPr>
        <p:spPr/>
        <p:txBody>
          <a:bodyPr/>
          <a:lstStyle/>
          <a:p>
            <a:r>
              <a:rPr lang="en-US"/>
              <a:t>ANAMIKA SRIVASTAVA             AOE 0866 ST                Unit I</a:t>
            </a:r>
          </a:p>
        </p:txBody>
      </p:sp>
      <p:sp>
        <p:nvSpPr>
          <p:cNvPr id="6" name="Slide Number Placeholder 5">
            <a:extLst>
              <a:ext uri="{FF2B5EF4-FFF2-40B4-BE49-F238E27FC236}">
                <a16:creationId xmlns:a16="http://schemas.microsoft.com/office/drawing/2014/main" id="{4462F0EA-4883-DF08-C616-A3CBA362CF32}"/>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2793319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D1D9-7F8C-C077-ABC0-A21E4EF45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6819C-5781-C7BA-8C77-3D24AF0B5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DF232-9A14-5F5A-4FE2-05DB8242C780}"/>
              </a:ext>
            </a:extLst>
          </p:cNvPr>
          <p:cNvSpPr>
            <a:spLocks noGrp="1"/>
          </p:cNvSpPr>
          <p:nvPr>
            <p:ph type="dt" sz="half" idx="10"/>
          </p:nvPr>
        </p:nvSpPr>
        <p:spPr/>
        <p:txBody>
          <a:bodyPr/>
          <a:lstStyle/>
          <a:p>
            <a:fld id="{C01F33E2-6A92-4DEC-A450-F30C3E055F7F}" type="datetime1">
              <a:rPr lang="en-US" smtClean="0"/>
              <a:t>3/6/2025</a:t>
            </a:fld>
            <a:endParaRPr lang="en-US"/>
          </a:p>
        </p:txBody>
      </p:sp>
      <p:sp>
        <p:nvSpPr>
          <p:cNvPr id="5" name="Footer Placeholder 4">
            <a:extLst>
              <a:ext uri="{FF2B5EF4-FFF2-40B4-BE49-F238E27FC236}">
                <a16:creationId xmlns:a16="http://schemas.microsoft.com/office/drawing/2014/main" id="{9723A890-5867-E025-5D39-E3481E77FA20}"/>
              </a:ext>
            </a:extLst>
          </p:cNvPr>
          <p:cNvSpPr>
            <a:spLocks noGrp="1"/>
          </p:cNvSpPr>
          <p:nvPr>
            <p:ph type="ftr" sz="quarter" idx="11"/>
          </p:nvPr>
        </p:nvSpPr>
        <p:spPr/>
        <p:txBody>
          <a:bodyPr/>
          <a:lstStyle/>
          <a:p>
            <a:r>
              <a:rPr lang="en-US"/>
              <a:t>ANAMIKA SRIVASTAVA             AOE 0866 ST                Unit I</a:t>
            </a:r>
          </a:p>
        </p:txBody>
      </p:sp>
      <p:sp>
        <p:nvSpPr>
          <p:cNvPr id="6" name="Slide Number Placeholder 5">
            <a:extLst>
              <a:ext uri="{FF2B5EF4-FFF2-40B4-BE49-F238E27FC236}">
                <a16:creationId xmlns:a16="http://schemas.microsoft.com/office/drawing/2014/main" id="{4840CDBE-0D91-FC0D-22FE-72168B053120}"/>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2382327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DC51-16B7-417F-8B36-0DBEEF24718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2225CE-6405-066A-1FA7-D2C23CE5BC6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48946-ADA0-8ABC-4A40-F845ED09D819}"/>
              </a:ext>
            </a:extLst>
          </p:cNvPr>
          <p:cNvSpPr>
            <a:spLocks noGrp="1"/>
          </p:cNvSpPr>
          <p:nvPr>
            <p:ph type="dt" sz="half" idx="10"/>
          </p:nvPr>
        </p:nvSpPr>
        <p:spPr/>
        <p:txBody>
          <a:bodyPr/>
          <a:lstStyle/>
          <a:p>
            <a:fld id="{6CD089EE-04C6-4BC6-AAC0-8972B0E78EDA}" type="datetime1">
              <a:rPr lang="en-US" smtClean="0"/>
              <a:t>3/6/2025</a:t>
            </a:fld>
            <a:endParaRPr lang="en-US"/>
          </a:p>
        </p:txBody>
      </p:sp>
      <p:sp>
        <p:nvSpPr>
          <p:cNvPr id="5" name="Footer Placeholder 4">
            <a:extLst>
              <a:ext uri="{FF2B5EF4-FFF2-40B4-BE49-F238E27FC236}">
                <a16:creationId xmlns:a16="http://schemas.microsoft.com/office/drawing/2014/main" id="{CB4B3146-8A59-DE29-CA6B-53E0C29E1441}"/>
              </a:ext>
            </a:extLst>
          </p:cNvPr>
          <p:cNvSpPr>
            <a:spLocks noGrp="1"/>
          </p:cNvSpPr>
          <p:nvPr>
            <p:ph type="ftr" sz="quarter" idx="11"/>
          </p:nvPr>
        </p:nvSpPr>
        <p:spPr/>
        <p:txBody>
          <a:bodyPr/>
          <a:lstStyle/>
          <a:p>
            <a:r>
              <a:rPr lang="en-US"/>
              <a:t>ANAMIKA SRIVASTAVA             AOE 0866 ST                Unit I</a:t>
            </a:r>
          </a:p>
        </p:txBody>
      </p:sp>
      <p:sp>
        <p:nvSpPr>
          <p:cNvPr id="6" name="Slide Number Placeholder 5">
            <a:extLst>
              <a:ext uri="{FF2B5EF4-FFF2-40B4-BE49-F238E27FC236}">
                <a16:creationId xmlns:a16="http://schemas.microsoft.com/office/drawing/2014/main" id="{5368AFBE-EB11-231C-2F82-643009133E67}"/>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2477059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DF05-0D32-7F5C-46E9-43F72793B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C7E1F-C3BF-2983-728B-EAFC6698B133}"/>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1805E9-33F1-D4A5-DB90-D42889EA0887}"/>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95284-1B5E-A985-0AEB-59BE00EB671A}"/>
              </a:ext>
            </a:extLst>
          </p:cNvPr>
          <p:cNvSpPr>
            <a:spLocks noGrp="1"/>
          </p:cNvSpPr>
          <p:nvPr>
            <p:ph type="dt" sz="half" idx="10"/>
          </p:nvPr>
        </p:nvSpPr>
        <p:spPr/>
        <p:txBody>
          <a:bodyPr/>
          <a:lstStyle/>
          <a:p>
            <a:fld id="{590F00B5-995D-4203-AF21-EC0EED905C30}" type="datetime1">
              <a:rPr lang="en-US" smtClean="0"/>
              <a:t>3/6/2025</a:t>
            </a:fld>
            <a:endParaRPr lang="en-US"/>
          </a:p>
        </p:txBody>
      </p:sp>
      <p:sp>
        <p:nvSpPr>
          <p:cNvPr id="6" name="Footer Placeholder 5">
            <a:extLst>
              <a:ext uri="{FF2B5EF4-FFF2-40B4-BE49-F238E27FC236}">
                <a16:creationId xmlns:a16="http://schemas.microsoft.com/office/drawing/2014/main" id="{7156A55A-3E00-7921-75EE-A476ADFF20BA}"/>
              </a:ext>
            </a:extLst>
          </p:cNvPr>
          <p:cNvSpPr>
            <a:spLocks noGrp="1"/>
          </p:cNvSpPr>
          <p:nvPr>
            <p:ph type="ftr" sz="quarter" idx="11"/>
          </p:nvPr>
        </p:nvSpPr>
        <p:spPr/>
        <p:txBody>
          <a:bodyPr/>
          <a:lstStyle/>
          <a:p>
            <a:r>
              <a:rPr lang="en-US"/>
              <a:t>ANAMIKA SRIVASTAVA             AOE 0866 ST                Unit I</a:t>
            </a:r>
          </a:p>
        </p:txBody>
      </p:sp>
      <p:sp>
        <p:nvSpPr>
          <p:cNvPr id="7" name="Slide Number Placeholder 6">
            <a:extLst>
              <a:ext uri="{FF2B5EF4-FFF2-40B4-BE49-F238E27FC236}">
                <a16:creationId xmlns:a16="http://schemas.microsoft.com/office/drawing/2014/main" id="{F1583E9A-B1D1-2A36-C027-8B3D4CEEE3FE}"/>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128571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22A2-E04D-2456-F306-926A4E0EA74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21BB96-30FD-F026-9BFD-A6B4B7B1D2A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A3F91-47B3-6F0C-AE08-AB52037D534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7F6CF-EB50-00D2-D203-E7E767DB213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AC059-6B1B-95F4-5A12-C5176C74120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F65C61-39AB-6C71-E905-5406E14D2F4D}"/>
              </a:ext>
            </a:extLst>
          </p:cNvPr>
          <p:cNvSpPr>
            <a:spLocks noGrp="1"/>
          </p:cNvSpPr>
          <p:nvPr>
            <p:ph type="dt" sz="half" idx="10"/>
          </p:nvPr>
        </p:nvSpPr>
        <p:spPr/>
        <p:txBody>
          <a:bodyPr/>
          <a:lstStyle/>
          <a:p>
            <a:fld id="{69EB0566-642B-49DC-B947-B8E1BD8834BF}" type="datetime1">
              <a:rPr lang="en-US" smtClean="0"/>
              <a:t>3/6/2025</a:t>
            </a:fld>
            <a:endParaRPr lang="en-US"/>
          </a:p>
        </p:txBody>
      </p:sp>
      <p:sp>
        <p:nvSpPr>
          <p:cNvPr id="8" name="Footer Placeholder 7">
            <a:extLst>
              <a:ext uri="{FF2B5EF4-FFF2-40B4-BE49-F238E27FC236}">
                <a16:creationId xmlns:a16="http://schemas.microsoft.com/office/drawing/2014/main" id="{AA621E6E-8BF2-189D-41D2-6D92896726F4}"/>
              </a:ext>
            </a:extLst>
          </p:cNvPr>
          <p:cNvSpPr>
            <a:spLocks noGrp="1"/>
          </p:cNvSpPr>
          <p:nvPr>
            <p:ph type="ftr" sz="quarter" idx="11"/>
          </p:nvPr>
        </p:nvSpPr>
        <p:spPr/>
        <p:txBody>
          <a:bodyPr/>
          <a:lstStyle/>
          <a:p>
            <a:r>
              <a:rPr lang="en-US"/>
              <a:t>ANAMIKA SRIVASTAVA             AOE 0866 ST                Unit I</a:t>
            </a:r>
          </a:p>
        </p:txBody>
      </p:sp>
      <p:sp>
        <p:nvSpPr>
          <p:cNvPr id="9" name="Slide Number Placeholder 8">
            <a:extLst>
              <a:ext uri="{FF2B5EF4-FFF2-40B4-BE49-F238E27FC236}">
                <a16:creationId xmlns:a16="http://schemas.microsoft.com/office/drawing/2014/main" id="{2B9369C5-74D7-69BE-7D98-3DA0ED50E8C8}"/>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2583218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4312-8955-0FB3-1FF3-881F8640E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D10984-F54F-D35B-E715-EF0AFA6DFB95}"/>
              </a:ext>
            </a:extLst>
          </p:cNvPr>
          <p:cNvSpPr>
            <a:spLocks noGrp="1"/>
          </p:cNvSpPr>
          <p:nvPr>
            <p:ph type="dt" sz="half" idx="10"/>
          </p:nvPr>
        </p:nvSpPr>
        <p:spPr/>
        <p:txBody>
          <a:bodyPr/>
          <a:lstStyle/>
          <a:p>
            <a:fld id="{453CFF2F-026C-4CA5-A5C1-995EA47E2045}" type="datetime1">
              <a:rPr lang="en-US" smtClean="0"/>
              <a:t>3/6/2025</a:t>
            </a:fld>
            <a:endParaRPr lang="en-US"/>
          </a:p>
        </p:txBody>
      </p:sp>
      <p:sp>
        <p:nvSpPr>
          <p:cNvPr id="4" name="Footer Placeholder 3">
            <a:extLst>
              <a:ext uri="{FF2B5EF4-FFF2-40B4-BE49-F238E27FC236}">
                <a16:creationId xmlns:a16="http://schemas.microsoft.com/office/drawing/2014/main" id="{1C5C7539-1276-6CF7-92CA-01BD72C6C51F}"/>
              </a:ext>
            </a:extLst>
          </p:cNvPr>
          <p:cNvSpPr>
            <a:spLocks noGrp="1"/>
          </p:cNvSpPr>
          <p:nvPr>
            <p:ph type="ftr" sz="quarter" idx="11"/>
          </p:nvPr>
        </p:nvSpPr>
        <p:spPr/>
        <p:txBody>
          <a:bodyPr/>
          <a:lstStyle/>
          <a:p>
            <a:r>
              <a:rPr lang="en-US"/>
              <a:t>ANAMIKA SRIVASTAVA             AOE 0866 ST                Unit I</a:t>
            </a:r>
          </a:p>
        </p:txBody>
      </p:sp>
      <p:sp>
        <p:nvSpPr>
          <p:cNvPr id="5" name="Slide Number Placeholder 4">
            <a:extLst>
              <a:ext uri="{FF2B5EF4-FFF2-40B4-BE49-F238E27FC236}">
                <a16:creationId xmlns:a16="http://schemas.microsoft.com/office/drawing/2014/main" id="{CA2823D1-1974-F861-FDD2-B95D27ACA7C9}"/>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2548235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3A1D3-8E4F-901E-065A-ACB2F99561BB}"/>
              </a:ext>
            </a:extLst>
          </p:cNvPr>
          <p:cNvSpPr>
            <a:spLocks noGrp="1"/>
          </p:cNvSpPr>
          <p:nvPr>
            <p:ph type="dt" sz="half" idx="10"/>
          </p:nvPr>
        </p:nvSpPr>
        <p:spPr/>
        <p:txBody>
          <a:bodyPr/>
          <a:lstStyle/>
          <a:p>
            <a:fld id="{DFF65B1F-8C9C-4889-8235-F30B615370AC}" type="datetime1">
              <a:rPr lang="en-US" smtClean="0"/>
              <a:t>3/6/2025</a:t>
            </a:fld>
            <a:endParaRPr lang="en-US"/>
          </a:p>
        </p:txBody>
      </p:sp>
      <p:sp>
        <p:nvSpPr>
          <p:cNvPr id="3" name="Footer Placeholder 2">
            <a:extLst>
              <a:ext uri="{FF2B5EF4-FFF2-40B4-BE49-F238E27FC236}">
                <a16:creationId xmlns:a16="http://schemas.microsoft.com/office/drawing/2014/main" id="{54014694-F78B-FC16-2939-6F464061AF43}"/>
              </a:ext>
            </a:extLst>
          </p:cNvPr>
          <p:cNvSpPr>
            <a:spLocks noGrp="1"/>
          </p:cNvSpPr>
          <p:nvPr>
            <p:ph type="ftr" sz="quarter" idx="11"/>
          </p:nvPr>
        </p:nvSpPr>
        <p:spPr/>
        <p:txBody>
          <a:bodyPr/>
          <a:lstStyle/>
          <a:p>
            <a:r>
              <a:rPr lang="en-US"/>
              <a:t>ANAMIKA SRIVASTAVA             AOE 0866 ST                Unit I</a:t>
            </a:r>
          </a:p>
        </p:txBody>
      </p:sp>
      <p:sp>
        <p:nvSpPr>
          <p:cNvPr id="4" name="Slide Number Placeholder 3">
            <a:extLst>
              <a:ext uri="{FF2B5EF4-FFF2-40B4-BE49-F238E27FC236}">
                <a16:creationId xmlns:a16="http://schemas.microsoft.com/office/drawing/2014/main" id="{F9389AD0-7704-5721-A216-2DA261CC2A36}"/>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1227406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9D68-6780-C17D-206A-04E05D644AF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561A49-1BC7-6F22-A149-0EECD8237D1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6EC8AB-7217-5ABF-9505-D902D9A41E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FF647-092E-3645-2A0E-EF9A946450F3}"/>
              </a:ext>
            </a:extLst>
          </p:cNvPr>
          <p:cNvSpPr>
            <a:spLocks noGrp="1"/>
          </p:cNvSpPr>
          <p:nvPr>
            <p:ph type="dt" sz="half" idx="10"/>
          </p:nvPr>
        </p:nvSpPr>
        <p:spPr/>
        <p:txBody>
          <a:bodyPr/>
          <a:lstStyle/>
          <a:p>
            <a:fld id="{44A6F7E5-7B8E-408B-A2DA-EEAFCCF5DDC9}" type="datetime1">
              <a:rPr lang="en-US" smtClean="0"/>
              <a:t>3/6/2025</a:t>
            </a:fld>
            <a:endParaRPr lang="en-US"/>
          </a:p>
        </p:txBody>
      </p:sp>
      <p:sp>
        <p:nvSpPr>
          <p:cNvPr id="6" name="Footer Placeholder 5">
            <a:extLst>
              <a:ext uri="{FF2B5EF4-FFF2-40B4-BE49-F238E27FC236}">
                <a16:creationId xmlns:a16="http://schemas.microsoft.com/office/drawing/2014/main" id="{C4CDDFE9-65E6-DB75-98E1-90870113B3D2}"/>
              </a:ext>
            </a:extLst>
          </p:cNvPr>
          <p:cNvSpPr>
            <a:spLocks noGrp="1"/>
          </p:cNvSpPr>
          <p:nvPr>
            <p:ph type="ftr" sz="quarter" idx="11"/>
          </p:nvPr>
        </p:nvSpPr>
        <p:spPr/>
        <p:txBody>
          <a:bodyPr/>
          <a:lstStyle/>
          <a:p>
            <a:r>
              <a:rPr lang="en-US"/>
              <a:t>ANAMIKA SRIVASTAVA             AOE 0866 ST                Unit I</a:t>
            </a:r>
          </a:p>
        </p:txBody>
      </p:sp>
      <p:sp>
        <p:nvSpPr>
          <p:cNvPr id="7" name="Slide Number Placeholder 6">
            <a:extLst>
              <a:ext uri="{FF2B5EF4-FFF2-40B4-BE49-F238E27FC236}">
                <a16:creationId xmlns:a16="http://schemas.microsoft.com/office/drawing/2014/main" id="{C297B7B1-708D-AAFC-740A-9F9B9CF1641C}"/>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315341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50A22E-8DAB-4CAD-A13D-B26B4924E527}"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2311-C4E0-551F-193E-DF66B2EF66B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4C363-E1B9-F0F8-A5B9-F2F28556DC7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F5815F-EC76-C40E-4E42-86DD395C1B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70CE-EA69-AAF6-DD2E-83FA441C4C1A}"/>
              </a:ext>
            </a:extLst>
          </p:cNvPr>
          <p:cNvSpPr>
            <a:spLocks noGrp="1"/>
          </p:cNvSpPr>
          <p:nvPr>
            <p:ph type="dt" sz="half" idx="10"/>
          </p:nvPr>
        </p:nvSpPr>
        <p:spPr/>
        <p:txBody>
          <a:bodyPr/>
          <a:lstStyle/>
          <a:p>
            <a:fld id="{00A64501-F858-4945-8E91-5DD69142F941}" type="datetime1">
              <a:rPr lang="en-US" smtClean="0"/>
              <a:t>3/6/2025</a:t>
            </a:fld>
            <a:endParaRPr lang="en-US"/>
          </a:p>
        </p:txBody>
      </p:sp>
      <p:sp>
        <p:nvSpPr>
          <p:cNvPr id="6" name="Footer Placeholder 5">
            <a:extLst>
              <a:ext uri="{FF2B5EF4-FFF2-40B4-BE49-F238E27FC236}">
                <a16:creationId xmlns:a16="http://schemas.microsoft.com/office/drawing/2014/main" id="{C019FE50-03A2-C79E-ED2D-2439D7406237}"/>
              </a:ext>
            </a:extLst>
          </p:cNvPr>
          <p:cNvSpPr>
            <a:spLocks noGrp="1"/>
          </p:cNvSpPr>
          <p:nvPr>
            <p:ph type="ftr" sz="quarter" idx="11"/>
          </p:nvPr>
        </p:nvSpPr>
        <p:spPr/>
        <p:txBody>
          <a:bodyPr/>
          <a:lstStyle/>
          <a:p>
            <a:r>
              <a:rPr lang="en-US"/>
              <a:t>ANAMIKA SRIVASTAVA             AOE 0866 ST                Unit I</a:t>
            </a:r>
          </a:p>
        </p:txBody>
      </p:sp>
      <p:sp>
        <p:nvSpPr>
          <p:cNvPr id="7" name="Slide Number Placeholder 6">
            <a:extLst>
              <a:ext uri="{FF2B5EF4-FFF2-40B4-BE49-F238E27FC236}">
                <a16:creationId xmlns:a16="http://schemas.microsoft.com/office/drawing/2014/main" id="{67C654A7-752D-2A22-2141-8FA8A08442BE}"/>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2135898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A940-8482-2DE6-51C0-61ACF00A27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33C17A-E62B-3168-4B3B-72778A5BDF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0A3AE-9A18-2189-605B-00B4B864DAB1}"/>
              </a:ext>
            </a:extLst>
          </p:cNvPr>
          <p:cNvSpPr>
            <a:spLocks noGrp="1"/>
          </p:cNvSpPr>
          <p:nvPr>
            <p:ph type="dt" sz="half" idx="10"/>
          </p:nvPr>
        </p:nvSpPr>
        <p:spPr/>
        <p:txBody>
          <a:bodyPr/>
          <a:lstStyle/>
          <a:p>
            <a:fld id="{D144681B-27AF-4F07-828D-0F9669FFD13E}" type="datetime1">
              <a:rPr lang="en-US" smtClean="0"/>
              <a:t>3/6/2025</a:t>
            </a:fld>
            <a:endParaRPr lang="en-US"/>
          </a:p>
        </p:txBody>
      </p:sp>
      <p:sp>
        <p:nvSpPr>
          <p:cNvPr id="5" name="Footer Placeholder 4">
            <a:extLst>
              <a:ext uri="{FF2B5EF4-FFF2-40B4-BE49-F238E27FC236}">
                <a16:creationId xmlns:a16="http://schemas.microsoft.com/office/drawing/2014/main" id="{1C87F033-B337-5039-A40F-EC7C5DD8D7D2}"/>
              </a:ext>
            </a:extLst>
          </p:cNvPr>
          <p:cNvSpPr>
            <a:spLocks noGrp="1"/>
          </p:cNvSpPr>
          <p:nvPr>
            <p:ph type="ftr" sz="quarter" idx="11"/>
          </p:nvPr>
        </p:nvSpPr>
        <p:spPr/>
        <p:txBody>
          <a:bodyPr/>
          <a:lstStyle/>
          <a:p>
            <a:r>
              <a:rPr lang="en-US"/>
              <a:t>ANAMIKA SRIVASTAVA             AOE 0866 ST                Unit I</a:t>
            </a:r>
          </a:p>
        </p:txBody>
      </p:sp>
      <p:sp>
        <p:nvSpPr>
          <p:cNvPr id="6" name="Slide Number Placeholder 5">
            <a:extLst>
              <a:ext uri="{FF2B5EF4-FFF2-40B4-BE49-F238E27FC236}">
                <a16:creationId xmlns:a16="http://schemas.microsoft.com/office/drawing/2014/main" id="{09C10BA8-D972-5548-DB7F-9AE3086FF581}"/>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558466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9C240-7D47-CA1F-312B-1FE9C01639A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7960E6-AD7A-4956-C781-5D7928517963}"/>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9F493-1499-00A1-5BCC-17EC8E845651}"/>
              </a:ext>
            </a:extLst>
          </p:cNvPr>
          <p:cNvSpPr>
            <a:spLocks noGrp="1"/>
          </p:cNvSpPr>
          <p:nvPr>
            <p:ph type="dt" sz="half" idx="10"/>
          </p:nvPr>
        </p:nvSpPr>
        <p:spPr/>
        <p:txBody>
          <a:bodyPr/>
          <a:lstStyle/>
          <a:p>
            <a:fld id="{77F54E71-FFC8-46F3-AA7D-B58C606BB5C0}" type="datetime1">
              <a:rPr lang="en-US" smtClean="0"/>
              <a:t>3/6/2025</a:t>
            </a:fld>
            <a:endParaRPr lang="en-US"/>
          </a:p>
        </p:txBody>
      </p:sp>
      <p:sp>
        <p:nvSpPr>
          <p:cNvPr id="5" name="Footer Placeholder 4">
            <a:extLst>
              <a:ext uri="{FF2B5EF4-FFF2-40B4-BE49-F238E27FC236}">
                <a16:creationId xmlns:a16="http://schemas.microsoft.com/office/drawing/2014/main" id="{CE05D9BC-CF22-7810-42FB-4596C3EC2023}"/>
              </a:ext>
            </a:extLst>
          </p:cNvPr>
          <p:cNvSpPr>
            <a:spLocks noGrp="1"/>
          </p:cNvSpPr>
          <p:nvPr>
            <p:ph type="ftr" sz="quarter" idx="11"/>
          </p:nvPr>
        </p:nvSpPr>
        <p:spPr/>
        <p:txBody>
          <a:bodyPr/>
          <a:lstStyle/>
          <a:p>
            <a:r>
              <a:rPr lang="en-US"/>
              <a:t>ANAMIKA SRIVASTAVA             AOE 0866 ST                Unit I</a:t>
            </a:r>
          </a:p>
        </p:txBody>
      </p:sp>
      <p:sp>
        <p:nvSpPr>
          <p:cNvPr id="6" name="Slide Number Placeholder 5">
            <a:extLst>
              <a:ext uri="{FF2B5EF4-FFF2-40B4-BE49-F238E27FC236}">
                <a16:creationId xmlns:a16="http://schemas.microsoft.com/office/drawing/2014/main" id="{8227A147-11BC-DEF0-CA10-40276E089AF7}"/>
              </a:ext>
            </a:extLst>
          </p:cNvPr>
          <p:cNvSpPr>
            <a:spLocks noGrp="1"/>
          </p:cNvSpPr>
          <p:nvPr>
            <p:ph type="sldNum" sz="quarter" idx="12"/>
          </p:nvPr>
        </p:nvSpPr>
        <p:spPr/>
        <p:txBody>
          <a:bodyPr/>
          <a:lstStyle/>
          <a:p>
            <a:fld id="{5BE5F1AF-F8D9-4239-A6C4-3E3181C633F6}" type="slidenum">
              <a:rPr lang="en-US" smtClean="0"/>
              <a:t>‹#›</a:t>
            </a:fld>
            <a:endParaRPr lang="en-US"/>
          </a:p>
        </p:txBody>
      </p:sp>
    </p:spTree>
    <p:extLst>
      <p:ext uri="{BB962C8B-B14F-4D97-AF65-F5344CB8AC3E}">
        <p14:creationId xmlns:p14="http://schemas.microsoft.com/office/powerpoint/2010/main" val="307021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2FB52-B34D-4767-AC87-C972B82F9FDF}"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940331-167A-4D11-A6D0-042398E5F56C}" type="datetime1">
              <a:rPr lang="en-US" smtClean="0"/>
              <a:t>3/6/2025</a:t>
            </a:fld>
            <a:endParaRPr lang="en-US"/>
          </a:p>
        </p:txBody>
      </p:sp>
      <p:sp>
        <p:nvSpPr>
          <p:cNvPr id="6" name="Footer Placeholder 5"/>
          <p:cNvSpPr>
            <a:spLocks noGrp="1"/>
          </p:cNvSpPr>
          <p:nvPr>
            <p:ph type="ftr" sz="quarter" idx="11"/>
          </p:nvPr>
        </p:nvSpPr>
        <p:spPr/>
        <p:txBody>
          <a:bodyPr/>
          <a:lstStyle/>
          <a:p>
            <a:r>
              <a:rPr lang="en-US"/>
              <a:t>ANAMIKA SRIVASTAVA             AOE 0866 ST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FF42F-BCEE-4E4D-98EB-DE2B22221C79}" type="datetime1">
              <a:rPr lang="en-US" smtClean="0"/>
              <a:t>3/6/2025</a:t>
            </a:fld>
            <a:endParaRPr lang="en-US"/>
          </a:p>
        </p:txBody>
      </p:sp>
      <p:sp>
        <p:nvSpPr>
          <p:cNvPr id="8" name="Footer Placeholder 7"/>
          <p:cNvSpPr>
            <a:spLocks noGrp="1"/>
          </p:cNvSpPr>
          <p:nvPr>
            <p:ph type="ftr" sz="quarter" idx="11"/>
          </p:nvPr>
        </p:nvSpPr>
        <p:spPr/>
        <p:txBody>
          <a:bodyPr/>
          <a:lstStyle/>
          <a:p>
            <a:r>
              <a:rPr lang="en-US"/>
              <a:t>ANAMIKA SRIVASTAVA             AOE 0866 ST                Unit 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23E601-1DF0-42F5-A018-768A388F8125}" type="datetime1">
              <a:rPr lang="en-US" smtClean="0"/>
              <a:t>3/6/2025</a:t>
            </a:fld>
            <a:endParaRPr lang="en-US"/>
          </a:p>
        </p:txBody>
      </p:sp>
      <p:sp>
        <p:nvSpPr>
          <p:cNvPr id="4" name="Footer Placeholder 3"/>
          <p:cNvSpPr>
            <a:spLocks noGrp="1"/>
          </p:cNvSpPr>
          <p:nvPr>
            <p:ph type="ftr" sz="quarter" idx="11"/>
          </p:nvPr>
        </p:nvSpPr>
        <p:spPr/>
        <p:txBody>
          <a:bodyPr/>
          <a:lstStyle/>
          <a:p>
            <a:r>
              <a:rPr lang="en-US"/>
              <a:t>ANAMIKA SRIVASTAVA             AOE 0866 ST                Unit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C7634-2A3F-4CB2-B32D-A6AA812F8F97}" type="datetime1">
              <a:rPr lang="en-US" smtClean="0"/>
              <a:t>3/6/2025</a:t>
            </a:fld>
            <a:endParaRPr lang="en-US"/>
          </a:p>
        </p:txBody>
      </p:sp>
      <p:sp>
        <p:nvSpPr>
          <p:cNvPr id="3" name="Footer Placeholder 2"/>
          <p:cNvSpPr>
            <a:spLocks noGrp="1"/>
          </p:cNvSpPr>
          <p:nvPr>
            <p:ph type="ftr" sz="quarter" idx="11"/>
          </p:nvPr>
        </p:nvSpPr>
        <p:spPr/>
        <p:txBody>
          <a:bodyPr/>
          <a:lstStyle/>
          <a:p>
            <a:r>
              <a:rPr lang="en-US"/>
              <a:t>ANAMIKA SRIVASTAVA             AOE 0866 ST                Unit 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8CE75-7E2D-4637-9070-348ED29D7FC2}" type="datetime1">
              <a:rPr lang="en-US" smtClean="0"/>
              <a:t>3/6/2025</a:t>
            </a:fld>
            <a:endParaRPr lang="en-US"/>
          </a:p>
        </p:txBody>
      </p:sp>
      <p:sp>
        <p:nvSpPr>
          <p:cNvPr id="6" name="Footer Placeholder 5"/>
          <p:cNvSpPr>
            <a:spLocks noGrp="1"/>
          </p:cNvSpPr>
          <p:nvPr>
            <p:ph type="ftr" sz="quarter" idx="11"/>
          </p:nvPr>
        </p:nvSpPr>
        <p:spPr/>
        <p:txBody>
          <a:bodyPr/>
          <a:lstStyle/>
          <a:p>
            <a:r>
              <a:rPr lang="en-US"/>
              <a:t>ANAMIKA SRIVASTAVA             AOE 0866 ST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1CBC1-FE85-4508-A8D6-16E1C587F1A9}" type="datetime1">
              <a:rPr lang="en-US" smtClean="0"/>
              <a:t>3/6/2025</a:t>
            </a:fld>
            <a:endParaRPr lang="en-US"/>
          </a:p>
        </p:txBody>
      </p:sp>
      <p:sp>
        <p:nvSpPr>
          <p:cNvPr id="6" name="Footer Placeholder 5"/>
          <p:cNvSpPr>
            <a:spLocks noGrp="1"/>
          </p:cNvSpPr>
          <p:nvPr>
            <p:ph type="ftr" sz="quarter" idx="11"/>
          </p:nvPr>
        </p:nvSpPr>
        <p:spPr/>
        <p:txBody>
          <a:bodyPr/>
          <a:lstStyle/>
          <a:p>
            <a:r>
              <a:rPr lang="en-US"/>
              <a:t>ANAMIKA SRIVASTAVA             AOE 0866 ST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B0CD5-8AB4-4BE0-8AF7-A6BFDD3F0086}" type="datetime1">
              <a:rPr lang="en-US" smtClean="0"/>
              <a:t>3/6/2025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ANAMIKA SRIVASTAVA             AOE 0866 ST                Unit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D0C81C45-CC53-3667-1643-CFDF5958393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736"/>
            <a:ext cx="1222513" cy="9429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12A2A-8661-D45B-6AEF-BBA35039C765}"/>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C4D043-ECB8-BA67-014F-AA54B337BE3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4DCAB-7307-E9C3-CB3F-28FA7728B30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FEA4E-4940-4C6C-BF7A-395AC3FAE22A}" type="datetime1">
              <a:rPr lang="en-US" smtClean="0"/>
              <a:t>3/6/2025</a:t>
            </a:fld>
            <a:endParaRPr lang="en-US"/>
          </a:p>
        </p:txBody>
      </p:sp>
      <p:sp>
        <p:nvSpPr>
          <p:cNvPr id="5" name="Footer Placeholder 4">
            <a:extLst>
              <a:ext uri="{FF2B5EF4-FFF2-40B4-BE49-F238E27FC236}">
                <a16:creationId xmlns:a16="http://schemas.microsoft.com/office/drawing/2014/main" id="{F327A526-CCC3-8AD0-8806-0372F1FC3DA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ANAMIKA SRIVASTAVA             AOE 0866 ST                Unit I</a:t>
            </a:r>
          </a:p>
        </p:txBody>
      </p:sp>
      <p:sp>
        <p:nvSpPr>
          <p:cNvPr id="6" name="Slide Number Placeholder 5">
            <a:extLst>
              <a:ext uri="{FF2B5EF4-FFF2-40B4-BE49-F238E27FC236}">
                <a16:creationId xmlns:a16="http://schemas.microsoft.com/office/drawing/2014/main" id="{8452D598-EFA4-A441-A970-6C2C43FC451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5F1AF-F8D9-4239-A6C4-3E3181C633F6}" type="slidenum">
              <a:rPr lang="en-US" smtClean="0"/>
              <a:t>‹#›</a:t>
            </a:fld>
            <a:endParaRPr lang="en-US"/>
          </a:p>
        </p:txBody>
      </p:sp>
    </p:spTree>
    <p:extLst>
      <p:ext uri="{BB962C8B-B14F-4D97-AF65-F5344CB8AC3E}">
        <p14:creationId xmlns:p14="http://schemas.microsoft.com/office/powerpoint/2010/main" val="2056643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esignorate.com/leading-through-design-policies/" TargetMode="External"/><Relationship Id="rId2" Type="http://schemas.openxmlformats.org/officeDocument/2006/relationships/hyperlink" Target="https://www.designorate.com/ikea-sustainable-design-strateg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designorate.com/five-companies-five-rules-of-desig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Catastrophe_theor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en.wikipedia.org/wiki/Technolog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indeed.com/q-travel-agents-jobs.html?from=careerguide-autohyperlink-en-U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rgbClr val="FF7C80"/>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Basics Of Sustainability</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ANAMIKA SRIVASTAVA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CSE,CSE R</a:t>
            </a:r>
            <a:r>
              <a:rPr kumimoji="0" lang="en-US" sz="2400" b="0" i="0" u="none" strike="noStrike" kern="1200" cap="none" spc="0" normalizeH="0" noProof="0" dirty="0">
                <a:ln>
                  <a:noFill/>
                </a:ln>
                <a:solidFill>
                  <a:schemeClr val="tx1"/>
                </a:solidFill>
                <a:effectLst/>
                <a:uLnTx/>
                <a:uFillTx/>
                <a:latin typeface="+mn-lt"/>
                <a:ea typeface="+mn-ea"/>
                <a:cs typeface="+mn-cs"/>
              </a:rPr>
              <a:t> &amp; </a:t>
            </a:r>
            <a:r>
              <a:rPr kumimoji="0" lang="en-US" sz="2400" b="0" i="0" u="none" strike="noStrike" kern="1200" cap="none" spc="0" normalizeH="0" noProof="0" dirty="0" err="1">
                <a:ln>
                  <a:noFill/>
                </a:ln>
                <a:solidFill>
                  <a:schemeClr val="tx1"/>
                </a:solidFill>
                <a:effectLst/>
                <a:uLnTx/>
                <a:uFillTx/>
                <a:latin typeface="+mn-lt"/>
                <a:ea typeface="+mn-ea"/>
                <a:cs typeface="+mn-cs"/>
              </a:rPr>
              <a:t>M.Tech</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Integ</a:t>
            </a:r>
            <a:r>
              <a:rPr kumimoji="0" lang="en-US" sz="2400" b="0" i="0" u="none" strike="noStrike" kern="1200" cap="none" spc="0" normalizeH="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492875"/>
            <a:ext cx="2133600" cy="365125"/>
          </a:xfrm>
        </p:spPr>
        <p:txBody>
          <a:bodyPr/>
          <a:lstStyle/>
          <a:p>
            <a:fld id="{23F288E6-40A7-4B65-BDE6-3050BC4C3051}" type="datetime1">
              <a:rPr lang="en-US" smtClean="0"/>
              <a:t>3/6/2025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1</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a:t>ANAMIKA SRIVASTAVA             AOE 0866 ST                Unit I</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Sustainable Technologies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AOE 0866</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CSE</a:t>
            </a:r>
            <a:r>
              <a:rPr lang="en-US" sz="2000" dirty="0">
                <a:solidFill>
                  <a:schemeClr val="tx1"/>
                </a:solidFill>
              </a:rPr>
              <a:t> 8</a:t>
            </a:r>
            <a:r>
              <a:rPr lang="en-US" sz="2000" baseline="30000" dirty="0">
                <a:solidFill>
                  <a:schemeClr val="tx1"/>
                </a:solidFill>
              </a:rPr>
              <a:t>TH</a:t>
            </a:r>
            <a:r>
              <a:rPr lang="en-US" sz="2000" dirty="0">
                <a:solidFill>
                  <a:schemeClr val="tx1"/>
                </a:solidFill>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a:extLst>
              <a:ext uri="{FF2B5EF4-FFF2-40B4-BE49-F238E27FC236}">
                <a16:creationId xmlns:a16="http://schemas.microsoft.com/office/drawing/2014/main" id="{22495136-04E6-9182-BFD1-B0261FE2F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36"/>
            <a:ext cx="1222513" cy="942975"/>
          </a:xfrm>
          <a:prstGeom prst="rect">
            <a:avLst/>
          </a:prstGeom>
        </p:spPr>
      </p:pic>
    </p:spTree>
    <p:extLst>
      <p:ext uri="{BB962C8B-B14F-4D97-AF65-F5344CB8AC3E}">
        <p14:creationId xmlns:p14="http://schemas.microsoft.com/office/powerpoint/2010/main" val="172346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05CEF496-25A2-48A2-A31A-9087A63D2B74}" type="datetime1">
              <a:rPr lang="en-US" altLang="en-US" sz="1200" smtClean="0">
                <a:solidFill>
                  <a:srgbClr val="888888"/>
                </a:solidFill>
                <a:latin typeface="Calibri" panose="020F0502020204030204" pitchFamily="34" charset="0"/>
                <a:sym typeface="Calibri" panose="020F0502020204030204" pitchFamily="34" charset="0"/>
              </a:rPr>
              <a:t>3/6/2025</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DESIGN AND ANALYSIS OF ALGORITHMS</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ANAMIKA SRIVASTAVA             AOE 0866 ST                Unit 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10</a:t>
            </a:fld>
            <a:endParaRPr lang="en-US" altLang="en-US" sz="120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8149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77E8440D-9CC4-4364-86C7-DC80B33FFCD3}" type="datetime1">
              <a:rPr lang="en-US" altLang="en-US" sz="1200" smtClean="0">
                <a:solidFill>
                  <a:srgbClr val="888888"/>
                </a:solidFill>
                <a:latin typeface="Calibri" panose="020F0502020204030204" pitchFamily="34" charset="0"/>
                <a:sym typeface="Calibri" panose="020F0502020204030204" pitchFamily="34" charset="0"/>
              </a:rPr>
              <a:t>3/6/2025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ANAMIKA SRIVASTAVA             AOE 0866 ST                Unit 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90134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6AF9973-67FB-4746-B00B-CB0DF078A96C}" type="datetime1">
              <a:rPr lang="en-US" altLang="en-US" sz="1200" smtClean="0">
                <a:solidFill>
                  <a:srgbClr val="888888"/>
                </a:solidFill>
                <a:latin typeface="Calibri" panose="020F0502020204030204" pitchFamily="34" charset="0"/>
                <a:sym typeface="Calibri" panose="020F0502020204030204" pitchFamily="34" charset="0"/>
              </a:rPr>
              <a:t>3/6/2025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ANAMIKA SRIVASTAVA             AOE 0866 ST                Unit I</a:t>
            </a:r>
            <a:endParaRPr lang="en-US" altLang="en-US" sz="1200" dirty="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45749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lgn="just">
              <a:buNone/>
            </a:pPr>
            <a:r>
              <a:rPr lang="en-US" sz="1800" dirty="0"/>
              <a:t>Sustainable technology is the combination of two complementary ideas. The first is technology that is meant to remedy, improve, or offset carbonization, environmental setbacks, or problems. The second is technology that is produced using green or ecologically responsible materials or processes.</a:t>
            </a:r>
          </a:p>
          <a:p>
            <a:r>
              <a:rPr lang="en-US" sz="1800" dirty="0"/>
              <a:t>Aside from individual choice and agency, the role of technology in sustainability may be the most important, since advancement in technology both informs and facilitates </a:t>
            </a:r>
            <a:r>
              <a:rPr lang="en-US" sz="1800" dirty="0" err="1"/>
              <a:t>decarbonization</a:t>
            </a:r>
            <a:r>
              <a:rPr lang="en-US" sz="1800" dirty="0"/>
              <a:t> and sustainability initiatives.</a:t>
            </a:r>
          </a:p>
          <a:p>
            <a:r>
              <a:rPr lang="en-US" sz="1800" dirty="0"/>
              <a:t>There are four main ways that technology plays a role in sustainability: optimizing processes, carbon footprint transparency, circular and green products and services, and collaboration and cross-industry partnerships.</a:t>
            </a:r>
          </a:p>
          <a:p>
            <a:pPr marL="514350" indent="-514350" algn="just"/>
            <a:endParaRPr lang="en-US" sz="1800" dirty="0"/>
          </a:p>
        </p:txBody>
      </p:sp>
      <p:sp>
        <p:nvSpPr>
          <p:cNvPr id="4" name="Date Placeholder 3"/>
          <p:cNvSpPr>
            <a:spLocks noGrp="1"/>
          </p:cNvSpPr>
          <p:nvPr>
            <p:ph type="dt" sz="half" idx="10"/>
          </p:nvPr>
        </p:nvSpPr>
        <p:spPr/>
        <p:txBody>
          <a:bodyPr/>
          <a:lstStyle/>
          <a:p>
            <a:fld id="{1DC6D651-3811-48BC-8DDD-6778E99F8EEB}"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35996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799"/>
            <a:ext cx="8686800" cy="5670551"/>
          </a:xfrm>
        </p:spPr>
        <p:txBody>
          <a:bodyPr>
            <a:normAutofit/>
          </a:bodyPr>
          <a:lstStyle/>
          <a:p>
            <a:pPr algn="just">
              <a:buNone/>
            </a:pPr>
            <a:r>
              <a:rPr lang="en-US" dirty="0"/>
              <a:t>				</a:t>
            </a:r>
          </a:p>
          <a:p>
            <a:r>
              <a:rPr lang="en-US" sz="2100" dirty="0"/>
              <a:t>Sustainable technology is an umbrella term that describes innovation that considers natural resources and fosters economic and social development. The goal of these technologies is to drastically reduce environmental and ecological risks and to create a sustainable product. </a:t>
            </a:r>
          </a:p>
          <a:p>
            <a:r>
              <a:rPr lang="en-US" sz="2100" dirty="0"/>
              <a:t>Sustainability in technology can be defined in a few ways:</a:t>
            </a:r>
          </a:p>
          <a:p>
            <a:r>
              <a:rPr lang="en-US" sz="2100" b="1" dirty="0"/>
              <a:t>Substitution.</a:t>
            </a:r>
            <a:r>
              <a:rPr lang="en-US" sz="2100" dirty="0"/>
              <a:t> The technology fosters a shift from non-biodegradable to biodegradable materials in its production. It also replaces non-renewable with renewable resources. </a:t>
            </a:r>
          </a:p>
          <a:p>
            <a:r>
              <a:rPr lang="en-US" sz="2100" b="1" dirty="0"/>
              <a:t>Prevention.</a:t>
            </a:r>
            <a:r>
              <a:rPr lang="en-US" sz="2100" dirty="0"/>
              <a:t> The sustainable technology prevents deterioration, contamination, and other negative environmental impacts through its use or production. </a:t>
            </a:r>
          </a:p>
          <a:p>
            <a:r>
              <a:rPr lang="en-US" sz="2100" b="1" dirty="0"/>
              <a:t>Efficiency.</a:t>
            </a:r>
            <a:r>
              <a:rPr lang="en-US" sz="2100" dirty="0"/>
              <a:t> The technology is efficient in terms of its use of energy and resources. </a:t>
            </a:r>
          </a:p>
          <a:p>
            <a:endParaRPr lang="en-US" dirty="0"/>
          </a:p>
          <a:p>
            <a:pPr algn="just"/>
            <a:endParaRPr lang="en-US" dirty="0"/>
          </a:p>
        </p:txBody>
      </p:sp>
      <p:sp>
        <p:nvSpPr>
          <p:cNvPr id="4" name="Date Placeholder 3"/>
          <p:cNvSpPr>
            <a:spLocks noGrp="1"/>
          </p:cNvSpPr>
          <p:nvPr>
            <p:ph type="dt" sz="half" idx="10"/>
          </p:nvPr>
        </p:nvSpPr>
        <p:spPr/>
        <p:txBody>
          <a:bodyPr/>
          <a:lstStyle/>
          <a:p>
            <a:fld id="{086C7CCE-AFD9-42D5-BADD-401DB8FA1A23}"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Introduction to the Sustainable Technology(CO1)</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6966"/>
            <a:ext cx="8229600" cy="4525963"/>
          </a:xfrm>
        </p:spPr>
        <p:txBody>
          <a:bodyPr>
            <a:normAutofit fontScale="55000" lnSpcReduction="20000"/>
          </a:bodyPr>
          <a:lstStyle/>
          <a:p>
            <a:pPr fontAlgn="base"/>
            <a:r>
              <a:rPr lang="en-US" dirty="0"/>
              <a:t>Herman E. Daly (1938-), a renowned expert in ecological economics, who has been a longtime proponent of the concept of </a:t>
            </a:r>
            <a:r>
              <a:rPr lang="en-US" b="1" dirty="0"/>
              <a:t>sustainable steady state economy</a:t>
            </a:r>
            <a:r>
              <a:rPr lang="en-US" dirty="0"/>
              <a:t> (as opposed to economic growth), formulated several basic rules for sustainable society, known as </a:t>
            </a:r>
            <a:r>
              <a:rPr lang="en-US" i="1" dirty="0"/>
              <a:t>Daly Rules:</a:t>
            </a:r>
            <a:endParaRPr lang="en-US" dirty="0"/>
          </a:p>
          <a:p>
            <a:pPr fontAlgn="base"/>
            <a:r>
              <a:rPr lang="en-US" dirty="0"/>
              <a:t>Renewable resources - e.g., groundwater, biomass - must be used no faster than the rate at which they regenerate.</a:t>
            </a:r>
          </a:p>
          <a:p>
            <a:pPr fontAlgn="base"/>
            <a:r>
              <a:rPr lang="en-US" dirty="0"/>
              <a:t>Nonrenewable resources - e.g., minerals, fossil fuels - must be used no faster than renewable substitutes for them can be put into place.</a:t>
            </a:r>
          </a:p>
          <a:p>
            <a:pPr fontAlgn="base"/>
            <a:r>
              <a:rPr lang="en-US" dirty="0"/>
              <a:t>Pollution and wastes must be emitted no faster than natural systems can absorb them, recycle them, or render them harmless.</a:t>
            </a:r>
          </a:p>
          <a:p>
            <a:pPr fontAlgn="base"/>
            <a:r>
              <a:rPr lang="en-US" dirty="0"/>
              <a:t>Sustainable steady state theory states that human societies can grow to a special state, where resource supply and consumption are balanced. This should be considered a sustainable steady state. After this balance point has been reached, only refinement of societies (via better use of available resources through more efficient technologies) instead of growth (increase in supply and consumption of resources) should be pursued.</a:t>
            </a:r>
          </a:p>
          <a:p>
            <a:pPr fontAlgn="base"/>
            <a:r>
              <a:rPr lang="en-US" dirty="0"/>
              <a:t>According to Daly’s theory, economic growth cannot be forever maintained because the planet and its resources have finite physical dimensions and capacity</a:t>
            </a:r>
            <a:r>
              <a:rPr lang="en-US" i="1" dirty="0"/>
              <a:t>:</a:t>
            </a:r>
            <a:endParaRPr lang="en-US" dirty="0"/>
          </a:p>
          <a:p>
            <a:endParaRPr lang="en-US" dirty="0"/>
          </a:p>
        </p:txBody>
      </p:sp>
      <p:sp>
        <p:nvSpPr>
          <p:cNvPr id="4" name="Date Placeholder 3"/>
          <p:cNvSpPr>
            <a:spLocks noGrp="1"/>
          </p:cNvSpPr>
          <p:nvPr>
            <p:ph type="dt" sz="half" idx="10"/>
          </p:nvPr>
        </p:nvSpPr>
        <p:spPr/>
        <p:txBody>
          <a:bodyPr/>
          <a:lstStyle/>
          <a:p>
            <a:fld id="{03510A48-6A68-4261-8DE6-6EC42B87E030}"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GROWTH and no growth dilemma</a:t>
            </a:r>
          </a:p>
        </p:txBody>
      </p:sp>
    </p:spTree>
    <p:extLst>
      <p:ext uri="{BB962C8B-B14F-4D97-AF65-F5344CB8AC3E}">
        <p14:creationId xmlns:p14="http://schemas.microsoft.com/office/powerpoint/2010/main" val="177895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55000" lnSpcReduction="20000"/>
          </a:bodyPr>
          <a:lstStyle/>
          <a:p>
            <a:pPr algn="just" fontAlgn="base"/>
            <a:r>
              <a:rPr lang="en-US" dirty="0"/>
              <a:t>The term “sustainable design” has been used in multiple disciplines, including but not limited to product design, architecture design, interior design, and graphic design. Sustainable design refers to the design process that integrates an environmentally friendly approach and considers nature resources as part of the design. </a:t>
            </a:r>
            <a:r>
              <a:rPr lang="en-US" dirty="0" err="1"/>
              <a:t>Sharlyn</a:t>
            </a:r>
            <a:r>
              <a:rPr lang="en-US" dirty="0"/>
              <a:t> Underwood, American Society of Interior Designers (ASID) Virginia chapter president and interior designer with </a:t>
            </a:r>
            <a:r>
              <a:rPr lang="en-US" dirty="0" err="1"/>
              <a:t>SmithLewis</a:t>
            </a:r>
            <a:r>
              <a:rPr lang="en-US" dirty="0"/>
              <a:t> Architecture, defines sustainable design in the architectural sector this way: “Sustainable design is the practice of designing buildings so that they exist in harmony with natural systems.”</a:t>
            </a:r>
          </a:p>
          <a:p>
            <a:pPr algn="just" fontAlgn="base"/>
            <a:r>
              <a:rPr lang="en-US" dirty="0"/>
              <a:t>Sustainable design acts as a philosophy that is applied by different companies, governmental entities, and non-governmental organizations to achieve a better future for the human race through the wise and low-volume consumption of Earth’s resources. Companies and governments that have advanced design strategies have more potential to apply sustainable design than others. Companies such as </a:t>
            </a:r>
            <a:r>
              <a:rPr lang="en-US" u="sng" dirty="0">
                <a:hlinkClick r:id="rId2"/>
              </a:rPr>
              <a:t>IKEA</a:t>
            </a:r>
            <a:r>
              <a:rPr lang="en-US" dirty="0"/>
              <a:t>, for example, are taking advanced steps toward building sustainable products. Additionally, many governments that implement</a:t>
            </a:r>
            <a:r>
              <a:rPr lang="en-US" u="sng" dirty="0">
                <a:hlinkClick r:id="rId3"/>
              </a:rPr>
              <a:t> national design policies</a:t>
            </a:r>
            <a:r>
              <a:rPr lang="en-US" dirty="0"/>
              <a:t> have provided positive steps toward applying sustainability.</a:t>
            </a:r>
          </a:p>
          <a:p>
            <a:pPr marL="0" indent="0" algn="just">
              <a:buNone/>
            </a:pPr>
            <a:endParaRPr lang="en-US" sz="2200" dirty="0"/>
          </a:p>
        </p:txBody>
      </p:sp>
      <p:sp>
        <p:nvSpPr>
          <p:cNvPr id="4" name="Date Placeholder 3"/>
          <p:cNvSpPr>
            <a:spLocks noGrp="1"/>
          </p:cNvSpPr>
          <p:nvPr>
            <p:ph type="dt" sz="half" idx="10"/>
          </p:nvPr>
        </p:nvSpPr>
        <p:spPr/>
        <p:txBody>
          <a:bodyPr/>
          <a:lstStyle/>
          <a:p>
            <a:fld id="{96C4E61A-605E-49AE-BF5D-0EFE22B4778B}"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143000" y="112713"/>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Principle of sustainable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a:solidFill>
            <a:srgbClr val="FF7C80"/>
          </a:solidFill>
        </p:spPr>
        <p:txBody>
          <a:bodyPr>
            <a:normAutofit fontScale="90000"/>
          </a:bodyPr>
          <a:lstStyle/>
          <a:p>
            <a:r>
              <a:rPr lang="en-US" sz="2800" dirty="0">
                <a:latin typeface="Times New Roman" panose="02020603050405020304" pitchFamily="18" charset="0"/>
                <a:cs typeface="Times New Roman" panose="02020603050405020304" pitchFamily="18" charset="0"/>
              </a:rPr>
              <a:t>Principle of sustainable design</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p:txBody>
          <a:bodyPr>
            <a:normAutofit/>
          </a:bodyPr>
          <a:lstStyle/>
          <a:p>
            <a:pPr algn="just"/>
            <a:r>
              <a:rPr lang="en-US" sz="1800" dirty="0"/>
              <a:t>In order for the designer to consider sustainable design throughout the process, the question becomes what are the stages of the design process and design development that you can consider changing in order to make a more sustainable product? Below are some ideas on how to implement sustainability in design for each design area:</a:t>
            </a:r>
          </a:p>
          <a:p>
            <a:pPr algn="just" fontAlgn="base"/>
            <a:r>
              <a:rPr lang="en-US" sz="1800" b="1" dirty="0"/>
              <a:t>Form</a:t>
            </a:r>
            <a:endParaRPr lang="en-US" sz="1800" dirty="0"/>
          </a:p>
          <a:p>
            <a:pPr algn="just" fontAlgn="base"/>
            <a:r>
              <a:rPr lang="en-US" sz="1800" dirty="0"/>
              <a:t>The form represents the visual shape of the product and is usually perceived to be the main element of the design. Before designing a product’s layout, however, the designer should ask questions like how will the shape affect energy consumption; and how will the size affect the packaging, transportation costs, and fuel emissions? </a:t>
            </a:r>
            <a:r>
              <a:rPr lang="en-US" sz="1800" u="sng" dirty="0">
                <a:hlinkClick r:id="rId2"/>
              </a:rPr>
              <a:t>IKEA’s flat packing strategy</a:t>
            </a:r>
            <a:r>
              <a:rPr lang="en-US" sz="1800" dirty="0"/>
              <a:t>, for example, helped it reduce transport costs, fuel usage, and emissions.</a:t>
            </a:r>
          </a:p>
          <a:p>
            <a:endParaRPr lang="en-IN" dirty="0"/>
          </a:p>
        </p:txBody>
      </p:sp>
      <p:sp>
        <p:nvSpPr>
          <p:cNvPr id="4" name="Date Placeholder 3"/>
          <p:cNvSpPr>
            <a:spLocks noGrp="1"/>
          </p:cNvSpPr>
          <p:nvPr>
            <p:ph type="dt" sz="half" idx="10"/>
          </p:nvPr>
        </p:nvSpPr>
        <p:spPr/>
        <p:txBody>
          <a:bodyPr/>
          <a:lstStyle/>
          <a:p>
            <a:fld id="{DB686E3E-0D07-42A2-BCB5-8F1472EAB8EF}"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83697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639762"/>
          </a:xfrm>
          <a:solidFill>
            <a:srgbClr val="FF7C80"/>
          </a:solidFill>
        </p:spPr>
        <p:txBody>
          <a:bodyPr>
            <a:normAutofit fontScale="90000"/>
          </a:bodyPr>
          <a:lstStyle/>
          <a:p>
            <a:r>
              <a:rPr lang="en-US" sz="2800" dirty="0">
                <a:latin typeface="Times New Roman" panose="02020603050405020304" pitchFamily="18" charset="0"/>
                <a:cs typeface="Times New Roman" panose="02020603050405020304" pitchFamily="18" charset="0"/>
              </a:rPr>
              <a:t>Principle of sustainable design</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p:txBody>
          <a:bodyPr>
            <a:normAutofit fontScale="70000" lnSpcReduction="20000"/>
          </a:bodyPr>
          <a:lstStyle/>
          <a:p>
            <a:pPr algn="just" fontAlgn="base"/>
            <a:r>
              <a:rPr lang="en-US" sz="2900" b="1" dirty="0"/>
              <a:t>Function and Usability</a:t>
            </a:r>
            <a:endParaRPr lang="en-US" sz="2900" dirty="0"/>
          </a:p>
          <a:p>
            <a:pPr algn="just" fontAlgn="base"/>
            <a:r>
              <a:rPr lang="en-US" sz="2900" dirty="0"/>
              <a:t>The function and usability of the product contributes to its sustainability in an indirect way, as it helps consumers use the product more easily in less time and with less energy consumption. People do not want to keep hard-to-use products, so usable products can ensure less waste and throwaways.</a:t>
            </a:r>
          </a:p>
          <a:p>
            <a:pPr algn="just" fontAlgn="base"/>
            <a:r>
              <a:rPr lang="en-US" sz="2900" b="1" dirty="0"/>
              <a:t>Cost-Effective Solutions</a:t>
            </a:r>
            <a:endParaRPr lang="en-US" sz="2900" dirty="0"/>
          </a:p>
          <a:p>
            <a:pPr algn="just" fontAlgn="base"/>
            <a:r>
              <a:rPr lang="en-US" sz="2900" dirty="0"/>
              <a:t>For many of today’s sustainable products, cost is one of the key barriers that prevents many customers from making the switch from their dependence on non-sustainable products. Therefore, the designer and decision-makers are responsible for reducing the cost of current sustainable products.</a:t>
            </a:r>
          </a:p>
          <a:p>
            <a:pPr algn="just" fontAlgn="base"/>
            <a:r>
              <a:rPr lang="en-US" sz="2900" b="1" dirty="0"/>
              <a:t>Renewable Energy</a:t>
            </a:r>
            <a:endParaRPr lang="en-US" sz="2900" dirty="0"/>
          </a:p>
          <a:p>
            <a:pPr algn="just" fontAlgn="base"/>
            <a:r>
              <a:rPr lang="en-US" sz="2900" dirty="0"/>
              <a:t>Designers should stop depending on carbon energy and think in terms of building products that depend on renewable energy, such as solar panels and wind farms.</a:t>
            </a:r>
          </a:p>
          <a:p>
            <a:endParaRPr lang="en-IN" dirty="0"/>
          </a:p>
        </p:txBody>
      </p:sp>
      <p:sp>
        <p:nvSpPr>
          <p:cNvPr id="4" name="Date Placeholder 3"/>
          <p:cNvSpPr>
            <a:spLocks noGrp="1"/>
          </p:cNvSpPr>
          <p:nvPr>
            <p:ph type="dt" sz="half" idx="10"/>
          </p:nvPr>
        </p:nvSpPr>
        <p:spPr/>
        <p:txBody>
          <a:bodyPr/>
          <a:lstStyle/>
          <a:p>
            <a:fld id="{044DAAEE-E878-4FA3-9CB1-6314B68AD448}"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2856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944562"/>
          </a:xfrm>
          <a:solidFill>
            <a:srgbClr val="FF7C80"/>
          </a:solidFill>
        </p:spPr>
        <p:txBody>
          <a:bodyPr>
            <a:normAutofit/>
          </a:bodyPr>
          <a:lstStyle/>
          <a:p>
            <a:r>
              <a:rPr lang="en-US" sz="2800" dirty="0">
                <a:latin typeface="Times New Roman" panose="02020603050405020304" pitchFamily="18" charset="0"/>
                <a:cs typeface="Times New Roman" panose="02020603050405020304" pitchFamily="18" charset="0"/>
              </a:rPr>
              <a:t>Principle of sustainable design</a:t>
            </a:r>
          </a:p>
        </p:txBody>
      </p:sp>
      <p:sp>
        <p:nvSpPr>
          <p:cNvPr id="3" name="Content Placeholder 2"/>
          <p:cNvSpPr>
            <a:spLocks noGrp="1"/>
          </p:cNvSpPr>
          <p:nvPr>
            <p:ph idx="1"/>
          </p:nvPr>
        </p:nvSpPr>
        <p:spPr/>
        <p:txBody>
          <a:bodyPr>
            <a:normAutofit lnSpcReduction="10000"/>
          </a:bodyPr>
          <a:lstStyle/>
          <a:p>
            <a:pPr algn="just" fontAlgn="base"/>
            <a:r>
              <a:rPr lang="en-US" sz="1800" dirty="0"/>
              <a:t>The principles above are general considerations that designers can depend on in order to build a sustainable design or service. Overall, the above design principles take into consideration the environment, people, economy, and culture. Every product or service design should consider these four factors. For example, the materials embedded in products should reflect concern for consumer safety and fit the cultural context in which they will be used.</a:t>
            </a:r>
          </a:p>
          <a:p>
            <a:pPr algn="just" fontAlgn="base"/>
            <a:r>
              <a:rPr lang="en-US" sz="1800" dirty="0"/>
              <a:t>Some obstacles that face some sustainable products are the result of a lack of consideration for these four values. In order to attract consumers to use a sustainable product, it should also address customer needs and compete in cost with other products on the market.</a:t>
            </a:r>
          </a:p>
          <a:p>
            <a:pPr algn="just" fontAlgn="base"/>
            <a:r>
              <a:rPr lang="en-US" sz="1800" b="1" dirty="0"/>
              <a:t>Materials and Recycling</a:t>
            </a:r>
            <a:endParaRPr lang="en-US" sz="1800" dirty="0"/>
          </a:p>
          <a:p>
            <a:pPr algn="just" fontAlgn="base"/>
            <a:r>
              <a:rPr lang="en-US" sz="1800" dirty="0"/>
              <a:t>Similar to energy, materials play an essential role in sustainable design, as every designer should search for materials that can be easily recycled or for which the planet can recreate in a short amount of time. For example, IKEA depends on mixed woods and innovative materials to replace traditional varieties of wood that can take a long time to grow in forests. The mixed and recycled materials can also help reduce product cost.</a:t>
            </a:r>
          </a:p>
          <a:p>
            <a:pPr algn="just" fontAlgn="base"/>
            <a:endParaRPr lang="en-US" sz="1800" dirty="0"/>
          </a:p>
          <a:p>
            <a:pPr algn="just"/>
            <a:endParaRPr lang="en-IN" sz="1800" dirty="0"/>
          </a:p>
        </p:txBody>
      </p:sp>
      <p:sp>
        <p:nvSpPr>
          <p:cNvPr id="4" name="Date Placeholder 3"/>
          <p:cNvSpPr>
            <a:spLocks noGrp="1"/>
          </p:cNvSpPr>
          <p:nvPr>
            <p:ph type="dt" sz="half" idx="10"/>
          </p:nvPr>
        </p:nvSpPr>
        <p:spPr/>
        <p:txBody>
          <a:bodyPr/>
          <a:lstStyle/>
          <a:p>
            <a:fld id="{48EA1C31-1D75-4225-9862-3D25B0C1A059}"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5542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47C931-B801-491B-84F3-B5464D071F67}" type="datetime1">
              <a:rPr lang="en-US" smtClean="0"/>
              <a:t>3/6/2025</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2" name="Picture 1"/>
          <p:cNvPicPr>
            <a:picLocks noChangeAspect="1"/>
          </p:cNvPicPr>
          <p:nvPr/>
        </p:nvPicPr>
        <p:blipFill>
          <a:blip r:embed="rId2"/>
          <a:stretch>
            <a:fillRect/>
          </a:stretch>
        </p:blipFill>
        <p:spPr>
          <a:xfrm>
            <a:off x="942468" y="1466576"/>
            <a:ext cx="7259063" cy="3924848"/>
          </a:xfrm>
          <a:prstGeom prst="rect">
            <a:avLst/>
          </a:prstGeom>
        </p:spPr>
      </p:pic>
    </p:spTree>
    <p:extLst>
      <p:ext uri="{BB962C8B-B14F-4D97-AF65-F5344CB8AC3E}">
        <p14:creationId xmlns:p14="http://schemas.microsoft.com/office/powerpoint/2010/main" val="2099740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792162"/>
          </a:xfrm>
          <a:solidFill>
            <a:srgbClr val="FF7C80"/>
          </a:solidFill>
        </p:spPr>
        <p:txBody>
          <a:bodyPr>
            <a:normAutofit fontScale="90000"/>
          </a:bodyPr>
          <a:lstStyle/>
          <a:p>
            <a:r>
              <a:rPr lang="en-US" sz="2800" dirty="0">
                <a:latin typeface="Times New Roman" panose="02020603050405020304" pitchFamily="18" charset="0"/>
                <a:cs typeface="Times New Roman" panose="02020603050405020304" pitchFamily="18" charset="0"/>
              </a:rPr>
              <a:t>Principle of sustainable design</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p:txBody>
          <a:bodyPr>
            <a:normAutofit/>
          </a:bodyPr>
          <a:lstStyle/>
          <a:p>
            <a:pPr algn="just" fontAlgn="base"/>
            <a:r>
              <a:rPr lang="en-US" sz="1800" b="1" dirty="0"/>
              <a:t>Durable Design Solutions</a:t>
            </a:r>
            <a:endParaRPr lang="en-US" sz="1800" dirty="0"/>
          </a:p>
          <a:p>
            <a:pPr algn="just" fontAlgn="base"/>
            <a:r>
              <a:rPr lang="en-US" sz="1800" dirty="0"/>
              <a:t>In order to reach zero waste, products have to either be durable enough to last for a long time or be fully recycled and transformed completely into new products. Depending on both methods can help recycle products more than one time and decrease the dependence on Earth’s resources.</a:t>
            </a:r>
          </a:p>
          <a:p>
            <a:pPr algn="just"/>
            <a:r>
              <a:rPr lang="en-US" sz="1800" dirty="0"/>
              <a:t>Constant Improvement and Sharing of </a:t>
            </a:r>
            <a:r>
              <a:rPr lang="en-US" sz="1800" dirty="0" err="1"/>
              <a:t>KnowledgeEvaluation</a:t>
            </a:r>
            <a:r>
              <a:rPr lang="en-US" sz="1800" dirty="0"/>
              <a:t> and improvement are important parts of any design process, but they take on even more importance in order to evaluate sustainable initiatives and improve them enough that they attain the same or better quality than existing products.</a:t>
            </a:r>
            <a:endParaRPr lang="en-IN" sz="1800" dirty="0"/>
          </a:p>
        </p:txBody>
      </p:sp>
      <p:sp>
        <p:nvSpPr>
          <p:cNvPr id="4" name="Date Placeholder 3"/>
          <p:cNvSpPr>
            <a:spLocks noGrp="1"/>
          </p:cNvSpPr>
          <p:nvPr>
            <p:ph type="dt" sz="half" idx="10"/>
          </p:nvPr>
        </p:nvSpPr>
        <p:spPr/>
        <p:txBody>
          <a:bodyPr/>
          <a:lstStyle/>
          <a:p>
            <a:fld id="{E962F8FF-ADC6-4DF1-89B6-D40C23A7155C}"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105391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1800" dirty="0"/>
              <a:t>As designers, we have to understand our critical role in the sustainable world. One of the designer’s roles is to solve problems and provide innovative solutions through products or services. Considering the critical problems that face our planet due to the irresponsible consumption of natural resources, designers play an important role in providing solutions to this problem and replacing obsolete products with innovative and sustainable ones that can ensure lower consumption of resources and less waste.</a:t>
            </a:r>
          </a:p>
        </p:txBody>
      </p:sp>
      <p:sp>
        <p:nvSpPr>
          <p:cNvPr id="4" name="Date Placeholder 3"/>
          <p:cNvSpPr>
            <a:spLocks noGrp="1"/>
          </p:cNvSpPr>
          <p:nvPr>
            <p:ph type="dt" sz="half" idx="10"/>
          </p:nvPr>
        </p:nvSpPr>
        <p:spPr/>
        <p:txBody>
          <a:bodyPr/>
          <a:lstStyle/>
          <a:p>
            <a:fld id="{76D74681-2088-4968-BD2B-22B834E492E2}"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dirty="0"/>
              <a:t>The Role of Design in Sustainability</a:t>
            </a:r>
          </a:p>
          <a:p>
            <a:pPr algn="ct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230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944562"/>
          </a:xfrm>
          <a:solidFill>
            <a:srgbClr val="FF7C80"/>
          </a:solidFill>
        </p:spPr>
        <p:txBody>
          <a:bodyPr>
            <a:normAutofit/>
          </a:bodyPr>
          <a:lstStyle/>
          <a:p>
            <a:r>
              <a:rPr lang="en-IN" sz="3600" dirty="0"/>
              <a:t>Principle of sustainable engineering</a:t>
            </a:r>
          </a:p>
        </p:txBody>
      </p:sp>
      <p:sp>
        <p:nvSpPr>
          <p:cNvPr id="3" name="Content Placeholder 2"/>
          <p:cNvSpPr>
            <a:spLocks noGrp="1"/>
          </p:cNvSpPr>
          <p:nvPr>
            <p:ph idx="1"/>
          </p:nvPr>
        </p:nvSpPr>
        <p:spPr/>
        <p:txBody>
          <a:bodyPr>
            <a:normAutofit/>
          </a:bodyPr>
          <a:lstStyle/>
          <a:p>
            <a:pPr algn="just" fontAlgn="base"/>
            <a:r>
              <a:rPr lang="en-US" sz="1800" dirty="0"/>
              <a:t>Technological development, and thus scientists and engineers, play an important role in addressing the challenges brought by each of the three axes of the Sustainability Triad. But, what does it mean to meet "</a:t>
            </a:r>
            <a:r>
              <a:rPr lang="en-US" sz="1800" i="1" dirty="0"/>
              <a:t>the needs of the current generation while preserving the ability of future generations to meet their own needs</a:t>
            </a:r>
            <a:r>
              <a:rPr lang="en-US" sz="1800" dirty="0"/>
              <a:t>," as stated by the </a:t>
            </a:r>
            <a:r>
              <a:rPr lang="en-US" sz="1800" dirty="0" err="1"/>
              <a:t>Brundtland</a:t>
            </a:r>
            <a:r>
              <a:rPr lang="en-US" sz="1800" dirty="0"/>
              <a:t> Commission?</a:t>
            </a:r>
          </a:p>
          <a:p>
            <a:pPr algn="just" fontAlgn="base"/>
            <a:r>
              <a:rPr lang="en-US" sz="1800" dirty="0"/>
              <a:t>Some sources call for twelve different guidelines that can be implemented in the practice of every field of science and engineering. In Table 1.1 below, the key points from these twelve guidelines are summarized. What they have in common is that they require significant effort and planning </a:t>
            </a:r>
            <a:r>
              <a:rPr lang="en-US" sz="1800" i="1" dirty="0"/>
              <a:t>BEFORE</a:t>
            </a:r>
            <a:r>
              <a:rPr lang="en-US" sz="1800" dirty="0"/>
              <a:t> a new process/product is created. This type of effort is consistent with the idea introduced in the section in Sustainable Management. That is, EFFICIENCY is the most effective way to manage. We will come back to these guidelines when we discuss the life cycle analysis of products and how to design sustainable products in modules ahead.</a:t>
            </a:r>
          </a:p>
          <a:p>
            <a:endParaRPr lang="en-IN" sz="1800" dirty="0"/>
          </a:p>
        </p:txBody>
      </p:sp>
      <p:sp>
        <p:nvSpPr>
          <p:cNvPr id="4" name="Date Placeholder 3"/>
          <p:cNvSpPr>
            <a:spLocks noGrp="1"/>
          </p:cNvSpPr>
          <p:nvPr>
            <p:ph type="dt" sz="half" idx="10"/>
          </p:nvPr>
        </p:nvSpPr>
        <p:spPr/>
        <p:txBody>
          <a:bodyPr/>
          <a:lstStyle/>
          <a:p>
            <a:fld id="{385BBAD8-3EE1-4EE8-B4C8-28637C33E4D9}"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83355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095375"/>
          </a:xfrm>
          <a:solidFill>
            <a:srgbClr val="FF7C80"/>
          </a:solidFill>
        </p:spPr>
        <p:txBody>
          <a:bodyPr>
            <a:normAutofit/>
          </a:bodyPr>
          <a:lstStyle/>
          <a:p>
            <a:r>
              <a:rPr lang="en-IN" sz="3600" dirty="0"/>
              <a:t>Principle of sustainable Engineering</a:t>
            </a:r>
          </a:p>
        </p:txBody>
      </p:sp>
      <p:pic>
        <p:nvPicPr>
          <p:cNvPr id="7" name="Content Placeholder 6"/>
          <p:cNvPicPr>
            <a:picLocks noGrp="1" noChangeAspect="1"/>
          </p:cNvPicPr>
          <p:nvPr>
            <p:ph idx="1"/>
          </p:nvPr>
        </p:nvPicPr>
        <p:blipFill>
          <a:blip r:embed="rId2"/>
          <a:stretch>
            <a:fillRect/>
          </a:stretch>
        </p:blipFill>
        <p:spPr>
          <a:xfrm>
            <a:off x="899600" y="1915047"/>
            <a:ext cx="7344800" cy="3896269"/>
          </a:xfrm>
          <a:prstGeom prst="rect">
            <a:avLst/>
          </a:prstGeom>
        </p:spPr>
      </p:pic>
      <p:sp>
        <p:nvSpPr>
          <p:cNvPr id="4" name="Date Placeholder 3"/>
          <p:cNvSpPr>
            <a:spLocks noGrp="1"/>
          </p:cNvSpPr>
          <p:nvPr>
            <p:ph type="dt" sz="half" idx="10"/>
          </p:nvPr>
        </p:nvSpPr>
        <p:spPr/>
        <p:txBody>
          <a:bodyPr/>
          <a:lstStyle/>
          <a:p>
            <a:fld id="{18386407-7357-400F-8BDA-0A0C94049333}"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100088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199" cy="1143000"/>
          </a:xfrm>
          <a:solidFill>
            <a:srgbClr val="FF7C80"/>
          </a:solidFill>
        </p:spPr>
        <p:txBody>
          <a:bodyPr>
            <a:normAutofit fontScale="90000"/>
          </a:bodyPr>
          <a:lstStyle/>
          <a:p>
            <a:r>
              <a:rPr lang="en-IN" dirty="0"/>
              <a:t>Principle of sustainable engineering</a:t>
            </a:r>
          </a:p>
        </p:txBody>
      </p:sp>
      <p:pic>
        <p:nvPicPr>
          <p:cNvPr id="7" name="Content Placeholder 6"/>
          <p:cNvPicPr>
            <a:picLocks noGrp="1" noChangeAspect="1"/>
          </p:cNvPicPr>
          <p:nvPr>
            <p:ph idx="1"/>
          </p:nvPr>
        </p:nvPicPr>
        <p:blipFill>
          <a:blip r:embed="rId2"/>
          <a:stretch>
            <a:fillRect/>
          </a:stretch>
        </p:blipFill>
        <p:spPr>
          <a:xfrm>
            <a:off x="457200" y="1684426"/>
            <a:ext cx="7587147" cy="4017337"/>
          </a:xfrm>
          <a:prstGeom prst="rect">
            <a:avLst/>
          </a:prstGeom>
        </p:spPr>
      </p:pic>
      <p:sp>
        <p:nvSpPr>
          <p:cNvPr id="4" name="Date Placeholder 3"/>
          <p:cNvSpPr>
            <a:spLocks noGrp="1"/>
          </p:cNvSpPr>
          <p:nvPr>
            <p:ph type="dt" sz="half" idx="10"/>
          </p:nvPr>
        </p:nvSpPr>
        <p:spPr/>
        <p:txBody>
          <a:bodyPr/>
          <a:lstStyle/>
          <a:p>
            <a:fld id="{F4B42961-2FEB-4A19-AA40-713E415FBB5C}"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140771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a:bodyPr>
          <a:lstStyle/>
          <a:p>
            <a:r>
              <a:rPr lang="en-IN" sz="2400" dirty="0"/>
              <a:t>Fundamental of system analysis</a:t>
            </a:r>
          </a:p>
        </p:txBody>
      </p:sp>
      <p:sp>
        <p:nvSpPr>
          <p:cNvPr id="3" name="Content Placeholder 2"/>
          <p:cNvSpPr>
            <a:spLocks noGrp="1"/>
          </p:cNvSpPr>
          <p:nvPr>
            <p:ph idx="1"/>
          </p:nvPr>
        </p:nvSpPr>
        <p:spPr/>
        <p:txBody>
          <a:bodyPr>
            <a:noAutofit/>
          </a:bodyPr>
          <a:lstStyle/>
          <a:p>
            <a:pPr algn="just" fontAlgn="base"/>
            <a:r>
              <a:rPr lang="en-US" sz="1800" dirty="0"/>
              <a:t>To build the contextual framework for applying the sustainability principles, we need to develop some background in systems. We often hear terms like “systems thinking” or “systems approach”. Or in some cases, to initiate a sustainable and long-lasting change, we need to change the “system” rather than trying to change the final result. The material in this section is the tip of a bigger iceberg – system analysis is applicable to a very broad scope of problems, from economics to climatology, and it very often becomes a powerful tool in strategic decision-making. In this course, the systems approach will be essential when we consider technology trends and implementation in a broader societal context, where multiple forces – economic, environmental, political, educational, and psychological - come into play. It is not about simple ‘yes/no’ questions – it is our way to explore the complexity and possibly to find answers to ‘why’ questions for the most part. Let us start with some definitions.</a:t>
            </a:r>
          </a:p>
          <a:p>
            <a:pPr algn="just" fontAlgn="base"/>
            <a:r>
              <a:rPr lang="en-US" sz="1800" dirty="0"/>
              <a:t>Are we dealing with a system?</a:t>
            </a:r>
          </a:p>
          <a:p>
            <a:pPr algn="just" fontAlgn="base"/>
            <a:r>
              <a:rPr lang="en-US" sz="1800" dirty="0"/>
              <a:t>A </a:t>
            </a:r>
            <a:r>
              <a:rPr lang="en-US" sz="1800" b="1" dirty="0"/>
              <a:t>system</a:t>
            </a:r>
            <a:r>
              <a:rPr lang="en-US" sz="1800" dirty="0"/>
              <a:t> is an interconnected set of elements that is organized in a way that achieves a purpose. </a:t>
            </a:r>
            <a:endParaRPr lang="en-IN" sz="1800" dirty="0"/>
          </a:p>
        </p:txBody>
      </p:sp>
      <p:sp>
        <p:nvSpPr>
          <p:cNvPr id="4" name="Date Placeholder 3"/>
          <p:cNvSpPr>
            <a:spLocks noGrp="1"/>
          </p:cNvSpPr>
          <p:nvPr>
            <p:ph type="dt" sz="half" idx="10"/>
          </p:nvPr>
        </p:nvSpPr>
        <p:spPr/>
        <p:txBody>
          <a:bodyPr/>
          <a:lstStyle/>
          <a:p>
            <a:fld id="{2543C74E-D3A2-4366-8F9A-CC050E948BEB}"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073861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563562"/>
          </a:xfrm>
          <a:solidFill>
            <a:srgbClr val="FF7C80"/>
          </a:solidFill>
        </p:spPr>
        <p:txBody>
          <a:bodyPr>
            <a:normAutofit/>
          </a:bodyPr>
          <a:lstStyle/>
          <a:p>
            <a:r>
              <a:rPr lang="en-IN" sz="2800" dirty="0"/>
              <a:t>Fundamental of system analysis</a:t>
            </a:r>
          </a:p>
        </p:txBody>
      </p:sp>
      <p:sp>
        <p:nvSpPr>
          <p:cNvPr id="3" name="Content Placeholder 2"/>
          <p:cNvSpPr>
            <a:spLocks noGrp="1"/>
          </p:cNvSpPr>
          <p:nvPr>
            <p:ph idx="1"/>
          </p:nvPr>
        </p:nvSpPr>
        <p:spPr/>
        <p:txBody>
          <a:bodyPr>
            <a:normAutofit fontScale="55000" lnSpcReduction="20000"/>
          </a:bodyPr>
          <a:lstStyle/>
          <a:p>
            <a:pPr algn="just" fontAlgn="base"/>
            <a:r>
              <a:rPr lang="en-US" dirty="0"/>
              <a:t>Three distinct entities of any system are </a:t>
            </a:r>
            <a:r>
              <a:rPr lang="en-US" b="1" dirty="0"/>
              <a:t>elements, interconnections, and purpose</a:t>
            </a:r>
            <a:r>
              <a:rPr lang="en-US" dirty="0"/>
              <a:t> (or function). These ensure system’s integrity and often determine such system’s properties and behaviors as development, resiliency, self-organization, self-repair, and eventually - sustainability. You can tell that you are dealing with a system, not a random collection of components, if you can identify the mutual impacts between the components and observe the outcome or behavior over time that is different from the outcomes or behavior of the separate components on their own.</a:t>
            </a:r>
          </a:p>
          <a:p>
            <a:pPr algn="just" fontAlgn="base"/>
            <a:r>
              <a:rPr lang="en-US" dirty="0"/>
              <a:t>For example, a forest is a system consisting of trees, soil, multiple species of flora and fauna – all of which are interconnected via food chains, nutrient flows, energy exchange, and many other chemical and physical processes. Its function is to provide environment and nutrition for sustaining living organisms and also to produce oxygen via photosynthesis. If one takes an element out of the system (e.g., taking a certain tree species and planting it in an isolated environment, or taking an animal and placing it in a zoo), those elements would behave differently, the same as the system deprived of a certain element will be affected and will react to the change.</a:t>
            </a:r>
          </a:p>
          <a:p>
            <a:endParaRPr lang="en-IN" dirty="0"/>
          </a:p>
        </p:txBody>
      </p:sp>
      <p:sp>
        <p:nvSpPr>
          <p:cNvPr id="4" name="Date Placeholder 3"/>
          <p:cNvSpPr>
            <a:spLocks noGrp="1"/>
          </p:cNvSpPr>
          <p:nvPr>
            <p:ph type="dt" sz="half" idx="10"/>
          </p:nvPr>
        </p:nvSpPr>
        <p:spPr/>
        <p:txBody>
          <a:bodyPr/>
          <a:lstStyle/>
          <a:p>
            <a:fld id="{EDF1245F-1B76-4564-9236-0BF34E5227D6}"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630046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solidFill>
            <a:srgbClr val="FF7C80"/>
          </a:solidFill>
        </p:spPr>
        <p:txBody>
          <a:bodyPr>
            <a:normAutofit/>
          </a:bodyPr>
          <a:lstStyle/>
          <a:p>
            <a:r>
              <a:rPr lang="en-IN" sz="2800" dirty="0"/>
              <a:t>Fundamental of system analysis</a:t>
            </a:r>
          </a:p>
        </p:txBody>
      </p:sp>
      <p:sp>
        <p:nvSpPr>
          <p:cNvPr id="3" name="Content Placeholder 2"/>
          <p:cNvSpPr>
            <a:spLocks noGrp="1"/>
          </p:cNvSpPr>
          <p:nvPr>
            <p:ph idx="1"/>
          </p:nvPr>
        </p:nvSpPr>
        <p:spPr/>
        <p:txBody>
          <a:bodyPr/>
          <a:lstStyle/>
          <a:p>
            <a:pPr algn="just"/>
            <a:r>
              <a:rPr lang="en-US" sz="1800" dirty="0"/>
              <a:t>In a social context, for example, a village is also a system, not a simple aggregation of houses and people. Houses may be connected through the utility networks, people are connected through trade, collaboration, and social relationships. Disruption of life and function on one side of the village would cause system’s reaction and change.</a:t>
            </a:r>
          </a:p>
          <a:p>
            <a:endParaRPr lang="en-IN" dirty="0"/>
          </a:p>
        </p:txBody>
      </p:sp>
      <p:sp>
        <p:nvSpPr>
          <p:cNvPr id="4" name="Date Placeholder 3"/>
          <p:cNvSpPr>
            <a:spLocks noGrp="1"/>
          </p:cNvSpPr>
          <p:nvPr>
            <p:ph type="dt" sz="half" idx="10"/>
          </p:nvPr>
        </p:nvSpPr>
        <p:spPr/>
        <p:txBody>
          <a:bodyPr/>
          <a:lstStyle/>
          <a:p>
            <a:fld id="{4C870AEE-20C2-4665-8639-6BB476F6C569}"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73015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a:bodyPr>
          <a:lstStyle/>
          <a:p>
            <a:r>
              <a:rPr lang="en-IN" sz="2800" dirty="0"/>
              <a:t>Growth decay and tipping point</a:t>
            </a:r>
          </a:p>
        </p:txBody>
      </p:sp>
      <p:sp>
        <p:nvSpPr>
          <p:cNvPr id="3" name="Content Placeholder 2"/>
          <p:cNvSpPr>
            <a:spLocks noGrp="1"/>
          </p:cNvSpPr>
          <p:nvPr>
            <p:ph idx="1"/>
          </p:nvPr>
        </p:nvSpPr>
        <p:spPr/>
        <p:txBody>
          <a:bodyPr>
            <a:normAutofit/>
          </a:bodyPr>
          <a:lstStyle/>
          <a:p>
            <a:pPr algn="just" fontAlgn="base"/>
            <a:r>
              <a:rPr lang="en-US" sz="1800" dirty="0"/>
              <a:t>Growth</a:t>
            </a:r>
          </a:p>
          <a:p>
            <a:pPr algn="just" fontAlgn="base"/>
            <a:r>
              <a:rPr lang="en-US" sz="1800" dirty="0"/>
              <a:t>Since this lesson has some analysis and discussions of growth, it would be interesting to see how growth happens in system dynamics. Two types of growth we want to pay attention to are linear and exponential. Linear growth is when a value grows at a constant rate (slope). Positive couplings in systems are a usual cause of linear growth. For example, more product sold means higher profit; more fuel burned, more energy is released – those are simple observations. Exponential growth is different – it goes at an increasing rate – it accelerates! Systems with positive feedback loops often exhibit exponential growth, because the initial stock is continuously compounded by the positive couplings included in the loop.</a:t>
            </a:r>
          </a:p>
          <a:p>
            <a:pPr algn="just" fontAlgn="base"/>
            <a:r>
              <a:rPr lang="en-US" sz="1800" dirty="0"/>
              <a:t>Mathematically, these two types are schematically represented in Figure 1.22.</a:t>
            </a:r>
          </a:p>
          <a:p>
            <a:endParaRPr lang="en-IN" dirty="0"/>
          </a:p>
        </p:txBody>
      </p:sp>
      <p:sp>
        <p:nvSpPr>
          <p:cNvPr id="4" name="Date Placeholder 3"/>
          <p:cNvSpPr>
            <a:spLocks noGrp="1"/>
          </p:cNvSpPr>
          <p:nvPr>
            <p:ph type="dt" sz="half" idx="10"/>
          </p:nvPr>
        </p:nvSpPr>
        <p:spPr/>
        <p:txBody>
          <a:bodyPr/>
          <a:lstStyle/>
          <a:p>
            <a:fld id="{B9FF3F1E-6D87-4C5D-B490-11064451942A}"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005370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solidFill>
            <a:srgbClr val="FF7C80"/>
          </a:solidFill>
        </p:spPr>
        <p:txBody>
          <a:bodyPr>
            <a:normAutofit/>
          </a:bodyPr>
          <a:lstStyle/>
          <a:p>
            <a:r>
              <a:rPr lang="en-IN" sz="2800" dirty="0"/>
              <a:t>Growth decay and tipping point</a:t>
            </a:r>
          </a:p>
        </p:txBody>
      </p:sp>
      <p:pic>
        <p:nvPicPr>
          <p:cNvPr id="7" name="Content Placeholder 6"/>
          <p:cNvPicPr>
            <a:picLocks noGrp="1" noChangeAspect="1"/>
          </p:cNvPicPr>
          <p:nvPr>
            <p:ph idx="1"/>
          </p:nvPr>
        </p:nvPicPr>
        <p:blipFill>
          <a:blip r:embed="rId2"/>
          <a:stretch>
            <a:fillRect/>
          </a:stretch>
        </p:blipFill>
        <p:spPr>
          <a:xfrm>
            <a:off x="675306" y="1600200"/>
            <a:ext cx="6944694" cy="2619741"/>
          </a:xfrm>
          <a:prstGeom prst="rect">
            <a:avLst/>
          </a:prstGeom>
        </p:spPr>
      </p:pic>
      <p:sp>
        <p:nvSpPr>
          <p:cNvPr id="4" name="Date Placeholder 3"/>
          <p:cNvSpPr>
            <a:spLocks noGrp="1"/>
          </p:cNvSpPr>
          <p:nvPr>
            <p:ph type="dt" sz="half" idx="10"/>
          </p:nvPr>
        </p:nvSpPr>
        <p:spPr/>
        <p:txBody>
          <a:bodyPr/>
          <a:lstStyle/>
          <a:p>
            <a:fld id="{B17A949C-384A-4586-9218-2F4F8D5A3858}"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01354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975989-99A0-422F-9F14-A285C3836FAD}" type="datetime1">
              <a:rPr lang="en-US" smtClean="0"/>
              <a:t>3/6/2025</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a:blip r:embed="rId2"/>
          <a:stretch>
            <a:fillRect/>
          </a:stretch>
        </p:blipFill>
        <p:spPr>
          <a:xfrm>
            <a:off x="1071074" y="966444"/>
            <a:ext cx="7001852" cy="4925112"/>
          </a:xfrm>
          <a:prstGeom prst="rect">
            <a:avLst/>
          </a:prstGeom>
        </p:spPr>
      </p:pic>
    </p:spTree>
    <p:extLst>
      <p:ext uri="{BB962C8B-B14F-4D97-AF65-F5344CB8AC3E}">
        <p14:creationId xmlns:p14="http://schemas.microsoft.com/office/powerpoint/2010/main" val="77559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944562"/>
          </a:xfrm>
          <a:solidFill>
            <a:srgbClr val="FF7C80"/>
          </a:solidFill>
        </p:spPr>
        <p:txBody>
          <a:bodyPr>
            <a:normAutofit/>
          </a:bodyPr>
          <a:lstStyle/>
          <a:p>
            <a:r>
              <a:rPr lang="en-IN" sz="2800" dirty="0"/>
              <a:t>Growth decay and tipping point</a:t>
            </a:r>
          </a:p>
        </p:txBody>
      </p:sp>
      <p:sp>
        <p:nvSpPr>
          <p:cNvPr id="3" name="Content Placeholder 2"/>
          <p:cNvSpPr>
            <a:spLocks noGrp="1"/>
          </p:cNvSpPr>
          <p:nvPr>
            <p:ph idx="1"/>
          </p:nvPr>
        </p:nvSpPr>
        <p:spPr/>
        <p:txBody>
          <a:bodyPr>
            <a:normAutofit/>
          </a:bodyPr>
          <a:lstStyle/>
          <a:p>
            <a:pPr algn="just"/>
            <a:r>
              <a:rPr lang="en-US" sz="1800" dirty="0"/>
              <a:t>One of the examples shown in the previous section was about the bank account with interest. Adding interest to your balance increases the initial stock and thus earns you higher interest. This illustrates how a positive feedback works. Another example is population growth. When unhindered, the positive feedback loops are expected to cause exponential changes in system stocks.</a:t>
            </a:r>
            <a:endParaRPr lang="en-IN" sz="1800" dirty="0"/>
          </a:p>
        </p:txBody>
      </p:sp>
      <p:sp>
        <p:nvSpPr>
          <p:cNvPr id="4" name="Date Placeholder 3"/>
          <p:cNvSpPr>
            <a:spLocks noGrp="1"/>
          </p:cNvSpPr>
          <p:nvPr>
            <p:ph type="dt" sz="half" idx="10"/>
          </p:nvPr>
        </p:nvSpPr>
        <p:spPr/>
        <p:txBody>
          <a:bodyPr/>
          <a:lstStyle/>
          <a:p>
            <a:fld id="{881B4274-4E09-48BD-A567-78AD7C4B6EC4}"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825208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a:bodyPr>
          <a:lstStyle/>
          <a:p>
            <a:r>
              <a:rPr lang="en-IN" sz="2800" dirty="0"/>
              <a:t>Growth decay and tipping point</a:t>
            </a:r>
          </a:p>
        </p:txBody>
      </p:sp>
      <p:sp>
        <p:nvSpPr>
          <p:cNvPr id="3" name="Content Placeholder 2"/>
          <p:cNvSpPr>
            <a:spLocks noGrp="1"/>
          </p:cNvSpPr>
          <p:nvPr>
            <p:ph idx="1"/>
          </p:nvPr>
        </p:nvSpPr>
        <p:spPr/>
        <p:txBody>
          <a:bodyPr>
            <a:normAutofit fontScale="62500" lnSpcReduction="20000"/>
          </a:bodyPr>
          <a:lstStyle/>
          <a:p>
            <a:pPr algn="just" fontAlgn="base"/>
            <a:r>
              <a:rPr lang="en-US" u="sng" dirty="0"/>
              <a:t>Example</a:t>
            </a:r>
            <a:r>
              <a:rPr lang="en-US" dirty="0"/>
              <a:t>: How to Use Exponential Formula</a:t>
            </a:r>
          </a:p>
          <a:p>
            <a:pPr algn="just" fontAlgn="base"/>
            <a:r>
              <a:rPr lang="en-US" dirty="0"/>
              <a:t>f(x) = </a:t>
            </a:r>
            <a:r>
              <a:rPr lang="en-US" i="1" dirty="0" err="1"/>
              <a:t>ab</a:t>
            </a:r>
            <a:r>
              <a:rPr lang="en-US" baseline="30000" dirty="0" err="1"/>
              <a:t>x</a:t>
            </a:r>
            <a:endParaRPr lang="en-US" dirty="0"/>
          </a:p>
          <a:p>
            <a:pPr algn="just" fontAlgn="base"/>
            <a:r>
              <a:rPr lang="en-US" dirty="0"/>
              <a:t>This mathematical expression generically represents an exponential process. In this formula:</a:t>
            </a:r>
          </a:p>
          <a:p>
            <a:pPr algn="just" fontAlgn="base"/>
            <a:r>
              <a:rPr lang="en-US" dirty="0"/>
              <a:t>f(x) is a function – the amount we try to track over time. In the case of a bank account, it will be the account balance, or in case of population growth - the number of chickens, bacteria, or people.</a:t>
            </a:r>
          </a:p>
          <a:p>
            <a:pPr algn="just" fontAlgn="base"/>
            <a:r>
              <a:rPr lang="en-US" i="1" dirty="0"/>
              <a:t>a</a:t>
            </a:r>
            <a:r>
              <a:rPr lang="en-US" dirty="0"/>
              <a:t> is the initial value, e.g., the account balance to start from or starting population of species.</a:t>
            </a:r>
          </a:p>
          <a:p>
            <a:pPr algn="just" fontAlgn="base"/>
            <a:r>
              <a:rPr lang="en-US" i="1" dirty="0"/>
              <a:t>b</a:t>
            </a:r>
            <a:r>
              <a:rPr lang="en-US" dirty="0"/>
              <a:t> is the base, which indicates the factor by which the initial amount changes per unit of time. For example, if the number of bacteria doubles every hour, </a:t>
            </a:r>
            <a:r>
              <a:rPr lang="en-US" i="1" dirty="0"/>
              <a:t>b</a:t>
            </a:r>
            <a:r>
              <a:rPr lang="en-US" dirty="0"/>
              <a:t>=2. Or if the bank account grows by 6% every year, </a:t>
            </a:r>
            <a:r>
              <a:rPr lang="en-US" i="1" dirty="0"/>
              <a:t>b</a:t>
            </a:r>
            <a:r>
              <a:rPr lang="en-US" dirty="0"/>
              <a:t>=1.06.</a:t>
            </a:r>
          </a:p>
          <a:p>
            <a:pPr algn="just" fontAlgn="base"/>
            <a:r>
              <a:rPr lang="en-US" i="1" dirty="0"/>
              <a:t>x</a:t>
            </a:r>
            <a:r>
              <a:rPr lang="en-US" dirty="0"/>
              <a:t> is an exponent, which acts essentially as a time coordinate. For example, if you try to calculate the function for 10 hours ahead, </a:t>
            </a:r>
            <a:r>
              <a:rPr lang="en-US" i="1" dirty="0"/>
              <a:t>x</a:t>
            </a:r>
            <a:r>
              <a:rPr lang="en-US" dirty="0"/>
              <a:t>=10.</a:t>
            </a:r>
          </a:p>
          <a:p>
            <a:pPr algn="just" fontAlgn="base"/>
            <a:r>
              <a:rPr lang="en-US" dirty="0"/>
              <a:t>Starting with 1 bacteria (</a:t>
            </a:r>
            <a:r>
              <a:rPr lang="en-US" i="1" dirty="0"/>
              <a:t>a</a:t>
            </a:r>
            <a:r>
              <a:rPr lang="en-US" dirty="0"/>
              <a:t>=1) and hourly doubling increase (</a:t>
            </a:r>
            <a:r>
              <a:rPr lang="en-US" i="1" dirty="0"/>
              <a:t>b</a:t>
            </a:r>
            <a:r>
              <a:rPr lang="en-US" dirty="0"/>
              <a:t>=2), in 10 hours we will have f(x) = 1 x 2</a:t>
            </a:r>
            <a:r>
              <a:rPr lang="en-US" baseline="30000" dirty="0"/>
              <a:t>10</a:t>
            </a:r>
            <a:r>
              <a:rPr lang="en-US" dirty="0"/>
              <a:t> = 1024 bacteria.</a:t>
            </a:r>
          </a:p>
          <a:p>
            <a:endParaRPr lang="en-IN" dirty="0"/>
          </a:p>
        </p:txBody>
      </p:sp>
      <p:sp>
        <p:nvSpPr>
          <p:cNvPr id="4" name="Date Placeholder 3"/>
          <p:cNvSpPr>
            <a:spLocks noGrp="1"/>
          </p:cNvSpPr>
          <p:nvPr>
            <p:ph type="dt" sz="half" idx="10"/>
          </p:nvPr>
        </p:nvSpPr>
        <p:spPr/>
        <p:txBody>
          <a:bodyPr/>
          <a:lstStyle/>
          <a:p>
            <a:fld id="{DA28570D-A963-4E6E-9F64-7BE18F677D51}"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09223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a:bodyPr>
          <a:lstStyle/>
          <a:p>
            <a:r>
              <a:rPr lang="en-IN" sz="2800" dirty="0"/>
              <a:t>Growth decay and tipping point</a:t>
            </a:r>
          </a:p>
        </p:txBody>
      </p:sp>
      <p:pic>
        <p:nvPicPr>
          <p:cNvPr id="7" name="Content Placeholder 6"/>
          <p:cNvPicPr>
            <a:picLocks noGrp="1" noChangeAspect="1"/>
          </p:cNvPicPr>
          <p:nvPr>
            <p:ph idx="1"/>
          </p:nvPr>
        </p:nvPicPr>
        <p:blipFill>
          <a:blip r:embed="rId2"/>
          <a:stretch>
            <a:fillRect/>
          </a:stretch>
        </p:blipFill>
        <p:spPr>
          <a:xfrm>
            <a:off x="1561680" y="1819784"/>
            <a:ext cx="6020640" cy="4086795"/>
          </a:xfrm>
          <a:prstGeom prst="rect">
            <a:avLst/>
          </a:prstGeom>
        </p:spPr>
      </p:pic>
      <p:sp>
        <p:nvSpPr>
          <p:cNvPr id="4" name="Date Placeholder 3"/>
          <p:cNvSpPr>
            <a:spLocks noGrp="1"/>
          </p:cNvSpPr>
          <p:nvPr>
            <p:ph type="dt" sz="half" idx="10"/>
          </p:nvPr>
        </p:nvSpPr>
        <p:spPr/>
        <p:txBody>
          <a:bodyPr/>
          <a:lstStyle/>
          <a:p>
            <a:fld id="{2FCB87D3-ADE2-4554-9C6E-A516AD6AA147}"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1351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solidFill>
            <a:srgbClr val="FF7C80"/>
          </a:solidFill>
        </p:spPr>
        <p:txBody>
          <a:bodyPr>
            <a:normAutofit/>
          </a:bodyPr>
          <a:lstStyle/>
          <a:p>
            <a:r>
              <a:rPr lang="en-IN" sz="2800" dirty="0"/>
              <a:t>Growth decay and tipping point</a:t>
            </a:r>
          </a:p>
        </p:txBody>
      </p:sp>
      <p:sp>
        <p:nvSpPr>
          <p:cNvPr id="3" name="Content Placeholder 2"/>
          <p:cNvSpPr>
            <a:spLocks noGrp="1"/>
          </p:cNvSpPr>
          <p:nvPr>
            <p:ph idx="1"/>
          </p:nvPr>
        </p:nvSpPr>
        <p:spPr/>
        <p:txBody>
          <a:bodyPr>
            <a:normAutofit fontScale="92500" lnSpcReduction="10000"/>
          </a:bodyPr>
          <a:lstStyle/>
          <a:p>
            <a:pPr fontAlgn="base"/>
            <a:r>
              <a:rPr lang="en-US" sz="1800" dirty="0"/>
              <a:t>From the above examples, we can make a few interesting observations:</a:t>
            </a:r>
          </a:p>
          <a:p>
            <a:pPr fontAlgn="base"/>
            <a:r>
              <a:rPr lang="en-US" sz="1800" dirty="0"/>
              <a:t>Exponential growth starts slow, but it becomes fast very fast.</a:t>
            </a:r>
          </a:p>
          <a:p>
            <a:pPr fontAlgn="base"/>
            <a:r>
              <a:rPr lang="en-US" sz="1800" dirty="0"/>
              <a:t>The result of exponential growth is very hard to predict intuitively because we are used to thinking linearly</a:t>
            </a:r>
          </a:p>
          <a:p>
            <a:pPr fontAlgn="base"/>
            <a:r>
              <a:rPr lang="en-US" sz="1800" dirty="0"/>
              <a:t>Very often, exponential growth is the result of positive feedback in the system</a:t>
            </a:r>
          </a:p>
          <a:p>
            <a:pPr fontAlgn="base"/>
            <a:r>
              <a:rPr lang="en-US" sz="1800" dirty="0"/>
              <a:t>Negative (balancing) feedbacks are one way to limit system growth</a:t>
            </a:r>
          </a:p>
          <a:p>
            <a:pPr fontAlgn="base"/>
            <a:r>
              <a:rPr lang="en-US" sz="1800" dirty="0"/>
              <a:t>Exponential growth cannot be sustainable within a finite-size system and reaching capacity crisis is only a matter of time.</a:t>
            </a:r>
          </a:p>
          <a:p>
            <a:pPr fontAlgn="base"/>
            <a:r>
              <a:rPr lang="en-US" sz="1800" dirty="0"/>
              <a:t>Delays</a:t>
            </a:r>
          </a:p>
          <a:p>
            <a:pPr fontAlgn="base"/>
            <a:r>
              <a:rPr lang="en-US" sz="1800" dirty="0"/>
              <a:t>When we discussed couplings in systems, we mentioned that such causal connections exist when A affects B in either a positive or negative way, but we did not pay much attention to </a:t>
            </a:r>
            <a:r>
              <a:rPr lang="en-US" sz="1800" i="1" dirty="0"/>
              <a:t>how fast</a:t>
            </a:r>
            <a:r>
              <a:rPr lang="en-US" sz="1800" dirty="0"/>
              <a:t> that happens. Some changes can be almost instantaneous (or at least seem like that). For example, clouds moving across the sky immediately change the flow of solar energy coming down to earth, and suddenly we feel cooler, or if the sunlight is used for electric generation, the voltage of the solar panel quickly drops. But other changes may take minutes, hours, days, years, and even millennia. That essentially means we have a </a:t>
            </a:r>
            <a:r>
              <a:rPr lang="en-US" sz="1800" i="1" dirty="0"/>
              <a:t>delay</a:t>
            </a:r>
            <a:r>
              <a:rPr lang="en-US" sz="1800" dirty="0"/>
              <a:t> between the cause and its effect.</a:t>
            </a:r>
          </a:p>
          <a:p>
            <a:endParaRPr lang="en-IN" sz="1800" dirty="0"/>
          </a:p>
        </p:txBody>
      </p:sp>
      <p:sp>
        <p:nvSpPr>
          <p:cNvPr id="4" name="Date Placeholder 3"/>
          <p:cNvSpPr>
            <a:spLocks noGrp="1"/>
          </p:cNvSpPr>
          <p:nvPr>
            <p:ph type="dt" sz="half" idx="10"/>
          </p:nvPr>
        </p:nvSpPr>
        <p:spPr/>
        <p:txBody>
          <a:bodyPr/>
          <a:lstStyle/>
          <a:p>
            <a:fld id="{EA53C2E0-A1FE-44C0-8367-C68516AD1562}"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742664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a:bodyPr>
          <a:lstStyle/>
          <a:p>
            <a:r>
              <a:rPr lang="en-IN" sz="2800" dirty="0"/>
              <a:t>Growth decay and tipping point</a:t>
            </a:r>
          </a:p>
        </p:txBody>
      </p:sp>
      <p:sp>
        <p:nvSpPr>
          <p:cNvPr id="3" name="Content Placeholder 2"/>
          <p:cNvSpPr>
            <a:spLocks noGrp="1"/>
          </p:cNvSpPr>
          <p:nvPr>
            <p:ph idx="1"/>
          </p:nvPr>
        </p:nvSpPr>
        <p:spPr/>
        <p:txBody>
          <a:bodyPr>
            <a:normAutofit fontScale="62500" lnSpcReduction="20000"/>
          </a:bodyPr>
          <a:lstStyle/>
          <a:p>
            <a:pPr algn="just" fontAlgn="base"/>
            <a:r>
              <a:rPr lang="en-US" dirty="0"/>
              <a:t>Examples of systemic delays are multiple. Here are just a few:</a:t>
            </a:r>
          </a:p>
          <a:p>
            <a:pPr algn="just" fontAlgn="base"/>
            <a:r>
              <a:rPr lang="en-US" dirty="0"/>
              <a:t>Incubational period of a viral disease – time between virus entering the body and symptoms</a:t>
            </a:r>
          </a:p>
          <a:p>
            <a:pPr algn="just" fontAlgn="base"/>
            <a:r>
              <a:rPr lang="en-US" dirty="0"/>
              <a:t>Forest growth – time between seeds germinate in the soil and trees reaching a certain height;</a:t>
            </a:r>
          </a:p>
          <a:p>
            <a:pPr algn="just" fontAlgn="base"/>
            <a:r>
              <a:rPr lang="en-US" dirty="0"/>
              <a:t>Greenhouse effect in climate – time between atmospheric carbon dioxide concentration increase and global temperature increase</a:t>
            </a:r>
          </a:p>
          <a:p>
            <a:pPr algn="just" fontAlgn="base"/>
            <a:r>
              <a:rPr lang="en-US" dirty="0"/>
              <a:t>Prices in the market – time between supply or demand grow and decision to adjust the price for a product.</a:t>
            </a:r>
          </a:p>
          <a:p>
            <a:pPr algn="just"/>
            <a:r>
              <a:rPr lang="en-US" dirty="0"/>
              <a:t>The larger the system, the greater the volume of the stock, the longer it takes for it to respond to change. That is why planetary system often experiences changes (climate, ocean chemistry, geochemical cycles) with significant delays - at the scale of thousands and millions of years. That is why technological, economical, and cultural changes often happen much faster at the community level than at the national level.</a:t>
            </a:r>
            <a:endParaRPr lang="en-IN" dirty="0"/>
          </a:p>
        </p:txBody>
      </p:sp>
      <p:sp>
        <p:nvSpPr>
          <p:cNvPr id="4" name="Date Placeholder 3"/>
          <p:cNvSpPr>
            <a:spLocks noGrp="1"/>
          </p:cNvSpPr>
          <p:nvPr>
            <p:ph type="dt" sz="half" idx="10"/>
          </p:nvPr>
        </p:nvSpPr>
        <p:spPr/>
        <p:txBody>
          <a:bodyPr/>
          <a:lstStyle/>
          <a:p>
            <a:fld id="{412352C8-E6A2-455A-BCF3-C2E70EC18E6E}"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55506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a:bodyPr>
          <a:lstStyle/>
          <a:p>
            <a:r>
              <a:rPr lang="en-IN" sz="2800" dirty="0"/>
              <a:t>Growth decay and tipping point</a:t>
            </a:r>
          </a:p>
        </p:txBody>
      </p:sp>
      <p:pic>
        <p:nvPicPr>
          <p:cNvPr id="7" name="Content Placeholder 6"/>
          <p:cNvPicPr>
            <a:picLocks noGrp="1" noChangeAspect="1"/>
          </p:cNvPicPr>
          <p:nvPr>
            <p:ph idx="1"/>
          </p:nvPr>
        </p:nvPicPr>
        <p:blipFill>
          <a:blip r:embed="rId2"/>
          <a:stretch>
            <a:fillRect/>
          </a:stretch>
        </p:blipFill>
        <p:spPr>
          <a:xfrm>
            <a:off x="1523021" y="1600200"/>
            <a:ext cx="6097957" cy="4525963"/>
          </a:xfrm>
          <a:prstGeom prst="rect">
            <a:avLst/>
          </a:prstGeom>
        </p:spPr>
      </p:pic>
      <p:sp>
        <p:nvSpPr>
          <p:cNvPr id="4" name="Date Placeholder 3"/>
          <p:cNvSpPr>
            <a:spLocks noGrp="1"/>
          </p:cNvSpPr>
          <p:nvPr>
            <p:ph type="dt" sz="half" idx="10"/>
          </p:nvPr>
        </p:nvSpPr>
        <p:spPr/>
        <p:txBody>
          <a:bodyPr/>
          <a:lstStyle/>
          <a:p>
            <a:fld id="{DC2BE25E-641A-4515-9FF8-58BF4E26BF09}"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235780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a:bodyPr>
          <a:lstStyle/>
          <a:p>
            <a:r>
              <a:rPr lang="en-IN" sz="2800" dirty="0"/>
              <a:t>Growth decay and tipping point</a:t>
            </a:r>
          </a:p>
        </p:txBody>
      </p:sp>
      <p:sp>
        <p:nvSpPr>
          <p:cNvPr id="3" name="Content Placeholder 2"/>
          <p:cNvSpPr>
            <a:spLocks noGrp="1"/>
          </p:cNvSpPr>
          <p:nvPr>
            <p:ph idx="1"/>
          </p:nvPr>
        </p:nvSpPr>
        <p:spPr/>
        <p:txBody>
          <a:bodyPr>
            <a:normAutofit/>
          </a:bodyPr>
          <a:lstStyle/>
          <a:p>
            <a:pPr algn="just" fontAlgn="base"/>
            <a:r>
              <a:rPr lang="en-US" sz="1800" dirty="0"/>
              <a:t>In this process, the temperature of water goes up and down, only bypassing the optimal comfort temperature, resulting in </a:t>
            </a:r>
            <a:r>
              <a:rPr lang="en-US" sz="1800" i="1" dirty="0"/>
              <a:t>oscillation</a:t>
            </a:r>
            <a:r>
              <a:rPr lang="en-US" sz="1800" dirty="0"/>
              <a:t>. Eventually, understanding the delay, you start being more patient, wait for the change and make smaller adjustments. With a few more overshoots, you finally reach the optimal temperature. The system is stabilized!</a:t>
            </a:r>
          </a:p>
          <a:p>
            <a:pPr algn="just" fontAlgn="base"/>
            <a:r>
              <a:rPr lang="en-US" sz="1800" dirty="0"/>
              <a:t>Why are you able to stabilize the system eventually? In the process of regulating water temperature, you learn – you get information about how long the delay is between the knob turn and actual water temperature change. You also learn how much the temperature changes per certain degree of knob turning. Of course, you process this information almost subconsciously, and it takes a little bit of trial and error.    </a:t>
            </a:r>
          </a:p>
          <a:p>
            <a:endParaRPr lang="en-IN" dirty="0"/>
          </a:p>
        </p:txBody>
      </p:sp>
      <p:sp>
        <p:nvSpPr>
          <p:cNvPr id="4" name="Date Placeholder 3"/>
          <p:cNvSpPr>
            <a:spLocks noGrp="1"/>
          </p:cNvSpPr>
          <p:nvPr>
            <p:ph type="dt" sz="half" idx="10"/>
          </p:nvPr>
        </p:nvSpPr>
        <p:spPr/>
        <p:txBody>
          <a:bodyPr/>
          <a:lstStyle/>
          <a:p>
            <a:fld id="{AFA19A72-24BB-4C31-9E8F-352EAD308F57}"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356868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solidFill>
            <a:srgbClr val="FF7C80"/>
          </a:solidFill>
        </p:spPr>
        <p:txBody>
          <a:bodyPr>
            <a:normAutofit/>
          </a:bodyPr>
          <a:lstStyle/>
          <a:p>
            <a:r>
              <a:rPr lang="en-IN" sz="2800" dirty="0"/>
              <a:t>Growth decay and tipping point</a:t>
            </a:r>
          </a:p>
        </p:txBody>
      </p:sp>
      <p:pic>
        <p:nvPicPr>
          <p:cNvPr id="7" name="Content Placeholder 6"/>
          <p:cNvPicPr>
            <a:picLocks noGrp="1" noChangeAspect="1"/>
          </p:cNvPicPr>
          <p:nvPr>
            <p:ph idx="1"/>
          </p:nvPr>
        </p:nvPicPr>
        <p:blipFill>
          <a:blip r:embed="rId2"/>
          <a:stretch>
            <a:fillRect/>
          </a:stretch>
        </p:blipFill>
        <p:spPr>
          <a:xfrm>
            <a:off x="1166337" y="1996021"/>
            <a:ext cx="6811326" cy="3734321"/>
          </a:xfrm>
          <a:prstGeom prst="rect">
            <a:avLst/>
          </a:prstGeom>
        </p:spPr>
      </p:pic>
      <p:sp>
        <p:nvSpPr>
          <p:cNvPr id="4" name="Date Placeholder 3"/>
          <p:cNvSpPr>
            <a:spLocks noGrp="1"/>
          </p:cNvSpPr>
          <p:nvPr>
            <p:ph type="dt" sz="half" idx="10"/>
          </p:nvPr>
        </p:nvSpPr>
        <p:spPr/>
        <p:txBody>
          <a:bodyPr/>
          <a:lstStyle/>
          <a:p>
            <a:fld id="{BB60642E-23A4-4E3F-9419-4D20A33DF1D1}"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25058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fontScale="90000"/>
          </a:bodyPr>
          <a:lstStyle/>
          <a:p>
            <a:r>
              <a:rPr lang="en-IN" dirty="0"/>
              <a:t>Tipping points</a:t>
            </a:r>
            <a:br>
              <a:rPr lang="en-IN" dirty="0"/>
            </a:br>
            <a:endParaRPr lang="en-IN" dirty="0"/>
          </a:p>
        </p:txBody>
      </p:sp>
      <p:sp>
        <p:nvSpPr>
          <p:cNvPr id="3" name="Content Placeholder 2"/>
          <p:cNvSpPr>
            <a:spLocks noGrp="1"/>
          </p:cNvSpPr>
          <p:nvPr>
            <p:ph idx="1"/>
          </p:nvPr>
        </p:nvSpPr>
        <p:spPr/>
        <p:txBody>
          <a:bodyPr>
            <a:noAutofit/>
          </a:bodyPr>
          <a:lstStyle/>
          <a:p>
            <a:pPr algn="just" fontAlgn="base"/>
            <a:r>
              <a:rPr lang="en-US" sz="1800" dirty="0"/>
              <a:t>Tipping points is another interesting phenomenon that occurs in some systems. This topic can certainly be a subject for a deeper discussion, but it is worth mentioning it here at least briefly.</a:t>
            </a:r>
          </a:p>
          <a:p>
            <a:pPr algn="just" fontAlgn="base"/>
            <a:r>
              <a:rPr lang="en-US" sz="1800" dirty="0"/>
              <a:t>Tipping point is a special condition in a system, at which a very small perturbation or causes a large or even catastrophic change. Obviously, the small change is not the main cause, but only a trigger, the last drop in a long and sometimes complicated chain of interactions and events that lead the system to this condition. The term “tipping point” originated in the mathematical </a:t>
            </a:r>
            <a:r>
              <a:rPr lang="en-US" sz="1800" u="sng" dirty="0">
                <a:hlinkClick r:id="rId2"/>
              </a:rPr>
              <a:t>catastrophe theory</a:t>
            </a:r>
            <a:r>
              <a:rPr lang="en-US" sz="1800" dirty="0">
                <a:hlinkClick r:id="rId2"/>
              </a:rPr>
              <a:t>(link is external)</a:t>
            </a:r>
            <a:r>
              <a:rPr lang="en-US" sz="1800" dirty="0"/>
              <a:t> and only recently started to be used in the global environmental context. Most frequently, tipping points are investigated in the relation to climate science and ecology.</a:t>
            </a:r>
          </a:p>
          <a:p>
            <a:pPr algn="just" fontAlgn="base"/>
            <a:r>
              <a:rPr lang="en-US" sz="1800" dirty="0"/>
              <a:t>Tipping points are frightening because they are not easily predictable, and when the tipping events are triggered, there is no way to reverse the process. Also the events that occur when a system passes through a tipping point are usually dramatic, proceed at a high rate, and have no forewarning. </a:t>
            </a:r>
          </a:p>
        </p:txBody>
      </p:sp>
      <p:sp>
        <p:nvSpPr>
          <p:cNvPr id="4" name="Date Placeholder 3"/>
          <p:cNvSpPr>
            <a:spLocks noGrp="1"/>
          </p:cNvSpPr>
          <p:nvPr>
            <p:ph type="dt" sz="half" idx="10"/>
          </p:nvPr>
        </p:nvSpPr>
        <p:spPr/>
        <p:txBody>
          <a:bodyPr/>
          <a:lstStyle/>
          <a:p>
            <a:fld id="{8544BC05-6E66-46C6-87D3-BA40A6D680E7}"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962251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fontScale="90000"/>
          </a:bodyPr>
          <a:lstStyle/>
          <a:p>
            <a:r>
              <a:rPr lang="en-IN" dirty="0"/>
              <a:t>Tipping points</a:t>
            </a:r>
            <a:br>
              <a:rPr lang="en-IN" dirty="0"/>
            </a:br>
            <a:endParaRPr lang="en-IN" dirty="0"/>
          </a:p>
        </p:txBody>
      </p:sp>
      <p:sp>
        <p:nvSpPr>
          <p:cNvPr id="3" name="Content Placeholder 2"/>
          <p:cNvSpPr>
            <a:spLocks noGrp="1"/>
          </p:cNvSpPr>
          <p:nvPr>
            <p:ph idx="1"/>
          </p:nvPr>
        </p:nvSpPr>
        <p:spPr/>
        <p:txBody>
          <a:bodyPr>
            <a:normAutofit/>
          </a:bodyPr>
          <a:lstStyle/>
          <a:p>
            <a:pPr algn="just" fontAlgn="base"/>
            <a:r>
              <a:rPr lang="en-US" sz="1900" dirty="0"/>
              <a:t>Therefore, understanding the nature and the actual causes behind the tipping points is important for designing preventive measures. Tipping points are very characteristic of systems with counteracting negative and positive feedbacks.</a:t>
            </a:r>
          </a:p>
          <a:p>
            <a:pPr algn="just" fontAlgn="base"/>
            <a:r>
              <a:rPr lang="en-US" sz="1900" dirty="0"/>
              <a:t>If you are compelled to read more about this concept, additional explanations and some good examples are given in the following reading:</a:t>
            </a:r>
          </a:p>
          <a:p>
            <a:endParaRPr lang="en-IN" dirty="0"/>
          </a:p>
        </p:txBody>
      </p:sp>
      <p:sp>
        <p:nvSpPr>
          <p:cNvPr id="4" name="Date Placeholder 3"/>
          <p:cNvSpPr>
            <a:spLocks noGrp="1"/>
          </p:cNvSpPr>
          <p:nvPr>
            <p:ph type="dt" sz="half" idx="10"/>
          </p:nvPr>
        </p:nvSpPr>
        <p:spPr/>
        <p:txBody>
          <a:bodyPr/>
          <a:lstStyle/>
          <a:p>
            <a:fld id="{1291E535-9DDA-4379-B8CC-80CAEBF7DF8F}"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3021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
        <p:nvSpPr>
          <p:cNvPr id="6" name="Date Placeholder 5"/>
          <p:cNvSpPr>
            <a:spLocks noGrp="1"/>
          </p:cNvSpPr>
          <p:nvPr>
            <p:ph type="dt" sz="half" idx="10"/>
          </p:nvPr>
        </p:nvSpPr>
        <p:spPr/>
        <p:txBody>
          <a:bodyPr/>
          <a:lstStyle/>
          <a:p>
            <a:fld id="{94ECA3D4-DBA2-47E4-BF77-157767F969E8}" type="datetime1">
              <a:rPr lang="en-US" smtClean="0"/>
              <a:t>3/6/2025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50818" y="120649"/>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Tree>
    <p:extLst>
      <p:ext uri="{BB962C8B-B14F-4D97-AF65-F5344CB8AC3E}">
        <p14:creationId xmlns:p14="http://schemas.microsoft.com/office/powerpoint/2010/main" val="2183510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solidFill>
            <a:srgbClr val="FF7C80"/>
          </a:solidFill>
        </p:spPr>
        <p:txBody>
          <a:bodyPr>
            <a:normAutofit fontScale="90000"/>
          </a:bodyPr>
          <a:lstStyle/>
          <a:p>
            <a:r>
              <a:rPr lang="en-IN" dirty="0"/>
              <a:t>Tipping points</a:t>
            </a:r>
            <a:br>
              <a:rPr lang="en-IN" dirty="0"/>
            </a:br>
            <a:endParaRPr lang="en-IN" dirty="0"/>
          </a:p>
        </p:txBody>
      </p:sp>
      <p:sp>
        <p:nvSpPr>
          <p:cNvPr id="4" name="Date Placeholder 3"/>
          <p:cNvSpPr>
            <a:spLocks noGrp="1"/>
          </p:cNvSpPr>
          <p:nvPr>
            <p:ph type="dt" sz="half" idx="10"/>
          </p:nvPr>
        </p:nvSpPr>
        <p:spPr/>
        <p:txBody>
          <a:bodyPr/>
          <a:lstStyle/>
          <a:p>
            <a:fld id="{1DB350A8-CD9B-4076-A3C7-761F40AD50E0}"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2050" name="Picture 2" descr="Schematic showing a ball balancing on the tip of a clif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658" y="1600200"/>
            <a:ext cx="821668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427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fontScale="90000"/>
          </a:bodyPr>
          <a:lstStyle/>
          <a:p>
            <a:r>
              <a:rPr lang="en-IN" dirty="0"/>
              <a:t>Tipping points</a:t>
            </a:r>
            <a:br>
              <a:rPr lang="en-IN" dirty="0"/>
            </a:br>
            <a:endParaRPr lang="en-IN" dirty="0"/>
          </a:p>
        </p:txBody>
      </p:sp>
      <p:sp>
        <p:nvSpPr>
          <p:cNvPr id="3" name="Content Placeholder 2"/>
          <p:cNvSpPr>
            <a:spLocks noGrp="1"/>
          </p:cNvSpPr>
          <p:nvPr>
            <p:ph idx="1"/>
          </p:nvPr>
        </p:nvSpPr>
        <p:spPr/>
        <p:txBody>
          <a:bodyPr>
            <a:normAutofit/>
          </a:bodyPr>
          <a:lstStyle/>
          <a:p>
            <a:pPr algn="just"/>
            <a:r>
              <a:rPr lang="en-US" sz="1800" dirty="0"/>
              <a:t>It should be understood that tipping points are not results of external forces, which can also cause dramatic shifts and catastrophes, but are rather internally justified. Another take-away is that, like any other systemic phenomena, tipping points can happen in both natural and social worlds – they are not only confined to the physical processes. Tipping points are observed in societal systems and can be marked by major paradigm shifts, dramatic changes in thinking, decision making, and political transformations. It is very possible that passing of the human society from the current state to a new state with a higher degree of sustainability may also require passing through a tipping point when some traditional worldviews are rejected, and new ones are adopted. Hence, the tipping points do not only present risks, but also opportunities in socio-economic evolution.   </a:t>
            </a:r>
            <a:endParaRPr lang="en-IN" sz="1800" dirty="0"/>
          </a:p>
        </p:txBody>
      </p:sp>
      <p:sp>
        <p:nvSpPr>
          <p:cNvPr id="4" name="Date Placeholder 3"/>
          <p:cNvSpPr>
            <a:spLocks noGrp="1"/>
          </p:cNvSpPr>
          <p:nvPr>
            <p:ph type="dt" sz="half" idx="10"/>
          </p:nvPr>
        </p:nvSpPr>
        <p:spPr/>
        <p:txBody>
          <a:bodyPr/>
          <a:lstStyle/>
          <a:p>
            <a:fld id="{3972177B-D383-4D48-B54F-3837A95024AB}"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387064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solidFill>
            <a:srgbClr val="FF7C80"/>
          </a:solidFill>
        </p:spPr>
        <p:txBody>
          <a:bodyPr>
            <a:normAutofit fontScale="90000"/>
          </a:bodyPr>
          <a:lstStyle/>
          <a:p>
            <a:r>
              <a:rPr lang="en-IN" dirty="0"/>
              <a:t>Technology as a part of anthropogenic environment</a:t>
            </a:r>
          </a:p>
        </p:txBody>
      </p:sp>
      <p:sp>
        <p:nvSpPr>
          <p:cNvPr id="3" name="Content Placeholder 2"/>
          <p:cNvSpPr>
            <a:spLocks noGrp="1"/>
          </p:cNvSpPr>
          <p:nvPr>
            <p:ph idx="1"/>
          </p:nvPr>
        </p:nvSpPr>
        <p:spPr/>
        <p:txBody>
          <a:bodyPr>
            <a:normAutofit/>
          </a:bodyPr>
          <a:lstStyle/>
          <a:p>
            <a:pPr algn="just" fontAlgn="base"/>
            <a:r>
              <a:rPr lang="en-US" sz="1800" dirty="0"/>
              <a:t>The common definition of the term technology is quite broad and multi-colored. The most simplistic one is </a:t>
            </a:r>
            <a:r>
              <a:rPr lang="en-US" sz="1800" i="1" dirty="0"/>
              <a:t>application of scientific knowledge for practical purpose</a:t>
            </a:r>
            <a:r>
              <a:rPr lang="en-US" sz="1800" dirty="0"/>
              <a:t>. And as an extension of it, the tool or device enabling that application is typically also referred to as technology. You can read more on the history and usage of this term in a </a:t>
            </a:r>
            <a:r>
              <a:rPr lang="en-US" sz="1800" u="sng" dirty="0">
                <a:hlinkClick r:id="rId2"/>
              </a:rPr>
              <a:t>Wikipedia article on Technology</a:t>
            </a:r>
            <a:r>
              <a:rPr lang="en-US" sz="1800" dirty="0">
                <a:hlinkClick r:id="rId2"/>
              </a:rPr>
              <a:t>(link is external)</a:t>
            </a:r>
            <a:r>
              <a:rPr lang="en-US" sz="1800" dirty="0"/>
              <a:t>. You may recognize that the meaning strongly depends on the context and the professional area you are in. However, in this course, we need to distill this broad perception of technology to a more specific entity that can be used for practical analysis.</a:t>
            </a:r>
          </a:p>
          <a:p>
            <a:pPr algn="just" fontAlgn="base"/>
            <a:r>
              <a:rPr lang="en-US" sz="1800" dirty="0"/>
              <a:t>Energy and matter conversion</a:t>
            </a:r>
          </a:p>
          <a:p>
            <a:pPr algn="just" fontAlgn="base"/>
            <a:r>
              <a:rPr lang="en-US" sz="1800" dirty="0"/>
              <a:t>The most important ability of almost any technology is conversion. A technology uses inputs of energy or matter to create outputs of energy or matter of a different quality. In a general case, any technology can be represented by the following scheme (Figure 2.1):</a:t>
            </a:r>
          </a:p>
          <a:p>
            <a:pPr algn="just"/>
            <a:endParaRPr lang="en-IN" sz="1800" dirty="0"/>
          </a:p>
        </p:txBody>
      </p:sp>
      <p:sp>
        <p:nvSpPr>
          <p:cNvPr id="4" name="Date Placeholder 3"/>
          <p:cNvSpPr>
            <a:spLocks noGrp="1"/>
          </p:cNvSpPr>
          <p:nvPr>
            <p:ph type="dt" sz="half" idx="10"/>
          </p:nvPr>
        </p:nvSpPr>
        <p:spPr/>
        <p:txBody>
          <a:bodyPr/>
          <a:lstStyle/>
          <a:p>
            <a:fld id="{CB896DD3-606B-423F-853D-94B4BDFBEC22}"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74135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020762"/>
          </a:xfrm>
          <a:solidFill>
            <a:srgbClr val="FF7C80"/>
          </a:solidFill>
        </p:spPr>
        <p:txBody>
          <a:bodyPr>
            <a:normAutofit fontScale="90000"/>
          </a:bodyPr>
          <a:lstStyle/>
          <a:p>
            <a:r>
              <a:rPr lang="en-IN" dirty="0"/>
              <a:t>Technology as a part of anthropogenic environment</a:t>
            </a:r>
          </a:p>
        </p:txBody>
      </p:sp>
      <p:pic>
        <p:nvPicPr>
          <p:cNvPr id="7" name="Content Placeholder 6"/>
          <p:cNvPicPr>
            <a:picLocks noGrp="1" noChangeAspect="1"/>
          </p:cNvPicPr>
          <p:nvPr>
            <p:ph idx="1"/>
          </p:nvPr>
        </p:nvPicPr>
        <p:blipFill>
          <a:blip r:embed="rId2"/>
          <a:stretch>
            <a:fillRect/>
          </a:stretch>
        </p:blipFill>
        <p:spPr>
          <a:xfrm>
            <a:off x="1204442" y="2986759"/>
            <a:ext cx="6735115" cy="1752845"/>
          </a:xfrm>
          <a:prstGeom prst="rect">
            <a:avLst/>
          </a:prstGeom>
        </p:spPr>
      </p:pic>
      <p:sp>
        <p:nvSpPr>
          <p:cNvPr id="4" name="Date Placeholder 3"/>
          <p:cNvSpPr>
            <a:spLocks noGrp="1"/>
          </p:cNvSpPr>
          <p:nvPr>
            <p:ph type="dt" sz="half" idx="10"/>
          </p:nvPr>
        </p:nvSpPr>
        <p:spPr/>
        <p:txBody>
          <a:bodyPr/>
          <a:lstStyle/>
          <a:p>
            <a:fld id="{236D4256-6629-4C7D-BC87-F4228AD7E3CA}"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692582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a:solidFill>
            <a:srgbClr val="FF7C80"/>
          </a:solidFill>
        </p:spPr>
        <p:txBody>
          <a:bodyPr>
            <a:normAutofit fontScale="90000"/>
          </a:bodyPr>
          <a:lstStyle/>
          <a:p>
            <a:r>
              <a:rPr lang="en-IN" dirty="0"/>
              <a:t>Technology as a part of anthropogenic environment</a:t>
            </a:r>
          </a:p>
        </p:txBody>
      </p:sp>
      <p:sp>
        <p:nvSpPr>
          <p:cNvPr id="3" name="Content Placeholder 2"/>
          <p:cNvSpPr>
            <a:spLocks noGrp="1"/>
          </p:cNvSpPr>
          <p:nvPr>
            <p:ph idx="1"/>
          </p:nvPr>
        </p:nvSpPr>
        <p:spPr/>
        <p:txBody>
          <a:bodyPr>
            <a:normAutofit fontScale="62500" lnSpcReduction="20000"/>
          </a:bodyPr>
          <a:lstStyle/>
          <a:p>
            <a:pPr algn="just" fontAlgn="base"/>
            <a:r>
              <a:rPr lang="en-US" dirty="0"/>
              <a:t>So, technology typically serves as a conversion portal in a system. We use energy to produce materials; or use raw materials to produce some more complex products; or we use matter to convert forms energy; etc. Note that conversion can also be performed by natural systems or mechanisms; but we only define technology as a human-made conversion system.</a:t>
            </a:r>
            <a:br>
              <a:rPr lang="en-US" dirty="0"/>
            </a:br>
            <a:br>
              <a:rPr lang="en-US" dirty="0"/>
            </a:br>
            <a:r>
              <a:rPr lang="en-US" dirty="0"/>
              <a:t>Here are some simple examples:</a:t>
            </a:r>
          </a:p>
          <a:p>
            <a:pPr algn="just" fontAlgn="base"/>
            <a:r>
              <a:rPr lang="en-US" dirty="0"/>
              <a:t>Chemical energy of fuel &gt;&gt;&gt; </a:t>
            </a:r>
            <a:r>
              <a:rPr lang="en-US" b="1" dirty="0"/>
              <a:t>Car </a:t>
            </a:r>
            <a:r>
              <a:rPr lang="en-US" dirty="0"/>
              <a:t>&gt;&gt;&gt; Kinetic energy of car motion</a:t>
            </a:r>
          </a:p>
          <a:p>
            <a:pPr algn="just" fontAlgn="base"/>
            <a:r>
              <a:rPr lang="en-US" dirty="0"/>
              <a:t>Radiative energy (sunlight) &gt;&gt;&gt; </a:t>
            </a:r>
            <a:r>
              <a:rPr lang="en-US" b="1" dirty="0"/>
              <a:t>Solar panel </a:t>
            </a:r>
            <a:r>
              <a:rPr lang="en-US" dirty="0"/>
              <a:t>&gt;&gt;&gt; Electric energy</a:t>
            </a:r>
          </a:p>
          <a:p>
            <a:pPr algn="just" fontAlgn="base"/>
            <a:r>
              <a:rPr lang="en-US" dirty="0"/>
              <a:t>Electric energy &gt;&gt;&gt; </a:t>
            </a:r>
            <a:r>
              <a:rPr lang="en-US" b="1" dirty="0"/>
              <a:t>Phone</a:t>
            </a:r>
            <a:r>
              <a:rPr lang="en-US" dirty="0"/>
              <a:t> &gt;&gt;&gt; Sound, light</a:t>
            </a:r>
          </a:p>
          <a:p>
            <a:pPr algn="just" fontAlgn="base"/>
            <a:r>
              <a:rPr lang="en-US" dirty="0"/>
              <a:t>Contaminated water &gt;&gt;&gt; </a:t>
            </a:r>
            <a:r>
              <a:rPr lang="en-US" b="1" dirty="0"/>
              <a:t>Water treatment plant</a:t>
            </a:r>
            <a:r>
              <a:rPr lang="en-US" dirty="0"/>
              <a:t> &gt;&gt;&gt; Clean water</a:t>
            </a:r>
          </a:p>
          <a:p>
            <a:pPr algn="just" fontAlgn="base"/>
            <a:r>
              <a:rPr lang="en-US" dirty="0"/>
              <a:t>Electric energy &gt;&gt;&gt; </a:t>
            </a:r>
            <a:r>
              <a:rPr lang="en-US" b="1" dirty="0"/>
              <a:t>Furnace </a:t>
            </a:r>
            <a:r>
              <a:rPr lang="en-US" dirty="0"/>
              <a:t>&gt;&gt;&gt; Thermal energy</a:t>
            </a:r>
          </a:p>
          <a:p>
            <a:pPr algn="just" fontAlgn="base"/>
            <a:r>
              <a:rPr lang="en-US" dirty="0"/>
              <a:t>Flour, water &gt;&gt;&gt; </a:t>
            </a:r>
            <a:r>
              <a:rPr lang="en-US" b="1" dirty="0"/>
              <a:t>Baking machine</a:t>
            </a:r>
            <a:r>
              <a:rPr lang="en-US" dirty="0"/>
              <a:t> &gt;&gt;&gt; Bread</a:t>
            </a:r>
          </a:p>
          <a:p>
            <a:pPr algn="just" fontAlgn="base"/>
            <a:r>
              <a:rPr lang="en-US" dirty="0"/>
              <a:t>Organic waste &gt;&gt;&gt; </a:t>
            </a:r>
            <a:r>
              <a:rPr lang="en-US" b="1" dirty="0"/>
              <a:t>Composting </a:t>
            </a:r>
            <a:r>
              <a:rPr lang="en-US" dirty="0"/>
              <a:t>&gt;&gt;&gt; Fertilizer</a:t>
            </a:r>
          </a:p>
          <a:p>
            <a:pPr algn="just" fontAlgn="base"/>
            <a:r>
              <a:rPr lang="en-US" dirty="0"/>
              <a:t>Electricity, mechanical energy &gt;&gt;&gt; </a:t>
            </a:r>
            <a:r>
              <a:rPr lang="en-US" b="1" dirty="0"/>
              <a:t>Electric guitar </a:t>
            </a:r>
            <a:r>
              <a:rPr lang="en-US" dirty="0"/>
              <a:t>&gt;&gt;&gt; sound</a:t>
            </a:r>
          </a:p>
          <a:p>
            <a:endParaRPr lang="en-IN" dirty="0"/>
          </a:p>
        </p:txBody>
      </p:sp>
      <p:sp>
        <p:nvSpPr>
          <p:cNvPr id="4" name="Date Placeholder 3"/>
          <p:cNvSpPr>
            <a:spLocks noGrp="1"/>
          </p:cNvSpPr>
          <p:nvPr>
            <p:ph type="dt" sz="half" idx="10"/>
          </p:nvPr>
        </p:nvSpPr>
        <p:spPr/>
        <p:txBody>
          <a:bodyPr/>
          <a:lstStyle/>
          <a:p>
            <a:fld id="{57670CF6-4C8B-4021-84A2-C701E2820669}"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90660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solidFill>
            <a:srgbClr val="FF7C80"/>
          </a:solidFill>
        </p:spPr>
        <p:txBody>
          <a:bodyPr>
            <a:normAutofit fontScale="90000"/>
          </a:bodyPr>
          <a:lstStyle/>
          <a:p>
            <a:r>
              <a:rPr lang="en-IN" dirty="0"/>
              <a:t>Technology as a part of anthropogenic environment</a:t>
            </a:r>
          </a:p>
        </p:txBody>
      </p:sp>
      <p:sp>
        <p:nvSpPr>
          <p:cNvPr id="3" name="Content Placeholder 2"/>
          <p:cNvSpPr>
            <a:spLocks noGrp="1"/>
          </p:cNvSpPr>
          <p:nvPr>
            <p:ph idx="1"/>
          </p:nvPr>
        </p:nvSpPr>
        <p:spPr/>
        <p:txBody>
          <a:bodyPr>
            <a:normAutofit fontScale="55000" lnSpcReduction="20000"/>
          </a:bodyPr>
          <a:lstStyle/>
          <a:p>
            <a:pPr algn="just" fontAlgn="base"/>
            <a:r>
              <a:rPr lang="en-US" dirty="0"/>
              <a:t>Conversion efficiency</a:t>
            </a:r>
          </a:p>
          <a:p>
            <a:pPr algn="just" fontAlgn="base"/>
            <a:r>
              <a:rPr lang="en-US" dirty="0"/>
              <a:t>Obviously some technologies are better converters than others, and the following metric allows us to compare different technological options and choose a "better deal" in terms of useful output and money spent.</a:t>
            </a:r>
          </a:p>
          <a:p>
            <a:pPr algn="just" fontAlgn="base"/>
            <a:r>
              <a:rPr lang="en-US" dirty="0"/>
              <a:t>The key characteristic of any conversion process is </a:t>
            </a:r>
            <a:r>
              <a:rPr lang="en-US" b="1" dirty="0"/>
              <a:t>efficiency</a:t>
            </a:r>
            <a:r>
              <a:rPr lang="en-US" dirty="0"/>
              <a:t>. Efficiency is estimated based on the amount of </a:t>
            </a:r>
            <a:r>
              <a:rPr lang="en-US" b="1" dirty="0"/>
              <a:t>useful</a:t>
            </a:r>
            <a:r>
              <a:rPr lang="en-US" dirty="0"/>
              <a:t> output per unit input. In that sense, it is a subjective value which depends on a particular goal or purpose of a technological process, and a particular input resource we are concerned about. Hence, efficiency has widely varying meanings in different disciplines.</a:t>
            </a:r>
          </a:p>
          <a:p>
            <a:pPr algn="just" fontAlgn="base"/>
            <a:r>
              <a:rPr lang="en-US" dirty="0"/>
              <a:t>For example, efficiency is a very common metric in the field of energy conversion. According to the energy conservation law, the total energy entering a conversion device should be equal to the total energy output by the device:</a:t>
            </a:r>
          </a:p>
          <a:p>
            <a:pPr algn="just" fontAlgn="base"/>
            <a:r>
              <a:rPr lang="en-US" b="1" i="1" dirty="0" err="1"/>
              <a:t>E</a:t>
            </a:r>
            <a:r>
              <a:rPr lang="en-US" b="1" baseline="-25000" dirty="0" err="1"/>
              <a:t>in</a:t>
            </a:r>
            <a:r>
              <a:rPr lang="en-US" b="1" dirty="0"/>
              <a:t> = </a:t>
            </a:r>
            <a:r>
              <a:rPr lang="en-US" b="1" i="1" dirty="0" err="1"/>
              <a:t>E</a:t>
            </a:r>
            <a:r>
              <a:rPr lang="en-US" b="1" baseline="-25000" dirty="0" err="1"/>
              <a:t>out</a:t>
            </a:r>
            <a:endParaRPr lang="en-US" dirty="0"/>
          </a:p>
          <a:p>
            <a:pPr algn="just" fontAlgn="base"/>
            <a:r>
              <a:rPr lang="en-US" dirty="0"/>
              <a:t>Some of the output energy can be considered </a:t>
            </a:r>
            <a:r>
              <a:rPr lang="en-US" i="1" dirty="0"/>
              <a:t>useful</a:t>
            </a:r>
            <a:r>
              <a:rPr lang="en-US" dirty="0"/>
              <a:t> (based on the purpose of conversion), and some of it can be considered </a:t>
            </a:r>
            <a:r>
              <a:rPr lang="en-US" i="1" dirty="0"/>
              <a:t>not useful</a:t>
            </a:r>
            <a:r>
              <a:rPr lang="en-US" dirty="0"/>
              <a:t> and attributed to "losses":</a:t>
            </a:r>
          </a:p>
          <a:p>
            <a:pPr algn="just" fontAlgn="base"/>
            <a:r>
              <a:rPr lang="en-US" b="1" i="1" dirty="0" err="1"/>
              <a:t>E</a:t>
            </a:r>
            <a:r>
              <a:rPr lang="en-US" b="1" baseline="-25000" dirty="0" err="1"/>
              <a:t>out</a:t>
            </a:r>
            <a:r>
              <a:rPr lang="en-US" b="1" dirty="0"/>
              <a:t> = </a:t>
            </a:r>
            <a:r>
              <a:rPr lang="en-US" b="1" i="1" dirty="0" err="1"/>
              <a:t>E</a:t>
            </a:r>
            <a:r>
              <a:rPr lang="en-US" b="1" baseline="-25000" dirty="0" err="1"/>
              <a:t>out</a:t>
            </a:r>
            <a:r>
              <a:rPr lang="en-US" b="1" dirty="0"/>
              <a:t>(useful) + </a:t>
            </a:r>
            <a:r>
              <a:rPr lang="en-US" b="1" i="1" dirty="0" err="1"/>
              <a:t>E</a:t>
            </a:r>
            <a:r>
              <a:rPr lang="en-US" b="1" baseline="-25000" dirty="0" err="1"/>
              <a:t>out</a:t>
            </a:r>
            <a:r>
              <a:rPr lang="en-US" b="1" dirty="0"/>
              <a:t>(loss)</a:t>
            </a:r>
            <a:endParaRPr lang="en-US" dirty="0"/>
          </a:p>
          <a:p>
            <a:pPr algn="just" fontAlgn="base"/>
            <a:r>
              <a:rPr lang="en-US" dirty="0"/>
              <a:t>What is useful and what is not is up to us to define (nature does not care!).</a:t>
            </a:r>
          </a:p>
          <a:p>
            <a:pPr algn="just" fontAlgn="base"/>
            <a:r>
              <a:rPr lang="en-US" dirty="0"/>
              <a:t>So, efficiency determines the fraction of the useful energy as follows:</a:t>
            </a:r>
          </a:p>
          <a:p>
            <a:endParaRPr lang="en-IN" dirty="0"/>
          </a:p>
        </p:txBody>
      </p:sp>
      <p:sp>
        <p:nvSpPr>
          <p:cNvPr id="4" name="Date Placeholder 3"/>
          <p:cNvSpPr>
            <a:spLocks noGrp="1"/>
          </p:cNvSpPr>
          <p:nvPr>
            <p:ph type="dt" sz="half" idx="10"/>
          </p:nvPr>
        </p:nvSpPr>
        <p:spPr/>
        <p:txBody>
          <a:bodyPr/>
          <a:lstStyle/>
          <a:p>
            <a:fld id="{CBF99FA4-78F3-4699-B6B6-EADC92BF4C11}"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261559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a:solidFill>
            <a:srgbClr val="FF7C80"/>
          </a:solidFill>
        </p:spPr>
        <p:txBody>
          <a:bodyPr>
            <a:normAutofit fontScale="90000"/>
          </a:bodyPr>
          <a:lstStyle/>
          <a:p>
            <a:r>
              <a:rPr lang="en-IN" dirty="0"/>
              <a:t>Technology as a part of anthropogenic environment</a:t>
            </a:r>
          </a:p>
        </p:txBody>
      </p:sp>
      <p:sp>
        <p:nvSpPr>
          <p:cNvPr id="3" name="Content Placeholder 2"/>
          <p:cNvSpPr>
            <a:spLocks noGrp="1"/>
          </p:cNvSpPr>
          <p:nvPr>
            <p:ph idx="1"/>
          </p:nvPr>
        </p:nvSpPr>
        <p:spPr/>
        <p:txBody>
          <a:bodyPr>
            <a:normAutofit/>
          </a:bodyPr>
          <a:lstStyle/>
          <a:p>
            <a:pPr algn="just" fontAlgn="base"/>
            <a:r>
              <a:rPr lang="en-US" sz="1900" b="1" i="1" dirty="0"/>
              <a:t>Efficiency</a:t>
            </a:r>
            <a:r>
              <a:rPr lang="en-US" sz="1900" b="1" dirty="0"/>
              <a:t> = </a:t>
            </a:r>
            <a:r>
              <a:rPr lang="en-US" sz="1900" b="1" i="1" dirty="0" err="1"/>
              <a:t>E</a:t>
            </a:r>
            <a:r>
              <a:rPr lang="en-US" sz="1900" b="1" baseline="-25000" dirty="0" err="1"/>
              <a:t>out</a:t>
            </a:r>
            <a:r>
              <a:rPr lang="en-US" sz="1900" b="1" dirty="0"/>
              <a:t>(useful) / </a:t>
            </a:r>
            <a:r>
              <a:rPr lang="en-US" sz="1900" b="1" i="1" dirty="0" err="1"/>
              <a:t>E</a:t>
            </a:r>
            <a:r>
              <a:rPr lang="en-US" sz="1900" b="1" baseline="-25000" dirty="0" err="1"/>
              <a:t>in</a:t>
            </a:r>
            <a:r>
              <a:rPr lang="en-US" sz="1900" b="1" dirty="0"/>
              <a:t> × 100%</a:t>
            </a:r>
            <a:endParaRPr lang="en-US" sz="1900" dirty="0"/>
          </a:p>
          <a:p>
            <a:pPr algn="just" fontAlgn="base"/>
            <a:r>
              <a:rPr lang="en-US" sz="1900" dirty="0"/>
              <a:t>Efficiency is important in the sustainability context because it indicates how much of the resource is put to work, and how much of the resource is wasted in the process. The reasons for losses are process dependent and should be analyzed specifically for each application. A big part of the technological research is aimed at increasing efficiency of the conversion process via minimizing losses.</a:t>
            </a:r>
          </a:p>
          <a:p>
            <a:endParaRPr lang="en-IN" dirty="0"/>
          </a:p>
        </p:txBody>
      </p:sp>
      <p:sp>
        <p:nvSpPr>
          <p:cNvPr id="4" name="Date Placeholder 3"/>
          <p:cNvSpPr>
            <a:spLocks noGrp="1"/>
          </p:cNvSpPr>
          <p:nvPr>
            <p:ph type="dt" sz="half" idx="10"/>
          </p:nvPr>
        </p:nvSpPr>
        <p:spPr/>
        <p:txBody>
          <a:bodyPr/>
          <a:lstStyle/>
          <a:p>
            <a:fld id="{AD375661-34FF-48A1-AEB6-8BE7F17A90AC}"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414193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solidFill>
            <a:srgbClr val="FF7C80"/>
          </a:solidFill>
        </p:spPr>
        <p:txBody>
          <a:bodyPr>
            <a:normAutofit fontScale="90000"/>
          </a:bodyPr>
          <a:lstStyle/>
          <a:p>
            <a:r>
              <a:rPr lang="en-IN" dirty="0"/>
              <a:t>Technology readiness levels(TRL)</a:t>
            </a:r>
          </a:p>
        </p:txBody>
      </p:sp>
      <p:sp>
        <p:nvSpPr>
          <p:cNvPr id="3" name="Content Placeholder 2"/>
          <p:cNvSpPr>
            <a:spLocks noGrp="1"/>
          </p:cNvSpPr>
          <p:nvPr>
            <p:ph idx="1"/>
          </p:nvPr>
        </p:nvSpPr>
        <p:spPr/>
        <p:txBody>
          <a:bodyPr>
            <a:normAutofit/>
          </a:bodyPr>
          <a:lstStyle/>
          <a:p>
            <a:pPr algn="just"/>
            <a:r>
              <a:rPr lang="en-US" sz="1800" dirty="0"/>
              <a:t>Technology Readiness Levels (TRL) are a type of measurement system used to assess the maturity level of a particular technology. Each technology project is evaluated against the parameters for each technology level and is then assigned a TRL rating based on the projects progress. There are nine technology readiness levels. TRL 1 is the lowest and TRL 9 is the highest.</a:t>
            </a:r>
            <a:endParaRPr lang="en-IN" sz="1800" dirty="0"/>
          </a:p>
        </p:txBody>
      </p:sp>
      <p:sp>
        <p:nvSpPr>
          <p:cNvPr id="4" name="Date Placeholder 3"/>
          <p:cNvSpPr>
            <a:spLocks noGrp="1"/>
          </p:cNvSpPr>
          <p:nvPr>
            <p:ph type="dt" sz="half" idx="10"/>
          </p:nvPr>
        </p:nvSpPr>
        <p:spPr/>
        <p:txBody>
          <a:bodyPr/>
          <a:lstStyle/>
          <a:p>
            <a:fld id="{6FD960FC-E9FD-42EE-8DBB-A69922D15610}"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731517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258" y="274638"/>
            <a:ext cx="7068542" cy="1143000"/>
          </a:xfrm>
          <a:solidFill>
            <a:srgbClr val="FF7C80"/>
          </a:solidFill>
        </p:spPr>
        <p:txBody>
          <a:bodyPr>
            <a:normAutofit fontScale="90000"/>
          </a:bodyPr>
          <a:lstStyle/>
          <a:p>
            <a:r>
              <a:rPr lang="en-IN" dirty="0"/>
              <a:t>Technology readiness levels(TRL)</a:t>
            </a:r>
          </a:p>
        </p:txBody>
      </p:sp>
      <p:pic>
        <p:nvPicPr>
          <p:cNvPr id="7" name="Content Placeholder 6"/>
          <p:cNvPicPr>
            <a:picLocks noGrp="1" noChangeAspect="1"/>
          </p:cNvPicPr>
          <p:nvPr>
            <p:ph idx="1"/>
          </p:nvPr>
        </p:nvPicPr>
        <p:blipFill>
          <a:blip r:embed="rId2"/>
          <a:stretch>
            <a:fillRect/>
          </a:stretch>
        </p:blipFill>
        <p:spPr>
          <a:xfrm>
            <a:off x="1618258" y="1600200"/>
            <a:ext cx="5907483" cy="4525963"/>
          </a:xfrm>
          <a:prstGeom prst="rect">
            <a:avLst/>
          </a:prstGeom>
        </p:spPr>
      </p:pic>
      <p:sp>
        <p:nvSpPr>
          <p:cNvPr id="4" name="Date Placeholder 3"/>
          <p:cNvSpPr>
            <a:spLocks noGrp="1"/>
          </p:cNvSpPr>
          <p:nvPr>
            <p:ph type="dt" sz="half" idx="10"/>
          </p:nvPr>
        </p:nvSpPr>
        <p:spPr/>
        <p:txBody>
          <a:bodyPr/>
          <a:lstStyle/>
          <a:p>
            <a:fld id="{8AF90C47-E4AB-4076-87CF-8AE28E1C8004}"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09995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258" y="274638"/>
            <a:ext cx="7277542" cy="1143000"/>
          </a:xfrm>
          <a:solidFill>
            <a:srgbClr val="FF7C80"/>
          </a:solidFill>
        </p:spPr>
        <p:txBody>
          <a:bodyPr>
            <a:normAutofit fontScale="90000"/>
          </a:bodyPr>
          <a:lstStyle/>
          <a:p>
            <a:r>
              <a:rPr lang="en-IN" dirty="0"/>
              <a:t>Technology readiness levels(TRL)</a:t>
            </a:r>
          </a:p>
        </p:txBody>
      </p:sp>
      <p:pic>
        <p:nvPicPr>
          <p:cNvPr id="7" name="Content Placeholder 6"/>
          <p:cNvPicPr>
            <a:picLocks noGrp="1" noChangeAspect="1"/>
          </p:cNvPicPr>
          <p:nvPr>
            <p:ph idx="1"/>
          </p:nvPr>
        </p:nvPicPr>
        <p:blipFill>
          <a:blip r:embed="rId2"/>
          <a:stretch>
            <a:fillRect/>
          </a:stretch>
        </p:blipFill>
        <p:spPr>
          <a:xfrm>
            <a:off x="1409258" y="2586653"/>
            <a:ext cx="6325483" cy="2553056"/>
          </a:xfrm>
          <a:prstGeom prst="rect">
            <a:avLst/>
          </a:prstGeom>
        </p:spPr>
      </p:pic>
      <p:sp>
        <p:nvSpPr>
          <p:cNvPr id="4" name="Date Placeholder 3"/>
          <p:cNvSpPr>
            <a:spLocks noGrp="1"/>
          </p:cNvSpPr>
          <p:nvPr>
            <p:ph type="dt" sz="half" idx="10"/>
          </p:nvPr>
        </p:nvSpPr>
        <p:spPr/>
        <p:txBody>
          <a:bodyPr/>
          <a:lstStyle/>
          <a:p>
            <a:fld id="{047789C0-F928-497A-920E-4F8C175CEF57}"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90322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F5439334-F90C-48CF-8707-FEF13E9C327D}" type="datetime1">
              <a:rPr lang="en-US" smtClean="0"/>
              <a:t>3/6/2025</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solidFill>
            <a:srgbClr val="FF7C80"/>
          </a:solidFill>
        </p:spPr>
        <p:txBody>
          <a:bodyPr>
            <a:normAutofit fontScale="90000"/>
          </a:bodyPr>
          <a:lstStyle/>
          <a:p>
            <a:r>
              <a:rPr lang="en-IN" dirty="0"/>
              <a:t>Technology readiness levels(TRL</a:t>
            </a:r>
          </a:p>
        </p:txBody>
      </p:sp>
      <p:sp>
        <p:nvSpPr>
          <p:cNvPr id="3" name="Content Placeholder 2"/>
          <p:cNvSpPr>
            <a:spLocks noGrp="1"/>
          </p:cNvSpPr>
          <p:nvPr>
            <p:ph idx="1"/>
          </p:nvPr>
        </p:nvSpPr>
        <p:spPr/>
        <p:txBody>
          <a:bodyPr>
            <a:normAutofit fontScale="55000" lnSpcReduction="20000"/>
          </a:bodyPr>
          <a:lstStyle/>
          <a:p>
            <a:pPr algn="just"/>
            <a:r>
              <a:rPr lang="en-US" dirty="0"/>
              <a:t>When a technology is at TRL 1, scientific research is beginning and those results are being translated into future research and development.</a:t>
            </a:r>
          </a:p>
          <a:p>
            <a:pPr algn="just"/>
            <a:r>
              <a:rPr lang="en-US" dirty="0"/>
              <a:t>TRL 2 occurs once the basic principles have been studied and practical applications can be applied to those initial findings. TRL 2 technology is very speculative, as there is little to no experimental proof of concept for the technology.</a:t>
            </a:r>
          </a:p>
          <a:p>
            <a:pPr algn="just"/>
            <a:r>
              <a:rPr lang="en-US" dirty="0"/>
              <a:t>When active research and design begin, a technology is elevated to TRL 3. Generally both analytical and laboratory studies are required at this level to see if a technology is viable and ready to proceed further through the development process. Often during TRL 3, a proof-of-concept model is constructed.</a:t>
            </a:r>
          </a:p>
          <a:p>
            <a:pPr algn="just"/>
            <a:r>
              <a:rPr lang="en-US" dirty="0"/>
              <a:t>Once the proof-of-concept technology is ready, the technology advances to TRL 4. During TRL 4, multiple component pieces are tested with one another.</a:t>
            </a:r>
          </a:p>
          <a:p>
            <a:pPr algn="just"/>
            <a:r>
              <a:rPr lang="en-US" dirty="0"/>
              <a:t>TRL 5 is a continuation of TRL 4, however, a technology that is at 5 is identified as a breadboard technology and must undergo more rigorous testing than technology that is only at TRL 4. Simulations should be run in environments that are as close to realistic as possible.</a:t>
            </a:r>
          </a:p>
        </p:txBody>
      </p:sp>
      <p:sp>
        <p:nvSpPr>
          <p:cNvPr id="4" name="Date Placeholder 3"/>
          <p:cNvSpPr>
            <a:spLocks noGrp="1"/>
          </p:cNvSpPr>
          <p:nvPr>
            <p:ph type="dt" sz="half" idx="10"/>
          </p:nvPr>
        </p:nvSpPr>
        <p:spPr/>
        <p:txBody>
          <a:bodyPr/>
          <a:lstStyle/>
          <a:p>
            <a:fld id="{37943259-7FEC-45C1-B4E1-4913DDADCCAC}"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337827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a:solidFill>
            <a:srgbClr val="FF7C80"/>
          </a:solidFill>
        </p:spPr>
        <p:txBody>
          <a:bodyPr>
            <a:normAutofit fontScale="90000"/>
          </a:bodyPr>
          <a:lstStyle/>
          <a:p>
            <a:r>
              <a:rPr lang="en-IN" dirty="0"/>
              <a:t>Technology readiness levels(TRL</a:t>
            </a:r>
          </a:p>
        </p:txBody>
      </p:sp>
      <p:sp>
        <p:nvSpPr>
          <p:cNvPr id="3" name="Content Placeholder 2"/>
          <p:cNvSpPr>
            <a:spLocks noGrp="1"/>
          </p:cNvSpPr>
          <p:nvPr>
            <p:ph idx="1"/>
          </p:nvPr>
        </p:nvSpPr>
        <p:spPr/>
        <p:txBody>
          <a:bodyPr>
            <a:normAutofit/>
          </a:bodyPr>
          <a:lstStyle/>
          <a:p>
            <a:r>
              <a:rPr lang="en-US" sz="1800" dirty="0"/>
              <a:t>Once the testing of TRL 5 is complete, a technology may advance to TRL 6. A TRL 6 technology has a fully functional prototype or representational model.</a:t>
            </a:r>
          </a:p>
          <a:p>
            <a:r>
              <a:rPr lang="en-US" sz="1800" dirty="0"/>
              <a:t>TRL 7 technology requires that the working model or prototype be demonstrated in a space environment.</a:t>
            </a:r>
          </a:p>
          <a:p>
            <a:r>
              <a:rPr lang="en-US" sz="1800" dirty="0"/>
              <a:t>TRL 8 technology has been tested and “flight qualified” and it’s ready for implementation into an already existing technology or technology system.</a:t>
            </a:r>
          </a:p>
          <a:p>
            <a:r>
              <a:rPr lang="en-US" sz="1800" dirty="0"/>
              <a:t>Once a technology has been “flight proven” during a successful mission, it can be called TRL 9.</a:t>
            </a:r>
          </a:p>
        </p:txBody>
      </p:sp>
      <p:sp>
        <p:nvSpPr>
          <p:cNvPr id="4" name="Date Placeholder 3"/>
          <p:cNvSpPr>
            <a:spLocks noGrp="1"/>
          </p:cNvSpPr>
          <p:nvPr>
            <p:ph type="dt" sz="half" idx="10"/>
          </p:nvPr>
        </p:nvSpPr>
        <p:spPr/>
        <p:txBody>
          <a:bodyPr/>
          <a:lstStyle/>
          <a:p>
            <a:fld id="{F7D31490-5F0A-4678-9DF2-25C6B30F4E4D}"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537851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7C80"/>
          </a:solidFill>
        </p:spPr>
        <p:txBody>
          <a:bodyPr/>
          <a:lstStyle/>
          <a:p>
            <a:r>
              <a:rPr lang="en-IN" dirty="0"/>
              <a:t>EMERGING</a:t>
            </a:r>
          </a:p>
        </p:txBody>
      </p:sp>
      <p:sp>
        <p:nvSpPr>
          <p:cNvPr id="3" name="Content Placeholder 2"/>
          <p:cNvSpPr>
            <a:spLocks noGrp="1"/>
          </p:cNvSpPr>
          <p:nvPr>
            <p:ph idx="1"/>
          </p:nvPr>
        </p:nvSpPr>
        <p:spPr/>
        <p:txBody>
          <a:bodyPr>
            <a:normAutofit/>
          </a:bodyPr>
          <a:lstStyle/>
          <a:p>
            <a:pPr algn="just"/>
            <a:r>
              <a:rPr lang="en-US" sz="1800" dirty="0"/>
              <a:t>Technologies play a critical role in ameliorating many of the sustainability challenges facing humanity and can be designed to limit human impacts on the environment. This Collection highlights some exciting developments of frontier technologies with sustainability potential.</a:t>
            </a:r>
          </a:p>
          <a:p>
            <a:pPr algn="just"/>
            <a:r>
              <a:rPr lang="en-US" sz="1800" dirty="0"/>
              <a:t>Sustainable development is a global goal that aims to balance the needs of people, planet, and prosperity. It requires the wise use and management of natural resources, such as water, land, energy, and biodiversity. But how can we achieve sustainable development in the face of climate change, population growth, and social inequalities? In this article, we will explore some of the emerging trends and technologies that can support sustainable development policies and practices.</a:t>
            </a:r>
            <a:endParaRPr lang="en-IN" sz="1800" dirty="0"/>
          </a:p>
        </p:txBody>
      </p:sp>
      <p:sp>
        <p:nvSpPr>
          <p:cNvPr id="4" name="Date Placeholder 3"/>
          <p:cNvSpPr>
            <a:spLocks noGrp="1"/>
          </p:cNvSpPr>
          <p:nvPr>
            <p:ph type="dt" sz="half" idx="10"/>
          </p:nvPr>
        </p:nvSpPr>
        <p:spPr/>
        <p:txBody>
          <a:bodyPr/>
          <a:lstStyle/>
          <a:p>
            <a:fld id="{F2F8FEF7-94C5-43DB-A1DF-19D3300DF2CA}"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7704583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7C80"/>
          </a:solidFill>
        </p:spPr>
        <p:txBody>
          <a:bodyPr/>
          <a:lstStyle/>
          <a:p>
            <a:r>
              <a:rPr lang="en-IN" dirty="0"/>
              <a:t>CONVERGING</a:t>
            </a:r>
          </a:p>
        </p:txBody>
      </p:sp>
      <p:sp>
        <p:nvSpPr>
          <p:cNvPr id="3" name="Content Placeholder 2"/>
          <p:cNvSpPr>
            <a:spLocks noGrp="1"/>
          </p:cNvSpPr>
          <p:nvPr>
            <p:ph idx="1"/>
          </p:nvPr>
        </p:nvSpPr>
        <p:spPr/>
        <p:txBody>
          <a:bodyPr>
            <a:noAutofit/>
          </a:bodyPr>
          <a:lstStyle/>
          <a:p>
            <a:pPr algn="just" fontAlgn="auto"/>
            <a:r>
              <a:rPr lang="en-US" sz="1800" dirty="0"/>
              <a:t>Is technology our last desperate hope to avoid radical climate change, resource depletion and environmental degradation?</a:t>
            </a:r>
          </a:p>
          <a:p>
            <a:pPr algn="just" fontAlgn="auto"/>
            <a:r>
              <a:rPr lang="en-US" sz="1800" dirty="0"/>
              <a:t>Current developments in nanotechnology, life sciences, and other so-called convergent technologies (AI, VR, AR, 3D printing, </a:t>
            </a:r>
            <a:r>
              <a:rPr lang="en-US" sz="1800" dirty="0" err="1"/>
              <a:t>IoT</a:t>
            </a:r>
            <a:r>
              <a:rPr lang="en-US" sz="1800" dirty="0"/>
              <a:t>, Robotics, </a:t>
            </a:r>
            <a:r>
              <a:rPr lang="en-US" sz="1800" dirty="0" err="1"/>
              <a:t>Blockchain</a:t>
            </a:r>
            <a:r>
              <a:rPr lang="en-US" sz="1800" dirty="0"/>
              <a:t>) are fueling hope that long-term technological, environmental, and economic sustainability can be achieved through responsible research and innovation in these areas.</a:t>
            </a:r>
          </a:p>
          <a:p>
            <a:pPr algn="just" fontAlgn="auto"/>
            <a:r>
              <a:rPr lang="en-US" sz="1800" dirty="0"/>
              <a:t>The first major program on converging technologies promoted the convergence of nanotechnology, biotechnology, information technology, and cognitive science (NBIC) to improve human performance (</a:t>
            </a:r>
            <a:r>
              <a:rPr lang="en-US" sz="1800" dirty="0" err="1"/>
              <a:t>Roco</a:t>
            </a:r>
            <a:r>
              <a:rPr lang="en-US" sz="1800" dirty="0"/>
              <a:t> et al., 2002). The concept of convergence thus provides a framework for developing a strategy that aligns many partners around a social problem to be solved.</a:t>
            </a:r>
          </a:p>
          <a:p>
            <a:pPr algn="just" fontAlgn="auto"/>
            <a:r>
              <a:rPr lang="en-US" sz="1800" dirty="0"/>
              <a:t>The most common sustainability definition is: "Sustainable development is development that meets the needs of the present without compromising the ability of future generations to meet their own needs”. With this definition, the 1987</a:t>
            </a:r>
            <a:endParaRPr lang="en-IN" sz="1800" dirty="0"/>
          </a:p>
        </p:txBody>
      </p:sp>
      <p:sp>
        <p:nvSpPr>
          <p:cNvPr id="4" name="Date Placeholder 3"/>
          <p:cNvSpPr>
            <a:spLocks noGrp="1"/>
          </p:cNvSpPr>
          <p:nvPr>
            <p:ph type="dt" sz="half" idx="10"/>
          </p:nvPr>
        </p:nvSpPr>
        <p:spPr/>
        <p:txBody>
          <a:bodyPr/>
          <a:lstStyle/>
          <a:p>
            <a:fld id="{821DB219-83C2-4F5C-A303-4DEE5ED77536}"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446995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7C80"/>
          </a:solidFill>
        </p:spPr>
        <p:txBody>
          <a:bodyPr/>
          <a:lstStyle/>
          <a:p>
            <a:r>
              <a:rPr lang="en-IN" dirty="0"/>
              <a:t>CONVERGING</a:t>
            </a:r>
          </a:p>
        </p:txBody>
      </p:sp>
      <p:sp>
        <p:nvSpPr>
          <p:cNvPr id="3" name="Content Placeholder 2"/>
          <p:cNvSpPr>
            <a:spLocks noGrp="1"/>
          </p:cNvSpPr>
          <p:nvPr>
            <p:ph idx="1"/>
          </p:nvPr>
        </p:nvSpPr>
        <p:spPr/>
        <p:txBody>
          <a:bodyPr>
            <a:normAutofit fontScale="25000" lnSpcReduction="20000"/>
          </a:bodyPr>
          <a:lstStyle/>
          <a:p>
            <a:pPr algn="just" fontAlgn="auto"/>
            <a:r>
              <a:rPr lang="en-US" sz="6400" dirty="0" err="1"/>
              <a:t>Brundtland</a:t>
            </a:r>
            <a:r>
              <a:rPr lang="en-US" sz="6400" dirty="0"/>
              <a:t> Report leaves open various possibilities as to how sustainable development could be achieved. In a sense, this definition of sustainable development could be a license to do whatever it takes to meet our own needs while investing in technologies that will enable future generations to meet their own needs as we do. If we are to keep our economic promise to future generations without compromising consumption and economic growth, technology (with its ever-accelerating convergences) could be the wild card that keeps us from conserving or living within certain limits.</a:t>
            </a:r>
          </a:p>
          <a:p>
            <a:pPr algn="just" fontAlgn="auto"/>
            <a:r>
              <a:rPr lang="en-US" sz="6400" dirty="0"/>
              <a:t>In the vision of a finite world in which resources must be conserved, restored, recycled or replenished, it is often said that there can be nothing really new, but (as in the conservation of matter) only redistributions and distributions of what already exists. We have inherited the planet Earth and all of nature and we must pass them “as is” on to the next generation. The convergence of technical-scientific promises, on the other hand, is the regime of innovation, of the search for renewable energies and of the systematic exploration of new properties.</a:t>
            </a:r>
          </a:p>
          <a:p>
            <a:pPr algn="just" fontAlgn="auto"/>
            <a:r>
              <a:rPr lang="en-US" sz="6400" dirty="0"/>
              <a:t>These scientific promises might encourage us, skeptical of technology as a solution to all our problems, to pin our hopes on this wild card in a somewhat desperate attempt to achieve sustainability.</a:t>
            </a:r>
          </a:p>
          <a:p>
            <a:pPr algn="just" fontAlgn="auto"/>
            <a:r>
              <a:rPr lang="en-US" sz="6400" dirty="0"/>
              <a:t>Or should we remain skeptical? The future will tell.</a:t>
            </a:r>
          </a:p>
          <a:p>
            <a:pPr algn="just"/>
            <a:br>
              <a:rPr lang="en-US" dirty="0"/>
            </a:br>
            <a:endParaRPr lang="en-IN" dirty="0"/>
          </a:p>
          <a:p>
            <a:endParaRPr lang="en-IN" dirty="0"/>
          </a:p>
        </p:txBody>
      </p:sp>
      <p:sp>
        <p:nvSpPr>
          <p:cNvPr id="4" name="Date Placeholder 3"/>
          <p:cNvSpPr>
            <a:spLocks noGrp="1"/>
          </p:cNvSpPr>
          <p:nvPr>
            <p:ph type="dt" sz="half" idx="10"/>
          </p:nvPr>
        </p:nvSpPr>
        <p:spPr/>
        <p:txBody>
          <a:bodyPr/>
          <a:lstStyle/>
          <a:p>
            <a:fld id="{6A974FD3-8196-441E-87EB-104B016A747B}"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178284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7C80"/>
          </a:solidFill>
        </p:spPr>
        <p:txBody>
          <a:bodyPr/>
          <a:lstStyle/>
          <a:p>
            <a:r>
              <a:rPr lang="en-IN" dirty="0"/>
              <a:t>DISRUPTIVE TECHNOLOGY</a:t>
            </a:r>
          </a:p>
        </p:txBody>
      </p:sp>
      <p:sp>
        <p:nvSpPr>
          <p:cNvPr id="3" name="Content Placeholder 2"/>
          <p:cNvSpPr>
            <a:spLocks noGrp="1"/>
          </p:cNvSpPr>
          <p:nvPr>
            <p:ph idx="1"/>
          </p:nvPr>
        </p:nvSpPr>
        <p:spPr/>
        <p:txBody>
          <a:bodyPr>
            <a:normAutofit/>
          </a:bodyPr>
          <a:lstStyle/>
          <a:p>
            <a:pPr algn="just"/>
            <a:r>
              <a:rPr lang="en-US" sz="2100" dirty="0"/>
              <a:t>Disruptive technology is a term that applies to gadgets, electronics, services and concepts that have a major impact on their respective industries, ultimately changing them in irreversible ways.</a:t>
            </a:r>
          </a:p>
          <a:p>
            <a:pPr algn="just"/>
            <a:r>
              <a:rPr lang="en-US" sz="2100" dirty="0"/>
              <a:t>Working with disruptive technology, businesses can often establish themselves in new markets or take advantage of the opportunity to displace big companies in an established landscape. Understanding how this type of technology influences industries is important. In this article, we explore what disruptive technology is, its benefits and major examples of disruptive technology</a:t>
            </a:r>
            <a:r>
              <a:rPr lang="en-US" dirty="0"/>
              <a:t>.</a:t>
            </a:r>
          </a:p>
          <a:p>
            <a:endParaRPr lang="en-IN" dirty="0"/>
          </a:p>
        </p:txBody>
      </p:sp>
      <p:sp>
        <p:nvSpPr>
          <p:cNvPr id="4" name="Date Placeholder 3"/>
          <p:cNvSpPr>
            <a:spLocks noGrp="1"/>
          </p:cNvSpPr>
          <p:nvPr>
            <p:ph type="dt" sz="half" idx="10"/>
          </p:nvPr>
        </p:nvSpPr>
        <p:spPr/>
        <p:txBody>
          <a:bodyPr/>
          <a:lstStyle/>
          <a:p>
            <a:fld id="{D2DB604F-40B2-469F-AD48-C1CA752C125F}"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742169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944562"/>
          </a:xfrm>
          <a:solidFill>
            <a:srgbClr val="FF7C80"/>
          </a:solidFill>
        </p:spPr>
        <p:txBody>
          <a:bodyPr/>
          <a:lstStyle/>
          <a:p>
            <a:r>
              <a:rPr lang="en-IN" dirty="0"/>
              <a:t>CONVERGING</a:t>
            </a:r>
          </a:p>
        </p:txBody>
      </p:sp>
      <p:sp>
        <p:nvSpPr>
          <p:cNvPr id="3" name="Content Placeholder 2"/>
          <p:cNvSpPr>
            <a:spLocks noGrp="1"/>
          </p:cNvSpPr>
          <p:nvPr>
            <p:ph idx="1"/>
          </p:nvPr>
        </p:nvSpPr>
        <p:spPr/>
        <p:txBody>
          <a:bodyPr>
            <a:normAutofit/>
          </a:bodyPr>
          <a:lstStyle/>
          <a:p>
            <a:pPr algn="just"/>
            <a:r>
              <a:rPr lang="en-US" sz="2100" dirty="0"/>
              <a:t>Disruptive technology is any innovation that dramatically changes the way consumers, businesses and industries operate. When they're first developed, disruptive technologies often create a new market. They establish their own value network and are often seen as risky outliers when they're introduced.</a:t>
            </a:r>
          </a:p>
          <a:p>
            <a:pPr algn="just"/>
            <a:r>
              <a:rPr lang="en-US" sz="2100" dirty="0"/>
              <a:t>In other cases, disruptive technologies enter an established market but radically change the way business is handled and needs are met. These technologies completely replace their predecessors by offering revolutionary benefits that are notably superior. When a disruptive technology enters an existing market, it can make current items or processes obsolete.</a:t>
            </a:r>
          </a:p>
          <a:p>
            <a:endParaRPr lang="en-IN" dirty="0"/>
          </a:p>
        </p:txBody>
      </p:sp>
      <p:sp>
        <p:nvSpPr>
          <p:cNvPr id="4" name="Date Placeholder 3"/>
          <p:cNvSpPr>
            <a:spLocks noGrp="1"/>
          </p:cNvSpPr>
          <p:nvPr>
            <p:ph type="dt" sz="half" idx="10"/>
          </p:nvPr>
        </p:nvSpPr>
        <p:spPr/>
        <p:txBody>
          <a:bodyPr/>
          <a:lstStyle/>
          <a:p>
            <a:fld id="{D4C21D96-B948-4FDF-89D9-8EB7A2F48D1D}"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40033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a:solidFill>
            <a:srgbClr val="FF7C80"/>
          </a:solidFill>
        </p:spPr>
        <p:txBody>
          <a:bodyPr>
            <a:normAutofit fontScale="90000"/>
          </a:bodyPr>
          <a:lstStyle/>
          <a:p>
            <a:r>
              <a:rPr lang="en-IN" sz="3600" b="1" dirty="0"/>
              <a:t>Examples of disruptive technology</a:t>
            </a:r>
            <a:br>
              <a:rPr lang="en-IN" b="1" dirty="0"/>
            </a:br>
            <a:endParaRPr lang="en-IN" dirty="0"/>
          </a:p>
        </p:txBody>
      </p:sp>
      <p:sp>
        <p:nvSpPr>
          <p:cNvPr id="3" name="Content Placeholder 2"/>
          <p:cNvSpPr>
            <a:spLocks noGrp="1"/>
          </p:cNvSpPr>
          <p:nvPr>
            <p:ph idx="1"/>
          </p:nvPr>
        </p:nvSpPr>
        <p:spPr/>
        <p:txBody>
          <a:bodyPr>
            <a:normAutofit fontScale="55000" lnSpcReduction="20000"/>
          </a:bodyPr>
          <a:lstStyle/>
          <a:p>
            <a:pPr algn="just"/>
            <a:r>
              <a:rPr lang="en-US" dirty="0"/>
              <a:t>Here are a few examples of disruptive technologies:</a:t>
            </a:r>
          </a:p>
          <a:p>
            <a:pPr algn="just"/>
            <a:r>
              <a:rPr lang="en-US" b="1" dirty="0"/>
              <a:t>Artificial intelligence</a:t>
            </a:r>
          </a:p>
          <a:p>
            <a:pPr algn="just"/>
            <a:r>
              <a:rPr lang="en-US" dirty="0"/>
              <a:t>Artificial intelligence is a technology that allows computers to problem solve and reason in the same ways that humans do. Examples of Artificial Intelligence include:</a:t>
            </a:r>
          </a:p>
          <a:p>
            <a:pPr algn="just"/>
            <a:r>
              <a:rPr lang="en-US" dirty="0"/>
              <a:t>Robots</a:t>
            </a:r>
          </a:p>
          <a:p>
            <a:pPr algn="just"/>
            <a:r>
              <a:rPr lang="en-US" dirty="0"/>
              <a:t>Self-driving cars</a:t>
            </a:r>
          </a:p>
          <a:p>
            <a:pPr algn="just"/>
            <a:r>
              <a:rPr lang="en-US" dirty="0"/>
              <a:t>Home assistants</a:t>
            </a:r>
          </a:p>
          <a:p>
            <a:pPr algn="just"/>
            <a:r>
              <a:rPr lang="en-US" dirty="0" err="1"/>
              <a:t>Chatbots</a:t>
            </a:r>
            <a:r>
              <a:rPr lang="en-US" dirty="0"/>
              <a:t> found on retail sites</a:t>
            </a:r>
          </a:p>
          <a:p>
            <a:pPr algn="just"/>
            <a:r>
              <a:rPr lang="en-US" dirty="0"/>
              <a:t>Digital </a:t>
            </a:r>
            <a:r>
              <a:rPr lang="en-US" dirty="0">
                <a:hlinkClick r:id="rId2"/>
              </a:rPr>
              <a:t>travel agents</a:t>
            </a:r>
            <a:endParaRPr lang="en-US" dirty="0"/>
          </a:p>
          <a:p>
            <a:pPr algn="just"/>
            <a:r>
              <a:rPr lang="en-US" b="1" dirty="0"/>
              <a:t>3D Printing</a:t>
            </a:r>
          </a:p>
          <a:p>
            <a:pPr algn="just"/>
            <a:r>
              <a:rPr lang="en-US" dirty="0"/>
              <a:t>3D printing is used in several industries—primarily the medical and aeronautical fields— and is the process of creating three-dimensional objects from a non-three dimension source, such as a digital source. Objects are created layer by layer in this process and this allows people to print unusual shapes with fewer materials.</a:t>
            </a:r>
          </a:p>
          <a:p>
            <a:pPr algn="just"/>
            <a:r>
              <a:rPr lang="en-US" b="1" dirty="0" err="1"/>
              <a:t>Blockchain</a:t>
            </a:r>
            <a:endParaRPr lang="en-US" b="1" dirty="0"/>
          </a:p>
          <a:p>
            <a:endParaRPr lang="en-IN" dirty="0"/>
          </a:p>
        </p:txBody>
      </p:sp>
      <p:sp>
        <p:nvSpPr>
          <p:cNvPr id="4" name="Date Placeholder 3"/>
          <p:cNvSpPr>
            <a:spLocks noGrp="1"/>
          </p:cNvSpPr>
          <p:nvPr>
            <p:ph type="dt" sz="half" idx="10"/>
          </p:nvPr>
        </p:nvSpPr>
        <p:spPr/>
        <p:txBody>
          <a:bodyPr/>
          <a:lstStyle/>
          <a:p>
            <a:fld id="{785C72FA-3083-463E-9348-455500FEE6F9}"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958700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868362"/>
          </a:xfrm>
          <a:solidFill>
            <a:srgbClr val="FF7C80"/>
          </a:solidFill>
        </p:spPr>
        <p:txBody>
          <a:bodyPr>
            <a:normAutofit fontScale="90000"/>
          </a:bodyPr>
          <a:lstStyle/>
          <a:p>
            <a:r>
              <a:rPr lang="en-IN" b="1" dirty="0"/>
              <a:t>Examples of disruptive technology</a:t>
            </a:r>
            <a:endParaRPr lang="en-IN" dirty="0"/>
          </a:p>
        </p:txBody>
      </p:sp>
      <p:sp>
        <p:nvSpPr>
          <p:cNvPr id="3" name="Content Placeholder 2"/>
          <p:cNvSpPr>
            <a:spLocks noGrp="1"/>
          </p:cNvSpPr>
          <p:nvPr>
            <p:ph idx="1"/>
          </p:nvPr>
        </p:nvSpPr>
        <p:spPr/>
        <p:txBody>
          <a:bodyPr>
            <a:normAutofit fontScale="92500"/>
          </a:bodyPr>
          <a:lstStyle/>
          <a:p>
            <a:pPr algn="just"/>
            <a:r>
              <a:rPr lang="en-US" sz="2300" dirty="0"/>
              <a:t>Bitcoin and cryptocurrency are examples of currency that are exchanged in digital ledger transactions through what is called a </a:t>
            </a:r>
            <a:r>
              <a:rPr lang="en-US" sz="2300" dirty="0" err="1"/>
              <a:t>blockchain</a:t>
            </a:r>
            <a:r>
              <a:rPr lang="en-US" sz="2300" dirty="0"/>
              <a:t> service. While this process is still evolving and hasn’t quite reached the masses yet, it’s considered a disruptive technology that is changing the e-commerce industry. It’s important because it involves a cashless system that will change how we exchange money.</a:t>
            </a:r>
          </a:p>
          <a:p>
            <a:pPr algn="just"/>
            <a:r>
              <a:rPr lang="en-US" sz="2300" b="1" dirty="0"/>
              <a:t>Smartphones</a:t>
            </a:r>
          </a:p>
          <a:p>
            <a:pPr algn="just"/>
            <a:r>
              <a:rPr lang="en-US" sz="2300" dirty="0"/>
              <a:t>Smartphones have replaced landlines, traditional cell phones and even computers for many people. As new apps become available, smartphones increase their functionality, disrupting other industries as well. A smartphone can act as a GPS, radio, television, e-reader (which itself replaced printed materials), camera, remote control and more.</a:t>
            </a:r>
          </a:p>
          <a:p>
            <a:endParaRPr lang="en-IN" dirty="0"/>
          </a:p>
        </p:txBody>
      </p:sp>
      <p:sp>
        <p:nvSpPr>
          <p:cNvPr id="4" name="Date Placeholder 3"/>
          <p:cNvSpPr>
            <a:spLocks noGrp="1"/>
          </p:cNvSpPr>
          <p:nvPr>
            <p:ph type="dt" sz="half" idx="10"/>
          </p:nvPr>
        </p:nvSpPr>
        <p:spPr/>
        <p:txBody>
          <a:bodyPr/>
          <a:lstStyle/>
          <a:p>
            <a:fld id="{63E1AFB4-BF57-4994-9EE1-E8B94E230930}"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122075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7C80"/>
          </a:solidFill>
        </p:spPr>
        <p:txBody>
          <a:bodyPr>
            <a:normAutofit fontScale="90000"/>
          </a:bodyPr>
          <a:lstStyle/>
          <a:p>
            <a:r>
              <a:rPr lang="en-IN" b="1" dirty="0"/>
              <a:t>Examples of disruptive technology</a:t>
            </a:r>
            <a:endParaRPr lang="en-IN" dirty="0"/>
          </a:p>
        </p:txBody>
      </p:sp>
      <p:sp>
        <p:nvSpPr>
          <p:cNvPr id="3" name="Content Placeholder 2"/>
          <p:cNvSpPr>
            <a:spLocks noGrp="1"/>
          </p:cNvSpPr>
          <p:nvPr>
            <p:ph idx="1"/>
          </p:nvPr>
        </p:nvSpPr>
        <p:spPr/>
        <p:txBody>
          <a:bodyPr>
            <a:normAutofit fontScale="40000" lnSpcReduction="20000"/>
          </a:bodyPr>
          <a:lstStyle/>
          <a:p>
            <a:pPr algn="just"/>
            <a:r>
              <a:rPr lang="en-US" sz="3800" b="1" dirty="0"/>
              <a:t>E-commerce</a:t>
            </a:r>
          </a:p>
          <a:p>
            <a:pPr algn="just"/>
            <a:r>
              <a:rPr lang="en-US" sz="3800" dirty="0"/>
              <a:t>E-commerce makes nearly any product accessible via the internet. Shoppers no longer have to leave their homes and shop at brick and mortar stores and startup companies don't need physical retail locations to sell their products. E-commerce disrupted the retail industry by making it possible to shop online and receive anything from shoes to produce in a matter of days or even hours.</a:t>
            </a:r>
          </a:p>
          <a:p>
            <a:pPr algn="just"/>
            <a:r>
              <a:rPr lang="en-US" sz="3800" b="1" dirty="0"/>
              <a:t>Ride-sharing apps</a:t>
            </a:r>
          </a:p>
          <a:p>
            <a:pPr algn="just"/>
            <a:r>
              <a:rPr lang="en-US" sz="3800" dirty="0"/>
              <a:t>With the advent of ride-sharing apps, customers can now order transportation from individuals rather than a taxi cab company. Customers use an app to arrange where and when they’d like to be picked up. Ride-sharing changed the industry, both for the consumer and the driver, who can now work independently for ride-sharing companies, setting their own hours and choosing jobs.</a:t>
            </a:r>
          </a:p>
          <a:p>
            <a:pPr algn="just"/>
            <a:r>
              <a:rPr lang="en-US" sz="3800" b="1" dirty="0"/>
              <a:t>GPS systems</a:t>
            </a:r>
          </a:p>
          <a:p>
            <a:pPr algn="just"/>
            <a:r>
              <a:rPr lang="en-US" sz="3800" dirty="0"/>
              <a:t>Global Positioning Systems (GPS) have replaced paper maps. Drivers once had to consult paper maps to find their location if they were lost. Modern GPS technology can find users instantaneously by satellite and provide route choices for their destinations. With convenient, turn-by-turn directions, and rerouting options for traffic and road obstacles, the driver is able to focus on driving.</a:t>
            </a:r>
          </a:p>
          <a:p>
            <a:pPr algn="just"/>
            <a:r>
              <a:rPr lang="en-US" sz="3800" dirty="0" err="1"/>
              <a:t>ms</a:t>
            </a:r>
            <a:r>
              <a:rPr lang="en-US" sz="3800" dirty="0"/>
              <a:t> are even available to stream while still in the theater, so customers can stay home and stream them.</a:t>
            </a:r>
          </a:p>
          <a:p>
            <a:endParaRPr lang="en-IN" dirty="0"/>
          </a:p>
        </p:txBody>
      </p:sp>
      <p:sp>
        <p:nvSpPr>
          <p:cNvPr id="4" name="Date Placeholder 3"/>
          <p:cNvSpPr>
            <a:spLocks noGrp="1"/>
          </p:cNvSpPr>
          <p:nvPr>
            <p:ph type="dt" sz="half" idx="10"/>
          </p:nvPr>
        </p:nvSpPr>
        <p:spPr/>
        <p:txBody>
          <a:bodyPr/>
          <a:lstStyle/>
          <a:p>
            <a:fld id="{000F90C1-9ABB-45EA-95C8-91929EAB5692}"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6156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1539540859"/>
              </p:ext>
            </p:extLst>
          </p:nvPr>
        </p:nvGraphicFramePr>
        <p:xfrm>
          <a:off x="685800" y="1366800"/>
          <a:ext cx="7772400" cy="4903263"/>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val="1779417915"/>
                    </a:ext>
                  </a:extLst>
                </a:gridCol>
                <a:gridCol w="5116529">
                  <a:extLst>
                    <a:ext uri="{9D8B030D-6E8A-4147-A177-3AD203B41FA5}">
                      <a16:colId xmlns:a16="http://schemas.microsoft.com/office/drawing/2014/main" val="4036850883"/>
                    </a:ext>
                  </a:extLst>
                </a:gridCol>
                <a:gridCol w="2166796">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A67AE5D1-CF05-450D-A2A3-F23B065798E5}"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a:bodyPr>
          <a:lstStyle/>
          <a:p>
            <a:r>
              <a:rPr lang="en-IN" sz="3600" dirty="0"/>
              <a:t>LIFE CYCLE ASSESSMENT</a:t>
            </a:r>
          </a:p>
        </p:txBody>
      </p:sp>
      <p:sp>
        <p:nvSpPr>
          <p:cNvPr id="3" name="Content Placeholder 2"/>
          <p:cNvSpPr>
            <a:spLocks noGrp="1"/>
          </p:cNvSpPr>
          <p:nvPr>
            <p:ph idx="1"/>
          </p:nvPr>
        </p:nvSpPr>
        <p:spPr/>
        <p:txBody>
          <a:bodyPr>
            <a:normAutofit/>
          </a:bodyPr>
          <a:lstStyle/>
          <a:p>
            <a:pPr algn="just"/>
            <a:r>
              <a:rPr lang="en-US" sz="1800" dirty="0"/>
              <a:t>Life cycle sustainability assessment (LCSA) refers to the evaluation of all environmental, social and economic negative impacts and benefits in decision-making processes towards more sustainable products throughout their life cycle.</a:t>
            </a:r>
            <a:endParaRPr lang="en-IN" sz="1800" dirty="0"/>
          </a:p>
        </p:txBody>
      </p:sp>
      <p:sp>
        <p:nvSpPr>
          <p:cNvPr id="4" name="Date Placeholder 3"/>
          <p:cNvSpPr>
            <a:spLocks noGrp="1"/>
          </p:cNvSpPr>
          <p:nvPr>
            <p:ph type="dt" sz="half" idx="10"/>
          </p:nvPr>
        </p:nvSpPr>
        <p:spPr/>
        <p:txBody>
          <a:bodyPr/>
          <a:lstStyle/>
          <a:p>
            <a:fld id="{E055E08F-2B22-4C14-AE96-0BC083B8570B}"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7850585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a:bodyPr>
          <a:lstStyle/>
          <a:p>
            <a:r>
              <a:rPr lang="en-IN" sz="4000" dirty="0"/>
              <a:t>LIFE CYCLE ASSESSMENT</a:t>
            </a:r>
          </a:p>
        </p:txBody>
      </p:sp>
      <p:pic>
        <p:nvPicPr>
          <p:cNvPr id="7" name="Content Placeholder 6"/>
          <p:cNvPicPr>
            <a:picLocks noGrp="1" noChangeAspect="1"/>
          </p:cNvPicPr>
          <p:nvPr>
            <p:ph idx="1"/>
          </p:nvPr>
        </p:nvPicPr>
        <p:blipFill>
          <a:blip r:embed="rId2"/>
          <a:stretch>
            <a:fillRect/>
          </a:stretch>
        </p:blipFill>
        <p:spPr>
          <a:xfrm>
            <a:off x="628099" y="2286574"/>
            <a:ext cx="7887801" cy="3153215"/>
          </a:xfrm>
          <a:prstGeom prst="rect">
            <a:avLst/>
          </a:prstGeom>
        </p:spPr>
      </p:pic>
      <p:sp>
        <p:nvSpPr>
          <p:cNvPr id="4" name="Date Placeholder 3"/>
          <p:cNvSpPr>
            <a:spLocks noGrp="1"/>
          </p:cNvSpPr>
          <p:nvPr>
            <p:ph type="dt" sz="half" idx="10"/>
          </p:nvPr>
        </p:nvSpPr>
        <p:spPr/>
        <p:txBody>
          <a:bodyPr/>
          <a:lstStyle/>
          <a:p>
            <a:fld id="{992D00C7-A69B-4A28-A797-36D4A949FA99}"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40649731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solidFill>
            <a:srgbClr val="FF7C80"/>
          </a:solidFill>
        </p:spPr>
        <p:txBody>
          <a:bodyPr/>
          <a:lstStyle/>
          <a:p>
            <a:r>
              <a:rPr lang="en-IN" dirty="0"/>
              <a:t>LIFE CYCLE ASSESSMENT</a:t>
            </a:r>
          </a:p>
        </p:txBody>
      </p:sp>
      <p:sp>
        <p:nvSpPr>
          <p:cNvPr id="3" name="Content Placeholder 2"/>
          <p:cNvSpPr>
            <a:spLocks noGrp="1"/>
          </p:cNvSpPr>
          <p:nvPr>
            <p:ph idx="1"/>
          </p:nvPr>
        </p:nvSpPr>
        <p:spPr/>
        <p:txBody>
          <a:bodyPr>
            <a:normAutofit/>
          </a:bodyPr>
          <a:lstStyle/>
          <a:p>
            <a:pPr algn="just"/>
            <a:r>
              <a:rPr lang="en-US" sz="1800" dirty="0"/>
              <a:t>Increasing interest in developing methods to better understand and address the impacts of products along their life cycle has been stimulated by a growing global awareness of the importance of protecting the environment; an acknowledgement of the risks of trade-offs between possible impacts associated with products (both manufactured and consumed); and the necessity of taking account of climate change issues and biodiversity from a holistic perspective. Potential and future decision-makers, stakeholders, enterprises and consumers can benefit from LCSA in the following ways:</a:t>
            </a:r>
          </a:p>
          <a:p>
            <a:pPr algn="just"/>
            <a:r>
              <a:rPr lang="en-US" sz="1800" dirty="0"/>
              <a:t>LCSA enables practitioners to organize complex environmental, economic and social information and data in a structured form.</a:t>
            </a:r>
          </a:p>
          <a:p>
            <a:pPr algn="just"/>
            <a:r>
              <a:rPr lang="en-US" sz="1800" dirty="0"/>
              <a:t>LCSA helps in clarifying the trade-offs between the three sustainability pillars, life cycle stages and impacts, products and generations by providing a more comprehensive picture of the positive and negative impacts along the product life cycle.</a:t>
            </a:r>
          </a:p>
          <a:p>
            <a:pPr algn="just"/>
            <a:endParaRPr lang="en-IN" sz="1800" dirty="0"/>
          </a:p>
        </p:txBody>
      </p:sp>
      <p:sp>
        <p:nvSpPr>
          <p:cNvPr id="4" name="Date Placeholder 3"/>
          <p:cNvSpPr>
            <a:spLocks noGrp="1"/>
          </p:cNvSpPr>
          <p:nvPr>
            <p:ph type="dt" sz="half" idx="10"/>
          </p:nvPr>
        </p:nvSpPr>
        <p:spPr/>
        <p:txBody>
          <a:bodyPr/>
          <a:lstStyle/>
          <a:p>
            <a:fld id="{B74C9A8E-39BB-4C15-8702-8BAD13B9FF42}"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220759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lstStyle/>
          <a:p>
            <a:r>
              <a:rPr lang="en-IN" dirty="0"/>
              <a:t>LIFE CYCLE ASSESSMENT</a:t>
            </a:r>
          </a:p>
        </p:txBody>
      </p:sp>
      <p:sp>
        <p:nvSpPr>
          <p:cNvPr id="3" name="Content Placeholder 2"/>
          <p:cNvSpPr>
            <a:spLocks noGrp="1"/>
          </p:cNvSpPr>
          <p:nvPr>
            <p:ph idx="1"/>
          </p:nvPr>
        </p:nvSpPr>
        <p:spPr/>
        <p:txBody>
          <a:bodyPr>
            <a:normAutofit fontScale="70000" lnSpcReduction="20000"/>
          </a:bodyPr>
          <a:lstStyle/>
          <a:p>
            <a:pPr algn="just"/>
            <a:r>
              <a:rPr lang="en-US" sz="2900" dirty="0"/>
              <a:t>LCSA will show enterprises how to become more responsible for their business by taking into account the full spectrum of impacts associated with their products and services.</a:t>
            </a:r>
          </a:p>
          <a:p>
            <a:pPr algn="just"/>
            <a:r>
              <a:rPr lang="en-US" sz="2900" dirty="0"/>
              <a:t>LCSA promotes awareness in value chain actors on sustainability issues.</a:t>
            </a:r>
          </a:p>
          <a:p>
            <a:pPr algn="just"/>
            <a:r>
              <a:rPr lang="en-US" sz="2900" dirty="0"/>
              <a:t>LCSA supports enterprises and value chain actors in identifying weaknesses and enabling further improvements of a product life cycle. For instance, it supports decision-makers in enterprises in finding more sustainable means of production and in designing more sustainable products.</a:t>
            </a:r>
          </a:p>
          <a:p>
            <a:pPr algn="just"/>
            <a:r>
              <a:rPr lang="en-US" sz="2900" dirty="0"/>
              <a:t>LCSA supports decision-makers in prioritizing resources and investing them where there are more chances of positive impacts and less chance of negative ones.</a:t>
            </a:r>
          </a:p>
          <a:p>
            <a:pPr algn="just"/>
            <a:r>
              <a:rPr lang="en-US" sz="2900" dirty="0"/>
              <a:t>LCSA helps decision-makers choose sustainable technologies and products.</a:t>
            </a:r>
          </a:p>
          <a:p>
            <a:pPr algn="just"/>
            <a:r>
              <a:rPr lang="en-US" sz="2900" dirty="0"/>
              <a:t>LCSA can support consumers in determining which products are not only cost-efficient, eco-efficient or socially responsible, but also more sustainable.</a:t>
            </a:r>
          </a:p>
          <a:p>
            <a:endParaRPr lang="en-IN" dirty="0"/>
          </a:p>
        </p:txBody>
      </p:sp>
      <p:sp>
        <p:nvSpPr>
          <p:cNvPr id="4" name="Date Placeholder 3"/>
          <p:cNvSpPr>
            <a:spLocks noGrp="1"/>
          </p:cNvSpPr>
          <p:nvPr>
            <p:ph type="dt" sz="half" idx="10"/>
          </p:nvPr>
        </p:nvSpPr>
        <p:spPr/>
        <p:txBody>
          <a:bodyPr/>
          <a:lstStyle/>
          <a:p>
            <a:fld id="{2D03DBB7-EA87-475D-8D52-A90471F7C5D1}"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460693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a:solidFill>
            <a:srgbClr val="FF7C80"/>
          </a:solidFill>
        </p:spPr>
        <p:txBody>
          <a:bodyPr/>
          <a:lstStyle/>
          <a:p>
            <a:r>
              <a:rPr lang="en-IN" dirty="0"/>
              <a:t>LIFE CYCLE ASSESSMENT</a:t>
            </a:r>
          </a:p>
        </p:txBody>
      </p:sp>
      <p:sp>
        <p:nvSpPr>
          <p:cNvPr id="3" name="Content Placeholder 2"/>
          <p:cNvSpPr>
            <a:spLocks noGrp="1"/>
          </p:cNvSpPr>
          <p:nvPr>
            <p:ph idx="1"/>
          </p:nvPr>
        </p:nvSpPr>
        <p:spPr/>
        <p:txBody>
          <a:bodyPr/>
          <a:lstStyle/>
          <a:p>
            <a:r>
              <a:rPr lang="en-IN" sz="1800" dirty="0"/>
              <a:t>LCSA stimulates innovation in enterprises and value chain actors.</a:t>
            </a:r>
          </a:p>
          <a:p>
            <a:r>
              <a:rPr lang="en-IN" sz="1800" dirty="0"/>
              <a:t>LCSA has the potential to inform labelling initiatives.</a:t>
            </a:r>
          </a:p>
          <a:p>
            <a:r>
              <a:rPr lang="en-IN" sz="1800" dirty="0"/>
              <a:t>Communicating transparent LCSA information helps enterprises to raise their credibility.</a:t>
            </a:r>
          </a:p>
          <a:p>
            <a:r>
              <a:rPr lang="en-IN" sz="1800" dirty="0"/>
              <a:t>LCSA provides guiding principles to achieve SCP</a:t>
            </a:r>
            <a:r>
              <a:rPr lang="en-IN" dirty="0"/>
              <a:t>.</a:t>
            </a:r>
          </a:p>
          <a:p>
            <a:endParaRPr lang="en-IN" dirty="0"/>
          </a:p>
        </p:txBody>
      </p:sp>
      <p:sp>
        <p:nvSpPr>
          <p:cNvPr id="4" name="Date Placeholder 3"/>
          <p:cNvSpPr>
            <a:spLocks noGrp="1"/>
          </p:cNvSpPr>
          <p:nvPr>
            <p:ph type="dt" sz="half" idx="10"/>
          </p:nvPr>
        </p:nvSpPr>
        <p:spPr/>
        <p:txBody>
          <a:bodyPr/>
          <a:lstStyle/>
          <a:p>
            <a:fld id="{1C6D982A-0E29-41D9-8723-02BC2BD01747}"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394790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234387"/>
          </a:xfrm>
        </p:spPr>
        <p:txBody>
          <a:bodyPr>
            <a:normAutofit fontScale="55000" lnSpcReduction="20000"/>
          </a:bodyPr>
          <a:lstStyle/>
          <a:p>
            <a:r>
              <a:rPr lang="en-US" b="1" dirty="0"/>
              <a:t>1. Any contaminated components that seep into the soil, filtration, and are transferred into the underground reservoir are referred to as</a:t>
            </a:r>
            <a:endParaRPr lang="en-US" dirty="0"/>
          </a:p>
          <a:p>
            <a:pPr lvl="1"/>
            <a:r>
              <a:rPr lang="en-US" dirty="0"/>
              <a:t>Water Pollution </a:t>
            </a:r>
          </a:p>
          <a:p>
            <a:pPr lvl="1"/>
            <a:r>
              <a:rPr lang="en-US" dirty="0"/>
              <a:t>Noise Pollution </a:t>
            </a:r>
          </a:p>
          <a:p>
            <a:pPr lvl="1"/>
            <a:r>
              <a:rPr lang="en-US" dirty="0"/>
              <a:t>Land Contamination </a:t>
            </a:r>
          </a:p>
          <a:p>
            <a:pPr lvl="1"/>
            <a:r>
              <a:rPr lang="en-US" dirty="0"/>
              <a:t>Air pollution.</a:t>
            </a:r>
          </a:p>
          <a:p>
            <a:r>
              <a:rPr lang="en-US" b="1" dirty="0"/>
              <a:t>Answer: C</a:t>
            </a:r>
            <a:endParaRPr lang="en-US" dirty="0"/>
          </a:p>
          <a:p>
            <a:pPr marL="0" indent="0">
              <a:buNone/>
            </a:pPr>
            <a:r>
              <a:rPr lang="en-US" b="1" dirty="0"/>
              <a:t>2. Which resource is South Africa’s most important export?</a:t>
            </a:r>
          </a:p>
          <a:p>
            <a:pPr lvl="1"/>
            <a:r>
              <a:rPr lang="en-US" dirty="0"/>
              <a:t>Copper </a:t>
            </a:r>
          </a:p>
          <a:p>
            <a:pPr lvl="1"/>
            <a:r>
              <a:rPr lang="en-US" dirty="0"/>
              <a:t>Diamond </a:t>
            </a:r>
          </a:p>
          <a:p>
            <a:pPr lvl="1"/>
            <a:r>
              <a:rPr lang="en-US" dirty="0"/>
              <a:t>Silver, and </a:t>
            </a:r>
          </a:p>
          <a:p>
            <a:pPr lvl="1"/>
            <a:r>
              <a:rPr lang="en-US" dirty="0"/>
              <a:t>Gold </a:t>
            </a:r>
          </a:p>
          <a:p>
            <a:r>
              <a:rPr lang="en-US" b="1" dirty="0"/>
              <a:t>Answer: D</a:t>
            </a:r>
            <a:endParaRPr lang="en-US" dirty="0"/>
          </a:p>
          <a:p>
            <a:pPr marL="0" indent="0">
              <a:buNone/>
            </a:pPr>
            <a:r>
              <a:rPr lang="en-US" b="1" dirty="0"/>
              <a:t>3. Which option is true if just two of the three foundations of Sustainable Development are encountered?</a:t>
            </a:r>
          </a:p>
          <a:p>
            <a:pPr lvl="1"/>
            <a:r>
              <a:rPr lang="en-US" dirty="0"/>
              <a:t>Viable = Economic + Ecological Sustainability</a:t>
            </a:r>
          </a:p>
          <a:p>
            <a:pPr lvl="1"/>
            <a:r>
              <a:rPr lang="en-US" dirty="0"/>
              <a:t>Bearable = Social + Ecological Sustainability</a:t>
            </a:r>
          </a:p>
          <a:p>
            <a:pPr lvl="1"/>
            <a:r>
              <a:rPr lang="en-US" dirty="0"/>
              <a:t>Equitable Social + Economical Sustainability</a:t>
            </a:r>
          </a:p>
          <a:p>
            <a:pPr lvl="1"/>
            <a:r>
              <a:rPr lang="en-US" dirty="0"/>
              <a:t>None of the preceding</a:t>
            </a:r>
          </a:p>
          <a:p>
            <a:r>
              <a:rPr lang="en-US" b="1" dirty="0"/>
              <a:t>Answer: D</a:t>
            </a:r>
            <a:endParaRPr lang="en-US" dirty="0"/>
          </a:p>
          <a:p>
            <a:endParaRPr lang="en-US" sz="1800" dirty="0"/>
          </a:p>
        </p:txBody>
      </p:sp>
      <p:sp>
        <p:nvSpPr>
          <p:cNvPr id="4" name="Date Placeholder 3"/>
          <p:cNvSpPr>
            <a:spLocks noGrp="1"/>
          </p:cNvSpPr>
          <p:nvPr>
            <p:ph type="dt" sz="half" idx="10"/>
          </p:nvPr>
        </p:nvSpPr>
        <p:spPr/>
        <p:txBody>
          <a:bodyPr/>
          <a:lstStyle/>
          <a:p>
            <a:fld id="{6ACC8974-ED39-4CC4-B121-BD4D90EF87B9}" type="datetime1">
              <a:rPr lang="en-US" smtClean="0"/>
              <a:t>3/6/2025</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C9736C1B-74FD-490B-95A7-263A7ABB2B54}"/>
              </a:ext>
            </a:extLst>
          </p:cNvPr>
          <p:cNvSpPr>
            <a:spLocks noGrp="1"/>
          </p:cNvSpPr>
          <p:nvPr>
            <p:ph idx="1"/>
          </p:nvPr>
        </p:nvSpPr>
        <p:spPr>
          <a:xfrm>
            <a:off x="533400" y="1143000"/>
            <a:ext cx="8229600" cy="5029200"/>
          </a:xfrm>
        </p:spPr>
        <p:txBody>
          <a:bodyPr>
            <a:normAutofit fontScale="55000" lnSpcReduction="20000"/>
          </a:bodyPr>
          <a:lstStyle/>
          <a:p>
            <a:pPr marL="0" indent="0">
              <a:buNone/>
            </a:pPr>
            <a:r>
              <a:rPr lang="en-US" b="1" dirty="0"/>
              <a:t>5. What year did the concept of sustainability first appear?</a:t>
            </a:r>
          </a:p>
          <a:p>
            <a:pPr lvl="1"/>
            <a:r>
              <a:rPr lang="en-US" dirty="0"/>
              <a:t>1992;</a:t>
            </a:r>
          </a:p>
          <a:p>
            <a:pPr lvl="1"/>
            <a:r>
              <a:rPr lang="en-US" dirty="0"/>
              <a:t>1978; </a:t>
            </a:r>
          </a:p>
          <a:p>
            <a:pPr lvl="1"/>
            <a:r>
              <a:rPr lang="en-US" dirty="0"/>
              <a:t>1980;</a:t>
            </a:r>
          </a:p>
          <a:p>
            <a:pPr lvl="1"/>
            <a:r>
              <a:rPr lang="en-US" dirty="0"/>
              <a:t>1987;</a:t>
            </a:r>
          </a:p>
          <a:p>
            <a:r>
              <a:rPr lang="en-US" b="1" dirty="0"/>
              <a:t>Answer: C</a:t>
            </a:r>
            <a:endParaRPr lang="en-US" dirty="0"/>
          </a:p>
          <a:p>
            <a:pPr marL="0" indent="0">
              <a:buNone/>
            </a:pPr>
            <a:r>
              <a:rPr lang="en-US" b="1" dirty="0"/>
              <a:t>6. In the year, the U.N. General Assembly constituted a Committee on Sustainability (CSD).</a:t>
            </a:r>
          </a:p>
          <a:p>
            <a:pPr lvl="1"/>
            <a:r>
              <a:rPr lang="en-US" dirty="0"/>
              <a:t>1995;</a:t>
            </a:r>
          </a:p>
          <a:p>
            <a:pPr lvl="1"/>
            <a:r>
              <a:rPr lang="en-US" dirty="0"/>
              <a:t>1994;</a:t>
            </a:r>
          </a:p>
          <a:p>
            <a:pPr lvl="1"/>
            <a:r>
              <a:rPr lang="en-US" dirty="0"/>
              <a:t>1993;</a:t>
            </a:r>
          </a:p>
          <a:p>
            <a:pPr lvl="1"/>
            <a:r>
              <a:rPr lang="en-US" dirty="0"/>
              <a:t>1992;</a:t>
            </a:r>
          </a:p>
          <a:p>
            <a:r>
              <a:rPr lang="en-US" b="1" dirty="0"/>
              <a:t>Answer: D</a:t>
            </a:r>
            <a:endParaRPr lang="en-US" dirty="0"/>
          </a:p>
          <a:p>
            <a:pPr marL="0" indent="0">
              <a:buNone/>
            </a:pPr>
            <a:r>
              <a:rPr lang="en-US" b="1" dirty="0"/>
              <a:t>7. The vast holes left behind after mining are </a:t>
            </a:r>
            <a:r>
              <a:rPr lang="en-US" b="1" dirty="0" err="1"/>
              <a:t>utilised</a:t>
            </a:r>
            <a:r>
              <a:rPr lang="en-US" b="1" dirty="0"/>
              <a:t> for </a:t>
            </a:r>
          </a:p>
          <a:p>
            <a:pPr lvl="1"/>
            <a:r>
              <a:rPr lang="en-US" dirty="0"/>
              <a:t>wastewater storage,</a:t>
            </a:r>
          </a:p>
          <a:p>
            <a:pPr lvl="1"/>
            <a:r>
              <a:rPr lang="en-US" dirty="0"/>
              <a:t>domestic wastewater storage,</a:t>
            </a:r>
          </a:p>
          <a:p>
            <a:pPr lvl="1"/>
            <a:r>
              <a:rPr lang="en-US" dirty="0"/>
              <a:t>waste disposal, and</a:t>
            </a:r>
          </a:p>
          <a:p>
            <a:pPr lvl="1"/>
            <a:r>
              <a:rPr lang="en-US" dirty="0"/>
              <a:t>waste storage.</a:t>
            </a:r>
          </a:p>
          <a:p>
            <a:r>
              <a:rPr lang="en-US" b="1" dirty="0"/>
              <a:t>Answer: C</a:t>
            </a:r>
            <a:endParaRPr lang="en-US" dirty="0"/>
          </a:p>
          <a:p>
            <a:pPr eaLnBrk="1" hangingPunct="1">
              <a:buFont typeface="Arial" panose="020B0604020202020204" pitchFamily="34" charset="0"/>
              <a:buNone/>
            </a:pPr>
            <a:endParaRPr lang="en-US" altLang="en-US" sz="2200" dirty="0"/>
          </a:p>
        </p:txBody>
      </p:sp>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F876E823-F2EF-43F8-B0B1-6AB0D3A2A134}" type="datetime1">
              <a:rPr lang="en-US" smtClean="0"/>
              <a:t>3/6/2025</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ANAMIKA SRIVASTAVA             AOE 0866 ST                Unit 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66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371600" y="0"/>
            <a:ext cx="7772400" cy="685800"/>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MCQ 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a:solidFill>
            <a:srgbClr val="FF7C80"/>
          </a:solidFill>
        </p:spPr>
        <p:txBody>
          <a:bodyPr>
            <a:normAutofit fontScale="90000"/>
          </a:bodyPr>
          <a:lstStyle/>
          <a:p>
            <a:r>
              <a:rPr lang="en-US" dirty="0"/>
              <a:t>MCQ s</a:t>
            </a:r>
            <a:br>
              <a:rPr lang="en-US" dirty="0"/>
            </a:b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8. Which of the following options is not included in the sustainable development parameters?</a:t>
            </a:r>
          </a:p>
          <a:p>
            <a:pPr lvl="1"/>
            <a:r>
              <a:rPr lang="en-US" dirty="0"/>
              <a:t>Gender inequality and diversity </a:t>
            </a:r>
          </a:p>
          <a:p>
            <a:pPr lvl="1"/>
            <a:r>
              <a:rPr lang="en-US" dirty="0"/>
              <a:t>Intergenerational and </a:t>
            </a:r>
            <a:r>
              <a:rPr lang="en-US" dirty="0" err="1"/>
              <a:t>intragenerational</a:t>
            </a:r>
            <a:r>
              <a:rPr lang="en-US" dirty="0"/>
              <a:t> equity</a:t>
            </a:r>
          </a:p>
          <a:p>
            <a:pPr lvl="1"/>
            <a:r>
              <a:rPr lang="en-US" dirty="0"/>
              <a:t>Growing annually </a:t>
            </a:r>
          </a:p>
          <a:p>
            <a:pPr lvl="1"/>
            <a:r>
              <a:rPr lang="en-US" dirty="0"/>
              <a:t>None of the above  </a:t>
            </a:r>
          </a:p>
          <a:p>
            <a:r>
              <a:rPr lang="en-US" b="1" dirty="0"/>
              <a:t>Answer: D</a:t>
            </a:r>
            <a:endParaRPr lang="en-US" dirty="0"/>
          </a:p>
          <a:p>
            <a:pPr marL="0" indent="0">
              <a:buNone/>
            </a:pPr>
            <a:r>
              <a:rPr lang="en-US" b="1" dirty="0"/>
              <a:t>9. What is the definition of sustainable development?</a:t>
            </a:r>
          </a:p>
          <a:p>
            <a:pPr lvl="1"/>
            <a:r>
              <a:rPr lang="en-US" dirty="0"/>
              <a:t>The growth that satisfies current demands without </a:t>
            </a:r>
            <a:r>
              <a:rPr lang="en-US" dirty="0" err="1"/>
              <a:t>jeopardising</a:t>
            </a:r>
            <a:r>
              <a:rPr lang="en-US" dirty="0"/>
              <a:t> future generations’ ability to fulfil their own needs.</a:t>
            </a:r>
          </a:p>
          <a:p>
            <a:pPr lvl="1"/>
            <a:r>
              <a:rPr lang="en-US" dirty="0"/>
              <a:t>Conserve mineral wealth and explore alternative energy sources while decreasing pollution and environmental impact.</a:t>
            </a:r>
          </a:p>
          <a:p>
            <a:pPr lvl="1"/>
            <a:r>
              <a:rPr lang="en-US" dirty="0"/>
              <a:t>It is the process of creating land and building projects in such a way that they have a lower environmental effect by enabling them to produce fuel-efficient self-sufficiency patterns.</a:t>
            </a:r>
          </a:p>
          <a:p>
            <a:pPr lvl="1"/>
            <a:r>
              <a:rPr lang="en-US" dirty="0"/>
              <a:t>All the preceding</a:t>
            </a:r>
          </a:p>
          <a:p>
            <a:r>
              <a:rPr lang="en-US" b="1" dirty="0"/>
              <a:t>Answer: D</a:t>
            </a:r>
            <a:endParaRPr lang="en-US" dirty="0"/>
          </a:p>
          <a:p>
            <a:pPr marL="0" indent="0">
              <a:buNone/>
            </a:pPr>
            <a:r>
              <a:rPr lang="en-US" b="1" dirty="0"/>
              <a:t>10. If we only accomplish two of the three foundations of Sustainable Development, which of the preceding is correct?</a:t>
            </a:r>
          </a:p>
          <a:p>
            <a:pPr lvl="1"/>
            <a:r>
              <a:rPr lang="en-US" dirty="0"/>
              <a:t>Social + Financial Longevity = Fairness</a:t>
            </a:r>
          </a:p>
          <a:p>
            <a:pPr lvl="1"/>
            <a:r>
              <a:rPr lang="en-US" dirty="0"/>
              <a:t>Bearable = Economic + Ecological Sustainability</a:t>
            </a:r>
          </a:p>
          <a:p>
            <a:pPr lvl="1"/>
            <a:r>
              <a:rPr lang="en-US" dirty="0"/>
              <a:t>Viable = Socio + Ecological Sustainability</a:t>
            </a:r>
          </a:p>
          <a:p>
            <a:pPr lvl="1"/>
            <a:r>
              <a:rPr lang="en-US" dirty="0"/>
              <a:t>All of the preceding.</a:t>
            </a:r>
          </a:p>
        </p:txBody>
      </p:sp>
      <p:sp>
        <p:nvSpPr>
          <p:cNvPr id="4" name="Date Placeholder 3"/>
          <p:cNvSpPr>
            <a:spLocks noGrp="1"/>
          </p:cNvSpPr>
          <p:nvPr>
            <p:ph type="dt" sz="half" idx="10"/>
          </p:nvPr>
        </p:nvSpPr>
        <p:spPr/>
        <p:txBody>
          <a:bodyPr/>
          <a:lstStyle/>
          <a:p>
            <a:fld id="{F3D1A698-2264-4A3A-A4F7-358E92D7F94F}" type="datetime1">
              <a:rPr lang="en-US" smtClean="0"/>
              <a:t>3/6/2025</a:t>
            </a:fld>
            <a:endParaRPr lang="en-US"/>
          </a:p>
        </p:txBody>
      </p:sp>
      <p:sp>
        <p:nvSpPr>
          <p:cNvPr id="5" name="Footer Placeholder 4"/>
          <p:cNvSpPr>
            <a:spLocks noGrp="1"/>
          </p:cNvSpPr>
          <p:nvPr>
            <p:ph type="ftr" sz="quarter" idx="11"/>
          </p:nvPr>
        </p:nvSpPr>
        <p:spPr/>
        <p:txBody>
          <a:bodyPr/>
          <a:lstStyle/>
          <a:p>
            <a:r>
              <a:rPr lang="en-US"/>
              <a:t>ANAMIKA SRIVASTAVA             AOE 0866 ST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3340420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F751E3-561E-43C9-B999-61DB149FC029}" type="datetime1">
              <a:rPr lang="en-US" smtClean="0"/>
              <a:t>3/6/2025</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2559423" y="1143000"/>
            <a:ext cx="4177554" cy="1107996"/>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solidFill>
                  <a:srgbClr val="FF7C80"/>
                </a:solidFill>
              </a:rPr>
              <a:t>Thank You</a:t>
            </a:r>
          </a:p>
        </p:txBody>
      </p:sp>
    </p:spTree>
    <p:extLst>
      <p:ext uri="{BB962C8B-B14F-4D97-AF65-F5344CB8AC3E}">
        <p14:creationId xmlns:p14="http://schemas.microsoft.com/office/powerpoint/2010/main" val="35984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30E1C5-0539-42B3-A576-21F4CD1B0AF0}"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982377854"/>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358702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CD6844-C09C-427F-9A6E-AF49C432280F}"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2237323160"/>
              </p:ext>
            </p:extLst>
          </p:nvPr>
        </p:nvGraphicFramePr>
        <p:xfrm>
          <a:off x="152402" y="1219200"/>
          <a:ext cx="8305800" cy="4572000"/>
        </p:xfrm>
        <a:graphic>
          <a:graphicData uri="http://schemas.openxmlformats.org/drawingml/2006/table">
            <a:tbl>
              <a:tblPr>
                <a:tableStyleId>{5C22544A-7EE6-4342-B048-85BDC9FD1C3A}</a:tableStyleId>
              </a:tblPr>
              <a:tblGrid>
                <a:gridCol w="1523998">
                  <a:extLst>
                    <a:ext uri="{9D8B030D-6E8A-4147-A177-3AD203B41FA5}">
                      <a16:colId xmlns:a16="http://schemas.microsoft.com/office/drawing/2014/main" val="336454987"/>
                    </a:ext>
                  </a:extLst>
                </a:gridCol>
                <a:gridCol w="382551">
                  <a:extLst>
                    <a:ext uri="{9D8B030D-6E8A-4147-A177-3AD203B41FA5}">
                      <a16:colId xmlns:a16="http://schemas.microsoft.com/office/drawing/2014/main" val="2419786324"/>
                    </a:ext>
                  </a:extLst>
                </a:gridCol>
                <a:gridCol w="436631">
                  <a:extLst>
                    <a:ext uri="{9D8B030D-6E8A-4147-A177-3AD203B41FA5}">
                      <a16:colId xmlns:a16="http://schemas.microsoft.com/office/drawing/2014/main" val="2116179407"/>
                    </a:ext>
                  </a:extLst>
                </a:gridCol>
                <a:gridCol w="604150">
                  <a:extLst>
                    <a:ext uri="{9D8B030D-6E8A-4147-A177-3AD203B41FA5}">
                      <a16:colId xmlns:a16="http://schemas.microsoft.com/office/drawing/2014/main" val="4150870881"/>
                    </a:ext>
                  </a:extLst>
                </a:gridCol>
                <a:gridCol w="604150">
                  <a:extLst>
                    <a:ext uri="{9D8B030D-6E8A-4147-A177-3AD203B41FA5}">
                      <a16:colId xmlns:a16="http://schemas.microsoft.com/office/drawing/2014/main" val="1959501051"/>
                    </a:ext>
                  </a:extLst>
                </a:gridCol>
                <a:gridCol w="604150">
                  <a:extLst>
                    <a:ext uri="{9D8B030D-6E8A-4147-A177-3AD203B41FA5}">
                      <a16:colId xmlns:a16="http://schemas.microsoft.com/office/drawing/2014/main" val="714186528"/>
                    </a:ext>
                  </a:extLst>
                </a:gridCol>
                <a:gridCol w="604150">
                  <a:extLst>
                    <a:ext uri="{9D8B030D-6E8A-4147-A177-3AD203B41FA5}">
                      <a16:colId xmlns:a16="http://schemas.microsoft.com/office/drawing/2014/main" val="1947496999"/>
                    </a:ext>
                  </a:extLst>
                </a:gridCol>
                <a:gridCol w="604150">
                  <a:extLst>
                    <a:ext uri="{9D8B030D-6E8A-4147-A177-3AD203B41FA5}">
                      <a16:colId xmlns:a16="http://schemas.microsoft.com/office/drawing/2014/main" val="1278955555"/>
                    </a:ext>
                  </a:extLst>
                </a:gridCol>
                <a:gridCol w="604150">
                  <a:extLst>
                    <a:ext uri="{9D8B030D-6E8A-4147-A177-3AD203B41FA5}">
                      <a16:colId xmlns:a16="http://schemas.microsoft.com/office/drawing/2014/main" val="293989632"/>
                    </a:ext>
                  </a:extLst>
                </a:gridCol>
                <a:gridCol w="526694">
                  <a:extLst>
                    <a:ext uri="{9D8B030D-6E8A-4147-A177-3AD203B41FA5}">
                      <a16:colId xmlns:a16="http://schemas.microsoft.com/office/drawing/2014/main" val="2587493755"/>
                    </a:ext>
                  </a:extLst>
                </a:gridCol>
                <a:gridCol w="604150">
                  <a:extLst>
                    <a:ext uri="{9D8B030D-6E8A-4147-A177-3AD203B41FA5}">
                      <a16:colId xmlns:a16="http://schemas.microsoft.com/office/drawing/2014/main" val="3619800553"/>
                    </a:ext>
                  </a:extLst>
                </a:gridCol>
                <a:gridCol w="526694">
                  <a:extLst>
                    <a:ext uri="{9D8B030D-6E8A-4147-A177-3AD203B41FA5}">
                      <a16:colId xmlns:a16="http://schemas.microsoft.com/office/drawing/2014/main" val="3634469593"/>
                    </a:ext>
                  </a:extLst>
                </a:gridCol>
                <a:gridCol w="644604">
                  <a:extLst>
                    <a:ext uri="{9D8B030D-6E8A-4147-A177-3AD203B41FA5}">
                      <a16:colId xmlns:a16="http://schemas.microsoft.com/office/drawing/2014/main" val="1787714184"/>
                    </a:ext>
                  </a:extLst>
                </a:gridCol>
                <a:gridCol w="35578">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ACSE0401.2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ACSE0401.3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9787F3-4A65-47E3-8290-D8276644F965}"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ANAMIKA SRIVASTAVA             AOE 0866 ST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37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74F22246D552409D3F27E4E50E3234" ma:contentTypeVersion="8" ma:contentTypeDescription="Create a new document." ma:contentTypeScope="" ma:versionID="5824078eca52bce03c518ae60337fe39">
  <xsd:schema xmlns:xsd="http://www.w3.org/2001/XMLSchema" xmlns:xs="http://www.w3.org/2001/XMLSchema" xmlns:p="http://schemas.microsoft.com/office/2006/metadata/properties" xmlns:ns2="81f4d6bb-7456-4960-bbd9-27caa8f70152" targetNamespace="http://schemas.microsoft.com/office/2006/metadata/properties" ma:root="true" ma:fieldsID="523db0a8d1a2cb494bd9ea0cd7669c5f" ns2:_="">
    <xsd:import namespace="81f4d6bb-7456-4960-bbd9-27caa8f7015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4d6bb-7456-4960-bbd9-27caa8f701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5F725D-C53F-4342-8023-DC5631ED14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f4d6bb-7456-4960-bbd9-27caa8f7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898756-8439-45B6-8CAD-F541DC53EB18}">
  <ds:schemaRefs>
    <ds:schemaRef ds:uri="http://schemas.microsoft.com/sharepoint/v3/contenttype/forms"/>
  </ds:schemaRefs>
</ds:datastoreItem>
</file>

<file path=customXml/itemProps3.xml><?xml version="1.0" encoding="utf-8"?>
<ds:datastoreItem xmlns:ds="http://schemas.openxmlformats.org/officeDocument/2006/customXml" ds:itemID="{2437F86C-4E6C-4FE4-9965-09912A027E2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1855</TotalTime>
  <Words>8055</Words>
  <Application>Microsoft Office PowerPoint</Application>
  <PresentationFormat>On-screen Show (4:3)</PresentationFormat>
  <Paragraphs>756</Paragraphs>
  <Slides>68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68</vt:i4>
      </vt:variant>
    </vt:vector>
  </HeadingPairs>
  <TitlesOfParts>
    <vt:vector size="74" baseType="lpstr">
      <vt:lpstr>Arial</vt:lpstr>
      <vt:lpstr>Calibri</vt:lpstr>
      <vt:lpstr>Calibri Light</vt:lpstr>
      <vt:lpstr>Times New Roman</vt:lpstr>
      <vt:lpstr>Office Theme</vt:lpstr>
      <vt:lpstr>Custom Design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 of sustainable design </vt:lpstr>
      <vt:lpstr>Principle of sustainable design </vt:lpstr>
      <vt:lpstr>Principle of sustainable design</vt:lpstr>
      <vt:lpstr>Principle of sustainable design </vt:lpstr>
      <vt:lpstr>PowerPoint Presentation</vt:lpstr>
      <vt:lpstr>Principle of sustainable engineering</vt:lpstr>
      <vt:lpstr>Principle of sustainable Engineering</vt:lpstr>
      <vt:lpstr>Principle of sustainable engineering</vt:lpstr>
      <vt:lpstr>Fundamental of system analysis</vt:lpstr>
      <vt:lpstr>Fundamental of system analysis</vt:lpstr>
      <vt:lpstr>Fundamental of system analysis</vt:lpstr>
      <vt:lpstr>Growth decay and tipping point</vt:lpstr>
      <vt:lpstr>Growth decay and tipping point</vt:lpstr>
      <vt:lpstr>Growth decay and tipping point</vt:lpstr>
      <vt:lpstr>Growth decay and tipping point</vt:lpstr>
      <vt:lpstr>Growth decay and tipping point</vt:lpstr>
      <vt:lpstr>Growth decay and tipping point</vt:lpstr>
      <vt:lpstr>Growth decay and tipping point</vt:lpstr>
      <vt:lpstr>Growth decay and tipping point</vt:lpstr>
      <vt:lpstr>Growth decay and tipping point</vt:lpstr>
      <vt:lpstr>Growth decay and tipping point</vt:lpstr>
      <vt:lpstr>Tipping points </vt:lpstr>
      <vt:lpstr>Tipping points </vt:lpstr>
      <vt:lpstr>Tipping points </vt:lpstr>
      <vt:lpstr>Tipping points </vt:lpstr>
      <vt:lpstr>Technology as a part of anthropogenic environment</vt:lpstr>
      <vt:lpstr>Technology as a part of anthropogenic environment</vt:lpstr>
      <vt:lpstr>Technology as a part of anthropogenic environment</vt:lpstr>
      <vt:lpstr>Technology as a part of anthropogenic environment</vt:lpstr>
      <vt:lpstr>Technology as a part of anthropogenic environment</vt:lpstr>
      <vt:lpstr>Technology readiness levels(TRL)</vt:lpstr>
      <vt:lpstr>Technology readiness levels(TRL)</vt:lpstr>
      <vt:lpstr>Technology readiness levels(TRL)</vt:lpstr>
      <vt:lpstr>Technology readiness levels(TRL</vt:lpstr>
      <vt:lpstr>Technology readiness levels(TRL</vt:lpstr>
      <vt:lpstr>EMERGING</vt:lpstr>
      <vt:lpstr>CONVERGING</vt:lpstr>
      <vt:lpstr>CONVERGING</vt:lpstr>
      <vt:lpstr>DISRUPTIVE TECHNOLOGY</vt:lpstr>
      <vt:lpstr>CONVERGING</vt:lpstr>
      <vt:lpstr>Examples of disruptive technology </vt:lpstr>
      <vt:lpstr>Examples of disruptive technology</vt:lpstr>
      <vt:lpstr>Examples of disruptive technology</vt:lpstr>
      <vt:lpstr>LIFE CYCLE ASSESSMENT</vt:lpstr>
      <vt:lpstr>LIFE CYCLE ASSESSMENT</vt:lpstr>
      <vt:lpstr>LIFE CYCLE ASSESSMENT</vt:lpstr>
      <vt:lpstr>LIFE CYCLE ASSESSMENT</vt:lpstr>
      <vt:lpstr>LIFE CYCLE ASSESSMENT</vt:lpstr>
      <vt:lpstr>PowerPoint Presentation</vt:lpstr>
      <vt:lpstr>PowerPoint Presentation</vt:lpstr>
      <vt:lpstr>MCQ 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user</cp:lastModifiedBy>
  <cp:revision>291</cp:revision>
  <dcterms:created xsi:type="dcterms:W3CDTF">2006-08-16T00:00:00Z</dcterms:created>
  <dcterms:modified xsi:type="dcterms:W3CDTF">2025-03-06T04:34:07Z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0x0101005C74F22246D552409D3F27E4E50E3234</vt:lpwstr>
  </property>
</Properties>
</file>