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65"/>
  </p:notesMasterIdLst>
  <p:handoutMasterIdLst>
    <p:handoutMasterId r:id="rId66"/>
  </p:handoutMasterIdLst>
  <p:sldIdLst>
    <p:sldId id="411" r:id="rId5"/>
    <p:sldId id="413" r:id="rId6"/>
    <p:sldId id="414" r:id="rId7"/>
    <p:sldId id="394" r:id="rId8"/>
    <p:sldId id="258" r:id="rId9"/>
    <p:sldId id="298" r:id="rId10"/>
    <p:sldId id="299" r:id="rId11"/>
    <p:sldId id="300" r:id="rId12"/>
    <p:sldId id="395" r:id="rId13"/>
    <p:sldId id="420" r:id="rId14"/>
    <p:sldId id="421" r:id="rId15"/>
    <p:sldId id="422" r:id="rId16"/>
    <p:sldId id="400" r:id="rId17"/>
    <p:sldId id="463" r:id="rId18"/>
    <p:sldId id="423" r:id="rId19"/>
    <p:sldId id="424" r:id="rId20"/>
    <p:sldId id="425" r:id="rId21"/>
    <p:sldId id="426" r:id="rId22"/>
    <p:sldId id="427" r:id="rId23"/>
    <p:sldId id="475" r:id="rId24"/>
    <p:sldId id="428" r:id="rId25"/>
    <p:sldId id="429" r:id="rId26"/>
    <p:sldId id="430" r:id="rId27"/>
    <p:sldId id="431" r:id="rId28"/>
    <p:sldId id="432" r:id="rId29"/>
    <p:sldId id="433" r:id="rId30"/>
    <p:sldId id="434" r:id="rId31"/>
    <p:sldId id="435" r:id="rId32"/>
    <p:sldId id="436" r:id="rId33"/>
    <p:sldId id="437" r:id="rId34"/>
    <p:sldId id="438" r:id="rId35"/>
    <p:sldId id="439" r:id="rId36"/>
    <p:sldId id="440" r:id="rId37"/>
    <p:sldId id="441" r:id="rId38"/>
    <p:sldId id="442" r:id="rId39"/>
    <p:sldId id="443" r:id="rId40"/>
    <p:sldId id="444" r:id="rId41"/>
    <p:sldId id="445" r:id="rId42"/>
    <p:sldId id="446" r:id="rId43"/>
    <p:sldId id="447" r:id="rId44"/>
    <p:sldId id="448" r:id="rId45"/>
    <p:sldId id="449" r:id="rId46"/>
    <p:sldId id="450" r:id="rId47"/>
    <p:sldId id="451" r:id="rId48"/>
    <p:sldId id="452" r:id="rId49"/>
    <p:sldId id="453" r:id="rId50"/>
    <p:sldId id="454" r:id="rId51"/>
    <p:sldId id="455" r:id="rId52"/>
    <p:sldId id="456" r:id="rId53"/>
    <p:sldId id="457" r:id="rId54"/>
    <p:sldId id="458" r:id="rId55"/>
    <p:sldId id="459" r:id="rId56"/>
    <p:sldId id="460" r:id="rId57"/>
    <p:sldId id="461" r:id="rId58"/>
    <p:sldId id="462" r:id="rId59"/>
    <p:sldId id="464" r:id="rId60"/>
    <p:sldId id="465" r:id="rId61"/>
    <p:sldId id="466" r:id="rId62"/>
    <p:sldId id="467" r:id="rId63"/>
    <p:sldId id="468"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80" autoAdjust="0"/>
  </p:normalViewPr>
  <p:slideViewPr>
    <p:cSldViewPr>
      <p:cViewPr varScale="1">
        <p:scale>
          <a:sx n="72" d="100"/>
          <a:sy n="72" d="100"/>
        </p:scale>
        <p:origin x="1350" y="78"/>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3/6/2025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594867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3/6/2025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576402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1614250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1569577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1E3EB53-698D-49EB-A275-4577CA39A26B}"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a:extLst>
              <a:ext uri="{FF2B5EF4-FFF2-40B4-BE49-F238E27FC236}">
                <a16:creationId xmlns:a16="http://schemas.microsoft.com/office/drawing/2014/main" id="{89521F5B-5146-71CB-E505-F2FA31F391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736"/>
            <a:ext cx="1222513" cy="94297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60868D-40C6-4400-8BB1-E0D242E472CF}"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CEE2C3-41E5-4066-A25E-9F1D61C0ECB2}"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A85897-0A74-4A51-B374-99F944A8CD81}"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9C50C-F272-4CCF-89D7-1CA2DAF2FD9D}"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1018DC-2EBC-4FCB-8453-F9C2D907C0C8}" type="datetime1">
              <a:rPr lang="en-US" smtClean="0"/>
              <a:t>3/6/2025</a:t>
            </a:fld>
            <a:endParaRPr lang="en-US"/>
          </a:p>
        </p:txBody>
      </p:sp>
      <p:sp>
        <p:nvSpPr>
          <p:cNvPr id="6" name="Footer Placeholder 5"/>
          <p:cNvSpPr>
            <a:spLocks noGrp="1"/>
          </p:cNvSpPr>
          <p:nvPr>
            <p:ph type="ftr" sz="quarter" idx="11"/>
          </p:nvPr>
        </p:nvSpPr>
        <p:spPr/>
        <p:txBody>
          <a:bodyPr/>
          <a:lstStyle/>
          <a:p>
            <a:r>
              <a:rPr lang="fi-FI"/>
              <a:t>ANAMIKA SRIVASTAVA             AOE0866  ST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C17E248-991F-4A3E-B74B-3B56F431DFFD}" type="datetime1">
              <a:rPr lang="en-US" smtClean="0"/>
              <a:t>3/6/2025</a:t>
            </a:fld>
            <a:endParaRPr lang="en-US"/>
          </a:p>
        </p:txBody>
      </p:sp>
      <p:sp>
        <p:nvSpPr>
          <p:cNvPr id="8" name="Footer Placeholder 7"/>
          <p:cNvSpPr>
            <a:spLocks noGrp="1"/>
          </p:cNvSpPr>
          <p:nvPr>
            <p:ph type="ftr" sz="quarter" idx="11"/>
          </p:nvPr>
        </p:nvSpPr>
        <p:spPr/>
        <p:txBody>
          <a:bodyPr/>
          <a:lstStyle/>
          <a:p>
            <a:r>
              <a:rPr lang="fi-FI"/>
              <a:t>ANAMIKA SRIVASTAVA             AOE0866  ST              Unit 2</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7596F9-1D68-4EC5-BED3-2B5EFAD5AD35}" type="datetime1">
              <a:rPr lang="en-US" smtClean="0"/>
              <a:t>3/6/2025</a:t>
            </a:fld>
            <a:endParaRPr lang="en-US"/>
          </a:p>
        </p:txBody>
      </p:sp>
      <p:sp>
        <p:nvSpPr>
          <p:cNvPr id="4" name="Footer Placeholder 3"/>
          <p:cNvSpPr>
            <a:spLocks noGrp="1"/>
          </p:cNvSpPr>
          <p:nvPr>
            <p:ph type="ftr" sz="quarter" idx="11"/>
          </p:nvPr>
        </p:nvSpPr>
        <p:spPr/>
        <p:txBody>
          <a:bodyPr/>
          <a:lstStyle/>
          <a:p>
            <a:r>
              <a:rPr lang="fi-FI"/>
              <a:t>ANAMIKA SRIVASTAVA             AOE0866  ST              Unit 2</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969612-72B9-4FE8-9323-AB3C599759F7}" type="datetime1">
              <a:rPr lang="en-US" smtClean="0"/>
              <a:t>3/6/2025</a:t>
            </a:fld>
            <a:endParaRPr lang="en-US"/>
          </a:p>
        </p:txBody>
      </p:sp>
      <p:sp>
        <p:nvSpPr>
          <p:cNvPr id="3" name="Footer Placeholder 2"/>
          <p:cNvSpPr>
            <a:spLocks noGrp="1"/>
          </p:cNvSpPr>
          <p:nvPr>
            <p:ph type="ftr" sz="quarter" idx="11"/>
          </p:nvPr>
        </p:nvSpPr>
        <p:spPr/>
        <p:txBody>
          <a:bodyPr/>
          <a:lstStyle/>
          <a:p>
            <a:r>
              <a:rPr lang="fi-FI"/>
              <a:t>ANAMIKA SRIVASTAVA             AOE0866  ST              Unit 2</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A8D6D8-C7F0-4CD5-8F64-635305EC04D9}" type="datetime1">
              <a:rPr lang="en-US" smtClean="0"/>
              <a:t>3/6/2025</a:t>
            </a:fld>
            <a:endParaRPr lang="en-US"/>
          </a:p>
        </p:txBody>
      </p:sp>
      <p:sp>
        <p:nvSpPr>
          <p:cNvPr id="6" name="Footer Placeholder 5"/>
          <p:cNvSpPr>
            <a:spLocks noGrp="1"/>
          </p:cNvSpPr>
          <p:nvPr>
            <p:ph type="ftr" sz="quarter" idx="11"/>
          </p:nvPr>
        </p:nvSpPr>
        <p:spPr/>
        <p:txBody>
          <a:bodyPr/>
          <a:lstStyle/>
          <a:p>
            <a:r>
              <a:rPr lang="fi-FI"/>
              <a:t>ANAMIKA SRIVASTAVA             AOE0866  ST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90B8B0-F7BE-41D0-AA93-210CBF0E2CC9}" type="datetime1">
              <a:rPr lang="en-US" smtClean="0"/>
              <a:t>3/6/2025</a:t>
            </a:fld>
            <a:endParaRPr lang="en-US"/>
          </a:p>
        </p:txBody>
      </p:sp>
      <p:sp>
        <p:nvSpPr>
          <p:cNvPr id="6" name="Footer Placeholder 5"/>
          <p:cNvSpPr>
            <a:spLocks noGrp="1"/>
          </p:cNvSpPr>
          <p:nvPr>
            <p:ph type="ftr" sz="quarter" idx="11"/>
          </p:nvPr>
        </p:nvSpPr>
        <p:spPr/>
        <p:txBody>
          <a:bodyPr/>
          <a:lstStyle/>
          <a:p>
            <a:r>
              <a:rPr lang="fi-FI"/>
              <a:t>ANAMIKA SRIVASTAVA             AOE0866  ST              Unit 2</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858B36-C1D3-453F-BFA2-D7A3C443FD4B}" type="datetime1">
              <a:rPr lang="en-US" smtClean="0"/>
              <a:t>3/6/2025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ANAMIKA SRIVASTAVA             AOE0866  ST              Unit 2</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6">
            <a:extLst>
              <a:ext uri="{FF2B5EF4-FFF2-40B4-BE49-F238E27FC236}">
                <a16:creationId xmlns:a16="http://schemas.microsoft.com/office/drawing/2014/main" id="{4CAABE8C-35F7-0836-077E-797F71865A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4736"/>
            <a:ext cx="1222513" cy="9429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ibm.com/docs/en/SSFCZ3_10.7/com.ibm.tri.doc/sfp_metrics/r_env_met_emission_gsf.html" TargetMode="External"/><Relationship Id="rId2" Type="http://schemas.openxmlformats.org/officeDocument/2006/relationships/hyperlink" Target="https://www.ibm.com/docs/en/SSFCZ3_10.7/com.ibm.tri.doc/sfp_metrics/r_env_met_co2_emissions.html" TargetMode="External"/><Relationship Id="rId1" Type="http://schemas.openxmlformats.org/officeDocument/2006/relationships/slideLayout" Target="../slideLayouts/slideLayout2.xml"/><Relationship Id="rId6" Type="http://schemas.openxmlformats.org/officeDocument/2006/relationships/hyperlink" Target="https://www.ibm.com/docs/en/SSFCZ3_10.7/com.ibm.tri.doc/sfp_metrics/r_env_met_energy_gsf.html" TargetMode="External"/><Relationship Id="rId5" Type="http://schemas.openxmlformats.org/officeDocument/2006/relationships/hyperlink" Target="https://www.ibm.com/docs/en/SSFCZ3_10.7/com.ibm.tri.doc/sfp_metrics/r_env_met_energy_use.html" TargetMode="External"/><Relationship Id="rId4" Type="http://schemas.openxmlformats.org/officeDocument/2006/relationships/hyperlink" Target="https://www.ibm.com/docs/en/SSFCZ3_10.7/com.ibm.tri.doc/sfp_metrics/r_env_met_emission_occupant.html"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www.ibm.com/docs/en/SSFCZ3_10.7/com.ibm.tri.doc/sfp_metrics/r_env_met_energy_int_occ.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sproutsocial.com/insights/social-media-analytic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sproutsocial.com/insights/social-media-goal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sproutsocial.com/insights/social-media-metrics/#conversion-metrics" TargetMode="External"/><Relationship Id="rId3" Type="http://schemas.openxmlformats.org/officeDocument/2006/relationships/hyperlink" Target="https://sproutsocial.com/insights/social-media-metrics/#customer-metrics" TargetMode="External"/><Relationship Id="rId7" Type="http://schemas.openxmlformats.org/officeDocument/2006/relationships/hyperlink" Target="https://sproutsocial.com/insights/social-media-metrics/#sentiment-metrics" TargetMode="External"/><Relationship Id="rId2" Type="http://schemas.openxmlformats.org/officeDocument/2006/relationships/hyperlink" Target="https://sproutsocial.com/insights/social-media-metrics/#audience-metrics" TargetMode="External"/><Relationship Id="rId1" Type="http://schemas.openxmlformats.org/officeDocument/2006/relationships/slideLayout" Target="../slideLayouts/slideLayout2.xml"/><Relationship Id="rId6" Type="http://schemas.openxmlformats.org/officeDocument/2006/relationships/hyperlink" Target="https://sproutsocial.com/insights/social-media-metrics/#referral-metrics" TargetMode="External"/><Relationship Id="rId11" Type="http://schemas.openxmlformats.org/officeDocument/2006/relationships/hyperlink" Target="https://sproutsocial.com/insights/social-media-metrics/#cpc-metrics" TargetMode="External"/><Relationship Id="rId5" Type="http://schemas.openxmlformats.org/officeDocument/2006/relationships/hyperlink" Target="https://sproutsocial.com/insights/social-media-metrics/#retention-metrics" TargetMode="External"/><Relationship Id="rId10" Type="http://schemas.openxmlformats.org/officeDocument/2006/relationships/hyperlink" Target="https://sproutsocial.com/insights/social-media-metrics/#ctr-metrics" TargetMode="External"/><Relationship Id="rId4" Type="http://schemas.openxmlformats.org/officeDocument/2006/relationships/hyperlink" Target="https://sproutsocial.com/insights/social-media-metrics/#awareness-metrics" TargetMode="External"/><Relationship Id="rId9" Type="http://schemas.openxmlformats.org/officeDocument/2006/relationships/hyperlink" Target="https://sproutsocial.com/insights/social-media-metrics/#engagement-metrics"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ftserussell.com/products/indices/ftse4good" TargetMode="External"/><Relationship Id="rId2" Type="http://schemas.openxmlformats.org/officeDocument/2006/relationships/hyperlink" Target="https://www.spglobal.com/spdji/en/indices/esg/dow-jones-sustainability-world-index/#overview" TargetMode="External"/><Relationship Id="rId1" Type="http://schemas.openxmlformats.org/officeDocument/2006/relationships/slideLayout" Target="../slideLayouts/slideLayout2.xml"/><Relationship Id="rId4" Type="http://schemas.openxmlformats.org/officeDocument/2006/relationships/hyperlink" Target="https://www.msci.com/our-solutions/indexes/kld-400-social-index" TargetMode="External"/></Relationships>
</file>

<file path=ppt/slides/_rels/slide29.xml.rels><?xml version="1.0" encoding="UTF-8" standalone="yes"?>
<Relationships xmlns="http://schemas.openxmlformats.org/package/2006/relationships"><Relationship Id="rId2" Type="http://schemas.openxmlformats.org/officeDocument/2006/relationships/hyperlink" Target="https://www.spglobal.com/esg/csa/insights/why-sustainability-indices-matter-to-investo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en.wikipedia.org/wiki/Alternatives_assessment#cite_note-obrien_2000-1" TargetMode="External"/><Relationship Id="rId13" Type="http://schemas.openxmlformats.org/officeDocument/2006/relationships/hyperlink" Target="https://en.wikipedia.org/wiki/Alternatives_assessment#cite_note-geiser_2015-4" TargetMode="External"/><Relationship Id="rId3" Type="http://schemas.openxmlformats.org/officeDocument/2006/relationships/hyperlink" Target="https://en.wikipedia.org/wiki/Environmental_technology" TargetMode="External"/><Relationship Id="rId7" Type="http://schemas.openxmlformats.org/officeDocument/2006/relationships/hyperlink" Target="https://en.wikipedia.org/wiki/Risk_assessment" TargetMode="External"/><Relationship Id="rId12" Type="http://schemas.openxmlformats.org/officeDocument/2006/relationships/hyperlink" Target="https://en.wikipedia.org/wiki/Sustainable_design" TargetMode="External"/><Relationship Id="rId2" Type="http://schemas.openxmlformats.org/officeDocument/2006/relationships/hyperlink" Target="https://en.wikipedia.org/wiki/Environmental_design" TargetMode="External"/><Relationship Id="rId1" Type="http://schemas.openxmlformats.org/officeDocument/2006/relationships/slideLayout" Target="../slideLayouts/slideLayout2.xml"/><Relationship Id="rId6" Type="http://schemas.openxmlformats.org/officeDocument/2006/relationships/hyperlink" Target="https://en.wikipedia.org/wiki/Analysis_paralysis" TargetMode="External"/><Relationship Id="rId11" Type="http://schemas.openxmlformats.org/officeDocument/2006/relationships/hyperlink" Target="https://en.wikipedia.org/wiki/Green_chemistry" TargetMode="External"/><Relationship Id="rId5" Type="http://schemas.openxmlformats.org/officeDocument/2006/relationships/hyperlink" Target="https://en.wikipedia.org/wiki/Precautionary_principle" TargetMode="External"/><Relationship Id="rId10" Type="http://schemas.openxmlformats.org/officeDocument/2006/relationships/hyperlink" Target="https://en.wikipedia.org/wiki/Alternatives_assessment#cite_note-ashford_2005-3" TargetMode="External"/><Relationship Id="rId4" Type="http://schemas.openxmlformats.org/officeDocument/2006/relationships/hyperlink" Target="https://en.wikipedia.org/wiki/Environmental_policy" TargetMode="External"/><Relationship Id="rId9" Type="http://schemas.openxmlformats.org/officeDocument/2006/relationships/hyperlink" Target="https://en.wikipedia.org/wiki/Alternatives_assessment#cite_note-ashford_1994-2" TargetMode="External"/><Relationship Id="rId14" Type="http://schemas.openxmlformats.org/officeDocument/2006/relationships/hyperlink" Target="https://en.wikipedia.org/wiki/Alternatives_assessment#cite_note-harrison_hester-5"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en.wikipedia.org/wiki/Alternatives_assessment#cite_note-lowell_fwk-6" TargetMode="External"/><Relationship Id="rId7" Type="http://schemas.openxmlformats.org/officeDocument/2006/relationships/hyperlink" Target="https://www.uml.edu/research/lowell-center/" TargetMode="External"/><Relationship Id="rId2" Type="http://schemas.openxmlformats.org/officeDocument/2006/relationships/hyperlink" Target="https://en.wikipedia.org/w/index.php?title=Alternatives_assessment&amp;action=edit&amp;section=1" TargetMode="External"/><Relationship Id="rId1" Type="http://schemas.openxmlformats.org/officeDocument/2006/relationships/slideLayout" Target="../slideLayouts/slideLayout2.xml"/><Relationship Id="rId6" Type="http://schemas.openxmlformats.org/officeDocument/2006/relationships/hyperlink" Target="https://en.wikipedia.org/wiki/Alternatives_assessment#cite_note-jacobs_2016-7" TargetMode="External"/><Relationship Id="rId5" Type="http://schemas.openxmlformats.org/officeDocument/2006/relationships/hyperlink" Target="https://en.wikipedia.org/wiki/Life-cycle_assessment" TargetMode="External"/><Relationship Id="rId4" Type="http://schemas.openxmlformats.org/officeDocument/2006/relationships/hyperlink" Target="https://en.wikipedia.org/wiki/Hazard_(risk)" TargetMode="External"/></Relationships>
</file>

<file path=ppt/slides/_rels/slide43.xml.rels><?xml version="1.0" encoding="UTF-8" standalone="yes"?>
<Relationships xmlns="http://schemas.openxmlformats.org/package/2006/relationships"><Relationship Id="rId8" Type="http://schemas.openxmlformats.org/officeDocument/2006/relationships/hyperlink" Target="https://en.wikipedia.org/wiki/Hazard_substitution#Regrettable_substitutions" TargetMode="External"/><Relationship Id="rId3" Type="http://schemas.openxmlformats.org/officeDocument/2006/relationships/hyperlink" Target="https://en.wikipedia.org/wiki/Alternatives_assessment#cite_note-lavoie_2010-8" TargetMode="External"/><Relationship Id="rId7" Type="http://schemas.openxmlformats.org/officeDocument/2006/relationships/hyperlink" Target="https://en.wikipedia.org/wiki/Unintended_consequences" TargetMode="External"/><Relationship Id="rId2" Type="http://schemas.openxmlformats.org/officeDocument/2006/relationships/hyperlink" Target="https://en.wikipedia.org/w/index.php?title=Alternatives_assessment&amp;action=edit&amp;section=2" TargetMode="External"/><Relationship Id="rId1" Type="http://schemas.openxmlformats.org/officeDocument/2006/relationships/slideLayout" Target="../slideLayouts/slideLayout2.xml"/><Relationship Id="rId6" Type="http://schemas.openxmlformats.org/officeDocument/2006/relationships/hyperlink" Target="https://en.wikipedia.org/wiki/Neurotoxin" TargetMode="External"/><Relationship Id="rId5" Type="http://schemas.openxmlformats.org/officeDocument/2006/relationships/hyperlink" Target="https://en.wikipedia.org/wiki/Carcinogen" TargetMode="External"/><Relationship Id="rId4" Type="http://schemas.openxmlformats.org/officeDocument/2006/relationships/hyperlink" Target="https://en.wikipedia.org/wiki/Alternatives_assessment#cite_note-tickner_2015-9" TargetMode="External"/><Relationship Id="rId9" Type="http://schemas.openxmlformats.org/officeDocument/2006/relationships/hyperlink" Target="https://en.wikipedia.org/wiki/Alternatives_assessment#cite_note-howard_2014-10"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a:solidFill>
            <a:srgbClr val="FF7C80"/>
          </a:solidFill>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24000" y="879186"/>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800" b="1" dirty="0">
              <a:solidFill>
                <a:schemeClr val="tx1"/>
              </a:solidFill>
            </a:endParaRPr>
          </a:p>
          <a:p>
            <a:pPr>
              <a:defRPr/>
            </a:pPr>
            <a:r>
              <a:rPr lang="en-US" sz="2800" b="1" dirty="0">
                <a:solidFill>
                  <a:schemeClr val="tx1"/>
                </a:solidFill>
              </a:rPr>
              <a:t>Metrics For Technology Evaluation</a:t>
            </a: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ANAMIKA SRIVASTAVA</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Assistant Professor   </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CSE,CSER </a:t>
            </a:r>
            <a:r>
              <a:rPr kumimoji="0" lang="en-US" sz="2400" b="0" i="0" u="none" strike="noStrike" kern="1200" cap="none" spc="0" normalizeH="0" noProof="0" dirty="0">
                <a:ln>
                  <a:noFill/>
                </a:ln>
                <a:solidFill>
                  <a:schemeClr val="tx1"/>
                </a:solidFill>
                <a:effectLst/>
                <a:uLnTx/>
                <a:uFillTx/>
                <a:latin typeface="+mn-lt"/>
                <a:ea typeface="+mn-ea"/>
                <a:cs typeface="+mn-cs"/>
              </a:rPr>
              <a:t>&amp; </a:t>
            </a:r>
            <a:r>
              <a:rPr kumimoji="0" lang="en-US" sz="2400" b="0" i="0" u="none" strike="noStrike" kern="1200" cap="none" spc="0" normalizeH="0" noProof="0" dirty="0" err="1">
                <a:ln>
                  <a:noFill/>
                </a:ln>
                <a:solidFill>
                  <a:schemeClr val="tx1"/>
                </a:solidFill>
                <a:effectLst/>
                <a:uLnTx/>
                <a:uFillTx/>
                <a:latin typeface="+mn-lt"/>
                <a:ea typeface="+mn-ea"/>
                <a:cs typeface="+mn-cs"/>
              </a:rPr>
              <a:t>M.Tech</a:t>
            </a:r>
            <a:r>
              <a:rPr kumimoji="0" lang="en-US" sz="2400" b="0" i="0" u="none" strike="noStrike" kern="1200" cap="none" spc="0" normalizeH="0" noProof="0" dirty="0">
                <a:ln>
                  <a:noFill/>
                </a:ln>
                <a:solidFill>
                  <a:schemeClr val="tx1"/>
                </a:solidFill>
                <a:effectLst/>
                <a:uLnTx/>
                <a:uFillTx/>
                <a:latin typeface="+mn-lt"/>
                <a:ea typeface="+mn-ea"/>
                <a:cs typeface="+mn-cs"/>
              </a:rPr>
              <a:t> </a:t>
            </a:r>
            <a:r>
              <a:rPr kumimoji="0" lang="en-US" sz="2400" b="0" i="0" u="none" strike="noStrike" kern="1200" cap="none" spc="0" normalizeH="0" noProof="0" dirty="0" err="1">
                <a:ln>
                  <a:noFill/>
                </a:ln>
                <a:solidFill>
                  <a:schemeClr val="tx1"/>
                </a:solidFill>
                <a:effectLst/>
                <a:uLnTx/>
                <a:uFillTx/>
                <a:latin typeface="+mn-lt"/>
                <a:ea typeface="+mn-ea"/>
                <a:cs typeface="+mn-cs"/>
              </a:rPr>
              <a:t>Integ</a:t>
            </a:r>
            <a:r>
              <a:rPr kumimoji="0" lang="en-US" sz="2400" b="0" i="0" u="none" strike="noStrike" kern="1200" cap="none" spc="0" normalizeH="0" noProof="0" dirty="0">
                <a:ln>
                  <a:noFill/>
                </a:ln>
                <a:solidFill>
                  <a:schemeClr val="tx1"/>
                </a:solidFill>
                <a:effectLst/>
                <a:uLnTx/>
                <a:uFillTx/>
                <a:latin typeface="+mn-lt"/>
                <a:ea typeface="+mn-ea"/>
                <a:cs typeface="+mn-cs"/>
              </a:rPr>
              <a: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Date Placeholder 8"/>
          <p:cNvSpPr>
            <a:spLocks noGrp="1"/>
          </p:cNvSpPr>
          <p:nvPr>
            <p:ph type="dt" sz="half" idx="10"/>
          </p:nvPr>
        </p:nvSpPr>
        <p:spPr>
          <a:xfrm>
            <a:off x="381000" y="6492875"/>
            <a:ext cx="2133600" cy="365125"/>
          </a:xfrm>
        </p:spPr>
        <p:txBody>
          <a:bodyPr/>
          <a:lstStyle/>
          <a:p>
            <a:fld id="{623FC50C-CC6C-416B-9D62-379E85015FEF}" type="datetime1">
              <a:rPr lang="en-US" smtClean="0"/>
              <a:t>3/6/2025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a:ln>
                  <a:noFill/>
                </a:ln>
                <a:solidFill>
                  <a:schemeClr val="tx1"/>
                </a:solidFill>
                <a:effectLst/>
                <a:uLnTx/>
                <a:uFillTx/>
                <a:latin typeface="+mn-lt"/>
                <a:ea typeface="+mn-ea"/>
                <a:cs typeface="+mn-cs"/>
              </a:rPr>
              <a:t>Unit:</a:t>
            </a:r>
            <a:r>
              <a:rPr kumimoji="0" lang="en-US" sz="2500" b="1" i="0" u="none" strike="noStrike" kern="1200" cap="none" spc="0" normalizeH="0" noProof="0" dirty="0">
                <a:ln>
                  <a:noFill/>
                </a:ln>
                <a:solidFill>
                  <a:schemeClr val="tx1"/>
                </a:solidFill>
                <a:effectLst/>
                <a:uLnTx/>
                <a:uFillTx/>
                <a:latin typeface="+mn-lt"/>
                <a:ea typeface="+mn-ea"/>
                <a:cs typeface="+mn-cs"/>
              </a:rPr>
              <a:t> </a:t>
            </a:r>
            <a:r>
              <a:rPr lang="en-US" sz="2500" b="1" dirty="0">
                <a:solidFill>
                  <a:schemeClr val="tx1"/>
                </a:solidFill>
              </a:rPr>
              <a:t>2</a:t>
            </a:r>
            <a:endParaRPr kumimoji="0" lang="en-US" sz="2500" b="1"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fi-FI"/>
              <a:t>ANAMIKA SRIVASTAVA             AOE0866  ST              Unit 2</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Sustainable Technologies</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AOE0866</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CSE</a:t>
            </a:r>
            <a:r>
              <a:rPr lang="en-US" sz="2000" dirty="0">
                <a:solidFill>
                  <a:schemeClr val="tx1"/>
                </a:solidFill>
              </a:rPr>
              <a:t> 8</a:t>
            </a:r>
            <a:r>
              <a:rPr lang="en-US" sz="2000" baseline="30000" dirty="0">
                <a:solidFill>
                  <a:schemeClr val="tx1"/>
                </a:solidFill>
              </a:rPr>
              <a:t>TH</a:t>
            </a:r>
            <a:r>
              <a:rPr lang="en-US" sz="2000" dirty="0">
                <a:solidFill>
                  <a:schemeClr val="tx1"/>
                </a:solidFill>
              </a:rPr>
              <a:t> 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72346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369025FB-6A36-44EB-97E5-097FD97147C0}" type="datetime1">
              <a:rPr lang="en-US" altLang="en-US" sz="1200" smtClean="0">
                <a:solidFill>
                  <a:srgbClr val="888888"/>
                </a:solidFill>
                <a:latin typeface="Calibri" panose="020F0502020204030204" pitchFamily="34" charset="0"/>
                <a:sym typeface="Calibri" panose="020F0502020204030204" pitchFamily="34" charset="0"/>
              </a:rPr>
              <a:t>3/6/2025</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CB647E03-879D-4188-B9F7-4A741850D4F7}"/>
              </a:ext>
            </a:extLst>
          </p:cNvPr>
          <p:cNvSpPr txBox="1">
            <a:spLocks/>
          </p:cNvSpPr>
          <p:nvPr/>
        </p:nvSpPr>
        <p:spPr>
          <a:xfrm>
            <a:off x="1371600" y="-52388"/>
            <a:ext cx="7543800" cy="930275"/>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a16="http://schemas.microsoft.com/office/drawing/2014/main"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2"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DESIGN AND ANALYSIS OF ALGORITHMS</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a16="http://schemas.microsoft.com/office/drawing/2014/main" id="{6EE6E332-3563-4688-A211-4CE181CFE2C2}"/>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53287" name="Footer Placeholder 11">
            <a:extLst>
              <a:ext uri="{FF2B5EF4-FFF2-40B4-BE49-F238E27FC236}">
                <a16:creationId xmlns:a16="http://schemas.microsoft.com/office/drawing/2014/main" id="{60EB482F-3255-4322-ADE7-B556E8FD0605}"/>
              </a:ext>
            </a:extLst>
          </p:cNvPr>
          <p:cNvSpPr>
            <a:spLocks noGrp="1"/>
          </p:cNvSpPr>
          <p:nvPr>
            <p:ph type="ftr" sz="quarter" idx="12"/>
          </p:nvPr>
        </p:nvSpPr>
        <p:spPr>
          <a:xfrm>
            <a:off x="2349500" y="6384925"/>
            <a:ext cx="450850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ANAMIKA SRIVASTAVA             AOE0866  ST              Unit 2</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3288" name="Slide Number Placeholder 12">
            <a:extLst>
              <a:ext uri="{FF2B5EF4-FFF2-40B4-BE49-F238E27FC236}">
                <a16:creationId xmlns:a16="http://schemas.microsoft.com/office/drawing/2014/main"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10</a:t>
            </a:fld>
            <a:endParaRPr lang="en-US" altLang="en-US" sz="1200">
              <a:solidFill>
                <a:srgbClr val="888888"/>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981493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1583C611-A80D-43ED-8102-CB220BA542E2}"/>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7728781D-3704-4084-A23F-660FBBCA5638}" type="datetime1">
              <a:rPr lang="en-US" altLang="en-US" sz="1200" smtClean="0">
                <a:solidFill>
                  <a:srgbClr val="888888"/>
                </a:solidFill>
                <a:latin typeface="Calibri" panose="020F0502020204030204" pitchFamily="34" charset="0"/>
                <a:sym typeface="Calibri" panose="020F0502020204030204" pitchFamily="34" charset="0"/>
              </a:rPr>
              <a:t>3/6/2025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DF84A163-333C-46E8-8954-FD528A9C5648}"/>
              </a:ext>
            </a:extLst>
          </p:cNvPr>
          <p:cNvSpPr txBox="1">
            <a:spLocks/>
          </p:cNvSpPr>
          <p:nvPr/>
        </p:nvSpPr>
        <p:spPr>
          <a:xfrm>
            <a:off x="1371600" y="0"/>
            <a:ext cx="7543800" cy="1039813"/>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4278" name="Content Placeholder 1">
            <a:extLst>
              <a:ext uri="{FF2B5EF4-FFF2-40B4-BE49-F238E27FC236}">
                <a16:creationId xmlns:a16="http://schemas.microsoft.com/office/drawing/2014/main" id="{597B8432-DFF0-4DDA-84BD-CD565D4BFC2B}"/>
              </a:ext>
            </a:extLst>
          </p:cNvPr>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3. Attempt any one part of the following:                          1 x 10 = 10    </a:t>
            </a:r>
            <a:endParaRPr lang="en-IN" altLang="en-US" sz="2000" b="1" i="1">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BD8A6D9-09A0-45D8-BC21-C175B99CE0F0}"/>
              </a:ext>
            </a:extLst>
          </p:cNvPr>
          <p:cNvGraphicFramePr>
            <a:graphicFrameLocks noGrp="1"/>
          </p:cNvGraphicFramePr>
          <p:nvPr/>
        </p:nvGraphicFramePr>
        <p:xfrm>
          <a:off x="835025" y="2365375"/>
          <a:ext cx="7839075" cy="210312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E72EFC8D-CA57-40F5-AD3E-D559506685CE}"/>
              </a:ext>
            </a:extLst>
          </p:cNvPr>
          <p:cNvGraphicFramePr>
            <a:graphicFrameLocks noGrp="1"/>
          </p:cNvGraphicFramePr>
          <p:nvPr/>
        </p:nvGraphicFramePr>
        <p:xfrm>
          <a:off x="928688" y="4960669"/>
          <a:ext cx="7986712" cy="1387475"/>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2">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4333" name="Footer Placeholder 10">
            <a:extLst>
              <a:ext uri="{FF2B5EF4-FFF2-40B4-BE49-F238E27FC236}">
                <a16:creationId xmlns:a16="http://schemas.microsoft.com/office/drawing/2014/main" id="{9BF3E96D-C40D-48C4-B41D-E4E0DF60ED3B}"/>
              </a:ext>
            </a:extLst>
          </p:cNvPr>
          <p:cNvSpPr>
            <a:spLocks noGrp="1"/>
          </p:cNvSpPr>
          <p:nvPr>
            <p:ph type="ftr" sz="quarter" idx="12"/>
          </p:nvPr>
        </p:nvSpPr>
        <p:spPr>
          <a:xfrm>
            <a:off x="304800" y="6356350"/>
            <a:ext cx="7026275"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ANAMIKA SRIVASTAVA             AOE0866  ST              Unit 2</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4334" name="Slide Number Placeholder 11">
            <a:extLst>
              <a:ext uri="{FF2B5EF4-FFF2-40B4-BE49-F238E27FC236}">
                <a16:creationId xmlns:a16="http://schemas.microsoft.com/office/drawing/2014/main"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11</a:t>
            </a:fld>
            <a:endParaRPr lang="en-US" altLang="en-US" sz="1200">
              <a:solidFill>
                <a:srgbClr val="888888"/>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901349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id="{12272BC1-981B-462C-8FCD-ACAF5146F8A5}"/>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218EBFC5-1FE3-43BA-9649-6879385997E4}" type="datetime1">
              <a:rPr lang="en-US" altLang="en-US" sz="1200" smtClean="0">
                <a:solidFill>
                  <a:srgbClr val="888888"/>
                </a:solidFill>
                <a:latin typeface="Calibri" panose="020F0502020204030204" pitchFamily="34" charset="0"/>
                <a:sym typeface="Calibri" panose="020F0502020204030204" pitchFamily="34" charset="0"/>
              </a:rPr>
              <a:t>3/6/2025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088450A4-FBEE-4806-BD4D-F699B6D492FF}"/>
              </a:ext>
            </a:extLst>
          </p:cNvPr>
          <p:cNvSpPr txBox="1">
            <a:spLocks/>
          </p:cNvSpPr>
          <p:nvPr/>
        </p:nvSpPr>
        <p:spPr>
          <a:xfrm>
            <a:off x="1371600" y="0"/>
            <a:ext cx="7543800" cy="835025"/>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5301" name="Rectangle 2">
            <a:extLst>
              <a:ext uri="{FF2B5EF4-FFF2-40B4-BE49-F238E27FC236}">
                <a16:creationId xmlns:a16="http://schemas.microsoft.com/office/drawing/2014/main" id="{A612872F-F8D3-45AF-BE40-48AB30776AA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5302" name="Content Placeholder 1">
            <a:extLst>
              <a:ext uri="{FF2B5EF4-FFF2-40B4-BE49-F238E27FC236}">
                <a16:creationId xmlns:a16="http://schemas.microsoft.com/office/drawing/2014/main" id="{D0DC9025-1B33-491C-A346-19931EA741AB}"/>
              </a:ext>
            </a:extLst>
          </p:cNvPr>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6. Attempt any one part of the following:                        1 x 10 = 10    </a:t>
            </a: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4DA1E7C7-2C1F-4962-9713-F429CA005D47}"/>
              </a:ext>
            </a:extLst>
          </p:cNvPr>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a:extLst>
              <a:ext uri="{FF2B5EF4-FFF2-40B4-BE49-F238E27FC236}">
                <a16:creationId xmlns:a16="http://schemas.microsoft.com/office/drawing/2014/main" id="{2CF2D1EB-4D07-4C49-A9CB-87B0C4FF9707}"/>
              </a:ext>
            </a:extLst>
          </p:cNvPr>
          <p:cNvGraphicFramePr>
            <a:graphicFrameLocks noGrp="1"/>
          </p:cNvGraphicFramePr>
          <p:nvPr/>
        </p:nvGraphicFramePr>
        <p:xfrm>
          <a:off x="773113" y="3059113"/>
          <a:ext cx="7977188" cy="1097022"/>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2">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a:extLst>
              <a:ext uri="{FF2B5EF4-FFF2-40B4-BE49-F238E27FC236}">
                <a16:creationId xmlns:a16="http://schemas.microsoft.com/office/drawing/2014/main" id="{5F1EC372-AAF8-429E-B03B-B778AFB8E3E2}"/>
              </a:ext>
            </a:extLst>
          </p:cNvPr>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val="20000"/>
                    </a:ext>
                  </a:extLst>
                </a:gridCol>
                <a:gridCol w="5210054">
                  <a:extLst>
                    <a:ext uri="{9D8B030D-6E8A-4147-A177-3AD203B41FA5}">
                      <a16:colId xmlns:a16="http://schemas.microsoft.com/office/drawing/2014/main" val="20001"/>
                    </a:ext>
                  </a:extLst>
                </a:gridCol>
                <a:gridCol w="818722">
                  <a:extLst>
                    <a:ext uri="{9D8B030D-6E8A-4147-A177-3AD203B41FA5}">
                      <a16:colId xmlns:a16="http://schemas.microsoft.com/office/drawing/2014/main" val="20002"/>
                    </a:ext>
                  </a:extLst>
                </a:gridCol>
                <a:gridCol w="818722">
                  <a:extLst>
                    <a:ext uri="{9D8B030D-6E8A-4147-A177-3AD203B41FA5}">
                      <a16:colId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5369" name="Slide Number Placeholder 12">
            <a:extLst>
              <a:ext uri="{FF2B5EF4-FFF2-40B4-BE49-F238E27FC236}">
                <a16:creationId xmlns:a16="http://schemas.microsoft.com/office/drawing/2014/main" id="{264DA7A1-76AA-4330-98E5-BFF1B6CC4D6C}"/>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5370" name="Footer Placeholder 13">
            <a:extLst>
              <a:ext uri="{FF2B5EF4-FFF2-40B4-BE49-F238E27FC236}">
                <a16:creationId xmlns:a16="http://schemas.microsoft.com/office/drawing/2014/main" id="{E036CA6C-5FDC-483C-8442-0121141EF882}"/>
              </a:ext>
            </a:extLst>
          </p:cNvPr>
          <p:cNvSpPr>
            <a:spLocks noGrp="1"/>
          </p:cNvSpPr>
          <p:nvPr>
            <p:ph type="ftr" sz="quarter" idx="12"/>
          </p:nvPr>
        </p:nvSpPr>
        <p:spPr>
          <a:xfrm>
            <a:off x="3124200" y="6369050"/>
            <a:ext cx="3829050"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i-FI" altLang="en-US" sz="1200">
                <a:solidFill>
                  <a:srgbClr val="888888"/>
                </a:solidFill>
                <a:latin typeface="Calibri" panose="020F0502020204030204" pitchFamily="34" charset="0"/>
                <a:sym typeface="Calibri" panose="020F0502020204030204" pitchFamily="34" charset="0"/>
              </a:rPr>
              <a:t>ANAMIKA SRIVASTAVA             AOE0866  ST              Unit 2</a:t>
            </a:r>
            <a:endParaRPr lang="en-US" altLang="en-US" sz="1200" dirty="0">
              <a:solidFill>
                <a:srgbClr val="888888"/>
              </a:solidFill>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457498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Autofit/>
          </a:bodyPr>
          <a:lstStyle/>
          <a:p>
            <a:pPr marL="0" indent="0" algn="just">
              <a:buNone/>
            </a:pPr>
            <a:r>
              <a:rPr lang="en-US" sz="2000" dirty="0"/>
              <a:t>In this lesson, we take a step further in the evaluation of technologies from the standpoint of environmental, economic, and social compatibility. Building upon the life cycle assessment concepts presented in Lesson 2, we will learn how to develop or select the metrics that would allow us to quantify the impacts and to decide on viability of technology projects. Metrics are important analytical tools when it comes to objective decisions, but they are not something predefined and ready to use. Metrics are meaningfully designed and tuned for a particular purpose, and it is the job of the evaluator to define that purpose prior to the analysis. This lesson overviews some of the methods that are used in environmental science and economics for technology evaluation. However, we are only scratching the surface here. Those areas of science are quite extensive and can fill whole books. So, while working through the basics and studying examples, be prepared to search further and specialize when you chose the metric set for your final course project down the road.</a:t>
            </a:r>
          </a:p>
        </p:txBody>
      </p:sp>
      <p:sp>
        <p:nvSpPr>
          <p:cNvPr id="4" name="Date Placeholder 3"/>
          <p:cNvSpPr>
            <a:spLocks noGrp="1"/>
          </p:cNvSpPr>
          <p:nvPr>
            <p:ph type="dt" sz="half" idx="10"/>
          </p:nvPr>
        </p:nvSpPr>
        <p:spPr/>
        <p:txBody>
          <a:bodyPr/>
          <a:lstStyle/>
          <a:p>
            <a:fld id="{0CBC78B5-3626-471D-8225-72545AF75B2E}" type="datetime1">
              <a:rPr lang="en-US" smtClean="0"/>
              <a:t>3/6/2025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ANAMIKA SRIVASTAVA             AOE0866  ST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Times New Roman" panose="02020603050405020304" pitchFamily="18" charset="0"/>
                <a:cs typeface="Times New Roman" panose="02020603050405020304" pitchFamily="18" charset="0"/>
              </a:rPr>
              <a:t>Unit Objective</a:t>
            </a:r>
          </a:p>
        </p:txBody>
      </p:sp>
      <p:sp>
        <p:nvSpPr>
          <p:cNvPr id="2" name="Rectangle 1"/>
          <p:cNvSpPr/>
          <p:nvPr/>
        </p:nvSpPr>
        <p:spPr>
          <a:xfrm>
            <a:off x="1219200" y="1297382"/>
            <a:ext cx="7492218" cy="369332"/>
          </a:xfrm>
          <a:prstGeom prst="rect">
            <a:avLst/>
          </a:prstGeom>
        </p:spPr>
        <p:txBody>
          <a:bodyPr wrap="square">
            <a:spAutoFit/>
          </a:bodyPr>
          <a:lstStyle/>
          <a:p>
            <a:pPr algn="just"/>
            <a:r>
              <a:rPr lang="en-US" dirty="0"/>
              <a:t>.  </a:t>
            </a:r>
          </a:p>
        </p:txBody>
      </p:sp>
    </p:spTree>
    <p:extLst>
      <p:ext uri="{BB962C8B-B14F-4D97-AF65-F5344CB8AC3E}">
        <p14:creationId xmlns:p14="http://schemas.microsoft.com/office/powerpoint/2010/main" val="2359965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868362"/>
          </a:xfrm>
          <a:solidFill>
            <a:srgbClr val="FF7C80"/>
          </a:solidFill>
        </p:spPr>
        <p:txBody>
          <a:bodyPr>
            <a:normAutofit fontScale="90000"/>
          </a:bodyPr>
          <a:lstStyle/>
          <a:p>
            <a:r>
              <a:rPr lang="en-US" sz="2800" dirty="0"/>
              <a:t>Purpose of metrics and how they are selected</a:t>
            </a:r>
            <a:br>
              <a:rPr lang="en-US" sz="2800" dirty="0"/>
            </a:br>
            <a:endParaRPr lang="en-IN" sz="2800" dirty="0"/>
          </a:p>
        </p:txBody>
      </p:sp>
      <p:sp>
        <p:nvSpPr>
          <p:cNvPr id="3" name="Content Placeholder 2"/>
          <p:cNvSpPr>
            <a:spLocks noGrp="1"/>
          </p:cNvSpPr>
          <p:nvPr>
            <p:ph idx="1"/>
          </p:nvPr>
        </p:nvSpPr>
        <p:spPr/>
        <p:txBody>
          <a:bodyPr>
            <a:normAutofit/>
          </a:bodyPr>
          <a:lstStyle/>
          <a:p>
            <a:pPr algn="just" fontAlgn="base"/>
            <a:r>
              <a:rPr lang="en-US" sz="1800" dirty="0"/>
              <a:t>One of the challenges in sustainability assessment of technologies or other elements of anthropogenic systems is designing meaningful and quantifiable metrics. Because sustainability frameworks are built on very diverse sets of environmental and economic values, there is difficulty in bringing them to common terms within a unified model.</a:t>
            </a:r>
          </a:p>
          <a:p>
            <a:pPr algn="just" fontAlgn="base"/>
            <a:r>
              <a:rPr lang="en-US" sz="1800" dirty="0"/>
              <a:t>When we ask the question "Is this process sustainable?", we often do not get a "yes/no" answer. Some parts of the system may benefit sustainable development, some parts may be in conflict with it, and some parts may be rather neutral or flexible. But how can we tell where we are on the scale of sustainability assessment? Further, if we do alter certain parts of the system, how much shift do we create towards sustainability goals? Can we measure the impact of those changes?</a:t>
            </a:r>
          </a:p>
          <a:p>
            <a:endParaRPr lang="en-IN" dirty="0"/>
          </a:p>
        </p:txBody>
      </p:sp>
      <p:sp>
        <p:nvSpPr>
          <p:cNvPr id="4" name="Date Placeholder 3"/>
          <p:cNvSpPr>
            <a:spLocks noGrp="1"/>
          </p:cNvSpPr>
          <p:nvPr>
            <p:ph type="dt" sz="half" idx="10"/>
          </p:nvPr>
        </p:nvSpPr>
        <p:spPr/>
        <p:txBody>
          <a:bodyPr/>
          <a:lstStyle/>
          <a:p>
            <a:fld id="{46D86773-F32F-451F-8926-DD3B1A71BF46}"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180116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a:solidFill>
            <a:srgbClr val="FF7C80"/>
          </a:solidFill>
        </p:spPr>
        <p:txBody>
          <a:bodyPr>
            <a:normAutofit/>
          </a:bodyPr>
          <a:lstStyle/>
          <a:p>
            <a:r>
              <a:rPr lang="en-US" sz="2800" dirty="0"/>
              <a:t>Purpose of metrics and how they are selected</a:t>
            </a:r>
            <a:br>
              <a:rPr lang="en-US" sz="2800" dirty="0"/>
            </a:br>
            <a:endParaRPr lang="en-IN" sz="2800" dirty="0"/>
          </a:p>
        </p:txBody>
      </p:sp>
      <p:sp>
        <p:nvSpPr>
          <p:cNvPr id="3" name="Content Placeholder 2"/>
          <p:cNvSpPr>
            <a:spLocks noGrp="1"/>
          </p:cNvSpPr>
          <p:nvPr>
            <p:ph idx="1"/>
          </p:nvPr>
        </p:nvSpPr>
        <p:spPr/>
        <p:txBody>
          <a:bodyPr>
            <a:normAutofit/>
          </a:bodyPr>
          <a:lstStyle/>
          <a:p>
            <a:pPr algn="just" fontAlgn="base"/>
            <a:r>
              <a:rPr lang="en-US" sz="1800" dirty="0"/>
              <a:t>All these questions prompted attempts to develop quantifiable metrics or indicators, which would allow researchers and policy makers to make more accurate comparisons between different paths of system development and take better justified decisions.</a:t>
            </a:r>
          </a:p>
          <a:p>
            <a:pPr algn="just" fontAlgn="base"/>
            <a:r>
              <a:rPr lang="en-US" sz="1800" dirty="0"/>
              <a:t>The existing methods for evaluating products and technologies in terms of environmental impact and sustainable development are numerous, and the scope of their applications and purposes is extremely wide. Metrics have been and continue to be developed by different agencies, companies, and researchers to address a variety of issues, which were often placed in different frameworks. As a result, those methods of assessment may use widely diverging rationale, terminology, and approaches, and often come up with contrasting results. </a:t>
            </a:r>
            <a:r>
              <a:rPr lang="en-US" sz="1800" b="1" dirty="0"/>
              <a:t>Consistency and compatibility are most difficult issues!</a:t>
            </a:r>
            <a:endParaRPr lang="en-US" sz="1800" dirty="0"/>
          </a:p>
          <a:p>
            <a:endParaRPr lang="en-IN" dirty="0"/>
          </a:p>
        </p:txBody>
      </p:sp>
      <p:sp>
        <p:nvSpPr>
          <p:cNvPr id="4" name="Date Placeholder 3"/>
          <p:cNvSpPr>
            <a:spLocks noGrp="1"/>
          </p:cNvSpPr>
          <p:nvPr>
            <p:ph type="dt" sz="half" idx="10"/>
          </p:nvPr>
        </p:nvSpPr>
        <p:spPr/>
        <p:txBody>
          <a:bodyPr/>
          <a:lstStyle/>
          <a:p>
            <a:fld id="{D6B1E252-15BC-4669-8340-4CA84B6048CF}"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263346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a:solidFill>
            <a:srgbClr val="FF7C80"/>
          </a:solidFill>
        </p:spPr>
        <p:txBody>
          <a:bodyPr>
            <a:normAutofit fontScale="90000"/>
          </a:bodyPr>
          <a:lstStyle/>
          <a:p>
            <a:r>
              <a:rPr lang="en-US" sz="3100" dirty="0"/>
              <a:t>Purpose of metrics and how they are selected</a:t>
            </a:r>
            <a:br>
              <a:rPr lang="en-US" dirty="0"/>
            </a:br>
            <a:endParaRPr lang="en-IN" dirty="0"/>
          </a:p>
        </p:txBody>
      </p:sp>
      <p:sp>
        <p:nvSpPr>
          <p:cNvPr id="3" name="Content Placeholder 2"/>
          <p:cNvSpPr>
            <a:spLocks noGrp="1"/>
          </p:cNvSpPr>
          <p:nvPr>
            <p:ph idx="1"/>
          </p:nvPr>
        </p:nvSpPr>
        <p:spPr/>
        <p:txBody>
          <a:bodyPr>
            <a:normAutofit fontScale="55000" lnSpcReduction="20000"/>
          </a:bodyPr>
          <a:lstStyle/>
          <a:p>
            <a:pPr algn="just" fontAlgn="base"/>
            <a:r>
              <a:rPr lang="en-US" dirty="0"/>
              <a:t>The following issues make metrics not a straightforward matter:</a:t>
            </a:r>
          </a:p>
          <a:p>
            <a:pPr algn="just" fontAlgn="base"/>
            <a:r>
              <a:rPr lang="en-US" dirty="0"/>
              <a:t>A metric may be composed of a single quantity or by a more complex set of measures (for example, indexes and "macro" metrics).</a:t>
            </a:r>
          </a:p>
          <a:p>
            <a:pPr algn="just" fontAlgn="base"/>
            <a:r>
              <a:rPr lang="en-US" dirty="0"/>
              <a:t>Metrics in science and technology evaluation are designed to measure a variety of activities, events, and phenomena—some simple and short-lived, others highly complex and durable along an extended time frame and therefore using different units and scales.</a:t>
            </a:r>
          </a:p>
          <a:p>
            <a:pPr algn="just" fontAlgn="base"/>
            <a:r>
              <a:rPr lang="en-US" dirty="0"/>
              <a:t>The absence of a unique and single building-block increases the role of subjective reasons for the construction and selection of metrics, which sometimes requires better formalization.</a:t>
            </a:r>
          </a:p>
          <a:p>
            <a:pPr algn="just" fontAlgn="base"/>
            <a:r>
              <a:rPr lang="en-US" dirty="0"/>
              <a:t>Designing comprehensive universal metrics, which would work as "magic crystal" for decision makers, is difficult, if at all possible, because different stakeholders care about different impacts. Most analytical approaches separate contexts and rather develop multi-metric frameworks for assessment. The table below lists some examples of metrics used for technology evaluation in various contexts. This list is not exhaustive, by any means, and in each assessment project metrics must be justified and modified for specific research purpose.</a:t>
            </a:r>
          </a:p>
          <a:p>
            <a:endParaRPr lang="en-IN" dirty="0"/>
          </a:p>
        </p:txBody>
      </p:sp>
      <p:sp>
        <p:nvSpPr>
          <p:cNvPr id="4" name="Date Placeholder 3"/>
          <p:cNvSpPr>
            <a:spLocks noGrp="1"/>
          </p:cNvSpPr>
          <p:nvPr>
            <p:ph type="dt" sz="half" idx="10"/>
          </p:nvPr>
        </p:nvSpPr>
        <p:spPr/>
        <p:txBody>
          <a:bodyPr/>
          <a:lstStyle/>
          <a:p>
            <a:fld id="{368D3780-D258-4F56-A439-9E20ED34589A}"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243422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086600" cy="944562"/>
          </a:xfrm>
          <a:solidFill>
            <a:srgbClr val="FF7C80"/>
          </a:solidFill>
        </p:spPr>
        <p:txBody>
          <a:bodyPr>
            <a:normAutofit/>
          </a:bodyPr>
          <a:lstStyle/>
          <a:p>
            <a:r>
              <a:rPr lang="en-US" sz="2800" dirty="0"/>
              <a:t>Purpose of metrics and how they are selected</a:t>
            </a:r>
            <a:endParaRPr lang="en-IN" sz="2800" dirty="0"/>
          </a:p>
        </p:txBody>
      </p:sp>
      <p:pic>
        <p:nvPicPr>
          <p:cNvPr id="7" name="Content Placeholder 6"/>
          <p:cNvPicPr>
            <a:picLocks noGrp="1" noChangeAspect="1"/>
          </p:cNvPicPr>
          <p:nvPr>
            <p:ph idx="1"/>
          </p:nvPr>
        </p:nvPicPr>
        <p:blipFill>
          <a:blip r:embed="rId2"/>
          <a:stretch>
            <a:fillRect/>
          </a:stretch>
        </p:blipFill>
        <p:spPr>
          <a:xfrm>
            <a:off x="1075837" y="1972205"/>
            <a:ext cx="6992326" cy="3781953"/>
          </a:xfrm>
          <a:prstGeom prst="rect">
            <a:avLst/>
          </a:prstGeom>
        </p:spPr>
      </p:pic>
      <p:sp>
        <p:nvSpPr>
          <p:cNvPr id="4" name="Date Placeholder 3"/>
          <p:cNvSpPr>
            <a:spLocks noGrp="1"/>
          </p:cNvSpPr>
          <p:nvPr>
            <p:ph type="dt" sz="half" idx="10"/>
          </p:nvPr>
        </p:nvSpPr>
        <p:spPr/>
        <p:txBody>
          <a:bodyPr/>
          <a:lstStyle/>
          <a:p>
            <a:fld id="{F5F53A0C-D4CE-4C28-8F1C-367C259CC3DF}"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258142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1143000"/>
          </a:xfrm>
          <a:solidFill>
            <a:srgbClr val="FF7C80"/>
          </a:solidFill>
        </p:spPr>
        <p:txBody>
          <a:bodyPr>
            <a:normAutofit/>
          </a:bodyPr>
          <a:lstStyle/>
          <a:p>
            <a:r>
              <a:rPr lang="en-US" sz="2800" dirty="0"/>
              <a:t>Purpose of metrics and how they are selected</a:t>
            </a:r>
            <a:endParaRPr lang="en-IN" sz="2800" dirty="0"/>
          </a:p>
        </p:txBody>
      </p:sp>
      <p:sp>
        <p:nvSpPr>
          <p:cNvPr id="3" name="Content Placeholder 2"/>
          <p:cNvSpPr>
            <a:spLocks noGrp="1"/>
          </p:cNvSpPr>
          <p:nvPr>
            <p:ph idx="1"/>
          </p:nvPr>
        </p:nvSpPr>
        <p:spPr/>
        <p:txBody>
          <a:bodyPr>
            <a:normAutofit fontScale="55000" lnSpcReduction="20000"/>
          </a:bodyPr>
          <a:lstStyle/>
          <a:p>
            <a:pPr algn="just" fontAlgn="base"/>
            <a:r>
              <a:rPr lang="en-US" sz="3300" dirty="0"/>
              <a:t>While working on this course, you should feel free to modify existing metrics or create new ones for the specific needs of your assessment. There are no "mandatory" criteria for evaluation - it all depends on the purpose and the message you try to deliver.</a:t>
            </a:r>
          </a:p>
          <a:p>
            <a:pPr algn="just" fontAlgn="base"/>
            <a:r>
              <a:rPr lang="en-US" sz="3300" dirty="0"/>
              <a:t>Lagging versus leading metrics</a:t>
            </a:r>
          </a:p>
          <a:p>
            <a:pPr algn="just" fontAlgn="base"/>
            <a:r>
              <a:rPr lang="en-US" sz="3300" dirty="0"/>
              <a:t>Lagging metrics are those that indicate what has already happened (past). For example:</a:t>
            </a:r>
          </a:p>
          <a:p>
            <a:pPr lvl="1" algn="just" fontAlgn="base"/>
            <a:r>
              <a:rPr lang="en-US" sz="3300" dirty="0"/>
              <a:t>amount of soil eroded</a:t>
            </a:r>
          </a:p>
          <a:p>
            <a:pPr lvl="1" algn="just" fontAlgn="base"/>
            <a:r>
              <a:rPr lang="en-US" sz="3300" dirty="0"/>
              <a:t>electricity cost per kWh</a:t>
            </a:r>
          </a:p>
          <a:p>
            <a:pPr lvl="1" algn="just" fontAlgn="base"/>
            <a:r>
              <a:rPr lang="en-US" sz="3300" dirty="0"/>
              <a:t>average annual temperature</a:t>
            </a:r>
          </a:p>
          <a:p>
            <a:pPr lvl="1" algn="just" fontAlgn="base"/>
            <a:r>
              <a:rPr lang="en-US" sz="3300" dirty="0"/>
              <a:t>battery efficiency measured</a:t>
            </a:r>
          </a:p>
          <a:p>
            <a:pPr algn="just" fontAlgn="base"/>
            <a:r>
              <a:rPr lang="en-US" sz="3300" dirty="0"/>
              <a:t>Leading metrics are those that indicate what may happen (future). For example:</a:t>
            </a:r>
          </a:p>
          <a:p>
            <a:pPr lvl="1" algn="just" fontAlgn="base"/>
            <a:r>
              <a:rPr lang="en-US" sz="3300" dirty="0"/>
              <a:t>deforestation rate</a:t>
            </a:r>
          </a:p>
          <a:p>
            <a:pPr lvl="1" algn="just" fontAlgn="base"/>
            <a:r>
              <a:rPr lang="en-US" sz="3300" dirty="0"/>
              <a:t>input / output ratio</a:t>
            </a:r>
          </a:p>
          <a:p>
            <a:pPr lvl="1" algn="just" fontAlgn="base"/>
            <a:r>
              <a:rPr lang="en-US" sz="3300" dirty="0"/>
              <a:t>wind direction and speed</a:t>
            </a:r>
          </a:p>
          <a:p>
            <a:pPr algn="just" fontAlgn="base"/>
            <a:r>
              <a:rPr lang="en-US" sz="3300" dirty="0"/>
              <a:t>Lagging metrics are mainly actual measures; leading metrics are usually indicators marking rates or trends</a:t>
            </a:r>
          </a:p>
          <a:p>
            <a:endParaRPr lang="en-IN" dirty="0"/>
          </a:p>
        </p:txBody>
      </p:sp>
      <p:sp>
        <p:nvSpPr>
          <p:cNvPr id="4" name="Date Placeholder 3"/>
          <p:cNvSpPr>
            <a:spLocks noGrp="1"/>
          </p:cNvSpPr>
          <p:nvPr>
            <p:ph type="dt" sz="half" idx="10"/>
          </p:nvPr>
        </p:nvSpPr>
        <p:spPr/>
        <p:txBody>
          <a:bodyPr/>
          <a:lstStyle/>
          <a:p>
            <a:fld id="{19BAD35B-CD95-400B-A928-03991C7D16AD}"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870009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1143000"/>
          </a:xfrm>
          <a:solidFill>
            <a:srgbClr val="FF7C80"/>
          </a:solidFill>
        </p:spPr>
        <p:txBody>
          <a:bodyPr>
            <a:normAutofit/>
          </a:bodyPr>
          <a:lstStyle/>
          <a:p>
            <a:r>
              <a:rPr lang="en-US" sz="2800" dirty="0"/>
              <a:t>Purpose of metrics and how they are selected</a:t>
            </a:r>
            <a:endParaRPr lang="en-IN" sz="2800" dirty="0"/>
          </a:p>
        </p:txBody>
      </p:sp>
      <p:sp>
        <p:nvSpPr>
          <p:cNvPr id="3" name="Content Placeholder 2"/>
          <p:cNvSpPr>
            <a:spLocks noGrp="1"/>
          </p:cNvSpPr>
          <p:nvPr>
            <p:ph idx="1"/>
          </p:nvPr>
        </p:nvSpPr>
        <p:spPr/>
        <p:txBody>
          <a:bodyPr>
            <a:noAutofit/>
          </a:bodyPr>
          <a:lstStyle/>
          <a:p>
            <a:pPr algn="just" fontAlgn="base"/>
            <a:r>
              <a:rPr lang="en-US" sz="1800" dirty="0"/>
              <a:t>Complexity levels of metrics</a:t>
            </a:r>
          </a:p>
          <a:p>
            <a:pPr algn="just" fontAlgn="base"/>
            <a:r>
              <a:rPr lang="en-US" sz="1800" dirty="0"/>
              <a:t>(In parentheses, some examples of metrics are given for the case of a wastewater treatment facility.)</a:t>
            </a:r>
          </a:p>
          <a:p>
            <a:pPr algn="just" fontAlgn="base"/>
            <a:r>
              <a:rPr lang="en-US" sz="1800" b="1" dirty="0"/>
              <a:t>Level 1</a:t>
            </a:r>
            <a:r>
              <a:rPr lang="en-US" sz="1800" dirty="0"/>
              <a:t> – Measure a technology’s level of compliance with regulations or its conformance with industrial performance standards (e.g., output concentration of hazardous chemicals versus EPA tolerance standards).</a:t>
            </a:r>
          </a:p>
          <a:p>
            <a:pPr algn="just" fontAlgn="base"/>
            <a:r>
              <a:rPr lang="en-US" sz="1800" b="1" dirty="0"/>
              <a:t>Level 2</a:t>
            </a:r>
            <a:r>
              <a:rPr lang="en-US" sz="1800" dirty="0"/>
              <a:t> – Measure the inputs, outputs, and performance of a technology during system operation (e.g., cost of purified water per gallon, amount of solid waste generated per year, treatment efficiency).</a:t>
            </a:r>
          </a:p>
          <a:p>
            <a:pPr algn="just" fontAlgn="base"/>
            <a:r>
              <a:rPr lang="en-US" sz="1800" b="1" dirty="0"/>
              <a:t>Level 3</a:t>
            </a:r>
            <a:r>
              <a:rPr lang="en-US" sz="1800" dirty="0"/>
              <a:t> – Evaluate the potential impact of the technology and associated operation on facility personnel, the surrounding environment, and communities (e.g., eutrophication, local air quality trends, carbon emission cost of facility operation).</a:t>
            </a:r>
          </a:p>
          <a:p>
            <a:pPr algn="just" fontAlgn="base"/>
            <a:r>
              <a:rPr lang="en-US" sz="1800" b="1" dirty="0"/>
              <a:t>Level 4</a:t>
            </a:r>
            <a:r>
              <a:rPr lang="en-US" sz="1800" dirty="0"/>
              <a:t> – Evaluate the lifecycle effects of the technology. This will involve Level 1-3 metrics as necessary to assess the impact of technology’s manufacturing, operation, and disassembly stages (e.g., amounts of raw materials consumed for</a:t>
            </a:r>
            <a:endParaRPr lang="en-IN" sz="1800" dirty="0"/>
          </a:p>
        </p:txBody>
      </p:sp>
      <p:sp>
        <p:nvSpPr>
          <p:cNvPr id="4" name="Date Placeholder 3"/>
          <p:cNvSpPr>
            <a:spLocks noGrp="1"/>
          </p:cNvSpPr>
          <p:nvPr>
            <p:ph type="dt" sz="half" idx="10"/>
          </p:nvPr>
        </p:nvSpPr>
        <p:spPr/>
        <p:txBody>
          <a:bodyPr/>
          <a:lstStyle/>
          <a:p>
            <a:fld id="{C63ED8A0-C3AC-499E-9BC8-F08CA8E205BA}"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513827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09E567-36FC-4193-86BD-B50D2CC2D675}" type="datetime1">
              <a:rPr lang="en-US" smtClean="0"/>
              <a:t>3/6/2025</a:t>
            </a:fld>
            <a:endParaRPr lang="en-US"/>
          </a:p>
        </p:txBody>
      </p:sp>
      <p:sp>
        <p:nvSpPr>
          <p:cNvPr id="5" name="Footer Placeholder 4"/>
          <p:cNvSpPr>
            <a:spLocks noGrp="1"/>
          </p:cNvSpPr>
          <p:nvPr>
            <p:ph type="ftr" sz="quarter" idx="11"/>
          </p:nvPr>
        </p:nvSpPr>
        <p:spPr>
          <a:xfrm>
            <a:off x="2895600" y="6356350"/>
            <a:ext cx="4419600" cy="365125"/>
          </a:xfrm>
        </p:spPr>
        <p:txBody>
          <a:bodyPr/>
          <a:lstStyle/>
          <a:p>
            <a:pPr>
              <a:defRPr/>
            </a:pPr>
            <a:r>
              <a:rPr lang="fi-FI"/>
              <a:t>ANAMIKA SRIVASTAVA             AOE0866  ST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9" name="Title 1"/>
          <p:cNvSpPr txBox="1">
            <a:spLocks/>
          </p:cNvSpPr>
          <p:nvPr/>
        </p:nvSpPr>
        <p:spPr>
          <a:xfrm>
            <a:off x="1600200" y="1"/>
            <a:ext cx="75438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2" name="Picture 1"/>
          <p:cNvPicPr>
            <a:picLocks noChangeAspect="1"/>
          </p:cNvPicPr>
          <p:nvPr/>
        </p:nvPicPr>
        <p:blipFill>
          <a:blip r:embed="rId2"/>
          <a:stretch>
            <a:fillRect/>
          </a:stretch>
        </p:blipFill>
        <p:spPr>
          <a:xfrm>
            <a:off x="1166337" y="1671392"/>
            <a:ext cx="6811326" cy="3515216"/>
          </a:xfrm>
          <a:prstGeom prst="rect">
            <a:avLst/>
          </a:prstGeom>
        </p:spPr>
      </p:pic>
    </p:spTree>
    <p:extLst>
      <p:ext uri="{BB962C8B-B14F-4D97-AF65-F5344CB8AC3E}">
        <p14:creationId xmlns:p14="http://schemas.microsoft.com/office/powerpoint/2010/main" val="2099740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143000"/>
          </a:xfrm>
          <a:solidFill>
            <a:srgbClr val="FF7C80"/>
          </a:solidFill>
        </p:spPr>
        <p:txBody>
          <a:bodyPr>
            <a:normAutofit/>
          </a:bodyPr>
          <a:lstStyle/>
          <a:p>
            <a:r>
              <a:rPr lang="en-US" sz="2800" dirty="0"/>
              <a:t>Purpose of metrics and how they are selected</a:t>
            </a:r>
            <a:endParaRPr lang="en-IN" sz="2800" dirty="0"/>
          </a:p>
        </p:txBody>
      </p:sp>
      <p:sp>
        <p:nvSpPr>
          <p:cNvPr id="3" name="Content Placeholder 2"/>
          <p:cNvSpPr>
            <a:spLocks noGrp="1"/>
          </p:cNvSpPr>
          <p:nvPr>
            <p:ph idx="1"/>
          </p:nvPr>
        </p:nvSpPr>
        <p:spPr/>
        <p:txBody>
          <a:bodyPr>
            <a:normAutofit/>
          </a:bodyPr>
          <a:lstStyle/>
          <a:p>
            <a:pPr algn="just" fontAlgn="base"/>
            <a:r>
              <a:rPr lang="en-US" sz="1800" dirty="0"/>
              <a:t>D. Organic batteries provide better </a:t>
            </a:r>
            <a:r>
              <a:rPr lang="en-US" sz="1800" dirty="0" err="1"/>
              <a:t>recallability</a:t>
            </a:r>
            <a:endParaRPr lang="en-US" sz="1800" dirty="0"/>
          </a:p>
          <a:p>
            <a:pPr algn="just" fontAlgn="base"/>
            <a:r>
              <a:rPr lang="en-US" sz="1800" dirty="0"/>
              <a:t>A typical battery consists of two electrodes - anode and cathode, electrolyte layer, separator, and current collectors. Most of traditional battery technologies use metals or metal oxides as electrode-active materials, and metals are not renewable resources. This study describes the use of organic materials as electrodes. The advantage of such organic-based batteries over Li-ion batteries in terms of sustainability is improved </a:t>
            </a:r>
            <a:r>
              <a:rPr lang="en-US" sz="1800" dirty="0" err="1"/>
              <a:t>recallability</a:t>
            </a:r>
            <a:r>
              <a:rPr lang="en-US" sz="1800" dirty="0"/>
              <a:t>, safety, adaptability to wet fabrication process, and extraction of starting material from less limited resources. One recently developed type of organic battery is based on organic radical polymers - "aliphatic or </a:t>
            </a:r>
            <a:r>
              <a:rPr lang="en-US" sz="1800" dirty="0" err="1"/>
              <a:t>nonconjugated</a:t>
            </a:r>
            <a:r>
              <a:rPr lang="en-US" sz="1800" dirty="0"/>
              <a:t> redox polymers with organic robust radical pendant groups as the redox site". The organic batteries have lower energy density compared to Li-ion technology, but this limitation is expected to be overcome in the near future.</a:t>
            </a:r>
          </a:p>
          <a:p>
            <a:endParaRPr lang="en-IN" dirty="0"/>
          </a:p>
        </p:txBody>
      </p:sp>
      <p:sp>
        <p:nvSpPr>
          <p:cNvPr id="4" name="Date Placeholder 3"/>
          <p:cNvSpPr>
            <a:spLocks noGrp="1"/>
          </p:cNvSpPr>
          <p:nvPr>
            <p:ph type="dt" sz="half" idx="10"/>
          </p:nvPr>
        </p:nvSpPr>
        <p:spPr/>
        <p:txBody>
          <a:bodyPr/>
          <a:lstStyle/>
          <a:p>
            <a:fld id="{BCF9E704-5F89-4FEE-A451-09BE8AEF29D7}"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565998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715962"/>
          </a:xfrm>
          <a:solidFill>
            <a:srgbClr val="FF7C80"/>
          </a:solidFill>
        </p:spPr>
        <p:txBody>
          <a:bodyPr>
            <a:normAutofit fontScale="90000"/>
          </a:bodyPr>
          <a:lstStyle/>
          <a:p>
            <a:r>
              <a:rPr lang="en-IN" sz="2800" dirty="0"/>
              <a:t>Environmental metrics</a:t>
            </a:r>
            <a:br>
              <a:rPr lang="en-IN" sz="2800" dirty="0"/>
            </a:br>
            <a:endParaRPr lang="en-IN" sz="2800" dirty="0"/>
          </a:p>
        </p:txBody>
      </p:sp>
      <p:sp>
        <p:nvSpPr>
          <p:cNvPr id="3" name="Content Placeholder 2"/>
          <p:cNvSpPr>
            <a:spLocks noGrp="1"/>
          </p:cNvSpPr>
          <p:nvPr>
            <p:ph idx="1"/>
          </p:nvPr>
        </p:nvSpPr>
        <p:spPr/>
        <p:txBody>
          <a:bodyPr>
            <a:normAutofit fontScale="55000" lnSpcReduction="20000"/>
          </a:bodyPr>
          <a:lstStyle/>
          <a:p>
            <a:pPr fontAlgn="base"/>
            <a:r>
              <a:rPr lang="en-IN" dirty="0"/>
              <a:t>Environmental metrics for scenarios measure cost, intensity, and recovery for energy, emissions, water, and waste.</a:t>
            </a:r>
          </a:p>
          <a:p>
            <a:pPr fontAlgn="base"/>
            <a:r>
              <a:rPr lang="en-IN" b="1" dirty="0">
                <a:hlinkClick r:id="rId2"/>
              </a:rPr>
              <a:t>CO2 Emissions</a:t>
            </a:r>
            <a:br>
              <a:rPr lang="en-IN" dirty="0"/>
            </a:br>
            <a:r>
              <a:rPr lang="en-IN" dirty="0"/>
              <a:t>The CO2 Emissions scenario metric calculates the total CO2 emissions for the scenario.</a:t>
            </a:r>
          </a:p>
          <a:p>
            <a:pPr fontAlgn="base"/>
            <a:r>
              <a:rPr lang="en-IN" b="1" dirty="0">
                <a:hlinkClick r:id="rId3"/>
              </a:rPr>
              <a:t>Emissions (Carbon) Intensity per GSF</a:t>
            </a:r>
            <a:br>
              <a:rPr lang="en-IN" dirty="0"/>
            </a:br>
            <a:r>
              <a:rPr lang="en-IN" dirty="0"/>
              <a:t>The Emissions (Carbon) Intensity per GSF scenario metric calculates the efficiency of emission (carbon) intensity per GSF for the scenario.</a:t>
            </a:r>
          </a:p>
          <a:p>
            <a:pPr fontAlgn="base"/>
            <a:r>
              <a:rPr lang="en-IN" b="1" dirty="0">
                <a:hlinkClick r:id="rId4"/>
              </a:rPr>
              <a:t>Emissions (Carbon) Intensity per Occupant</a:t>
            </a:r>
            <a:br>
              <a:rPr lang="en-IN" dirty="0"/>
            </a:br>
            <a:r>
              <a:rPr lang="en-IN" dirty="0"/>
              <a:t>The Emissions (Carbon) Intensity per Occupant scenario metric calculates the efficiency of emission (carbon) intensity per occupant for the scenario.</a:t>
            </a:r>
          </a:p>
          <a:p>
            <a:pPr fontAlgn="base"/>
            <a:r>
              <a:rPr lang="en-IN" b="1" dirty="0">
                <a:hlinkClick r:id="rId5"/>
              </a:rPr>
              <a:t>Energy Use</a:t>
            </a:r>
            <a:br>
              <a:rPr lang="en-IN" dirty="0"/>
            </a:br>
            <a:r>
              <a:rPr lang="en-IN" dirty="0"/>
              <a:t>The Energy Use scenario metric calculates the total energy use for the scenario.</a:t>
            </a:r>
          </a:p>
          <a:p>
            <a:pPr fontAlgn="base"/>
            <a:r>
              <a:rPr lang="en-IN" b="1" dirty="0">
                <a:hlinkClick r:id="rId6"/>
              </a:rPr>
              <a:t>Energy Use Intensity per GSF</a:t>
            </a:r>
            <a:br>
              <a:rPr lang="en-IN" dirty="0"/>
            </a:br>
            <a:r>
              <a:rPr lang="en-IN" dirty="0"/>
              <a:t>The Energy Use Intensity per GSF scenario metric calculates the efficiency of energy use intensity per GSF for the scenario.</a:t>
            </a:r>
          </a:p>
        </p:txBody>
      </p:sp>
      <p:sp>
        <p:nvSpPr>
          <p:cNvPr id="4" name="Date Placeholder 3"/>
          <p:cNvSpPr>
            <a:spLocks noGrp="1"/>
          </p:cNvSpPr>
          <p:nvPr>
            <p:ph type="dt" sz="half" idx="10"/>
          </p:nvPr>
        </p:nvSpPr>
        <p:spPr/>
        <p:txBody>
          <a:bodyPr/>
          <a:lstStyle/>
          <a:p>
            <a:fld id="{D3A74918-0425-47D4-AD0C-EF20460945E8}"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981413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792162"/>
          </a:xfrm>
          <a:solidFill>
            <a:srgbClr val="FF7C80"/>
          </a:solidFill>
        </p:spPr>
        <p:txBody>
          <a:bodyPr>
            <a:normAutofit fontScale="90000"/>
          </a:bodyPr>
          <a:lstStyle/>
          <a:p>
            <a:r>
              <a:rPr lang="en-IN" sz="2800" dirty="0"/>
              <a:t>Environmental metrics</a:t>
            </a:r>
            <a:br>
              <a:rPr lang="en-IN" sz="2800" dirty="0"/>
            </a:br>
            <a:endParaRPr lang="en-IN" sz="2800" dirty="0"/>
          </a:p>
        </p:txBody>
      </p:sp>
      <p:sp>
        <p:nvSpPr>
          <p:cNvPr id="3" name="Content Placeholder 2"/>
          <p:cNvSpPr>
            <a:spLocks noGrp="1"/>
          </p:cNvSpPr>
          <p:nvPr>
            <p:ph idx="1"/>
          </p:nvPr>
        </p:nvSpPr>
        <p:spPr/>
        <p:txBody>
          <a:bodyPr/>
          <a:lstStyle/>
          <a:p>
            <a:pPr fontAlgn="base"/>
            <a:r>
              <a:rPr lang="en-IN" sz="1800" b="1" dirty="0">
                <a:hlinkClick r:id="rId2"/>
              </a:rPr>
              <a:t>Energy Use Intensity per Occupant</a:t>
            </a:r>
            <a:br>
              <a:rPr lang="en-IN" sz="1800" dirty="0"/>
            </a:br>
            <a:r>
              <a:rPr lang="en-IN" sz="1800" dirty="0"/>
              <a:t>The Energy Use Intensity per Occupant scenario metric calculates the efficiency of energy use intensity per occupant for the scenario.</a:t>
            </a:r>
          </a:p>
          <a:p>
            <a:endParaRPr lang="en-IN" dirty="0"/>
          </a:p>
          <a:p>
            <a:endParaRPr lang="en-IN" dirty="0"/>
          </a:p>
        </p:txBody>
      </p:sp>
      <p:sp>
        <p:nvSpPr>
          <p:cNvPr id="4" name="Date Placeholder 3"/>
          <p:cNvSpPr>
            <a:spLocks noGrp="1"/>
          </p:cNvSpPr>
          <p:nvPr>
            <p:ph type="dt" sz="half" idx="10"/>
          </p:nvPr>
        </p:nvSpPr>
        <p:spPr/>
        <p:txBody>
          <a:bodyPr/>
          <a:lstStyle/>
          <a:p>
            <a:fld id="{FEC5F2B6-772B-4FDD-9B3C-8A4C9238A006}"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295222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944562"/>
          </a:xfrm>
          <a:solidFill>
            <a:srgbClr val="FF7C80"/>
          </a:solidFill>
        </p:spPr>
        <p:txBody>
          <a:bodyPr>
            <a:normAutofit/>
          </a:bodyPr>
          <a:lstStyle/>
          <a:p>
            <a:r>
              <a:rPr lang="en-IN" sz="2800" b="1" dirty="0"/>
              <a:t>Social media metrics</a:t>
            </a:r>
          </a:p>
        </p:txBody>
      </p:sp>
      <p:sp>
        <p:nvSpPr>
          <p:cNvPr id="3" name="Content Placeholder 2"/>
          <p:cNvSpPr>
            <a:spLocks noGrp="1"/>
          </p:cNvSpPr>
          <p:nvPr>
            <p:ph idx="1"/>
          </p:nvPr>
        </p:nvSpPr>
        <p:spPr/>
        <p:txBody>
          <a:bodyPr>
            <a:normAutofit/>
          </a:bodyPr>
          <a:lstStyle/>
          <a:p>
            <a:pPr algn="just"/>
            <a:r>
              <a:rPr lang="en-US" sz="1900" dirty="0"/>
              <a:t>Social media involves the ultimate balancing act of the creative and the analytical. But if creativity is the intriguing icing on the cake, social media metrics are the essential ingredients to bringing the final dish to life.</a:t>
            </a:r>
          </a:p>
          <a:p>
            <a:pPr algn="just"/>
            <a:r>
              <a:rPr lang="en-US" sz="1900" dirty="0"/>
              <a:t>There’s no one “magic” metric to measure. Marketers must depend on a healthy blend of multiple metrics to illustrate how social media impacts the entire business. And the social media metrics that will be crucial to your strategy and reporting will depend on your brand, business goals and strategy.</a:t>
            </a:r>
          </a:p>
          <a:p>
            <a:pPr algn="just"/>
            <a:r>
              <a:rPr lang="en-US" sz="1900" dirty="0"/>
              <a:t>Just as social media is constantly in flux, so too are the metrics that prove to be most important in your larger strategy. In this article, we’ll walk through some of the key metrics social teams are focusing on now, and how to break down silos with your </a:t>
            </a:r>
            <a:r>
              <a:rPr lang="en-US" sz="1900" b="1" u="sng" dirty="0">
                <a:hlinkClick r:id="rId2"/>
              </a:rPr>
              <a:t>social media analytics</a:t>
            </a:r>
            <a:r>
              <a:rPr lang="en-US" sz="1900" dirty="0"/>
              <a:t> and reporting strategy.</a:t>
            </a:r>
          </a:p>
          <a:p>
            <a:endParaRPr lang="en-IN" dirty="0"/>
          </a:p>
        </p:txBody>
      </p:sp>
      <p:sp>
        <p:nvSpPr>
          <p:cNvPr id="4" name="Date Placeholder 3"/>
          <p:cNvSpPr>
            <a:spLocks noGrp="1"/>
          </p:cNvSpPr>
          <p:nvPr>
            <p:ph type="dt" sz="half" idx="10"/>
          </p:nvPr>
        </p:nvSpPr>
        <p:spPr/>
        <p:txBody>
          <a:bodyPr/>
          <a:lstStyle/>
          <a:p>
            <a:fld id="{86E8941E-A740-4CB5-95D0-FA19E37F4091}"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6614651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136525"/>
            <a:ext cx="7239000" cy="1006475"/>
          </a:xfrm>
          <a:solidFill>
            <a:srgbClr val="FF7C80"/>
          </a:solidFill>
        </p:spPr>
        <p:txBody>
          <a:bodyPr>
            <a:normAutofit fontScale="90000"/>
          </a:bodyPr>
          <a:lstStyle/>
          <a:p>
            <a:r>
              <a:rPr lang="en-IN" b="1" dirty="0"/>
              <a:t>Social media metrics</a:t>
            </a:r>
            <a:br>
              <a:rPr lang="en-IN" b="1" dirty="0"/>
            </a:br>
            <a:endParaRPr lang="en-IN" dirty="0"/>
          </a:p>
        </p:txBody>
      </p:sp>
      <p:pic>
        <p:nvPicPr>
          <p:cNvPr id="7" name="Content Placeholder 6"/>
          <p:cNvPicPr>
            <a:picLocks noGrp="1" noChangeAspect="1"/>
          </p:cNvPicPr>
          <p:nvPr>
            <p:ph idx="1"/>
          </p:nvPr>
        </p:nvPicPr>
        <p:blipFill>
          <a:blip r:embed="rId2"/>
          <a:stretch>
            <a:fillRect/>
          </a:stretch>
        </p:blipFill>
        <p:spPr>
          <a:xfrm>
            <a:off x="1663788" y="1600200"/>
            <a:ext cx="5816424" cy="4525963"/>
          </a:xfrm>
          <a:prstGeom prst="rect">
            <a:avLst/>
          </a:prstGeom>
        </p:spPr>
      </p:pic>
      <p:sp>
        <p:nvSpPr>
          <p:cNvPr id="4" name="Date Placeholder 3"/>
          <p:cNvSpPr>
            <a:spLocks noGrp="1"/>
          </p:cNvSpPr>
          <p:nvPr>
            <p:ph type="dt" sz="half" idx="10"/>
          </p:nvPr>
        </p:nvSpPr>
        <p:spPr/>
        <p:txBody>
          <a:bodyPr/>
          <a:lstStyle/>
          <a:p>
            <a:fld id="{39DC71B2-75A4-46EC-830F-8E9B1BBF290C}"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611254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868362"/>
          </a:xfrm>
          <a:solidFill>
            <a:srgbClr val="FF7C80"/>
          </a:solidFill>
        </p:spPr>
        <p:txBody>
          <a:bodyPr>
            <a:normAutofit fontScale="90000"/>
          </a:bodyPr>
          <a:lstStyle/>
          <a:p>
            <a:r>
              <a:rPr lang="en-IN" sz="2800" b="1" dirty="0"/>
              <a:t>Social media metrics</a:t>
            </a:r>
            <a:br>
              <a:rPr lang="en-IN" sz="2800" b="1" dirty="0"/>
            </a:br>
            <a:endParaRPr lang="en-IN" sz="2800" dirty="0"/>
          </a:p>
        </p:txBody>
      </p:sp>
      <p:sp>
        <p:nvSpPr>
          <p:cNvPr id="3" name="Content Placeholder 2"/>
          <p:cNvSpPr>
            <a:spLocks noGrp="1"/>
          </p:cNvSpPr>
          <p:nvPr>
            <p:ph idx="1"/>
          </p:nvPr>
        </p:nvSpPr>
        <p:spPr/>
        <p:txBody>
          <a:bodyPr>
            <a:normAutofit/>
          </a:bodyPr>
          <a:lstStyle/>
          <a:p>
            <a:pPr algn="just"/>
            <a:r>
              <a:rPr lang="en-US" sz="1800" b="1" dirty="0"/>
              <a:t>10 types of social media metrics marketers are prioritizing more</a:t>
            </a:r>
          </a:p>
          <a:p>
            <a:pPr algn="just"/>
            <a:r>
              <a:rPr lang="en-US" sz="1800" dirty="0"/>
              <a:t>Your </a:t>
            </a:r>
            <a:r>
              <a:rPr lang="en-US" sz="1800" b="1" u="sng" dirty="0">
                <a:hlinkClick r:id="rId2"/>
              </a:rPr>
              <a:t>social media goals</a:t>
            </a:r>
            <a:r>
              <a:rPr lang="en-US" sz="1800" dirty="0"/>
              <a:t> determine which metrics matter to you. But the metrics social pros are focusing on can help guide where to focus your efforts.</a:t>
            </a:r>
          </a:p>
          <a:p>
            <a:pPr algn="just"/>
            <a:r>
              <a:rPr lang="en-US" sz="1800" dirty="0"/>
              <a:t>In a Q2 2023 Sprout pulse survey of 255 social marketers, we asked how much marketers are weighing certain metrics in 2023 vs. 2022. These are the metrics they indicated were being weighed more heavily this year.</a:t>
            </a:r>
          </a:p>
          <a:p>
            <a:br>
              <a:rPr lang="en-US" dirty="0"/>
            </a:br>
            <a:endParaRPr lang="en-IN" dirty="0"/>
          </a:p>
        </p:txBody>
      </p:sp>
      <p:sp>
        <p:nvSpPr>
          <p:cNvPr id="4" name="Date Placeholder 3"/>
          <p:cNvSpPr>
            <a:spLocks noGrp="1"/>
          </p:cNvSpPr>
          <p:nvPr>
            <p:ph type="dt" sz="half" idx="10"/>
          </p:nvPr>
        </p:nvSpPr>
        <p:spPr/>
        <p:txBody>
          <a:bodyPr/>
          <a:lstStyle/>
          <a:p>
            <a:fld id="{19E6D75D-5C08-412D-9FD7-7BEC81BF3767}"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708164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715962"/>
          </a:xfrm>
          <a:solidFill>
            <a:srgbClr val="FF7C80"/>
          </a:solidFill>
        </p:spPr>
        <p:txBody>
          <a:bodyPr>
            <a:normAutofit fontScale="90000"/>
          </a:bodyPr>
          <a:lstStyle/>
          <a:p>
            <a:r>
              <a:rPr lang="en-IN" sz="2800" b="1" dirty="0"/>
              <a:t>Social media metrics</a:t>
            </a:r>
            <a:br>
              <a:rPr lang="en-IN" sz="2800" b="1" dirty="0"/>
            </a:br>
            <a:endParaRPr lang="en-IN" sz="2800" dirty="0"/>
          </a:p>
        </p:txBody>
      </p:sp>
      <p:pic>
        <p:nvPicPr>
          <p:cNvPr id="8" name="Content Placeholder 7"/>
          <p:cNvPicPr>
            <a:picLocks noGrp="1" noChangeAspect="1"/>
          </p:cNvPicPr>
          <p:nvPr>
            <p:ph idx="1"/>
          </p:nvPr>
        </p:nvPicPr>
        <p:blipFill>
          <a:blip r:embed="rId2"/>
          <a:stretch>
            <a:fillRect/>
          </a:stretch>
        </p:blipFill>
        <p:spPr>
          <a:xfrm>
            <a:off x="1780070" y="1600200"/>
            <a:ext cx="5583860" cy="4525963"/>
          </a:xfrm>
          <a:prstGeom prst="rect">
            <a:avLst/>
          </a:prstGeom>
        </p:spPr>
      </p:pic>
      <p:sp>
        <p:nvSpPr>
          <p:cNvPr id="4" name="Date Placeholder 3"/>
          <p:cNvSpPr>
            <a:spLocks noGrp="1"/>
          </p:cNvSpPr>
          <p:nvPr>
            <p:ph type="dt" sz="half" idx="10"/>
          </p:nvPr>
        </p:nvSpPr>
        <p:spPr/>
        <p:txBody>
          <a:bodyPr/>
          <a:lstStyle/>
          <a:p>
            <a:fld id="{B10ACCF8-2F61-4CB0-B7E0-1A87B0515B9D}"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4276573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792162"/>
          </a:xfrm>
          <a:solidFill>
            <a:srgbClr val="FF7C80"/>
          </a:solidFill>
        </p:spPr>
        <p:txBody>
          <a:bodyPr>
            <a:normAutofit/>
          </a:bodyPr>
          <a:lstStyle/>
          <a:p>
            <a:r>
              <a:rPr lang="en-IN" sz="2800" b="1" dirty="0"/>
              <a:t>Social media metrics</a:t>
            </a:r>
            <a:endParaRPr lang="en-IN" sz="2800" dirty="0"/>
          </a:p>
        </p:txBody>
      </p:sp>
      <p:sp>
        <p:nvSpPr>
          <p:cNvPr id="3" name="Content Placeholder 2"/>
          <p:cNvSpPr>
            <a:spLocks noGrp="1"/>
          </p:cNvSpPr>
          <p:nvPr>
            <p:ph idx="1"/>
          </p:nvPr>
        </p:nvSpPr>
        <p:spPr/>
        <p:txBody>
          <a:bodyPr>
            <a:normAutofit fontScale="62500" lnSpcReduction="20000"/>
          </a:bodyPr>
          <a:lstStyle/>
          <a:p>
            <a:r>
              <a:rPr lang="en-US" b="1" dirty="0">
                <a:hlinkClick r:id="rId2"/>
              </a:rPr>
              <a:t>Follower growth and audience size</a:t>
            </a:r>
            <a:endParaRPr lang="en-US" dirty="0"/>
          </a:p>
          <a:p>
            <a:r>
              <a:rPr lang="en-US" b="1" dirty="0">
                <a:hlinkClick r:id="rId3"/>
              </a:rPr>
              <a:t>Customer satisfaction and feedback collected through social media</a:t>
            </a:r>
            <a:endParaRPr lang="en-US" dirty="0"/>
          </a:p>
          <a:p>
            <a:r>
              <a:rPr lang="en-US" b="1" dirty="0">
                <a:hlinkClick r:id="rId4"/>
              </a:rPr>
              <a:t>Awareness metrics (Impressions, awareness and reach of social media content)</a:t>
            </a:r>
            <a:endParaRPr lang="en-US" dirty="0"/>
          </a:p>
          <a:p>
            <a:r>
              <a:rPr lang="en-US" b="1" dirty="0">
                <a:hlinkClick r:id="rId5"/>
              </a:rPr>
              <a:t>Customer retention and loyalty through social media engagement</a:t>
            </a:r>
            <a:endParaRPr lang="en-US" dirty="0"/>
          </a:p>
          <a:p>
            <a:r>
              <a:rPr lang="en-US" b="1" dirty="0">
                <a:hlinkClick r:id="rId6"/>
              </a:rPr>
              <a:t>Social media referral traffic and website visits</a:t>
            </a:r>
            <a:endParaRPr lang="en-US" dirty="0"/>
          </a:p>
          <a:p>
            <a:r>
              <a:rPr lang="en-US" b="1" dirty="0">
                <a:hlinkClick r:id="rId7"/>
              </a:rPr>
              <a:t>Brand health metrics (sentiment analysis and social media mentions)</a:t>
            </a:r>
            <a:endParaRPr lang="en-US" dirty="0"/>
          </a:p>
          <a:p>
            <a:r>
              <a:rPr lang="en-US" b="1" dirty="0">
                <a:hlinkClick r:id="rId8"/>
              </a:rPr>
              <a:t>Conversion rates for social media campaigns and advertisements</a:t>
            </a:r>
            <a:endParaRPr lang="en-US" dirty="0"/>
          </a:p>
          <a:p>
            <a:r>
              <a:rPr lang="en-US" b="1" dirty="0">
                <a:hlinkClick r:id="rId9"/>
              </a:rPr>
              <a:t>Social media engagement metrics (likes, comments, and shares)</a:t>
            </a:r>
            <a:endParaRPr lang="en-US" dirty="0"/>
          </a:p>
          <a:p>
            <a:r>
              <a:rPr lang="en-US" b="1" dirty="0">
                <a:hlinkClick r:id="rId10"/>
              </a:rPr>
              <a:t>Click-through rates (CTR) on social media posts and ads</a:t>
            </a:r>
            <a:endParaRPr lang="en-US" dirty="0"/>
          </a:p>
          <a:p>
            <a:r>
              <a:rPr lang="en-US" b="1" dirty="0">
                <a:hlinkClick r:id="rId11"/>
              </a:rPr>
              <a:t>Paid metrics (Cost per click (CPC) or cost per impression (CPM) for social media advertising)</a:t>
            </a:r>
            <a:endParaRPr lang="en-US" dirty="0"/>
          </a:p>
          <a:p>
            <a:endParaRPr lang="en-IN" dirty="0"/>
          </a:p>
        </p:txBody>
      </p:sp>
      <p:sp>
        <p:nvSpPr>
          <p:cNvPr id="4" name="Date Placeholder 3"/>
          <p:cNvSpPr>
            <a:spLocks noGrp="1"/>
          </p:cNvSpPr>
          <p:nvPr>
            <p:ph type="dt" sz="half" idx="10"/>
          </p:nvPr>
        </p:nvSpPr>
        <p:spPr/>
        <p:txBody>
          <a:bodyPr/>
          <a:lstStyle/>
          <a:p>
            <a:fld id="{64688021-D3FE-4141-AA99-3970191C59AB}"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963732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792162"/>
          </a:xfrm>
          <a:solidFill>
            <a:srgbClr val="FF7C80"/>
          </a:solidFill>
        </p:spPr>
        <p:txBody>
          <a:bodyPr>
            <a:normAutofit fontScale="90000"/>
          </a:bodyPr>
          <a:lstStyle/>
          <a:p>
            <a:r>
              <a:rPr lang="en-IN" sz="2800" b="1" dirty="0"/>
              <a:t>Sustainability index</a:t>
            </a:r>
            <a:br>
              <a:rPr lang="en-IN" sz="2800" b="1" dirty="0"/>
            </a:br>
            <a:endParaRPr lang="en-IN" sz="2800" dirty="0"/>
          </a:p>
        </p:txBody>
      </p:sp>
      <p:sp>
        <p:nvSpPr>
          <p:cNvPr id="3" name="Content Placeholder 2"/>
          <p:cNvSpPr>
            <a:spLocks noGrp="1"/>
          </p:cNvSpPr>
          <p:nvPr>
            <p:ph idx="1"/>
          </p:nvPr>
        </p:nvSpPr>
        <p:spPr/>
        <p:txBody>
          <a:bodyPr>
            <a:normAutofit fontScale="62500" lnSpcReduction="20000"/>
          </a:bodyPr>
          <a:lstStyle/>
          <a:p>
            <a:pPr algn="just"/>
            <a:r>
              <a:rPr lang="en-US" dirty="0"/>
              <a:t>A sustainability index is an instrument used to measure the sustainability of a business across environmental and social factors. It provides non-financial data that can tell investors and stakeholders how a company is managed in a day-to-day setting and the importance that they place on environmental stewardship and social responsibility.</a:t>
            </a:r>
          </a:p>
          <a:p>
            <a:pPr algn="just"/>
            <a:r>
              <a:rPr lang="en-US" dirty="0"/>
              <a:t>There are dozens of different indexes that businesses can disclose to, each providing their own parameters and levels of credibility amongst the public. The </a:t>
            </a:r>
            <a:r>
              <a:rPr lang="en-US" dirty="0">
                <a:hlinkClick r:id="rId2"/>
              </a:rPr>
              <a:t>Dow Jones Sustainability Index</a:t>
            </a:r>
            <a:r>
              <a:rPr lang="en-US" dirty="0"/>
              <a:t> and </a:t>
            </a:r>
            <a:r>
              <a:rPr lang="en-US" dirty="0">
                <a:hlinkClick r:id="rId3"/>
              </a:rPr>
              <a:t>FTSE4Good</a:t>
            </a:r>
            <a:r>
              <a:rPr lang="en-US" dirty="0"/>
              <a:t> are the most popular in Europe, whilst the </a:t>
            </a:r>
            <a:r>
              <a:rPr lang="en-US" dirty="0">
                <a:hlinkClick r:id="rId4"/>
              </a:rPr>
              <a:t>MSCI KLD 400 Social Index</a:t>
            </a:r>
            <a:r>
              <a:rPr lang="en-US" dirty="0"/>
              <a:t> has a large representation in the US.</a:t>
            </a:r>
          </a:p>
          <a:p>
            <a:pPr algn="just"/>
            <a:r>
              <a:rPr lang="en-US" dirty="0"/>
              <a:t>Sustainability indexes are becoming increasingly important, not only as a measure of risk for investors, but also as a measure of environmental impact. In the face of aggravating climate change, it is paramount that businesses place sustainability at the forefront of their management. </a:t>
            </a:r>
          </a:p>
          <a:p>
            <a:pPr algn="just"/>
            <a:r>
              <a:rPr lang="en-US" dirty="0"/>
              <a:t>Being able to benchmark your company against others as well as being subject to pressures from the public is also a valuable driver of sustainability in business.</a:t>
            </a:r>
          </a:p>
          <a:p>
            <a:endParaRPr lang="en-IN" dirty="0"/>
          </a:p>
        </p:txBody>
      </p:sp>
      <p:sp>
        <p:nvSpPr>
          <p:cNvPr id="4" name="Date Placeholder 3"/>
          <p:cNvSpPr>
            <a:spLocks noGrp="1"/>
          </p:cNvSpPr>
          <p:nvPr>
            <p:ph type="dt" sz="half" idx="10"/>
          </p:nvPr>
        </p:nvSpPr>
        <p:spPr/>
        <p:txBody>
          <a:bodyPr/>
          <a:lstStyle/>
          <a:p>
            <a:fld id="{24D8F9F4-BE7B-48AF-8238-2C23FD9CB20C}"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72867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868362"/>
          </a:xfrm>
          <a:solidFill>
            <a:srgbClr val="FF7C80"/>
          </a:solidFill>
        </p:spPr>
        <p:txBody>
          <a:bodyPr>
            <a:normAutofit fontScale="90000"/>
          </a:bodyPr>
          <a:lstStyle/>
          <a:p>
            <a:r>
              <a:rPr lang="en-US" sz="2800" b="1" dirty="0"/>
              <a:t>What is a sustainability index used for?</a:t>
            </a:r>
            <a:br>
              <a:rPr lang="en-US" sz="2800" b="1" dirty="0"/>
            </a:br>
            <a:endParaRPr lang="en-IN" sz="2800" dirty="0"/>
          </a:p>
        </p:txBody>
      </p:sp>
      <p:sp>
        <p:nvSpPr>
          <p:cNvPr id="3" name="Content Placeholder 2"/>
          <p:cNvSpPr>
            <a:spLocks noGrp="1"/>
          </p:cNvSpPr>
          <p:nvPr>
            <p:ph idx="1"/>
          </p:nvPr>
        </p:nvSpPr>
        <p:spPr/>
        <p:txBody>
          <a:bodyPr>
            <a:normAutofit/>
          </a:bodyPr>
          <a:lstStyle/>
          <a:p>
            <a:pPr algn="just"/>
            <a:r>
              <a:rPr lang="en-US" sz="1800" dirty="0"/>
              <a:t>Sustainability indexes are primarily used by investors who are interested in introducing sustainable investments to their portfolios. The rise in this interest is in part due to the fact that a business’ sustainability performance is a strong indicator of future performance. </a:t>
            </a:r>
          </a:p>
          <a:p>
            <a:pPr algn="just"/>
            <a:r>
              <a:rPr lang="en-US" sz="1800" dirty="0">
                <a:hlinkClick r:id="rId2"/>
              </a:rPr>
              <a:t>A study by HEC Paris</a:t>
            </a:r>
            <a:r>
              <a:rPr lang="en-US" sz="1800" dirty="0"/>
              <a:t> titled “Do Investors Actually Value Sustainability Indices?” </a:t>
            </a:r>
            <a:r>
              <a:rPr lang="en-US" sz="1800" dirty="0" err="1"/>
              <a:t>analysed</a:t>
            </a:r>
            <a:r>
              <a:rPr lang="en-US" sz="1800" dirty="0"/>
              <a:t> the impact on companies that are listed on the Dow Jones Sustainability Index. Their findings showed that the listed businesses had a higher percentage of shares held by long-term investors, as well as higher visibility amongst financial analysts.</a:t>
            </a:r>
          </a:p>
          <a:p>
            <a:pPr algn="just"/>
            <a:endParaRPr lang="en-IN" sz="1800" dirty="0"/>
          </a:p>
        </p:txBody>
      </p:sp>
      <p:sp>
        <p:nvSpPr>
          <p:cNvPr id="4" name="Date Placeholder 3"/>
          <p:cNvSpPr>
            <a:spLocks noGrp="1"/>
          </p:cNvSpPr>
          <p:nvPr>
            <p:ph type="dt" sz="half" idx="10"/>
          </p:nvPr>
        </p:nvSpPr>
        <p:spPr/>
        <p:txBody>
          <a:bodyPr/>
          <a:lstStyle/>
          <a:p>
            <a:fld id="{C0393032-C276-4793-B0CF-37346C4C210B}"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161090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658ACCC-B078-4AB8-AD31-DFBCBC14FF7A}" type="datetime1">
              <a:rPr lang="en-US" smtClean="0"/>
              <a:t>3/6/2025</a:t>
            </a:fld>
            <a:endParaRPr lang="en-US" dirty="0"/>
          </a:p>
        </p:txBody>
      </p:sp>
      <p:sp>
        <p:nvSpPr>
          <p:cNvPr id="5" name="Footer Placeholder 4"/>
          <p:cNvSpPr>
            <a:spLocks noGrp="1"/>
          </p:cNvSpPr>
          <p:nvPr>
            <p:ph type="ftr" sz="quarter" idx="11"/>
          </p:nvPr>
        </p:nvSpPr>
        <p:spPr>
          <a:xfrm>
            <a:off x="2819400" y="6248400"/>
            <a:ext cx="4724400" cy="365125"/>
          </a:xfrm>
        </p:spPr>
        <p:txBody>
          <a:bodyPr/>
          <a:lstStyle/>
          <a:p>
            <a:r>
              <a:rPr lang="fi-FI"/>
              <a:t>ANAMIKA SRIVASTAVA             AOE0866  ST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371600" y="1"/>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2" name="Picture 1"/>
          <p:cNvPicPr>
            <a:picLocks noChangeAspect="1"/>
          </p:cNvPicPr>
          <p:nvPr/>
        </p:nvPicPr>
        <p:blipFill>
          <a:blip r:embed="rId2"/>
          <a:stretch>
            <a:fillRect/>
          </a:stretch>
        </p:blipFill>
        <p:spPr>
          <a:xfrm>
            <a:off x="1104416" y="914049"/>
            <a:ext cx="6935168" cy="5029902"/>
          </a:xfrm>
          <a:prstGeom prst="rect">
            <a:avLst/>
          </a:prstGeom>
        </p:spPr>
      </p:pic>
    </p:spTree>
    <p:extLst>
      <p:ext uri="{BB962C8B-B14F-4D97-AF65-F5344CB8AC3E}">
        <p14:creationId xmlns:p14="http://schemas.microsoft.com/office/powerpoint/2010/main" val="775599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792162"/>
          </a:xfrm>
          <a:solidFill>
            <a:srgbClr val="FF7C80"/>
          </a:solidFill>
        </p:spPr>
        <p:txBody>
          <a:bodyPr>
            <a:normAutofit fontScale="90000"/>
          </a:bodyPr>
          <a:lstStyle/>
          <a:p>
            <a:r>
              <a:rPr lang="en-IN" dirty="0"/>
              <a:t> </a:t>
            </a:r>
            <a:r>
              <a:rPr lang="en-IN" sz="3100" dirty="0"/>
              <a:t>Metric Balance</a:t>
            </a:r>
            <a:br>
              <a:rPr lang="en-IN" sz="3100" dirty="0"/>
            </a:br>
            <a:endParaRPr lang="en-IN" sz="3100" dirty="0"/>
          </a:p>
        </p:txBody>
      </p:sp>
      <p:sp>
        <p:nvSpPr>
          <p:cNvPr id="3" name="Content Placeholder 2"/>
          <p:cNvSpPr>
            <a:spLocks noGrp="1"/>
          </p:cNvSpPr>
          <p:nvPr>
            <p:ph idx="1"/>
          </p:nvPr>
        </p:nvSpPr>
        <p:spPr/>
        <p:txBody>
          <a:bodyPr>
            <a:normAutofit fontScale="62500" lnSpcReduction="20000"/>
          </a:bodyPr>
          <a:lstStyle/>
          <a:p>
            <a:pPr algn="just" fontAlgn="base"/>
            <a:r>
              <a:rPr lang="en-US" dirty="0"/>
              <a:t>Ideally, we would like to see the environmental, economic and social dimensions, and benefits of new technologies balanced. However, most real-life situations would gravitate differently towards those three dimensions. Results of the metric analysis need to be presented in a way that provides a clear and informative message to stakeholders and investors. Presented below are a couple of examples from sustainability assessments performed by government organizations.</a:t>
            </a:r>
          </a:p>
          <a:p>
            <a:pPr algn="just" fontAlgn="base"/>
            <a:r>
              <a:rPr lang="en-US" dirty="0"/>
              <a:t>The radial diagram in Figure 3.6 was presented by the National Renewable Energy Laboratory (NREL) to describe the sustainability profiles of several energy technologies. Six selected criteria plotted in 6 different directions in the form of a propeller provide an illustration of balance or lack of balance in system analysis. Note that each of the metrics is not directly comparable to others (like we saw in the case of the energy analysis, when all impacts are normalized to the same unit and scale). In this case, the scale for each metric needs to be defined independently versus boundary conditions (minimum and maximum values) so that it covers the appropriate range of evaluation.</a:t>
            </a:r>
          </a:p>
          <a:p>
            <a:endParaRPr lang="en-IN" dirty="0"/>
          </a:p>
        </p:txBody>
      </p:sp>
      <p:sp>
        <p:nvSpPr>
          <p:cNvPr id="4" name="Date Placeholder 3"/>
          <p:cNvSpPr>
            <a:spLocks noGrp="1"/>
          </p:cNvSpPr>
          <p:nvPr>
            <p:ph type="dt" sz="half" idx="10"/>
          </p:nvPr>
        </p:nvSpPr>
        <p:spPr/>
        <p:txBody>
          <a:bodyPr/>
          <a:lstStyle/>
          <a:p>
            <a:fld id="{A2B02A46-F22C-4597-98CF-BF0309D9D695}"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4204713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792162"/>
          </a:xfrm>
          <a:solidFill>
            <a:srgbClr val="FF7C80"/>
          </a:solidFill>
        </p:spPr>
        <p:txBody>
          <a:bodyPr>
            <a:normAutofit fontScale="90000"/>
          </a:bodyPr>
          <a:lstStyle/>
          <a:p>
            <a:r>
              <a:rPr lang="en-IN" dirty="0"/>
              <a:t> </a:t>
            </a:r>
            <a:r>
              <a:rPr lang="en-IN" sz="3100" dirty="0"/>
              <a:t>Metric Balance</a:t>
            </a:r>
            <a:br>
              <a:rPr lang="en-IN" dirty="0"/>
            </a:br>
            <a:endParaRPr lang="en-IN" dirty="0"/>
          </a:p>
        </p:txBody>
      </p:sp>
      <p:pic>
        <p:nvPicPr>
          <p:cNvPr id="8" name="Content Placeholder 7"/>
          <p:cNvPicPr>
            <a:picLocks noGrp="1" noChangeAspect="1"/>
          </p:cNvPicPr>
          <p:nvPr>
            <p:ph idx="1"/>
          </p:nvPr>
        </p:nvPicPr>
        <p:blipFill>
          <a:blip r:embed="rId2"/>
          <a:stretch>
            <a:fillRect/>
          </a:stretch>
        </p:blipFill>
        <p:spPr>
          <a:xfrm>
            <a:off x="1185390" y="1672125"/>
            <a:ext cx="6773220" cy="4382112"/>
          </a:xfrm>
          <a:prstGeom prst="rect">
            <a:avLst/>
          </a:prstGeom>
        </p:spPr>
      </p:pic>
      <p:sp>
        <p:nvSpPr>
          <p:cNvPr id="4" name="Date Placeholder 3"/>
          <p:cNvSpPr>
            <a:spLocks noGrp="1"/>
          </p:cNvSpPr>
          <p:nvPr>
            <p:ph type="dt" sz="half" idx="10"/>
          </p:nvPr>
        </p:nvSpPr>
        <p:spPr/>
        <p:txBody>
          <a:bodyPr/>
          <a:lstStyle/>
          <a:p>
            <a:fld id="{A49D5915-1F52-4716-B0E4-3D3B829646F5}"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718498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4638"/>
            <a:ext cx="7010400" cy="868362"/>
          </a:xfrm>
          <a:solidFill>
            <a:srgbClr val="FF7C80"/>
          </a:solidFill>
        </p:spPr>
        <p:txBody>
          <a:bodyPr>
            <a:normAutofit/>
          </a:bodyPr>
          <a:lstStyle/>
          <a:p>
            <a:r>
              <a:rPr lang="en-IN" sz="2800" dirty="0"/>
              <a:t>Metric Balance</a:t>
            </a:r>
          </a:p>
        </p:txBody>
      </p:sp>
      <p:sp>
        <p:nvSpPr>
          <p:cNvPr id="3" name="Content Placeholder 2"/>
          <p:cNvSpPr>
            <a:spLocks noGrp="1"/>
          </p:cNvSpPr>
          <p:nvPr>
            <p:ph idx="1"/>
          </p:nvPr>
        </p:nvSpPr>
        <p:spPr/>
        <p:txBody>
          <a:bodyPr>
            <a:normAutofit fontScale="92500"/>
          </a:bodyPr>
          <a:lstStyle/>
          <a:p>
            <a:pPr algn="just"/>
            <a:r>
              <a:rPr lang="en-US" sz="2100" dirty="0"/>
              <a:t>The diagram below (Figure 3.7.) presents another example of how different categories of metrics are balanced to characterize the sustainability profile of a city. From this representation, we can immediately recognize that the most problematic areas the city may want to address first are Emission and Waste, which create a critically bad impact, and Materials and Energy flows (the lowest: red and orange scores in the pie). At the same time, Cultural Engagement and Identity is the most attractive feature of the city (the highest: bright green score). We can also conclude just from a quick glance that the ecological part of this sustainability system is most suppressed, while the cultural part is probably most developed and sound. On the political and economic fronts, some of the impacts are in the favorable range, while others are down to satisfactory. This snapshot of the </a:t>
            </a:r>
            <a:r>
              <a:rPr lang="en-US" sz="2100" dirty="0" err="1"/>
              <a:t>disbalance</a:t>
            </a:r>
            <a:r>
              <a:rPr lang="en-US" sz="2100" dirty="0"/>
              <a:t> provides a tool for comparison when other systems (cities) are evaluated against the same metrics</a:t>
            </a:r>
            <a:r>
              <a:rPr lang="en-US" dirty="0"/>
              <a:t>.</a:t>
            </a:r>
            <a:endParaRPr lang="en-IN" dirty="0"/>
          </a:p>
        </p:txBody>
      </p:sp>
      <p:sp>
        <p:nvSpPr>
          <p:cNvPr id="4" name="Date Placeholder 3"/>
          <p:cNvSpPr>
            <a:spLocks noGrp="1"/>
          </p:cNvSpPr>
          <p:nvPr>
            <p:ph type="dt" sz="half" idx="10"/>
          </p:nvPr>
        </p:nvSpPr>
        <p:spPr/>
        <p:txBody>
          <a:bodyPr/>
          <a:lstStyle/>
          <a:p>
            <a:fld id="{603A49C2-CA27-460E-878E-CDF39A0DD225}"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4040056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639762"/>
          </a:xfrm>
          <a:solidFill>
            <a:srgbClr val="FF7C80"/>
          </a:solidFill>
        </p:spPr>
        <p:txBody>
          <a:bodyPr>
            <a:normAutofit/>
          </a:bodyPr>
          <a:lstStyle/>
          <a:p>
            <a:r>
              <a:rPr lang="en-IN" sz="2800" dirty="0"/>
              <a:t>Metric Balance</a:t>
            </a:r>
          </a:p>
        </p:txBody>
      </p:sp>
      <p:pic>
        <p:nvPicPr>
          <p:cNvPr id="7" name="Content Placeholder 6"/>
          <p:cNvPicPr>
            <a:picLocks noGrp="1" noChangeAspect="1"/>
          </p:cNvPicPr>
          <p:nvPr>
            <p:ph idx="1"/>
          </p:nvPr>
        </p:nvPicPr>
        <p:blipFill>
          <a:blip r:embed="rId2"/>
          <a:stretch>
            <a:fillRect/>
          </a:stretch>
        </p:blipFill>
        <p:spPr>
          <a:xfrm>
            <a:off x="2059233" y="1600200"/>
            <a:ext cx="5025533" cy="4525963"/>
          </a:xfrm>
          <a:prstGeom prst="rect">
            <a:avLst/>
          </a:prstGeom>
        </p:spPr>
      </p:pic>
      <p:sp>
        <p:nvSpPr>
          <p:cNvPr id="4" name="Date Placeholder 3"/>
          <p:cNvSpPr>
            <a:spLocks noGrp="1"/>
          </p:cNvSpPr>
          <p:nvPr>
            <p:ph type="dt" sz="half" idx="10"/>
          </p:nvPr>
        </p:nvSpPr>
        <p:spPr/>
        <p:txBody>
          <a:bodyPr/>
          <a:lstStyle/>
          <a:p>
            <a:fld id="{25153A19-D219-4E96-9FEB-C170373C42DC}"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661994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715962"/>
          </a:xfrm>
          <a:solidFill>
            <a:srgbClr val="FF7C80"/>
          </a:solidFill>
        </p:spPr>
        <p:txBody>
          <a:bodyPr>
            <a:normAutofit/>
          </a:bodyPr>
          <a:lstStyle/>
          <a:p>
            <a:r>
              <a:rPr lang="en-IN" sz="2800" dirty="0"/>
              <a:t>Green chemistry</a:t>
            </a:r>
          </a:p>
        </p:txBody>
      </p:sp>
      <p:sp>
        <p:nvSpPr>
          <p:cNvPr id="3" name="Content Placeholder 2"/>
          <p:cNvSpPr>
            <a:spLocks noGrp="1"/>
          </p:cNvSpPr>
          <p:nvPr>
            <p:ph idx="1"/>
          </p:nvPr>
        </p:nvSpPr>
        <p:spPr/>
        <p:txBody>
          <a:bodyPr>
            <a:normAutofit fontScale="55000" lnSpcReduction="20000"/>
          </a:bodyPr>
          <a:lstStyle/>
          <a:p>
            <a:pPr algn="just"/>
            <a:r>
              <a:rPr lang="en-US" dirty="0"/>
              <a:t>Sustainable and green chemistry in very simple terms is just a different way of thinking about how chemistry and chemical engineering can be done. Over the years different principles have been proposed that can be used when thinking about the design, development and implementation of chemical products and processes. These principles enable scientists and engineers to protect and benefit the economy, people and the planet by finding creative and innovative ways to reduce waste, conserve energy, and discover replacements for hazardous substances.</a:t>
            </a:r>
          </a:p>
          <a:p>
            <a:pPr algn="just"/>
            <a:r>
              <a:rPr lang="en-US" dirty="0"/>
              <a:t>It’s important to note that the scope of these of green chemistry and engineering principles go beyond concerns over hazards from chemical toxicity and include energy conservation, waste reduction, and life cycle considerations such as the use of more sustainable or renewable </a:t>
            </a:r>
            <a:r>
              <a:rPr lang="en-US" dirty="0" err="1"/>
              <a:t>feedstocks</a:t>
            </a:r>
            <a:r>
              <a:rPr lang="en-US" dirty="0"/>
              <a:t> and designing for end of life or the final disposition of the product.</a:t>
            </a:r>
          </a:p>
          <a:p>
            <a:pPr algn="just"/>
            <a:r>
              <a:rPr lang="en-US" dirty="0"/>
              <a:t>Green chemistry can also be defined through the use of metrics. While a unified set of metrics has not been established, many ways to quantify greener processes and products have been proposed. These metrics include ones for mass, energy, hazardous substance reduction or elimination, and life cycle environmental impacts. </a:t>
            </a:r>
          </a:p>
          <a:p>
            <a:pPr algn="just"/>
            <a:endParaRPr lang="en-IN" dirty="0"/>
          </a:p>
        </p:txBody>
      </p:sp>
      <p:sp>
        <p:nvSpPr>
          <p:cNvPr id="4" name="Date Placeholder 3"/>
          <p:cNvSpPr>
            <a:spLocks noGrp="1"/>
          </p:cNvSpPr>
          <p:nvPr>
            <p:ph type="dt" sz="half" idx="10"/>
          </p:nvPr>
        </p:nvSpPr>
        <p:spPr/>
        <p:txBody>
          <a:bodyPr/>
          <a:lstStyle/>
          <a:p>
            <a:fld id="{68164C68-89F6-4B4A-8017-03946576521C}"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0483870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792162"/>
          </a:xfrm>
          <a:solidFill>
            <a:srgbClr val="FF7C80"/>
          </a:solidFill>
        </p:spPr>
        <p:txBody>
          <a:bodyPr>
            <a:normAutofit/>
          </a:bodyPr>
          <a:lstStyle/>
          <a:p>
            <a:r>
              <a:rPr lang="en-IN" sz="2800" dirty="0"/>
              <a:t>Principles of green chemistry</a:t>
            </a:r>
          </a:p>
        </p:txBody>
      </p:sp>
      <p:sp>
        <p:nvSpPr>
          <p:cNvPr id="3" name="Content Placeholder 2"/>
          <p:cNvSpPr>
            <a:spLocks noGrp="1"/>
          </p:cNvSpPr>
          <p:nvPr>
            <p:ph idx="1"/>
          </p:nvPr>
        </p:nvSpPr>
        <p:spPr/>
        <p:txBody>
          <a:bodyPr>
            <a:normAutofit fontScale="62500" lnSpcReduction="20000"/>
          </a:bodyPr>
          <a:lstStyle/>
          <a:p>
            <a:r>
              <a:rPr lang="en-US" b="1" dirty="0"/>
              <a:t>Prevention</a:t>
            </a:r>
            <a:br>
              <a:rPr lang="en-US" dirty="0"/>
            </a:br>
            <a:r>
              <a:rPr lang="en-US" dirty="0"/>
              <a:t>It is better to prevent waste than to treat or clean up waste after it has been created.</a:t>
            </a:r>
          </a:p>
          <a:p>
            <a:r>
              <a:rPr lang="en-US" b="1" dirty="0"/>
              <a:t>Atom Economy</a:t>
            </a:r>
            <a:br>
              <a:rPr lang="en-US" dirty="0"/>
            </a:br>
            <a:r>
              <a:rPr lang="en-US" dirty="0"/>
              <a:t>Synthetic methods should be designed to maximize the incorporation of all materials used in the process into the final product.</a:t>
            </a:r>
          </a:p>
          <a:p>
            <a:r>
              <a:rPr lang="en-US" b="1" dirty="0"/>
              <a:t>Less Hazardous Chemical Syntheses</a:t>
            </a:r>
            <a:br>
              <a:rPr lang="en-US" dirty="0"/>
            </a:br>
            <a:r>
              <a:rPr lang="en-US" dirty="0"/>
              <a:t>Wherever practicable, synthetic methods should be designed to use and generate substances that possess little or no toxicity to human health and the environment.</a:t>
            </a:r>
          </a:p>
          <a:p>
            <a:r>
              <a:rPr lang="en-US" b="1" dirty="0"/>
              <a:t>Designing Safer Chemicals</a:t>
            </a:r>
            <a:br>
              <a:rPr lang="en-US" dirty="0"/>
            </a:br>
            <a:r>
              <a:rPr lang="en-US" dirty="0"/>
              <a:t>Chemical products should be designed to effect their desired function while minimizing their toxicity.</a:t>
            </a:r>
          </a:p>
          <a:p>
            <a:r>
              <a:rPr lang="en-US" b="1" dirty="0"/>
              <a:t>Safer Solvents and Auxiliaries</a:t>
            </a:r>
            <a:br>
              <a:rPr lang="en-US" dirty="0"/>
            </a:br>
            <a:r>
              <a:rPr lang="en-US" dirty="0"/>
              <a:t>The use of auxiliary substances (e.g., solvents, separation agents, etc.) should be made unnecessary wherever possible and innocuous when used.</a:t>
            </a:r>
          </a:p>
          <a:p>
            <a:endParaRPr lang="en-IN" dirty="0"/>
          </a:p>
        </p:txBody>
      </p:sp>
      <p:sp>
        <p:nvSpPr>
          <p:cNvPr id="4" name="Date Placeholder 3"/>
          <p:cNvSpPr>
            <a:spLocks noGrp="1"/>
          </p:cNvSpPr>
          <p:nvPr>
            <p:ph type="dt" sz="half" idx="10"/>
          </p:nvPr>
        </p:nvSpPr>
        <p:spPr/>
        <p:txBody>
          <a:bodyPr/>
          <a:lstStyle/>
          <a:p>
            <a:fld id="{0D557482-C6C7-4F19-BFE2-E771E392AF6A}"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3273141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792162"/>
          </a:xfrm>
          <a:solidFill>
            <a:srgbClr val="FF7C80"/>
          </a:solidFill>
        </p:spPr>
        <p:txBody>
          <a:bodyPr>
            <a:normAutofit/>
          </a:bodyPr>
          <a:lstStyle/>
          <a:p>
            <a:r>
              <a:rPr lang="en-IN" sz="2800" dirty="0"/>
              <a:t>Principles of green chemistry</a:t>
            </a:r>
          </a:p>
        </p:txBody>
      </p:sp>
      <p:sp>
        <p:nvSpPr>
          <p:cNvPr id="3" name="Content Placeholder 2"/>
          <p:cNvSpPr>
            <a:spLocks noGrp="1"/>
          </p:cNvSpPr>
          <p:nvPr>
            <p:ph idx="1"/>
          </p:nvPr>
        </p:nvSpPr>
        <p:spPr/>
        <p:txBody>
          <a:bodyPr>
            <a:normAutofit fontScale="55000" lnSpcReduction="20000"/>
          </a:bodyPr>
          <a:lstStyle/>
          <a:p>
            <a:r>
              <a:rPr lang="en-US" b="1" dirty="0"/>
              <a:t>Design for Energy Efficiency</a:t>
            </a:r>
            <a:br>
              <a:rPr lang="en-US" dirty="0"/>
            </a:br>
            <a:r>
              <a:rPr lang="en-US" dirty="0"/>
              <a:t>Energy requirements of chemical processes should be recognized for their environmental and economic impacts and should be minimized. If possible, synthetic methods should be conducted at ambient temperature and pressure.</a:t>
            </a:r>
          </a:p>
          <a:p>
            <a:r>
              <a:rPr lang="en-US" b="1" dirty="0"/>
              <a:t>Use of Renewable </a:t>
            </a:r>
            <a:r>
              <a:rPr lang="en-US" b="1" dirty="0" err="1"/>
              <a:t>Feedstocks</a:t>
            </a:r>
            <a:br>
              <a:rPr lang="en-US" dirty="0"/>
            </a:br>
            <a:r>
              <a:rPr lang="en-US" dirty="0"/>
              <a:t>A raw material or feedstock should be renewable rather than depleting whenever technically and economically practicable.</a:t>
            </a:r>
          </a:p>
          <a:p>
            <a:r>
              <a:rPr lang="en-US" b="1" dirty="0"/>
              <a:t>Reduce Derivatives</a:t>
            </a:r>
            <a:br>
              <a:rPr lang="en-US" dirty="0"/>
            </a:br>
            <a:r>
              <a:rPr lang="en-US" dirty="0"/>
              <a:t>Unnecessary </a:t>
            </a:r>
            <a:r>
              <a:rPr lang="en-US" dirty="0" err="1"/>
              <a:t>derivatization</a:t>
            </a:r>
            <a:r>
              <a:rPr lang="en-US" dirty="0"/>
              <a:t> (use of blocking groups, protection/ </a:t>
            </a:r>
            <a:r>
              <a:rPr lang="en-US" dirty="0" err="1"/>
              <a:t>deprotection</a:t>
            </a:r>
            <a:r>
              <a:rPr lang="en-US" dirty="0"/>
              <a:t>, temporary modification of physical/chemical processes) should be minimized or avoided if possible, because such steps require additional reagents and can generate waste.</a:t>
            </a:r>
          </a:p>
          <a:p>
            <a:r>
              <a:rPr lang="en-US" b="1" dirty="0"/>
              <a:t>Catalysis</a:t>
            </a:r>
            <a:br>
              <a:rPr lang="en-US" dirty="0"/>
            </a:br>
            <a:r>
              <a:rPr lang="en-US" dirty="0"/>
              <a:t>Catalytic reagents (as selective as possible) are superior to stoichiometric reagents.</a:t>
            </a:r>
          </a:p>
          <a:p>
            <a:r>
              <a:rPr lang="en-US" b="1" dirty="0"/>
              <a:t>Design for Degradation</a:t>
            </a:r>
            <a:br>
              <a:rPr lang="en-US" dirty="0"/>
            </a:br>
            <a:r>
              <a:rPr lang="en-US" dirty="0"/>
              <a:t>Chemical products should be designed so that at the end of their function they break down into innocuous degradation products and do not persist in the environment.</a:t>
            </a:r>
          </a:p>
          <a:p>
            <a:endParaRPr lang="en-IN" dirty="0"/>
          </a:p>
        </p:txBody>
      </p:sp>
      <p:sp>
        <p:nvSpPr>
          <p:cNvPr id="4" name="Date Placeholder 3"/>
          <p:cNvSpPr>
            <a:spLocks noGrp="1"/>
          </p:cNvSpPr>
          <p:nvPr>
            <p:ph type="dt" sz="half" idx="10"/>
          </p:nvPr>
        </p:nvSpPr>
        <p:spPr/>
        <p:txBody>
          <a:bodyPr/>
          <a:lstStyle/>
          <a:p>
            <a:fld id="{511C2450-FF36-4814-9090-7E91809B2BF8}"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2606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715962"/>
          </a:xfrm>
          <a:solidFill>
            <a:srgbClr val="FF7C80"/>
          </a:solidFill>
        </p:spPr>
        <p:txBody>
          <a:bodyPr>
            <a:normAutofit/>
          </a:bodyPr>
          <a:lstStyle/>
          <a:p>
            <a:r>
              <a:rPr lang="en-IN" sz="2800" dirty="0"/>
              <a:t>Principles of green chemistry</a:t>
            </a:r>
          </a:p>
        </p:txBody>
      </p:sp>
      <p:sp>
        <p:nvSpPr>
          <p:cNvPr id="3" name="Content Placeholder 2"/>
          <p:cNvSpPr>
            <a:spLocks noGrp="1"/>
          </p:cNvSpPr>
          <p:nvPr>
            <p:ph idx="1"/>
          </p:nvPr>
        </p:nvSpPr>
        <p:spPr/>
        <p:txBody>
          <a:bodyPr>
            <a:normAutofit/>
          </a:bodyPr>
          <a:lstStyle/>
          <a:p>
            <a:r>
              <a:rPr lang="en-US" sz="1900" b="1" dirty="0"/>
              <a:t>Real-time analysis for Pollution Prevention</a:t>
            </a:r>
            <a:br>
              <a:rPr lang="en-US" sz="1900" dirty="0"/>
            </a:br>
            <a:r>
              <a:rPr lang="en-US" sz="1900" dirty="0"/>
              <a:t>Analytical methodologies need to be further developed to allow for real-time, in-process monitoring and control prior to the formation of hazardous substances.</a:t>
            </a:r>
          </a:p>
          <a:p>
            <a:r>
              <a:rPr lang="en-US" sz="1900" b="1" dirty="0"/>
              <a:t>Inherently Safer Chemistry for Accident Prevention</a:t>
            </a:r>
            <a:br>
              <a:rPr lang="en-US" sz="1900" dirty="0"/>
            </a:br>
            <a:r>
              <a:rPr lang="en-US" sz="1900" dirty="0"/>
              <a:t>Substances and the form of a substance used in a chemical process should be chosen to minimize the potential for chemical accidents, including releases, explosions, and fires.</a:t>
            </a:r>
          </a:p>
          <a:p>
            <a:endParaRPr lang="en-IN" dirty="0"/>
          </a:p>
        </p:txBody>
      </p:sp>
      <p:sp>
        <p:nvSpPr>
          <p:cNvPr id="4" name="Date Placeholder 3"/>
          <p:cNvSpPr>
            <a:spLocks noGrp="1"/>
          </p:cNvSpPr>
          <p:nvPr>
            <p:ph type="dt" sz="half" idx="10"/>
          </p:nvPr>
        </p:nvSpPr>
        <p:spPr/>
        <p:txBody>
          <a:bodyPr/>
          <a:lstStyle/>
          <a:p>
            <a:fld id="{5959A360-36A6-436F-8627-E26CEB988D3A}"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759549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715962"/>
          </a:xfrm>
          <a:solidFill>
            <a:srgbClr val="FF7C80"/>
          </a:solidFill>
        </p:spPr>
        <p:txBody>
          <a:bodyPr>
            <a:normAutofit/>
          </a:bodyPr>
          <a:lstStyle/>
          <a:p>
            <a:r>
              <a:rPr lang="en-IN" sz="2800" dirty="0"/>
              <a:t>Mitigating environmental risk</a:t>
            </a:r>
          </a:p>
        </p:txBody>
      </p:sp>
      <p:sp>
        <p:nvSpPr>
          <p:cNvPr id="3" name="Content Placeholder 2"/>
          <p:cNvSpPr>
            <a:spLocks noGrp="1"/>
          </p:cNvSpPr>
          <p:nvPr>
            <p:ph idx="1"/>
          </p:nvPr>
        </p:nvSpPr>
        <p:spPr/>
        <p:txBody>
          <a:bodyPr>
            <a:normAutofit/>
          </a:bodyPr>
          <a:lstStyle/>
          <a:p>
            <a:pPr algn="just"/>
            <a:r>
              <a:rPr lang="en-US" sz="2000" dirty="0"/>
              <a:t>Environmental management accounting can assist in improving decisions relating to cost allocation, capital budgeting and process design</a:t>
            </a:r>
            <a:r>
              <a:rPr lang="en-US" sz="2000" baseline="30000" dirty="0"/>
              <a:t>.</a:t>
            </a:r>
          </a:p>
          <a:p>
            <a:pPr algn="just"/>
            <a:r>
              <a:rPr lang="en-US" sz="2000" dirty="0"/>
              <a:t>Environmental risk, on the other hand, has various definitions about how ‘risk’ and related terms should be defined. For the purpose of this discussion environmental risk is defined as the probability of occurrence of a particular adverse effect on human health or the environment as a result of exposure to an environmental hazard. An environmental hazard may be a hazardous chemical in the environment, a natural hazard, or a hazardous technology</a:t>
            </a:r>
            <a:r>
              <a:rPr lang="en-US" sz="2000" baseline="30000" dirty="0"/>
              <a:t>[2]</a:t>
            </a:r>
            <a:r>
              <a:rPr lang="en-US" sz="2000" dirty="0"/>
              <a:t>. Environmental risk assessment refers to any formal or informal scientific procedure used to produce a quantitative estimate of environmental risk. The process of risk assessment, identified by many</a:t>
            </a:r>
            <a:r>
              <a:rPr lang="en-US" sz="2000" baseline="30000" dirty="0"/>
              <a:t>[2-4]</a:t>
            </a:r>
            <a:r>
              <a:rPr lang="en-US" sz="2000" dirty="0"/>
              <a:t> involves the following four steps:</a:t>
            </a:r>
            <a:endParaRPr lang="en-IN" sz="2000" dirty="0"/>
          </a:p>
        </p:txBody>
      </p:sp>
      <p:sp>
        <p:nvSpPr>
          <p:cNvPr id="4" name="Date Placeholder 3"/>
          <p:cNvSpPr>
            <a:spLocks noGrp="1"/>
          </p:cNvSpPr>
          <p:nvPr>
            <p:ph type="dt" sz="half" idx="10"/>
          </p:nvPr>
        </p:nvSpPr>
        <p:spPr/>
        <p:txBody>
          <a:bodyPr/>
          <a:lstStyle/>
          <a:p>
            <a:fld id="{44980F93-2A3D-4A60-A6CF-861129D2FDA8}"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1575759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715962"/>
          </a:xfrm>
          <a:solidFill>
            <a:srgbClr val="FF7C80"/>
          </a:solidFill>
        </p:spPr>
        <p:txBody>
          <a:bodyPr>
            <a:normAutofit/>
          </a:bodyPr>
          <a:lstStyle/>
          <a:p>
            <a:r>
              <a:rPr lang="en-IN" sz="2800" dirty="0"/>
              <a:t>Mitigating environmental risk</a:t>
            </a:r>
          </a:p>
        </p:txBody>
      </p:sp>
      <p:sp>
        <p:nvSpPr>
          <p:cNvPr id="3" name="Content Placeholder 2"/>
          <p:cNvSpPr>
            <a:spLocks noGrp="1"/>
          </p:cNvSpPr>
          <p:nvPr>
            <p:ph idx="1"/>
          </p:nvPr>
        </p:nvSpPr>
        <p:spPr/>
        <p:txBody>
          <a:bodyPr>
            <a:normAutofit/>
          </a:bodyPr>
          <a:lstStyle/>
          <a:p>
            <a:pPr algn="just"/>
            <a:r>
              <a:rPr lang="en-US" sz="2100" dirty="0"/>
              <a:t>Hazard identification: determining whether a particular chemical causes a particular health effect.</a:t>
            </a:r>
          </a:p>
          <a:p>
            <a:pPr algn="just"/>
            <a:r>
              <a:rPr lang="en-US" sz="2100" dirty="0"/>
              <a:t>Probability of occurrence: determining the relationship between magnitude of exposure and probability the health effect will occur.</a:t>
            </a:r>
          </a:p>
          <a:p>
            <a:pPr algn="just"/>
            <a:r>
              <a:rPr lang="en-US" sz="2100" dirty="0"/>
              <a:t>Exposure assessment or evaluating consequences: determining the extent of exposure before or after application of regulatory controls.</a:t>
            </a:r>
          </a:p>
          <a:p>
            <a:pPr algn="just"/>
            <a:r>
              <a:rPr lang="en-US" sz="2100" dirty="0"/>
              <a:t>Risk assessment: describing the nature and often the magnitude of risk, including attendant uncertainty</a:t>
            </a:r>
          </a:p>
          <a:p>
            <a:endParaRPr lang="en-IN" dirty="0"/>
          </a:p>
        </p:txBody>
      </p:sp>
      <p:sp>
        <p:nvSpPr>
          <p:cNvPr id="4" name="Date Placeholder 3"/>
          <p:cNvSpPr>
            <a:spLocks noGrp="1"/>
          </p:cNvSpPr>
          <p:nvPr>
            <p:ph type="dt" sz="half" idx="10"/>
          </p:nvPr>
        </p:nvSpPr>
        <p:spPr/>
        <p:txBody>
          <a:bodyPr/>
          <a:lstStyle/>
          <a:p>
            <a:fld id="{C1EBF389-78A2-4E29-A95C-03BD50385B16}"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363912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037" y="1166018"/>
            <a:ext cx="8382000" cy="4525963"/>
          </a:xfrm>
        </p:spPr>
        <p:txBody>
          <a:bodyPr>
            <a:normAutofit fontScale="77500" lnSpcReduction="20000"/>
          </a:bodyPr>
          <a:lstStyle/>
          <a:p>
            <a:pPr algn="just"/>
            <a:r>
              <a:rPr lang="en-US" sz="2300" dirty="0"/>
              <a:t>First, we will start with the internet which is very much important for our daily life and we cannot even imagine our life without the internet and it is the outcome of clever and creative algorithms. Numerous sites on the internet can operate and falsify this huge number of data only with the help of these algorithms.</a:t>
            </a:r>
          </a:p>
          <a:p>
            <a:pPr marL="0" indent="0" algn="just">
              <a:buNone/>
            </a:pPr>
            <a:r>
              <a:rPr lang="en-US" sz="2300" dirty="0"/>
              <a:t> </a:t>
            </a:r>
          </a:p>
          <a:p>
            <a:pPr algn="just"/>
            <a:r>
              <a:rPr lang="en-US" sz="2300" dirty="0"/>
              <a:t>The everyday electronic commerce activities are massively subject to our data, for example, credit or debit card numbers, passwords, OTPs, and many more. The </a:t>
            </a:r>
            <a:r>
              <a:rPr lang="en-US" sz="2300" dirty="0" err="1"/>
              <a:t>centre</a:t>
            </a:r>
            <a:r>
              <a:rPr lang="en-US" sz="2300" dirty="0"/>
              <a:t> technologies used incorporate public-key </a:t>
            </a:r>
            <a:r>
              <a:rPr lang="en-US" sz="2300" dirty="0" err="1"/>
              <a:t>cryptocurrency</a:t>
            </a:r>
            <a:r>
              <a:rPr lang="en-US" sz="2300" dirty="0"/>
              <a:t> and digital signatures which depend on mathematical algorithms.</a:t>
            </a:r>
          </a:p>
          <a:p>
            <a:pPr marL="0" indent="0" algn="just">
              <a:buNone/>
            </a:pPr>
            <a:endParaRPr lang="en-US" sz="2300" dirty="0"/>
          </a:p>
          <a:p>
            <a:pPr algn="just"/>
            <a:r>
              <a:rPr lang="en-US" sz="2300" dirty="0"/>
              <a:t>Even an application that doesn't need algorithm content at the application level depends vigorously on the algorithm as the application relies upon hardware, GUI, networking, or object direction and all of these create a substantial use of algorithms.</a:t>
            </a:r>
          </a:p>
          <a:p>
            <a:pPr marL="0" indent="0" algn="just">
              <a:buNone/>
            </a:pPr>
            <a:endParaRPr lang="en-US" sz="2300" dirty="0"/>
          </a:p>
          <a:p>
            <a:pPr algn="just"/>
            <a:r>
              <a:rPr lang="en-US" sz="2300" dirty="0"/>
              <a:t>There are some other vital use cases where the algorithm has been used such as if we watch any video on YouTube then next time we will get related-type advice as recommended videos for us. </a:t>
            </a:r>
          </a:p>
          <a:p>
            <a:pPr marL="0" indent="0">
              <a:buNone/>
            </a:pPr>
            <a:endParaRPr lang="en-US" sz="2200" dirty="0"/>
          </a:p>
        </p:txBody>
      </p:sp>
      <p:sp>
        <p:nvSpPr>
          <p:cNvPr id="6" name="Date Placeholder 5"/>
          <p:cNvSpPr>
            <a:spLocks noGrp="1"/>
          </p:cNvSpPr>
          <p:nvPr>
            <p:ph type="dt" sz="half" idx="10"/>
          </p:nvPr>
        </p:nvSpPr>
        <p:spPr/>
        <p:txBody>
          <a:bodyPr/>
          <a:lstStyle/>
          <a:p>
            <a:fld id="{D3C7BF88-A730-41FE-99BD-152A3F9BA838}" type="datetime1">
              <a:rPr lang="en-US" smtClean="0"/>
              <a:t>3/6/2025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50818" y="120649"/>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Branch</a:t>
            </a:r>
            <a:r>
              <a:rPr kumimoji="0" lang="en-US" sz="30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wise Application</a:t>
            </a:r>
            <a:endPar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2514600" y="6356350"/>
            <a:ext cx="5029200" cy="365125"/>
          </a:xfrm>
        </p:spPr>
        <p:txBody>
          <a:bodyPr/>
          <a:lstStyle/>
          <a:p>
            <a:r>
              <a:rPr lang="fi-FI"/>
              <a:t>ANAMIKA SRIVASTAVA             AOE0866  ST              Unit 2</a:t>
            </a:r>
            <a:endParaRPr lang="en-US" dirty="0"/>
          </a:p>
        </p:txBody>
      </p:sp>
    </p:spTree>
    <p:extLst>
      <p:ext uri="{BB962C8B-B14F-4D97-AF65-F5344CB8AC3E}">
        <p14:creationId xmlns:p14="http://schemas.microsoft.com/office/powerpoint/2010/main" val="21835103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792162"/>
          </a:xfrm>
          <a:solidFill>
            <a:srgbClr val="FF7C80"/>
          </a:solidFill>
        </p:spPr>
        <p:txBody>
          <a:bodyPr>
            <a:normAutofit/>
          </a:bodyPr>
          <a:lstStyle/>
          <a:p>
            <a:r>
              <a:rPr lang="en-IN" sz="2800" dirty="0"/>
              <a:t>Mitigating environmental risk</a:t>
            </a:r>
          </a:p>
        </p:txBody>
      </p:sp>
      <p:sp>
        <p:nvSpPr>
          <p:cNvPr id="3" name="Content Placeholder 2"/>
          <p:cNvSpPr>
            <a:spLocks noGrp="1"/>
          </p:cNvSpPr>
          <p:nvPr>
            <p:ph idx="1"/>
          </p:nvPr>
        </p:nvSpPr>
        <p:spPr/>
        <p:txBody>
          <a:bodyPr>
            <a:normAutofit fontScale="85000" lnSpcReduction="20000"/>
          </a:bodyPr>
          <a:lstStyle/>
          <a:p>
            <a:pPr algn="just"/>
            <a:r>
              <a:rPr lang="en-US" sz="2600" dirty="0"/>
              <a:t>Risk and liability assessment of a company addresses the assessment of environmental-related risk and financial liabilities. Management accountants can play a crucial role in estimating the potential cost of these contingent liabilities to the firm, the likelihood of their occurrence (risk factor), as well as their appropriate allocations</a:t>
            </a:r>
            <a:r>
              <a:rPr lang="en-US" sz="2600" baseline="30000" dirty="0"/>
              <a:t>[4]</a:t>
            </a:r>
            <a:r>
              <a:rPr lang="en-US" sz="2600" dirty="0"/>
              <a:t>.</a:t>
            </a:r>
          </a:p>
          <a:p>
            <a:pPr algn="just"/>
            <a:r>
              <a:rPr lang="en-US" sz="2600" dirty="0"/>
              <a:t>Environmental management accounting (EMA) is different from conventional accounting as the former ‘separately identify, measure, </a:t>
            </a:r>
            <a:r>
              <a:rPr lang="en-US" sz="2600" dirty="0" err="1"/>
              <a:t>analyse</a:t>
            </a:r>
            <a:r>
              <a:rPr lang="en-US" sz="2600" dirty="0"/>
              <a:t> and interpret the information about environmental aspects of company activity’ – a distinction that is not clear in conventional accounting</a:t>
            </a:r>
            <a:r>
              <a:rPr lang="en-US" sz="2600" baseline="30000" dirty="0"/>
              <a:t>[5]</a:t>
            </a:r>
            <a:r>
              <a:rPr lang="en-US" sz="2600" dirty="0"/>
              <a:t>. Companies further divide EMA into monetary environmental management accounting (MEMA) and physical environmental management accounting (PEMA). MEMA deals with past, present or future stock and flows, expressed in monetary terms whereas PEMA deals with past, present or future material and energy amounts (in physical terms) that have an impact on the environment</a:t>
            </a:r>
            <a:r>
              <a:rPr lang="en-US" sz="2600" baseline="30000" dirty="0"/>
              <a:t>[5]</a:t>
            </a:r>
            <a:r>
              <a:rPr lang="en-US" sz="2600" dirty="0"/>
              <a:t>.</a:t>
            </a:r>
          </a:p>
          <a:p>
            <a:endParaRPr lang="en-IN" dirty="0"/>
          </a:p>
        </p:txBody>
      </p:sp>
      <p:sp>
        <p:nvSpPr>
          <p:cNvPr id="4" name="Date Placeholder 3"/>
          <p:cNvSpPr>
            <a:spLocks noGrp="1"/>
          </p:cNvSpPr>
          <p:nvPr>
            <p:ph type="dt" sz="half" idx="10"/>
          </p:nvPr>
        </p:nvSpPr>
        <p:spPr/>
        <p:txBody>
          <a:bodyPr/>
          <a:lstStyle/>
          <a:p>
            <a:fld id="{BF84502D-6FA0-4E09-BA39-BD8757B8475A}"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2629269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868362"/>
          </a:xfrm>
          <a:solidFill>
            <a:srgbClr val="FF7C80"/>
          </a:solidFill>
        </p:spPr>
        <p:txBody>
          <a:bodyPr>
            <a:normAutofit/>
          </a:bodyPr>
          <a:lstStyle/>
          <a:p>
            <a:r>
              <a:rPr lang="en-IN" sz="2800" dirty="0"/>
              <a:t>Frameworks for assessment of alternatives</a:t>
            </a:r>
          </a:p>
        </p:txBody>
      </p:sp>
      <p:sp>
        <p:nvSpPr>
          <p:cNvPr id="3" name="Content Placeholder 2"/>
          <p:cNvSpPr>
            <a:spLocks noGrp="1"/>
          </p:cNvSpPr>
          <p:nvPr>
            <p:ph idx="1"/>
          </p:nvPr>
        </p:nvSpPr>
        <p:spPr/>
        <p:txBody>
          <a:bodyPr>
            <a:normAutofit fontScale="55000" lnSpcReduction="20000"/>
          </a:bodyPr>
          <a:lstStyle/>
          <a:p>
            <a:pPr algn="just"/>
            <a:r>
              <a:rPr lang="en-US" b="1" dirty="0"/>
              <a:t>Alternatives assessment</a:t>
            </a:r>
            <a:r>
              <a:rPr lang="en-US" dirty="0"/>
              <a:t> or </a:t>
            </a:r>
            <a:r>
              <a:rPr lang="en-US" b="1" dirty="0"/>
              <a:t>alternatives analysis</a:t>
            </a:r>
            <a:r>
              <a:rPr lang="en-US" dirty="0"/>
              <a:t> is a problem-solving approach used in </a:t>
            </a:r>
            <a:r>
              <a:rPr lang="en-US" dirty="0">
                <a:hlinkClick r:id="rId2" tooltip="Environmental design"/>
              </a:rPr>
              <a:t>environmental design</a:t>
            </a:r>
            <a:r>
              <a:rPr lang="en-US" dirty="0"/>
              <a:t>, </a:t>
            </a:r>
            <a:r>
              <a:rPr lang="en-US" dirty="0">
                <a:hlinkClick r:id="rId3" tooltip="Environmental technology"/>
              </a:rPr>
              <a:t>technology</a:t>
            </a:r>
            <a:r>
              <a:rPr lang="en-US" dirty="0"/>
              <a:t>, and </a:t>
            </a:r>
            <a:r>
              <a:rPr lang="en-US" dirty="0">
                <a:hlinkClick r:id="rId4" tooltip="Environmental policy"/>
              </a:rPr>
              <a:t>policy</a:t>
            </a:r>
            <a:r>
              <a:rPr lang="en-US" dirty="0"/>
              <a:t>. It aims to minimize environmental harm by comparing multiple potential solutions in the context of a specific problem, design goal, or policy objective. It is intended to inform decision-making in situations with many possible courses of action, a wide range of variables to consider, and significant degrees of uncertainty. Alternatives assessment was originally developed as a robust way to guide </a:t>
            </a:r>
            <a:r>
              <a:rPr lang="en-US" dirty="0">
                <a:hlinkClick r:id="rId5" tooltip="Precautionary principle"/>
              </a:rPr>
              <a:t>precautionary</a:t>
            </a:r>
            <a:r>
              <a:rPr lang="en-US" dirty="0"/>
              <a:t> action and avoid </a:t>
            </a:r>
            <a:r>
              <a:rPr lang="en-US" dirty="0">
                <a:hlinkClick r:id="rId6" tooltip="Analysis paralysis"/>
              </a:rPr>
              <a:t>paralysis by analysis</a:t>
            </a:r>
            <a:r>
              <a:rPr lang="en-US" dirty="0"/>
              <a:t>; authors such as O'Brien have presented alternatives assessment as an approach that is complementary to </a:t>
            </a:r>
            <a:r>
              <a:rPr lang="en-US" dirty="0">
                <a:hlinkClick r:id="rId7" tooltip="Risk assessment"/>
              </a:rPr>
              <a:t>risk assessment</a:t>
            </a:r>
            <a:r>
              <a:rPr lang="en-US" dirty="0"/>
              <a:t>, the dominant decision-making approach in environmental policy.</a:t>
            </a:r>
            <a:r>
              <a:rPr lang="en-US" baseline="30000" dirty="0">
                <a:hlinkClick r:id="rId8"/>
              </a:rPr>
              <a:t>[1]</a:t>
            </a:r>
            <a:r>
              <a:rPr lang="en-US" dirty="0"/>
              <a:t> Likewise, Ashford has described the similar concept of </a:t>
            </a:r>
            <a:r>
              <a:rPr lang="en-US" i="1" dirty="0"/>
              <a:t>technology options analysis</a:t>
            </a:r>
            <a:r>
              <a:rPr lang="en-US" dirty="0"/>
              <a:t> as a way to generate innovative solutions to the problems of industrial pollution more effectively than through risk-based regulation.</a:t>
            </a:r>
            <a:r>
              <a:rPr lang="en-US" baseline="30000" dirty="0">
                <a:hlinkClick r:id="rId9"/>
              </a:rPr>
              <a:t>[2]</a:t>
            </a:r>
            <a:r>
              <a:rPr lang="en-US" baseline="30000" dirty="0">
                <a:hlinkClick r:id="rId10"/>
              </a:rPr>
              <a:t>[3]</a:t>
            </a:r>
            <a:endParaRPr lang="en-US" dirty="0"/>
          </a:p>
          <a:p>
            <a:pPr algn="just"/>
            <a:r>
              <a:rPr lang="en-US" dirty="0"/>
              <a:t>Alternatives assessment is practiced in a variety of settings, including but not limited to </a:t>
            </a:r>
            <a:r>
              <a:rPr lang="en-US" dirty="0">
                <a:hlinkClick r:id="rId11" tooltip="Green chemistry"/>
              </a:rPr>
              <a:t>green chemistry</a:t>
            </a:r>
            <a:r>
              <a:rPr lang="en-US" dirty="0"/>
              <a:t>, </a:t>
            </a:r>
            <a:r>
              <a:rPr lang="en-US" dirty="0">
                <a:hlinkClick r:id="rId12" tooltip="Sustainable design"/>
              </a:rPr>
              <a:t>sustainable design</a:t>
            </a:r>
            <a:r>
              <a:rPr lang="en-US" dirty="0"/>
              <a:t>, supply-chain chemicals management, and chemicals policy.</a:t>
            </a:r>
            <a:r>
              <a:rPr lang="en-US" baseline="30000" dirty="0">
                <a:hlinkClick r:id="rId13"/>
              </a:rPr>
              <a:t>[4]</a:t>
            </a:r>
            <a:r>
              <a:rPr lang="en-US" dirty="0"/>
              <a:t> One prominent application area for alternatives assessment is the substitution of hazardous chemicals with safer alternatives, also known as chemical alternatives assessment.</a:t>
            </a:r>
            <a:r>
              <a:rPr lang="en-US" baseline="30000" dirty="0">
                <a:hlinkClick r:id="rId14"/>
              </a:rPr>
              <a:t>[5]</a:t>
            </a:r>
            <a:endParaRPr lang="en-US" dirty="0"/>
          </a:p>
          <a:p>
            <a:pPr algn="just"/>
            <a:endParaRPr lang="en-IN" dirty="0"/>
          </a:p>
        </p:txBody>
      </p:sp>
      <p:sp>
        <p:nvSpPr>
          <p:cNvPr id="4" name="Date Placeholder 3"/>
          <p:cNvSpPr>
            <a:spLocks noGrp="1"/>
          </p:cNvSpPr>
          <p:nvPr>
            <p:ph type="dt" sz="half" idx="10"/>
          </p:nvPr>
        </p:nvSpPr>
        <p:spPr/>
        <p:txBody>
          <a:bodyPr/>
          <a:lstStyle/>
          <a:p>
            <a:fld id="{A897632A-1608-4707-A9E4-482732886760}"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41155799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715962"/>
          </a:xfrm>
          <a:solidFill>
            <a:srgbClr val="FF7C80"/>
          </a:solidFill>
        </p:spPr>
        <p:txBody>
          <a:bodyPr>
            <a:normAutofit/>
          </a:bodyPr>
          <a:lstStyle/>
          <a:p>
            <a:r>
              <a:rPr lang="en-IN" sz="2800" dirty="0"/>
              <a:t>Frameworks for assessment of alternatives</a:t>
            </a:r>
          </a:p>
        </p:txBody>
      </p:sp>
      <p:sp>
        <p:nvSpPr>
          <p:cNvPr id="3" name="Content Placeholder 2"/>
          <p:cNvSpPr>
            <a:spLocks noGrp="1"/>
          </p:cNvSpPr>
          <p:nvPr>
            <p:ph idx="1"/>
          </p:nvPr>
        </p:nvSpPr>
        <p:spPr/>
        <p:txBody>
          <a:bodyPr>
            <a:normAutofit fontScale="47500" lnSpcReduction="20000"/>
          </a:bodyPr>
          <a:lstStyle/>
          <a:p>
            <a:r>
              <a:rPr lang="en-US" dirty="0"/>
              <a:t>Methodology[</a:t>
            </a:r>
            <a:r>
              <a:rPr lang="en-US" dirty="0">
                <a:hlinkClick r:id="rId2" tooltip="Edit section: Methodology"/>
              </a:rPr>
              <a:t>edit</a:t>
            </a:r>
            <a:r>
              <a:rPr lang="en-US" dirty="0"/>
              <a:t>]</a:t>
            </a:r>
          </a:p>
          <a:p>
            <a:r>
              <a:rPr lang="en-US" dirty="0"/>
              <a:t>Generally, alternatives assessment involves considering a number of possible options to achieve a specific objective, and applying a principled comparative analysis. The objective is usually to improve the environmental performance or safety of a specific product, material, process, or other activity. Potential alternatives considered in the analysis may include different chemical substances, materials, technologies, methods of use, or even extensive redesign to enable new ways of achieving the objective while avoiding the problem. Understanding the consequences of each available option is central to the process and goals of alternatives assessment, because this helps avoid decisions that substitute one problem with another (unknown) problem. The comparative analysis can involve any number of criteria for evaluating options, and these are typically focused on environmental health and sustainability.</a:t>
            </a:r>
            <a:r>
              <a:rPr lang="en-US" baseline="30000" dirty="0">
                <a:hlinkClick r:id="rId3"/>
              </a:rPr>
              <a:t>[6]</a:t>
            </a:r>
            <a:endParaRPr lang="en-US" dirty="0"/>
          </a:p>
          <a:p>
            <a:r>
              <a:rPr lang="en-US" dirty="0"/>
              <a:t>There is no single protocol that dictates how options should be identified, evaluated, and compared in an alternatives assessment. Rather, a number of different alternatives assessment </a:t>
            </a:r>
            <a:r>
              <a:rPr lang="en-US" i="1" dirty="0"/>
              <a:t>frameworks</a:t>
            </a:r>
            <a:r>
              <a:rPr lang="en-US" dirty="0"/>
              <a:t> exist, which serve to structure decision-making and to enable systematic consideration of the key factors. Jacobs and colleagues identify six major components of alternatives assessment: evaluation of </a:t>
            </a:r>
            <a:r>
              <a:rPr lang="en-US" dirty="0">
                <a:hlinkClick r:id="rId4" tooltip="Hazard (risk)"/>
              </a:rPr>
              <a:t>hazard</a:t>
            </a:r>
            <a:r>
              <a:rPr lang="en-US" dirty="0"/>
              <a:t>, exposure, </a:t>
            </a:r>
            <a:r>
              <a:rPr lang="en-US" dirty="0">
                <a:hlinkClick r:id="rId5" tooltip="Life-cycle assessment"/>
              </a:rPr>
              <a:t>life cycle</a:t>
            </a:r>
            <a:r>
              <a:rPr lang="en-US" dirty="0"/>
              <a:t> impacts, technical feasibility, and economic feasibility; and an overall decision-making strategy.</a:t>
            </a:r>
            <a:r>
              <a:rPr lang="en-US" baseline="30000" dirty="0">
                <a:hlinkClick r:id="rId6"/>
              </a:rPr>
              <a:t>[7]</a:t>
            </a:r>
            <a:endParaRPr lang="en-US" dirty="0"/>
          </a:p>
          <a:p>
            <a:r>
              <a:rPr lang="en-US" dirty="0"/>
              <a:t>One major framework, the </a:t>
            </a:r>
            <a:r>
              <a:rPr lang="en-US" dirty="0">
                <a:hlinkClick r:id="rId7"/>
              </a:rPr>
              <a:t>Lowell Center for Sustainable Production</a:t>
            </a:r>
            <a:r>
              <a:rPr lang="en-US" dirty="0"/>
              <a:t> Alternatives Assessment Framework,</a:t>
            </a:r>
            <a:r>
              <a:rPr lang="en-US" baseline="30000" dirty="0">
                <a:hlinkClick r:id="rId3"/>
              </a:rPr>
              <a:t>[6]</a:t>
            </a:r>
            <a:r>
              <a:rPr lang="en-US" dirty="0"/>
              <a:t> conceives of alternatives assessment very broadly, as a reflexive problem-solving process that recognizes the social and technical complexity of environmental problems. It emphasizes aspects such as stakeholder participation, transparency of the process, and open discussion of values in decision-making. Most other frameworks are more narrow and primarily focused on technical aspects.</a:t>
            </a:r>
            <a:r>
              <a:rPr lang="en-US" baseline="30000" dirty="0">
                <a:hlinkClick r:id="rId6"/>
              </a:rPr>
              <a:t>[7]</a:t>
            </a:r>
            <a:endParaRPr lang="en-US" dirty="0"/>
          </a:p>
          <a:p>
            <a:endParaRPr lang="en-IN" dirty="0"/>
          </a:p>
        </p:txBody>
      </p:sp>
      <p:sp>
        <p:nvSpPr>
          <p:cNvPr id="4" name="Date Placeholder 3"/>
          <p:cNvSpPr>
            <a:spLocks noGrp="1"/>
          </p:cNvSpPr>
          <p:nvPr>
            <p:ph type="dt" sz="half" idx="10"/>
          </p:nvPr>
        </p:nvSpPr>
        <p:spPr/>
        <p:txBody>
          <a:bodyPr/>
          <a:lstStyle/>
          <a:p>
            <a:fld id="{6194751A-5158-4788-A315-38E808CC1A4B}"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9382268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639762"/>
          </a:xfrm>
          <a:solidFill>
            <a:srgbClr val="FF7C80"/>
          </a:solidFill>
        </p:spPr>
        <p:txBody>
          <a:bodyPr>
            <a:normAutofit/>
          </a:bodyPr>
          <a:lstStyle/>
          <a:p>
            <a:r>
              <a:rPr lang="en-IN" sz="2800" dirty="0"/>
              <a:t>Frameworks for assessment of alternatives</a:t>
            </a:r>
          </a:p>
        </p:txBody>
      </p:sp>
      <p:sp>
        <p:nvSpPr>
          <p:cNvPr id="3" name="Content Placeholder 2"/>
          <p:cNvSpPr>
            <a:spLocks noGrp="1"/>
          </p:cNvSpPr>
          <p:nvPr>
            <p:ph idx="1"/>
          </p:nvPr>
        </p:nvSpPr>
        <p:spPr/>
        <p:txBody>
          <a:bodyPr>
            <a:noAutofit/>
          </a:bodyPr>
          <a:lstStyle/>
          <a:p>
            <a:r>
              <a:rPr lang="en-US" sz="1800" b="1" dirty="0"/>
              <a:t>Chemical alternatives assessment</a:t>
            </a:r>
            <a:r>
              <a:rPr lang="en-US" sz="1800" dirty="0"/>
              <a:t>[</a:t>
            </a:r>
            <a:r>
              <a:rPr lang="en-US" sz="1800" dirty="0">
                <a:hlinkClick r:id="rId2" tooltip="Edit section: Chemical alternatives assessment"/>
              </a:rPr>
              <a:t>edit</a:t>
            </a:r>
            <a:r>
              <a:rPr lang="en-US" sz="1800" dirty="0"/>
              <a:t>]</a:t>
            </a:r>
            <a:endParaRPr lang="en-US" sz="1800" b="1" dirty="0"/>
          </a:p>
          <a:p>
            <a:r>
              <a:rPr lang="en-US" sz="1800" dirty="0"/>
              <a:t>Chemical alternatives assessment (or </a:t>
            </a:r>
            <a:r>
              <a:rPr lang="en-US" sz="1800" i="1" dirty="0"/>
              <a:t>substitution of hazardous chemicals</a:t>
            </a:r>
            <a:r>
              <a:rPr lang="en-US" sz="1800" dirty="0"/>
              <a:t>) is the use of alternatives assessment for finding safer and environmentally preferable design options to reduce or eliminate the use of hazardous chemical substances. Safer alternatives to hazardous chemicals may simply be other chemical substances, or may involve deeper changes in material or product design.</a:t>
            </a:r>
            <a:r>
              <a:rPr lang="en-US" sz="1800" baseline="30000" dirty="0">
                <a:hlinkClick r:id="rId3"/>
              </a:rPr>
              <a:t>[8]</a:t>
            </a:r>
            <a:r>
              <a:rPr lang="en-US" sz="1800" baseline="30000" dirty="0">
                <a:hlinkClick r:id="rId4"/>
              </a:rPr>
              <a:t>[9]</a:t>
            </a:r>
            <a:r>
              <a:rPr lang="en-US" sz="1800" dirty="0"/>
              <a:t> Chemical alternatives assessment aims to provide the basis for well-informed decision-making by thoroughly characterizing chemicals and materials (and other design options) across a wide range of environmental and health impact categories. The rationale for this is to avoid shifting environmental health burdens from one category of impacts to another (e.g., substituting a </a:t>
            </a:r>
            <a:r>
              <a:rPr lang="en-US" sz="1800" dirty="0">
                <a:hlinkClick r:id="rId5" tooltip="Carcinogen"/>
              </a:rPr>
              <a:t>carcinogenic</a:t>
            </a:r>
            <a:r>
              <a:rPr lang="en-US" sz="1800" dirty="0"/>
              <a:t> chemical with a </a:t>
            </a:r>
            <a:r>
              <a:rPr lang="en-US" sz="1800" dirty="0">
                <a:hlinkClick r:id="rId6" tooltip="Neurotoxin"/>
              </a:rPr>
              <a:t>neurotoxic</a:t>
            </a:r>
            <a:r>
              <a:rPr lang="en-US" sz="1800" dirty="0"/>
              <a:t> one), and to minimize the </a:t>
            </a:r>
            <a:r>
              <a:rPr lang="en-US" sz="1800" dirty="0">
                <a:hlinkClick r:id="rId7" tooltip="Unintended consequences"/>
              </a:rPr>
              <a:t>unintended consequences</a:t>
            </a:r>
            <a:r>
              <a:rPr lang="en-US" sz="1800" dirty="0"/>
              <a:t> of decisions made under conditions of uncertainty and ignorance—in other words, to prevent "</a:t>
            </a:r>
            <a:r>
              <a:rPr lang="en-US" sz="1800" dirty="0">
                <a:hlinkClick r:id="rId8" tooltip="Hazard substitution"/>
              </a:rPr>
              <a:t>regrettable substitutions</a:t>
            </a:r>
            <a:r>
              <a:rPr lang="en-US" sz="1800" dirty="0"/>
              <a:t>", where an alternative appeared better based on limited knowledge, but turned out to be worse or equally bad.</a:t>
            </a:r>
            <a:r>
              <a:rPr lang="en-US" sz="1800" baseline="30000" dirty="0">
                <a:hlinkClick r:id="rId9"/>
              </a:rPr>
              <a:t>[10]</a:t>
            </a:r>
            <a:endParaRPr lang="en-US" sz="1800" dirty="0"/>
          </a:p>
        </p:txBody>
      </p:sp>
      <p:sp>
        <p:nvSpPr>
          <p:cNvPr id="4" name="Date Placeholder 3"/>
          <p:cNvSpPr>
            <a:spLocks noGrp="1"/>
          </p:cNvSpPr>
          <p:nvPr>
            <p:ph type="dt" sz="half" idx="10"/>
          </p:nvPr>
        </p:nvSpPr>
        <p:spPr/>
        <p:txBody>
          <a:bodyPr/>
          <a:lstStyle/>
          <a:p>
            <a:fld id="{D14C3C76-2F8E-4F00-AF74-BA97A39F8A82}"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5056040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639762"/>
          </a:xfrm>
          <a:solidFill>
            <a:srgbClr val="FF7C80"/>
          </a:solidFill>
        </p:spPr>
        <p:txBody>
          <a:bodyPr>
            <a:normAutofit/>
          </a:bodyPr>
          <a:lstStyle/>
          <a:p>
            <a:r>
              <a:rPr lang="en-IN" sz="2800" dirty="0"/>
              <a:t>Case of garment cleaning solvent</a:t>
            </a:r>
          </a:p>
        </p:txBody>
      </p:sp>
      <p:sp>
        <p:nvSpPr>
          <p:cNvPr id="3" name="Content Placeholder 2"/>
          <p:cNvSpPr>
            <a:spLocks noGrp="1"/>
          </p:cNvSpPr>
          <p:nvPr>
            <p:ph idx="1"/>
          </p:nvPr>
        </p:nvSpPr>
        <p:spPr/>
        <p:txBody>
          <a:bodyPr>
            <a:normAutofit/>
          </a:bodyPr>
          <a:lstStyle/>
          <a:p>
            <a:pPr algn="just" fontAlgn="base"/>
            <a:r>
              <a:rPr lang="en-US" sz="1800" dirty="0"/>
              <a:t>The case study presented below exemplifies the application of a range of criteria to the process in the dry cleaner industry. This kind of analysis can help decision-making process in the green chemistry context.</a:t>
            </a:r>
          </a:p>
          <a:p>
            <a:pPr algn="just" fontAlgn="base"/>
            <a:r>
              <a:rPr lang="en-US" sz="1800" dirty="0"/>
              <a:t>(Source: </a:t>
            </a:r>
            <a:r>
              <a:rPr lang="en-US" sz="1800" i="1" dirty="0"/>
              <a:t>UCLA Sustainable Technology &amp; Policy Program, 2011</a:t>
            </a:r>
            <a:r>
              <a:rPr lang="en-US" sz="1800" dirty="0"/>
              <a:t>)</a:t>
            </a:r>
          </a:p>
          <a:p>
            <a:pPr algn="just" fontAlgn="base"/>
            <a:r>
              <a:rPr lang="en-US" sz="1800" dirty="0"/>
              <a:t>Baseline and alternatives</a:t>
            </a:r>
          </a:p>
          <a:p>
            <a:pPr algn="just" fontAlgn="base"/>
            <a:r>
              <a:rPr lang="en-US" sz="1800" dirty="0"/>
              <a:t>The existing process of garment cleaning utilizes chlorine-based solvent technology, which is not sufficiently benign. This case study examines a few alternative technologies, which aim at making it a greener process. Table 4.3 below lists the alternatives under consideration.</a:t>
            </a:r>
          </a:p>
          <a:p>
            <a:endParaRPr lang="en-IN" dirty="0"/>
          </a:p>
        </p:txBody>
      </p:sp>
      <p:sp>
        <p:nvSpPr>
          <p:cNvPr id="4" name="Date Placeholder 3"/>
          <p:cNvSpPr>
            <a:spLocks noGrp="1"/>
          </p:cNvSpPr>
          <p:nvPr>
            <p:ph type="dt" sz="half" idx="10"/>
          </p:nvPr>
        </p:nvSpPr>
        <p:spPr/>
        <p:txBody>
          <a:bodyPr/>
          <a:lstStyle/>
          <a:p>
            <a:fld id="{EBBAE602-BDF2-407D-AB96-60FEDB5CB809}"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76606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868362"/>
          </a:xfrm>
          <a:solidFill>
            <a:srgbClr val="FF7C80"/>
          </a:solidFill>
        </p:spPr>
        <p:txBody>
          <a:bodyPr>
            <a:normAutofit/>
          </a:bodyPr>
          <a:lstStyle/>
          <a:p>
            <a:r>
              <a:rPr lang="en-IN" sz="2800" dirty="0"/>
              <a:t>Case of garment cleaning solvent</a:t>
            </a:r>
          </a:p>
        </p:txBody>
      </p:sp>
      <p:pic>
        <p:nvPicPr>
          <p:cNvPr id="7" name="Content Placeholder 6"/>
          <p:cNvPicPr>
            <a:picLocks noGrp="1" noChangeAspect="1"/>
          </p:cNvPicPr>
          <p:nvPr>
            <p:ph idx="1"/>
          </p:nvPr>
        </p:nvPicPr>
        <p:blipFill>
          <a:blip r:embed="rId2"/>
          <a:stretch>
            <a:fillRect/>
          </a:stretch>
        </p:blipFill>
        <p:spPr>
          <a:xfrm>
            <a:off x="1225922" y="1600200"/>
            <a:ext cx="6692156" cy="4525963"/>
          </a:xfrm>
          <a:prstGeom prst="rect">
            <a:avLst/>
          </a:prstGeom>
        </p:spPr>
      </p:pic>
      <p:sp>
        <p:nvSpPr>
          <p:cNvPr id="4" name="Date Placeholder 3"/>
          <p:cNvSpPr>
            <a:spLocks noGrp="1"/>
          </p:cNvSpPr>
          <p:nvPr>
            <p:ph type="dt" sz="half" idx="10"/>
          </p:nvPr>
        </p:nvSpPr>
        <p:spPr/>
        <p:txBody>
          <a:bodyPr/>
          <a:lstStyle/>
          <a:p>
            <a:fld id="{22A275DD-8E03-4D6D-AFA2-8B27B52D9D28}"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8987905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715962"/>
          </a:xfrm>
          <a:solidFill>
            <a:srgbClr val="FF7C80"/>
          </a:solidFill>
        </p:spPr>
        <p:txBody>
          <a:bodyPr>
            <a:normAutofit/>
          </a:bodyPr>
          <a:lstStyle/>
          <a:p>
            <a:r>
              <a:rPr lang="en-IN" sz="2800" dirty="0"/>
              <a:t>Case of garment cleaning solvent</a:t>
            </a:r>
          </a:p>
        </p:txBody>
      </p:sp>
      <p:sp>
        <p:nvSpPr>
          <p:cNvPr id="3" name="Content Placeholder 2"/>
          <p:cNvSpPr>
            <a:spLocks noGrp="1"/>
          </p:cNvSpPr>
          <p:nvPr>
            <p:ph idx="1"/>
          </p:nvPr>
        </p:nvSpPr>
        <p:spPr/>
        <p:txBody>
          <a:bodyPr>
            <a:normAutofit/>
          </a:bodyPr>
          <a:lstStyle/>
          <a:p>
            <a:pPr algn="just" fontAlgn="base"/>
            <a:r>
              <a:rPr lang="en-US" sz="1800" dirty="0"/>
              <a:t>Criteria weighting</a:t>
            </a:r>
          </a:p>
          <a:p>
            <a:pPr algn="just" fontAlgn="base"/>
            <a:r>
              <a:rPr lang="en-US" sz="1800" dirty="0"/>
              <a:t>Criteria weighting was based on stakeholder elicitation. Four stakeholder groups were considered by the authors: Environmental Non-governmental Organizations (NGO), Industry, Policymakers, and Consumers. The elicitation process was also designed to obtain stakeholder reactions to the criteria; for example, whether any relevant criteria have been left out. During interviews, stakeholder representatives were asked to rank the major criteria on the 100 point scale, and the average weight of that criterion was obtained by averaging scores over all interviews. The list of relative (percentage) weights of all major evaluation criteria, as voted by different stakeholders, is presented in Table 4.4.</a:t>
            </a:r>
          </a:p>
          <a:p>
            <a:pPr algn="just"/>
            <a:endParaRPr lang="en-IN" sz="1800" dirty="0"/>
          </a:p>
        </p:txBody>
      </p:sp>
      <p:sp>
        <p:nvSpPr>
          <p:cNvPr id="4" name="Date Placeholder 3"/>
          <p:cNvSpPr>
            <a:spLocks noGrp="1"/>
          </p:cNvSpPr>
          <p:nvPr>
            <p:ph type="dt" sz="half" idx="10"/>
          </p:nvPr>
        </p:nvSpPr>
        <p:spPr/>
        <p:txBody>
          <a:bodyPr/>
          <a:lstStyle/>
          <a:p>
            <a:fld id="{FFE4732E-5B82-47C6-B49E-608F3345E778}"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39155006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1095375"/>
          </a:xfrm>
          <a:solidFill>
            <a:srgbClr val="FF7C80"/>
          </a:solidFill>
        </p:spPr>
        <p:txBody>
          <a:bodyPr>
            <a:normAutofit/>
          </a:bodyPr>
          <a:lstStyle/>
          <a:p>
            <a:r>
              <a:rPr lang="en-IN" sz="2800" dirty="0"/>
              <a:t>Case of garment cleaning solvent</a:t>
            </a:r>
          </a:p>
        </p:txBody>
      </p:sp>
      <p:pic>
        <p:nvPicPr>
          <p:cNvPr id="7" name="Content Placeholder 6"/>
          <p:cNvPicPr>
            <a:picLocks noGrp="1" noChangeAspect="1"/>
          </p:cNvPicPr>
          <p:nvPr>
            <p:ph idx="1"/>
          </p:nvPr>
        </p:nvPicPr>
        <p:blipFill>
          <a:blip r:embed="rId2"/>
          <a:stretch>
            <a:fillRect/>
          </a:stretch>
        </p:blipFill>
        <p:spPr>
          <a:xfrm>
            <a:off x="932942" y="2515206"/>
            <a:ext cx="7278116" cy="2695951"/>
          </a:xfrm>
          <a:prstGeom prst="rect">
            <a:avLst/>
          </a:prstGeom>
        </p:spPr>
      </p:pic>
      <p:sp>
        <p:nvSpPr>
          <p:cNvPr id="4" name="Date Placeholder 3"/>
          <p:cNvSpPr>
            <a:spLocks noGrp="1"/>
          </p:cNvSpPr>
          <p:nvPr>
            <p:ph type="dt" sz="half" idx="10"/>
          </p:nvPr>
        </p:nvSpPr>
        <p:spPr/>
        <p:txBody>
          <a:bodyPr/>
          <a:lstStyle/>
          <a:p>
            <a:fld id="{F56F854E-46B6-470B-9F8A-EDD553E9A26E}"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7335824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792162"/>
          </a:xfrm>
          <a:solidFill>
            <a:srgbClr val="FF7C80"/>
          </a:solidFill>
        </p:spPr>
        <p:txBody>
          <a:bodyPr>
            <a:normAutofit/>
          </a:bodyPr>
          <a:lstStyle/>
          <a:p>
            <a:r>
              <a:rPr lang="en-IN" sz="2800" dirty="0"/>
              <a:t>Green chemistry example</a:t>
            </a:r>
          </a:p>
        </p:txBody>
      </p:sp>
      <p:sp>
        <p:nvSpPr>
          <p:cNvPr id="3" name="Content Placeholder 2"/>
          <p:cNvSpPr>
            <a:spLocks noGrp="1"/>
          </p:cNvSpPr>
          <p:nvPr>
            <p:ph idx="1"/>
          </p:nvPr>
        </p:nvSpPr>
        <p:spPr/>
        <p:txBody>
          <a:bodyPr>
            <a:normAutofit fontScale="92500"/>
          </a:bodyPr>
          <a:lstStyle/>
          <a:p>
            <a:pPr algn="just"/>
            <a:r>
              <a:rPr lang="en-US" sz="2100" dirty="0"/>
              <a:t>The US EPA and the </a:t>
            </a:r>
            <a:r>
              <a:rPr lang="en-US" sz="2100" b="1" dirty="0"/>
              <a:t>ACS Green Chemistry Institute</a:t>
            </a:r>
            <a:r>
              <a:rPr lang="en-US" sz="2100" b="1" baseline="30000" dirty="0"/>
              <a:t>®</a:t>
            </a:r>
            <a:r>
              <a:rPr lang="en-US" sz="2100" b="1" dirty="0"/>
              <a:t> </a:t>
            </a:r>
            <a:r>
              <a:rPr lang="en-US" sz="2100" dirty="0"/>
              <a:t>have played a major role in promoting research and education in pollution prevention and the reduction of toxics over the past three decades.</a:t>
            </a:r>
          </a:p>
          <a:p>
            <a:pPr algn="just"/>
            <a:r>
              <a:rPr lang="en-US" sz="2100" dirty="0"/>
              <a:t>Governments and scientific communities throughout the world recognize that the practice of green chemistry and engineering not only leads to a cleaner and more sustainable earth, but also is economically beneficial with many positive social impacts. These benefits encourage businesses and governments to support the development of sustainable products and processes. The United States, desiring to reward and celebrate significant achievements in Green Chemistry, has given out an annual award since 1996, the Presidential Green Chemistry Challenge Award.</a:t>
            </a:r>
          </a:p>
          <a:p>
            <a:pPr algn="just"/>
            <a:r>
              <a:rPr lang="en-US" sz="2100" dirty="0"/>
              <a:t>Examples of green chemistry accomplishments listed below illustrate how green chemistry impacts a wide array of fields, from pharmaceuticals to housewares, and offer a pathway to a better world.</a:t>
            </a:r>
          </a:p>
          <a:p>
            <a:endParaRPr lang="en-IN" dirty="0"/>
          </a:p>
        </p:txBody>
      </p:sp>
      <p:sp>
        <p:nvSpPr>
          <p:cNvPr id="4" name="Date Placeholder 3"/>
          <p:cNvSpPr>
            <a:spLocks noGrp="1"/>
          </p:cNvSpPr>
          <p:nvPr>
            <p:ph type="dt" sz="half" idx="10"/>
          </p:nvPr>
        </p:nvSpPr>
        <p:spPr/>
        <p:txBody>
          <a:bodyPr/>
          <a:lstStyle/>
          <a:p>
            <a:fld id="{BB965131-5B09-46AB-9AF4-7AF169BF21B8}"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14090000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792162"/>
          </a:xfrm>
          <a:solidFill>
            <a:srgbClr val="FF7C80"/>
          </a:solidFill>
        </p:spPr>
        <p:txBody>
          <a:bodyPr>
            <a:normAutofit fontScale="90000"/>
          </a:bodyPr>
          <a:lstStyle/>
          <a:p>
            <a:r>
              <a:rPr lang="en-IN" sz="2800" dirty="0"/>
              <a:t>Multifunctional material and their impact on sustainability</a:t>
            </a:r>
          </a:p>
        </p:txBody>
      </p:sp>
      <p:sp>
        <p:nvSpPr>
          <p:cNvPr id="3" name="Content Placeholder 2"/>
          <p:cNvSpPr>
            <a:spLocks noGrp="1"/>
          </p:cNvSpPr>
          <p:nvPr>
            <p:ph idx="1"/>
          </p:nvPr>
        </p:nvSpPr>
        <p:spPr/>
        <p:txBody>
          <a:bodyPr>
            <a:normAutofit fontScale="70000" lnSpcReduction="20000"/>
          </a:bodyPr>
          <a:lstStyle/>
          <a:p>
            <a:pPr algn="just" fontAlgn="base"/>
            <a:r>
              <a:rPr lang="en-US" sz="2900" dirty="0"/>
              <a:t>Multifunctional materials are the materials that perform multiple functions in a system due to their specific properties. Multifunctional materials can be both naturally existing and specially engineered.</a:t>
            </a:r>
          </a:p>
          <a:p>
            <a:pPr algn="just" fontAlgn="base"/>
            <a:r>
              <a:rPr lang="en-US" sz="2900" dirty="0"/>
              <a:t>For example, some traditional materials that provide, for instance, high mechanical strength can be modified at the nanoscale to attain other properties such as energy absorption, self-healing, etc. The applications of such new "smart" materials include energy, medicine, </a:t>
            </a:r>
            <a:r>
              <a:rPr lang="en-US" sz="2900" dirty="0" err="1"/>
              <a:t>nanoelectronics</a:t>
            </a:r>
            <a:r>
              <a:rPr lang="en-US" sz="2900" dirty="0"/>
              <a:t>, aerospace, defense, semiconductor, and other industries.</a:t>
            </a:r>
          </a:p>
          <a:p>
            <a:pPr algn="just" fontAlgn="base"/>
            <a:r>
              <a:rPr lang="en-US" sz="2900" dirty="0"/>
              <a:t>Numerous examples of multifunctional materials can be found in nature. Bio-materials routinely contain sensing, healing, actuation, and other functions built into the primary structures of an organism. For example, the human skin consists of many layers of cells, each of which contains oil and perspiration glands, sensory receptors, hair follicles, blood vessels, and other components with functions other than providing the basic structure and protection for the internal organs. Through biological evolution, these structures were seamlessly integrated into the body to serve their functions (</a:t>
            </a:r>
            <a:r>
              <a:rPr lang="en-US" sz="2900" dirty="0" err="1"/>
              <a:t>Nemat-Naser</a:t>
            </a:r>
            <a:r>
              <a:rPr lang="en-US" sz="2900" dirty="0"/>
              <a:t> et al., 2005).</a:t>
            </a:r>
          </a:p>
          <a:p>
            <a:endParaRPr lang="en-IN" dirty="0"/>
          </a:p>
        </p:txBody>
      </p:sp>
      <p:sp>
        <p:nvSpPr>
          <p:cNvPr id="4" name="Date Placeholder 3"/>
          <p:cNvSpPr>
            <a:spLocks noGrp="1"/>
          </p:cNvSpPr>
          <p:nvPr>
            <p:ph type="dt" sz="half" idx="10"/>
          </p:nvPr>
        </p:nvSpPr>
        <p:spPr/>
        <p:txBody>
          <a:bodyPr/>
          <a:lstStyle/>
          <a:p>
            <a:fld id="{7E7CAFAA-E337-4CED-88C2-DEA12205EE48}"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840161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t>Upon completion of this course, students will be able to do the following:</a:t>
            </a:r>
          </a:p>
          <a:p>
            <a:pPr lvl="0" algn="just"/>
            <a:r>
              <a:rPr lang="en-US" sz="2200" dirty="0"/>
              <a:t>Analyze the asymptotic performance of algorithms.</a:t>
            </a:r>
          </a:p>
          <a:p>
            <a:pPr lvl="0" algn="just"/>
            <a:r>
              <a:rPr lang="en-US" sz="2200" dirty="0"/>
              <a:t>Write rigorous correctness proofs for algorithms.</a:t>
            </a:r>
          </a:p>
          <a:p>
            <a:pPr lvl="0" algn="just"/>
            <a:r>
              <a:rPr lang="en-US" sz="2200" dirty="0"/>
              <a:t>Demonstrate a familiarity with major algorithms and data structures.</a:t>
            </a:r>
          </a:p>
          <a:p>
            <a:pPr lvl="0" algn="just"/>
            <a:r>
              <a:rPr lang="en-US" sz="2200" dirty="0"/>
              <a:t>Apply important algorithmic design paradigms and methods of analysis.</a:t>
            </a:r>
          </a:p>
          <a:p>
            <a:pPr lvl="0" algn="just"/>
            <a:r>
              <a:rPr lang="en-US" sz="2200" dirty="0"/>
              <a:t>Synthesize efficient algorithms in common engineering design situations.</a:t>
            </a:r>
          </a:p>
        </p:txBody>
      </p:sp>
      <p:sp>
        <p:nvSpPr>
          <p:cNvPr id="4" name="Date Placeholder 3"/>
          <p:cNvSpPr>
            <a:spLocks noGrp="1"/>
          </p:cNvSpPr>
          <p:nvPr>
            <p:ph type="dt" sz="half" idx="10"/>
          </p:nvPr>
        </p:nvSpPr>
        <p:spPr/>
        <p:txBody>
          <a:bodyPr/>
          <a:lstStyle/>
          <a:p>
            <a:fld id="{FFAFDFA7-A87C-4FC0-8F4C-8BDAD1FBD743}" type="datetime1">
              <a:rPr lang="en-US" smtClean="0"/>
              <a:t>3/6/2025</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a:t>ANAMIKA SRIVASTAVA             AOE0866  ST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371600" y="1"/>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715962"/>
          </a:xfrm>
          <a:solidFill>
            <a:srgbClr val="FF7C80"/>
          </a:solidFill>
        </p:spPr>
        <p:txBody>
          <a:bodyPr>
            <a:normAutofit fontScale="90000"/>
          </a:bodyPr>
          <a:lstStyle/>
          <a:p>
            <a:r>
              <a:rPr lang="en-IN" sz="2800" dirty="0"/>
              <a:t>Multifunctional material and their impact on sustainability</a:t>
            </a:r>
          </a:p>
        </p:txBody>
      </p:sp>
      <p:sp>
        <p:nvSpPr>
          <p:cNvPr id="3" name="Content Placeholder 2"/>
          <p:cNvSpPr>
            <a:spLocks noGrp="1"/>
          </p:cNvSpPr>
          <p:nvPr>
            <p:ph idx="1"/>
          </p:nvPr>
        </p:nvSpPr>
        <p:spPr/>
        <p:txBody>
          <a:bodyPr>
            <a:normAutofit/>
          </a:bodyPr>
          <a:lstStyle/>
          <a:p>
            <a:pPr algn="just" fontAlgn="base"/>
            <a:r>
              <a:rPr lang="en-US" sz="1800" dirty="0"/>
              <a:t>The ability for materials to respond to their environment in a useful manner has broad technological impact. Such "smart" systems are being developed in which material properties (such as optical, electrical, or mechanical characteristics) respond to external stimuli. Materials of this kind have tremendous potential to impact new system performance by reducing size, weight, cost, power consumption, and complexity while improving efficiency, safety, and versatility. The </a:t>
            </a:r>
            <a:r>
              <a:rPr lang="en-US" sz="1800" dirty="0" err="1"/>
              <a:t>multifunctionality</a:t>
            </a:r>
            <a:r>
              <a:rPr lang="en-US" sz="1800" dirty="0"/>
              <a:t> of materials often occurs at scales from </a:t>
            </a:r>
            <a:r>
              <a:rPr lang="en-US" sz="1800" dirty="0" err="1"/>
              <a:t>nano</a:t>
            </a:r>
            <a:r>
              <a:rPr lang="en-US" sz="1800" dirty="0"/>
              <a:t> through macro and on various temporal and compositional levels (</a:t>
            </a:r>
            <a:r>
              <a:rPr lang="en-US" sz="1800" dirty="0" err="1"/>
              <a:t>Nemat</a:t>
            </a:r>
            <a:r>
              <a:rPr lang="en-US" sz="1800" dirty="0"/>
              <a:t>-Nasser et al., 2005).</a:t>
            </a:r>
          </a:p>
          <a:p>
            <a:pPr algn="just" fontAlgn="base"/>
            <a:r>
              <a:rPr lang="en-US" sz="1800" dirty="0"/>
              <a:t>Innovative advanced materials make a direct and positive impact on economic growth, the environment, and quality of life. They allow for improved processes and products and create several avenues to increasing sustainability.</a:t>
            </a:r>
          </a:p>
          <a:p>
            <a:endParaRPr lang="en-IN" dirty="0"/>
          </a:p>
        </p:txBody>
      </p:sp>
      <p:sp>
        <p:nvSpPr>
          <p:cNvPr id="4" name="Date Placeholder 3"/>
          <p:cNvSpPr>
            <a:spLocks noGrp="1"/>
          </p:cNvSpPr>
          <p:nvPr>
            <p:ph type="dt" sz="half" idx="10"/>
          </p:nvPr>
        </p:nvSpPr>
        <p:spPr/>
        <p:txBody>
          <a:bodyPr/>
          <a:lstStyle/>
          <a:p>
            <a:fld id="{BD940F23-E17A-4D3A-BF78-1C8796E69D07}"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749354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274638"/>
            <a:ext cx="7086600" cy="715962"/>
          </a:xfrm>
          <a:solidFill>
            <a:srgbClr val="FF7C80"/>
          </a:solidFill>
        </p:spPr>
        <p:txBody>
          <a:bodyPr>
            <a:normAutofit fontScale="90000"/>
          </a:bodyPr>
          <a:lstStyle/>
          <a:p>
            <a:r>
              <a:rPr lang="en-IN" sz="2800" dirty="0"/>
              <a:t>Multifunctional material and their impact on sustainability</a:t>
            </a:r>
          </a:p>
        </p:txBody>
      </p:sp>
      <p:sp>
        <p:nvSpPr>
          <p:cNvPr id="3" name="Content Placeholder 2"/>
          <p:cNvSpPr>
            <a:spLocks noGrp="1"/>
          </p:cNvSpPr>
          <p:nvPr>
            <p:ph idx="1"/>
          </p:nvPr>
        </p:nvSpPr>
        <p:spPr/>
        <p:txBody>
          <a:bodyPr>
            <a:normAutofit fontScale="62500" lnSpcReduction="20000"/>
          </a:bodyPr>
          <a:lstStyle/>
          <a:p>
            <a:pPr fontAlgn="base"/>
            <a:r>
              <a:rPr lang="en-US" dirty="0"/>
              <a:t>Note the following areas of impact:</a:t>
            </a:r>
          </a:p>
          <a:p>
            <a:pPr fontAlgn="base"/>
            <a:r>
              <a:rPr lang="en-US" dirty="0"/>
              <a:t>reducing environmental effects</a:t>
            </a:r>
          </a:p>
          <a:p>
            <a:pPr fontAlgn="base"/>
            <a:r>
              <a:rPr lang="en-US" dirty="0"/>
              <a:t>increasing efficiency of processes</a:t>
            </a:r>
          </a:p>
          <a:p>
            <a:pPr fontAlgn="base"/>
            <a:r>
              <a:rPr lang="en-US" dirty="0"/>
              <a:t>lightening the weight of products</a:t>
            </a:r>
          </a:p>
          <a:p>
            <a:pPr fontAlgn="base"/>
            <a:r>
              <a:rPr lang="en-US" dirty="0"/>
              <a:t>lowering power consumption</a:t>
            </a:r>
          </a:p>
          <a:p>
            <a:pPr fontAlgn="base"/>
            <a:r>
              <a:rPr lang="en-US" dirty="0"/>
              <a:t>reducing system size</a:t>
            </a:r>
          </a:p>
          <a:p>
            <a:pPr fontAlgn="base"/>
            <a:r>
              <a:rPr lang="en-US" dirty="0"/>
              <a:t>reducing system weight</a:t>
            </a:r>
          </a:p>
          <a:p>
            <a:pPr fontAlgn="base"/>
            <a:r>
              <a:rPr lang="en-US" dirty="0"/>
              <a:t>reducing system cost</a:t>
            </a:r>
          </a:p>
          <a:p>
            <a:pPr fontAlgn="base"/>
            <a:r>
              <a:rPr lang="en-US" dirty="0"/>
              <a:t>reducing complexity</a:t>
            </a:r>
          </a:p>
          <a:p>
            <a:pPr fontAlgn="base"/>
            <a:r>
              <a:rPr lang="en-US" dirty="0"/>
              <a:t>increasing safety</a:t>
            </a:r>
          </a:p>
          <a:p>
            <a:pPr fontAlgn="base"/>
            <a:r>
              <a:rPr lang="en-US" dirty="0"/>
              <a:t>increasing fuel flexibility</a:t>
            </a:r>
          </a:p>
          <a:p>
            <a:pPr fontAlgn="base"/>
            <a:r>
              <a:rPr lang="en-US" dirty="0"/>
              <a:t>increasing versatility</a:t>
            </a:r>
          </a:p>
          <a:p>
            <a:pPr fontAlgn="base"/>
            <a:r>
              <a:rPr lang="en-US" dirty="0"/>
              <a:t>Most of these impacts may result in higher efficiency of the system and cost savings.</a:t>
            </a:r>
          </a:p>
          <a:p>
            <a:endParaRPr lang="en-IN" dirty="0"/>
          </a:p>
        </p:txBody>
      </p:sp>
      <p:sp>
        <p:nvSpPr>
          <p:cNvPr id="4" name="Date Placeholder 3"/>
          <p:cNvSpPr>
            <a:spLocks noGrp="1"/>
          </p:cNvSpPr>
          <p:nvPr>
            <p:ph type="dt" sz="half" idx="10"/>
          </p:nvPr>
        </p:nvSpPr>
        <p:spPr/>
        <p:txBody>
          <a:bodyPr/>
          <a:lstStyle/>
          <a:p>
            <a:fld id="{136B52CA-1A43-45D9-98AE-0E37A269B06B}"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8770231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715962"/>
          </a:xfrm>
          <a:solidFill>
            <a:srgbClr val="FF7C80"/>
          </a:solidFill>
        </p:spPr>
        <p:txBody>
          <a:bodyPr>
            <a:normAutofit fontScale="90000"/>
          </a:bodyPr>
          <a:lstStyle/>
          <a:p>
            <a:r>
              <a:rPr lang="en-IN" sz="2800" dirty="0"/>
              <a:t>Multifunctional material and their impact on sustainability</a:t>
            </a:r>
          </a:p>
        </p:txBody>
      </p:sp>
      <p:sp>
        <p:nvSpPr>
          <p:cNvPr id="3" name="Content Placeholder 2"/>
          <p:cNvSpPr>
            <a:spLocks noGrp="1"/>
          </p:cNvSpPr>
          <p:nvPr>
            <p:ph idx="1"/>
          </p:nvPr>
        </p:nvSpPr>
        <p:spPr/>
        <p:txBody>
          <a:bodyPr>
            <a:normAutofit/>
          </a:bodyPr>
          <a:lstStyle/>
          <a:p>
            <a:pPr algn="just" fontAlgn="base"/>
            <a:r>
              <a:rPr lang="en-US" sz="1900" dirty="0"/>
              <a:t>Examples of advanced materials studies</a:t>
            </a:r>
          </a:p>
          <a:p>
            <a:pPr algn="just" fontAlgn="base"/>
            <a:r>
              <a:rPr lang="en-US" sz="1900" dirty="0"/>
              <a:t>The following are several examples of sustainable solutions through improved materials chemistry or using alternative innovative materials.</a:t>
            </a:r>
          </a:p>
          <a:p>
            <a:pPr algn="just" fontAlgn="base"/>
            <a:r>
              <a:rPr lang="en-US" sz="1900" dirty="0"/>
              <a:t>A. Power-generating structural composites</a:t>
            </a:r>
          </a:p>
          <a:p>
            <a:pPr algn="just" fontAlgn="base"/>
            <a:r>
              <a:rPr lang="en-US" sz="1900" dirty="0"/>
              <a:t>"Researchers at ITN Energy Systems and SRI International have integrated a power-generating function into ﬁber reinforced composites. Individual ﬁbers are coated with </a:t>
            </a:r>
            <a:r>
              <a:rPr lang="en-US" sz="1900" dirty="0" err="1"/>
              <a:t>cathodic</a:t>
            </a:r>
            <a:r>
              <a:rPr lang="en-US" sz="1900" dirty="0"/>
              <a:t>, electrolytic, and anodic layers to create a battery. The use of the surface area of ﬁbers as opposed to that of a foil in a thin ﬁlm battery allows greater energy outputs, measured on the order of 50 </a:t>
            </a:r>
            <a:r>
              <a:rPr lang="en-US" sz="1900" dirty="0" err="1"/>
              <a:t>Wh</a:t>
            </a:r>
            <a:r>
              <a:rPr lang="en-US" sz="1900" dirty="0"/>
              <a:t>/kg in a carbon ﬁber reinforced epoxy laminate. These batteries may be deposited on various substrates, including glass, carbon, and metallic ﬁbers."</a:t>
            </a:r>
          </a:p>
          <a:p>
            <a:endParaRPr lang="en-IN" dirty="0"/>
          </a:p>
        </p:txBody>
      </p:sp>
      <p:sp>
        <p:nvSpPr>
          <p:cNvPr id="4" name="Date Placeholder 3"/>
          <p:cNvSpPr>
            <a:spLocks noGrp="1"/>
          </p:cNvSpPr>
          <p:nvPr>
            <p:ph type="dt" sz="half" idx="10"/>
          </p:nvPr>
        </p:nvSpPr>
        <p:spPr/>
        <p:txBody>
          <a:bodyPr/>
          <a:lstStyle/>
          <a:p>
            <a:fld id="{9979487B-B565-489F-AA91-51271188CAAD}"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42184405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715962"/>
          </a:xfrm>
          <a:solidFill>
            <a:srgbClr val="FF7C80"/>
          </a:solidFill>
        </p:spPr>
        <p:txBody>
          <a:bodyPr>
            <a:normAutofit fontScale="90000"/>
          </a:bodyPr>
          <a:lstStyle/>
          <a:p>
            <a:r>
              <a:rPr lang="en-IN" sz="2800" dirty="0"/>
              <a:t>Multifunctional material and their impact on sustainability  </a:t>
            </a:r>
          </a:p>
        </p:txBody>
      </p:sp>
      <p:sp>
        <p:nvSpPr>
          <p:cNvPr id="3" name="Content Placeholder 2"/>
          <p:cNvSpPr>
            <a:spLocks noGrp="1"/>
          </p:cNvSpPr>
          <p:nvPr>
            <p:ph idx="1"/>
          </p:nvPr>
        </p:nvSpPr>
        <p:spPr/>
        <p:txBody>
          <a:bodyPr>
            <a:normAutofit fontScale="55000" lnSpcReduction="20000"/>
          </a:bodyPr>
          <a:lstStyle/>
          <a:p>
            <a:pPr algn="just" fontAlgn="base"/>
            <a:r>
              <a:rPr lang="en-US" dirty="0"/>
              <a:t>B. </a:t>
            </a:r>
            <a:r>
              <a:rPr lang="en-US" dirty="0" err="1"/>
              <a:t>Thermostructural</a:t>
            </a:r>
            <a:r>
              <a:rPr lang="en-US" dirty="0"/>
              <a:t> materials for gas turbines</a:t>
            </a:r>
          </a:p>
          <a:p>
            <a:pPr algn="just" fontAlgn="base"/>
            <a:r>
              <a:rPr lang="en-US" dirty="0"/>
              <a:t>Gas turbines are a core technology in aero-propulsion and industrial power generation. Technological progress in this area depends on advances in </a:t>
            </a:r>
            <a:r>
              <a:rPr lang="en-US" dirty="0" err="1"/>
              <a:t>thermostructural</a:t>
            </a:r>
            <a:r>
              <a:rPr lang="en-US" dirty="0"/>
              <a:t> materials. The requirements to reduce emissions, increase fuel flexibility, and resist environmental attack call for development of new material systems with multifunctional properties. University of California Santa Barbara researchers employ a holistic approach that embraces and integrates all critical aspects of materials technology, including alloys, coatings, and composites, processing, and simulations to create the </a:t>
            </a:r>
            <a:r>
              <a:rPr lang="en-US" dirty="0" err="1"/>
              <a:t>thermostructural</a:t>
            </a:r>
            <a:r>
              <a:rPr lang="en-US" dirty="0"/>
              <a:t> materials that combine mechanical strength and exceptional thermal stability. Materials issues relevant to the high-pressure turbine include higher temperature single crystal alloys that act in concert with coatings, advanced bond coat alloys for environmental protection with improved thermochemical and thermomechanical compatibility with the load-bearing alloy, and thermal barrier oxides with new compositions that enhance temperature capabilities. Ceramic matrix composites (CMCs) and associated environmental barrier coatings are also incorporated in next generation engines, especially for combustors.</a:t>
            </a:r>
          </a:p>
          <a:p>
            <a:endParaRPr lang="en-IN" dirty="0"/>
          </a:p>
        </p:txBody>
      </p:sp>
      <p:sp>
        <p:nvSpPr>
          <p:cNvPr id="4" name="Date Placeholder 3"/>
          <p:cNvSpPr>
            <a:spLocks noGrp="1"/>
          </p:cNvSpPr>
          <p:nvPr>
            <p:ph type="dt" sz="half" idx="10"/>
          </p:nvPr>
        </p:nvSpPr>
        <p:spPr/>
        <p:txBody>
          <a:bodyPr/>
          <a:lstStyle/>
          <a:p>
            <a:fld id="{318483D4-313A-4E48-844E-38502939D34B}"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40420919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639762"/>
          </a:xfrm>
          <a:solidFill>
            <a:srgbClr val="FF7C80"/>
          </a:solidFill>
        </p:spPr>
        <p:txBody>
          <a:bodyPr>
            <a:normAutofit fontScale="90000"/>
          </a:bodyPr>
          <a:lstStyle/>
          <a:p>
            <a:r>
              <a:rPr lang="en-IN" sz="2800" dirty="0"/>
              <a:t>Multifunctional material and their impact on sustainability</a:t>
            </a:r>
          </a:p>
        </p:txBody>
      </p:sp>
      <p:sp>
        <p:nvSpPr>
          <p:cNvPr id="3" name="Content Placeholder 2"/>
          <p:cNvSpPr>
            <a:spLocks noGrp="1"/>
          </p:cNvSpPr>
          <p:nvPr>
            <p:ph idx="1"/>
          </p:nvPr>
        </p:nvSpPr>
        <p:spPr/>
        <p:txBody>
          <a:bodyPr>
            <a:normAutofit fontScale="55000" lnSpcReduction="20000"/>
          </a:bodyPr>
          <a:lstStyle/>
          <a:p>
            <a:pPr algn="just" fontAlgn="base"/>
            <a:r>
              <a:rPr lang="en-US" dirty="0"/>
              <a:t>C. Nanoparticle assembly using DNA strands</a:t>
            </a:r>
          </a:p>
          <a:p>
            <a:pPr algn="just" fontAlgn="base"/>
            <a:r>
              <a:rPr lang="en-US" dirty="0"/>
              <a:t>"Scientists at the U.S. Department of Energy's Brookhaven National Laboratory have developed a general approach for combining different types of nanoparticles to produce large-scale composite materials with special properties. The approach takes advantage of the attractive pairing of complementary strands of synthetic DNA—based on the molecule that carries the genetic code in its sequence of matched bases known by the letters A, T, G, and C. After coating the nanoparticles with a chemically standardized "construction platform" and adding extender molecules to which DNA can easily bind, the scientists attach complementary lab-designed DNA strands to the two different kinds of nanoparticles they want to link up. The natural pairing of the matching strands then "self-assembles" the particles into a three-dimensional array consisting of billions of particles. Varying the length of the DNA linkers, their surface density on particles, and other factors gives scientists the ability to control and optimize different types of newly formed materials and their properties."</a:t>
            </a:r>
          </a:p>
          <a:p>
            <a:pPr algn="just" fontAlgn="base"/>
            <a:r>
              <a:rPr lang="en-US" dirty="0"/>
              <a:t>Source: Brookhaven National Laboratory</a:t>
            </a:r>
          </a:p>
          <a:p>
            <a:endParaRPr lang="en-IN" dirty="0"/>
          </a:p>
        </p:txBody>
      </p:sp>
      <p:sp>
        <p:nvSpPr>
          <p:cNvPr id="4" name="Date Placeholder 3"/>
          <p:cNvSpPr>
            <a:spLocks noGrp="1"/>
          </p:cNvSpPr>
          <p:nvPr>
            <p:ph type="dt" sz="half" idx="10"/>
          </p:nvPr>
        </p:nvSpPr>
        <p:spPr/>
        <p:txBody>
          <a:bodyPr/>
          <a:lstStyle/>
          <a:p>
            <a:fld id="{FF55DD0B-63D7-4128-8880-BA3F771E0C7A}"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7037423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792162"/>
          </a:xfrm>
          <a:solidFill>
            <a:srgbClr val="FF7C80"/>
          </a:solidFill>
        </p:spPr>
        <p:txBody>
          <a:bodyPr>
            <a:normAutofit fontScale="90000"/>
          </a:bodyPr>
          <a:lstStyle/>
          <a:p>
            <a:r>
              <a:rPr lang="en-IN" sz="2800" dirty="0"/>
              <a:t>Multifunctional material and their impact on sustainability</a:t>
            </a:r>
          </a:p>
        </p:txBody>
      </p:sp>
      <p:sp>
        <p:nvSpPr>
          <p:cNvPr id="3" name="Content Placeholder 2"/>
          <p:cNvSpPr>
            <a:spLocks noGrp="1"/>
          </p:cNvSpPr>
          <p:nvPr>
            <p:ph idx="1"/>
          </p:nvPr>
        </p:nvSpPr>
        <p:spPr/>
        <p:txBody>
          <a:bodyPr>
            <a:normAutofit lnSpcReduction="10000"/>
          </a:bodyPr>
          <a:lstStyle/>
          <a:p>
            <a:pPr algn="just" fontAlgn="base"/>
            <a:r>
              <a:rPr lang="en-US" sz="2100" dirty="0"/>
              <a:t>D. Organic batteries provide better </a:t>
            </a:r>
            <a:r>
              <a:rPr lang="en-US" sz="2100" dirty="0" err="1"/>
              <a:t>recallability</a:t>
            </a:r>
            <a:endParaRPr lang="en-US" sz="2100" dirty="0"/>
          </a:p>
          <a:p>
            <a:pPr algn="just" fontAlgn="base"/>
            <a:r>
              <a:rPr lang="en-US" sz="2100" dirty="0"/>
              <a:t>A typical battery consists of two electrodes - anode and cathode, electrolyte layer, separator, and current collectors. Most of traditional battery technologies use metals or metal oxides as electrode-active materials, and metals are not renewable resources. This study describes the use of organic materials as electrodes. The advantage of such organic-based batteries over Li-ion batteries in terms of sustainability is improved </a:t>
            </a:r>
            <a:r>
              <a:rPr lang="en-US" sz="2100" dirty="0" err="1"/>
              <a:t>recallability</a:t>
            </a:r>
            <a:r>
              <a:rPr lang="en-US" sz="2100" dirty="0"/>
              <a:t>, safety, adaptability to wet fabrication process, and extraction of starting material from less limited resources. One recently developed type of organic battery is based on organic radical polymers - "aliphatic or </a:t>
            </a:r>
            <a:r>
              <a:rPr lang="en-US" sz="2100" dirty="0" err="1"/>
              <a:t>nonconjugated</a:t>
            </a:r>
            <a:r>
              <a:rPr lang="en-US" sz="2100" dirty="0"/>
              <a:t> redox polymers with organic robust radical pendant groups as the redox site". The organic batteries have lower energy density compared to Li-ion technology, but this limitation is expected to be overcome in the near future.</a:t>
            </a:r>
          </a:p>
          <a:p>
            <a:endParaRPr lang="en-IN" dirty="0"/>
          </a:p>
        </p:txBody>
      </p:sp>
      <p:sp>
        <p:nvSpPr>
          <p:cNvPr id="4" name="Date Placeholder 3"/>
          <p:cNvSpPr>
            <a:spLocks noGrp="1"/>
          </p:cNvSpPr>
          <p:nvPr>
            <p:ph type="dt" sz="half" idx="10"/>
          </p:nvPr>
        </p:nvSpPr>
        <p:spPr/>
        <p:txBody>
          <a:bodyPr/>
          <a:lstStyle/>
          <a:p>
            <a:fld id="{4FAF7B0C-6801-4CD5-8BA4-2D525EF82D8B}"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13870766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239000" cy="715962"/>
          </a:xfrm>
          <a:solidFill>
            <a:srgbClr val="FF7C80"/>
          </a:solidFill>
        </p:spPr>
        <p:txBody>
          <a:bodyPr>
            <a:normAutofit/>
          </a:bodyPr>
          <a:lstStyle/>
          <a:p>
            <a:r>
              <a:rPr lang="en-IN" sz="2800" dirty="0"/>
              <a:t>MCQS</a:t>
            </a:r>
          </a:p>
        </p:txBody>
      </p:sp>
      <p:sp>
        <p:nvSpPr>
          <p:cNvPr id="3" name="Content Placeholder 2"/>
          <p:cNvSpPr>
            <a:spLocks noGrp="1"/>
          </p:cNvSpPr>
          <p:nvPr>
            <p:ph idx="1"/>
          </p:nvPr>
        </p:nvSpPr>
        <p:spPr/>
        <p:txBody>
          <a:bodyPr>
            <a:normAutofit fontScale="92500" lnSpcReduction="10000"/>
          </a:bodyPr>
          <a:lstStyle/>
          <a:p>
            <a:pPr>
              <a:buAutoNum type="arabicPeriod"/>
            </a:pPr>
            <a:r>
              <a:rPr lang="en-US" sz="1800" dirty="0"/>
              <a:t>Which of the following is the task of project indicators:</a:t>
            </a:r>
            <a:br>
              <a:rPr lang="en-US" sz="1800" dirty="0"/>
            </a:br>
            <a:r>
              <a:rPr lang="en-US" sz="1800" dirty="0"/>
              <a:t>a) help in assessment of status of ongoing project</a:t>
            </a:r>
            <a:br>
              <a:rPr lang="en-US" sz="1800" dirty="0"/>
            </a:br>
            <a:r>
              <a:rPr lang="en-US" sz="1800" dirty="0"/>
              <a:t>b) track potential risk</a:t>
            </a:r>
            <a:br>
              <a:rPr lang="en-US" sz="1800" dirty="0"/>
            </a:br>
            <a:r>
              <a:rPr lang="en-US" sz="1800" dirty="0"/>
              <a:t>c) help in assessment of status of ongoing project &amp; track potential risk</a:t>
            </a:r>
            <a:br>
              <a:rPr lang="en-US" sz="1800" dirty="0"/>
            </a:br>
            <a:r>
              <a:rPr lang="en-US" sz="1800" dirty="0"/>
              <a:t>d) none of the mentioned</a:t>
            </a:r>
          </a:p>
          <a:p>
            <a:pPr>
              <a:buAutoNum type="arabicPeriod"/>
            </a:pPr>
            <a:r>
              <a:rPr lang="en-US" sz="1800" dirty="0"/>
              <a:t>Which of the following does not affect the software quality and organizational performance?</a:t>
            </a:r>
            <a:br>
              <a:rPr lang="en-US" sz="1800" dirty="0"/>
            </a:br>
            <a:r>
              <a:rPr lang="en-US" sz="1800" dirty="0"/>
              <a:t>a) Market</a:t>
            </a:r>
            <a:br>
              <a:rPr lang="en-US" sz="1800" dirty="0"/>
            </a:br>
            <a:r>
              <a:rPr lang="en-US" sz="1800" dirty="0"/>
              <a:t>b) Product</a:t>
            </a:r>
            <a:br>
              <a:rPr lang="en-US" sz="1800" dirty="0"/>
            </a:br>
            <a:r>
              <a:rPr lang="en-US" sz="1800" dirty="0"/>
              <a:t>c) Technology</a:t>
            </a:r>
            <a:br>
              <a:rPr lang="en-US" sz="1800" dirty="0"/>
            </a:br>
            <a:r>
              <a:rPr lang="en-US" sz="1800" dirty="0"/>
              <a:t>d) People</a:t>
            </a:r>
          </a:p>
          <a:p>
            <a:pPr>
              <a:buAutoNum type="arabicPeriod"/>
            </a:pPr>
            <a:r>
              <a:rPr lang="en-US" sz="2100" dirty="0"/>
              <a:t>The intent of project metrics is:</a:t>
            </a:r>
            <a:br>
              <a:rPr lang="en-US" sz="2100" dirty="0"/>
            </a:br>
            <a:r>
              <a:rPr lang="en-US" sz="2100" dirty="0"/>
              <a:t>a) minimization of development schedule</a:t>
            </a:r>
            <a:br>
              <a:rPr lang="en-US" sz="2100" dirty="0"/>
            </a:br>
            <a:r>
              <a:rPr lang="en-US" sz="2100" dirty="0"/>
              <a:t>b) for strategic purposes</a:t>
            </a:r>
            <a:br>
              <a:rPr lang="en-US" sz="2100" dirty="0"/>
            </a:br>
            <a:r>
              <a:rPr lang="en-US" sz="2100" dirty="0"/>
              <a:t>c) assessing project quality on ongoing basis</a:t>
            </a:r>
            <a:br>
              <a:rPr lang="en-US" sz="2100" dirty="0"/>
            </a:br>
            <a:r>
              <a:rPr lang="en-US" sz="2100" dirty="0"/>
              <a:t>d) minimization of development schedule and assessing project quality on ongoing basis</a:t>
            </a:r>
            <a:endParaRPr lang="en-IN" sz="2100" dirty="0"/>
          </a:p>
        </p:txBody>
      </p:sp>
      <p:sp>
        <p:nvSpPr>
          <p:cNvPr id="4" name="Date Placeholder 3"/>
          <p:cNvSpPr>
            <a:spLocks noGrp="1"/>
          </p:cNvSpPr>
          <p:nvPr>
            <p:ph type="dt" sz="half" idx="10"/>
          </p:nvPr>
        </p:nvSpPr>
        <p:spPr/>
        <p:txBody>
          <a:bodyPr/>
          <a:lstStyle/>
          <a:p>
            <a:fld id="{1C4B5B49-5FE5-4F7F-9C67-446D17D8636F}"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8238219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391400" cy="715962"/>
          </a:xfrm>
          <a:solidFill>
            <a:srgbClr val="FF7C80"/>
          </a:solidFill>
        </p:spPr>
        <p:txBody>
          <a:bodyPr>
            <a:normAutofit/>
          </a:bodyPr>
          <a:lstStyle/>
          <a:p>
            <a:r>
              <a:rPr lang="en-US" sz="2800" dirty="0"/>
              <a:t>MCQS</a:t>
            </a:r>
            <a:endParaRPr lang="en-IN" sz="2800" dirty="0"/>
          </a:p>
        </p:txBody>
      </p:sp>
      <p:sp>
        <p:nvSpPr>
          <p:cNvPr id="3" name="Content Placeholder 2"/>
          <p:cNvSpPr>
            <a:spLocks noGrp="1"/>
          </p:cNvSpPr>
          <p:nvPr>
            <p:ph idx="1"/>
          </p:nvPr>
        </p:nvSpPr>
        <p:spPr/>
        <p:txBody>
          <a:bodyPr>
            <a:normAutofit lnSpcReduction="10000"/>
          </a:bodyPr>
          <a:lstStyle/>
          <a:p>
            <a:pPr marL="0" indent="0">
              <a:buNone/>
            </a:pPr>
            <a:r>
              <a:rPr lang="en-US" sz="1800" dirty="0"/>
              <a:t>4. Which of the following is not a direct measure of SE process?</a:t>
            </a:r>
            <a:br>
              <a:rPr lang="en-US" sz="1800" dirty="0"/>
            </a:br>
            <a:r>
              <a:rPr lang="en-US" sz="1800" dirty="0"/>
              <a:t>a) Efficiency</a:t>
            </a:r>
            <a:br>
              <a:rPr lang="en-US" sz="1800" dirty="0"/>
            </a:br>
            <a:r>
              <a:rPr lang="en-US" sz="1800" dirty="0"/>
              <a:t>b) Cost</a:t>
            </a:r>
            <a:br>
              <a:rPr lang="en-US" sz="1800" dirty="0"/>
            </a:br>
            <a:r>
              <a:rPr lang="en-US" sz="1800" dirty="0"/>
              <a:t>c) Effort Applied</a:t>
            </a:r>
            <a:br>
              <a:rPr lang="en-US" sz="1800" dirty="0"/>
            </a:br>
            <a:r>
              <a:rPr lang="en-US" sz="1800" dirty="0"/>
              <a:t>d) All of the mentioned</a:t>
            </a:r>
          </a:p>
          <a:p>
            <a:pPr marL="0" indent="0">
              <a:buNone/>
            </a:pPr>
            <a:r>
              <a:rPr lang="en-US" sz="1800" dirty="0"/>
              <a:t>5. Which of the following is an indirect measure of product?</a:t>
            </a:r>
            <a:br>
              <a:rPr lang="en-US" sz="1800" dirty="0"/>
            </a:br>
            <a:r>
              <a:rPr lang="en-US" sz="1800" dirty="0"/>
              <a:t>a) Quality</a:t>
            </a:r>
            <a:br>
              <a:rPr lang="en-US" sz="1800" dirty="0"/>
            </a:br>
            <a:r>
              <a:rPr lang="en-US" sz="1800" dirty="0"/>
              <a:t>b) Complexity</a:t>
            </a:r>
            <a:br>
              <a:rPr lang="en-US" sz="1800" dirty="0"/>
            </a:br>
            <a:r>
              <a:rPr lang="en-US" sz="1800" dirty="0"/>
              <a:t>c) Reliability</a:t>
            </a:r>
            <a:br>
              <a:rPr lang="en-US" sz="1800" dirty="0"/>
            </a:br>
            <a:r>
              <a:rPr lang="en-US" sz="1800" dirty="0"/>
              <a:t>d) All of the Mentioned</a:t>
            </a:r>
          </a:p>
          <a:p>
            <a:pPr marL="0" indent="0">
              <a:buNone/>
            </a:pPr>
            <a:r>
              <a:rPr lang="en-US" sz="1800" dirty="0"/>
              <a:t>6. </a:t>
            </a:r>
            <a:r>
              <a:rPr lang="en-US" sz="1900" dirty="0"/>
              <a:t>In size oriented metrics, metrics are developed based on the ___________________</a:t>
            </a:r>
            <a:br>
              <a:rPr lang="en-US" sz="1900" dirty="0"/>
            </a:br>
            <a:r>
              <a:rPr lang="en-US" sz="1900" dirty="0"/>
              <a:t>a) number of Functions</a:t>
            </a:r>
            <a:br>
              <a:rPr lang="en-US" sz="1900" dirty="0"/>
            </a:br>
            <a:r>
              <a:rPr lang="en-US" sz="1900" dirty="0"/>
              <a:t>b) number of user inputs</a:t>
            </a:r>
            <a:br>
              <a:rPr lang="en-US" sz="1900" dirty="0"/>
            </a:br>
            <a:r>
              <a:rPr lang="en-US" sz="1900" dirty="0"/>
              <a:t>c) number of lines of code</a:t>
            </a:r>
            <a:br>
              <a:rPr lang="en-US" sz="1900" dirty="0"/>
            </a:br>
            <a:r>
              <a:rPr lang="en-US" sz="1900" dirty="0"/>
              <a:t>d) amount of memory usage</a:t>
            </a:r>
            <a:endParaRPr lang="en-IN" sz="1900" dirty="0"/>
          </a:p>
        </p:txBody>
      </p:sp>
      <p:sp>
        <p:nvSpPr>
          <p:cNvPr id="4" name="Date Placeholder 3"/>
          <p:cNvSpPr>
            <a:spLocks noGrp="1"/>
          </p:cNvSpPr>
          <p:nvPr>
            <p:ph type="dt" sz="half" idx="10"/>
          </p:nvPr>
        </p:nvSpPr>
        <p:spPr/>
        <p:txBody>
          <a:bodyPr/>
          <a:lstStyle/>
          <a:p>
            <a:fld id="{08EBF0CA-FE1F-4045-9830-DE82485BEA24}"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23421343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315200" cy="715962"/>
          </a:xfrm>
          <a:solidFill>
            <a:srgbClr val="FF7C80"/>
          </a:solidFill>
        </p:spPr>
        <p:txBody>
          <a:bodyPr>
            <a:normAutofit/>
          </a:bodyPr>
          <a:lstStyle/>
          <a:p>
            <a:r>
              <a:rPr lang="en-IN" sz="2800" dirty="0"/>
              <a:t>MCQS</a:t>
            </a:r>
          </a:p>
        </p:txBody>
      </p:sp>
      <p:sp>
        <p:nvSpPr>
          <p:cNvPr id="3" name="Content Placeholder 2"/>
          <p:cNvSpPr>
            <a:spLocks noGrp="1"/>
          </p:cNvSpPr>
          <p:nvPr>
            <p:ph idx="1"/>
          </p:nvPr>
        </p:nvSpPr>
        <p:spPr/>
        <p:txBody>
          <a:bodyPr>
            <a:noAutofit/>
          </a:bodyPr>
          <a:lstStyle/>
          <a:p>
            <a:pPr marL="0" indent="0">
              <a:buNone/>
            </a:pPr>
            <a:r>
              <a:rPr lang="en-US" sz="1600" dirty="0"/>
              <a:t>7.Which of the following is not an information domain required for determining function point in FPA ?</a:t>
            </a:r>
            <a:br>
              <a:rPr lang="en-US" sz="1600" dirty="0"/>
            </a:br>
            <a:r>
              <a:rPr lang="en-US" sz="1600" dirty="0"/>
              <a:t>a) Number of user Input</a:t>
            </a:r>
            <a:br>
              <a:rPr lang="en-US" sz="1600" dirty="0"/>
            </a:br>
            <a:r>
              <a:rPr lang="en-US" sz="1600" dirty="0"/>
              <a:t>b) Number of user Inquiries</a:t>
            </a:r>
            <a:br>
              <a:rPr lang="en-US" sz="1600" dirty="0"/>
            </a:br>
            <a:r>
              <a:rPr lang="en-US" sz="1600" dirty="0"/>
              <a:t>c) Number of external Interfaces</a:t>
            </a:r>
            <a:br>
              <a:rPr lang="en-US" sz="1600" dirty="0"/>
            </a:br>
            <a:r>
              <a:rPr lang="en-US" sz="1600" dirty="0"/>
              <a:t>d) Number of errors</a:t>
            </a:r>
          </a:p>
          <a:p>
            <a:pPr marL="0" indent="0">
              <a:buNone/>
            </a:pPr>
            <a:r>
              <a:rPr lang="en-US" sz="1600" dirty="0"/>
              <a:t>8. Usability can be measured in terms of:</a:t>
            </a:r>
            <a:br>
              <a:rPr lang="en-US" sz="1600" dirty="0"/>
            </a:br>
            <a:r>
              <a:rPr lang="en-US" sz="1600" dirty="0"/>
              <a:t>a) Intellectual skill to learn the system</a:t>
            </a:r>
            <a:br>
              <a:rPr lang="en-US" sz="1600" dirty="0"/>
            </a:br>
            <a:r>
              <a:rPr lang="en-US" sz="1600" dirty="0"/>
              <a:t>b) Time required to become moderately efficient in system usage</a:t>
            </a:r>
            <a:br>
              <a:rPr lang="en-US" sz="1600" dirty="0"/>
            </a:br>
            <a:r>
              <a:rPr lang="en-US" sz="1600" dirty="0"/>
              <a:t>c) Net increase in productivity</a:t>
            </a:r>
            <a:br>
              <a:rPr lang="en-US" sz="1600" dirty="0"/>
            </a:br>
            <a:r>
              <a:rPr lang="en-US" sz="1600" dirty="0"/>
              <a:t>d) All of the mentioned</a:t>
            </a:r>
            <a:br>
              <a:rPr lang="en-US" sz="1600" dirty="0"/>
            </a:br>
            <a:r>
              <a:rPr lang="en-US" sz="1600" dirty="0"/>
              <a:t>View Answer</a:t>
            </a:r>
          </a:p>
          <a:p>
            <a:pPr marL="0" indent="0">
              <a:buNone/>
            </a:pPr>
            <a:r>
              <a:rPr lang="en-US" sz="1600" dirty="0"/>
              <a:t>9. A graphical technique for finding if changes and variation in metrics data are meaningful is known as</a:t>
            </a:r>
            <a:br>
              <a:rPr lang="en-US" sz="1600" dirty="0"/>
            </a:br>
            <a:r>
              <a:rPr lang="en-US" sz="1600" dirty="0"/>
              <a:t>a) DRE (Defect Removal Efficiency)</a:t>
            </a:r>
            <a:br>
              <a:rPr lang="en-US" sz="1600" dirty="0"/>
            </a:br>
            <a:r>
              <a:rPr lang="en-US" sz="1600" dirty="0"/>
              <a:t>b) Function points analysis</a:t>
            </a:r>
            <a:br>
              <a:rPr lang="en-US" sz="1600" dirty="0"/>
            </a:br>
            <a:r>
              <a:rPr lang="en-US" sz="1600" dirty="0"/>
              <a:t>c) Control Chart</a:t>
            </a:r>
            <a:br>
              <a:rPr lang="en-US" sz="1600" dirty="0"/>
            </a:br>
            <a:r>
              <a:rPr lang="en-US" sz="1600" dirty="0"/>
              <a:t>d) All of the mentioned</a:t>
            </a:r>
            <a:endParaRPr lang="en-IN" sz="1600" dirty="0"/>
          </a:p>
        </p:txBody>
      </p:sp>
      <p:sp>
        <p:nvSpPr>
          <p:cNvPr id="4" name="Date Placeholder 3"/>
          <p:cNvSpPr>
            <a:spLocks noGrp="1"/>
          </p:cNvSpPr>
          <p:nvPr>
            <p:ph type="dt" sz="half" idx="10"/>
          </p:nvPr>
        </p:nvSpPr>
        <p:spPr/>
        <p:txBody>
          <a:bodyPr/>
          <a:lstStyle/>
          <a:p>
            <a:fld id="{49AB9FC8-0C66-4E68-965F-9BD3B7E898FB}"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3460968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7162800" cy="792162"/>
          </a:xfrm>
          <a:solidFill>
            <a:srgbClr val="FF7C80"/>
          </a:solidFill>
        </p:spPr>
        <p:txBody>
          <a:bodyPr>
            <a:normAutofit/>
          </a:bodyPr>
          <a:lstStyle/>
          <a:p>
            <a:r>
              <a:rPr lang="en-IN" sz="2800" dirty="0"/>
              <a:t>MCQS</a:t>
            </a:r>
          </a:p>
        </p:txBody>
      </p:sp>
      <p:sp>
        <p:nvSpPr>
          <p:cNvPr id="3" name="Content Placeholder 2"/>
          <p:cNvSpPr>
            <a:spLocks noGrp="1"/>
          </p:cNvSpPr>
          <p:nvPr>
            <p:ph idx="1"/>
          </p:nvPr>
        </p:nvSpPr>
        <p:spPr/>
        <p:txBody>
          <a:bodyPr>
            <a:normAutofit/>
          </a:bodyPr>
          <a:lstStyle/>
          <a:p>
            <a:pPr marL="0" indent="0">
              <a:buNone/>
            </a:pPr>
            <a:r>
              <a:rPr lang="en-US" sz="1800" dirty="0"/>
              <a:t>10. Defects removal efficiency (DRE)depends on:</a:t>
            </a:r>
            <a:br>
              <a:rPr lang="en-US" sz="1800" dirty="0"/>
            </a:br>
            <a:r>
              <a:rPr lang="en-US" sz="1800" dirty="0"/>
              <a:t>a) E – errors found before software delivery</a:t>
            </a:r>
            <a:br>
              <a:rPr lang="en-US" sz="1800" dirty="0"/>
            </a:br>
            <a:r>
              <a:rPr lang="en-US" sz="1800" dirty="0"/>
              <a:t>b) D – defects found after delivery to user</a:t>
            </a:r>
            <a:br>
              <a:rPr lang="en-US" sz="1800" dirty="0"/>
            </a:br>
            <a:r>
              <a:rPr lang="en-US" sz="1800" dirty="0"/>
              <a:t>c) Both E and D</a:t>
            </a:r>
            <a:br>
              <a:rPr lang="en-US" sz="1800" dirty="0"/>
            </a:br>
            <a:r>
              <a:rPr lang="en-US" sz="1800" dirty="0"/>
              <a:t>d) Varies with project</a:t>
            </a:r>
            <a:endParaRPr lang="en-IN" sz="1800" dirty="0"/>
          </a:p>
        </p:txBody>
      </p:sp>
      <p:sp>
        <p:nvSpPr>
          <p:cNvPr id="4" name="Date Placeholder 3"/>
          <p:cNvSpPr>
            <a:spLocks noGrp="1"/>
          </p:cNvSpPr>
          <p:nvPr>
            <p:ph type="dt" sz="half" idx="10"/>
          </p:nvPr>
        </p:nvSpPr>
        <p:spPr/>
        <p:txBody>
          <a:bodyPr/>
          <a:lstStyle/>
          <a:p>
            <a:fld id="{FCCD83D2-742E-4E5D-9FD0-2BCE5F51C660}"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345054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C52CD1B4-CBE6-4C86-91E5-F19A2479A621}"/>
              </a:ext>
            </a:extLst>
          </p:cNvPr>
          <p:cNvGraphicFramePr>
            <a:graphicFrameLocks noGrp="1"/>
          </p:cNvGraphicFramePr>
          <p:nvPr>
            <p:ph idx="1"/>
            <p:extLst>
              <p:ext uri="{D42A27DB-BD31-4B8C-83A1-F6EECF244321}">
                <p14:modId xmlns:p14="http://schemas.microsoft.com/office/powerpoint/2010/main" val="28224635"/>
              </p:ext>
            </p:extLst>
          </p:nvPr>
        </p:nvGraphicFramePr>
        <p:xfrm>
          <a:off x="685800" y="1366800"/>
          <a:ext cx="7772400" cy="4903263"/>
        </p:xfrm>
        <a:graphic>
          <a:graphicData uri="http://schemas.openxmlformats.org/drawingml/2006/table">
            <a:tbl>
              <a:tblPr firstRow="1" firstCol="1" bandRow="1">
                <a:tableStyleId>{5C22544A-7EE6-4342-B048-85BDC9FD1C3A}</a:tableStyleId>
              </a:tblPr>
              <a:tblGrid>
                <a:gridCol w="489075">
                  <a:extLst>
                    <a:ext uri="{9D8B030D-6E8A-4147-A177-3AD203B41FA5}">
                      <a16:colId xmlns:a16="http://schemas.microsoft.com/office/drawing/2014/main" val="1779417915"/>
                    </a:ext>
                  </a:extLst>
                </a:gridCol>
                <a:gridCol w="5116529">
                  <a:extLst>
                    <a:ext uri="{9D8B030D-6E8A-4147-A177-3AD203B41FA5}">
                      <a16:colId xmlns:a16="http://schemas.microsoft.com/office/drawing/2014/main" val="4036850883"/>
                    </a:ext>
                  </a:extLst>
                </a:gridCol>
                <a:gridCol w="2166796">
                  <a:extLst>
                    <a:ext uri="{9D8B030D-6E8A-4147-A177-3AD203B41FA5}">
                      <a16:colId xmlns:a16="http://schemas.microsoft.com/office/drawing/2014/main" val="3465314929"/>
                    </a:ext>
                  </a:extLst>
                </a:gridCol>
              </a:tblGrid>
              <a:tr h="254428">
                <a:tc>
                  <a:txBody>
                    <a:bodyPr/>
                    <a:lstStyle/>
                    <a:p>
                      <a:pPr>
                        <a:lnSpc>
                          <a:spcPct val="115000"/>
                        </a:lnSpc>
                        <a:spcAft>
                          <a:spcPts val="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Description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Bloom’s Taxonomy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4629727"/>
                  </a:ext>
                </a:extLst>
              </a:tr>
              <a:tr h="1012787">
                <a:tc>
                  <a:txBody>
                    <a:bodyPr/>
                    <a:lstStyle/>
                    <a:p>
                      <a:pPr>
                        <a:lnSpc>
                          <a:spcPct val="115000"/>
                        </a:lnSpc>
                        <a:spcAft>
                          <a:spcPts val="0"/>
                        </a:spcAft>
                      </a:pPr>
                      <a:r>
                        <a:rPr lang="en-US" sz="1500">
                          <a:effectLst/>
                        </a:rPr>
                        <a:t>CO1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chemeClr val="tx1">
                              <a:lumMod val="95000"/>
                              <a:lumOff val="5000"/>
                            </a:schemeClr>
                          </a:solidFill>
                          <a:effectLst/>
                        </a:rPr>
                        <a:t>To have knowledge of basic principles of algorithm design and Analysis, asymptotic notations and growth of functions for time and space complexity analysis and applying the same in different sorting algorithms</a:t>
                      </a:r>
                      <a:endParaRPr lang="en-IN" sz="15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chemeClr val="tx1">
                              <a:lumMod val="95000"/>
                              <a:lumOff val="5000"/>
                            </a:schemeClr>
                          </a:solidFill>
                          <a:effectLst/>
                        </a:rPr>
                        <a:t>Knowledge, analysis</a:t>
                      </a:r>
                      <a:endParaRPr lang="en-IN" sz="1500" dirty="0">
                        <a:solidFill>
                          <a:schemeClr val="tx1">
                            <a:lumMod val="95000"/>
                            <a:lumOff val="5000"/>
                          </a:schemeClr>
                        </a:solidFill>
                        <a:effectLst/>
                      </a:endParaRPr>
                    </a:p>
                    <a:p>
                      <a:pPr>
                        <a:lnSpc>
                          <a:spcPct val="115000"/>
                        </a:lnSpc>
                        <a:spcAft>
                          <a:spcPts val="0"/>
                        </a:spcAft>
                      </a:pPr>
                      <a:r>
                        <a:rPr lang="en-US" sz="1500" dirty="0">
                          <a:solidFill>
                            <a:schemeClr val="tx1">
                              <a:lumMod val="95000"/>
                              <a:lumOff val="5000"/>
                            </a:schemeClr>
                          </a:solidFill>
                          <a:effectLst/>
                        </a:rPr>
                        <a:t>And design</a:t>
                      </a:r>
                      <a:endParaRPr lang="en-IN" sz="15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2112578"/>
                  </a:ext>
                </a:extLst>
              </a:tr>
              <a:tr h="498852">
                <a:tc>
                  <a:txBody>
                    <a:bodyPr/>
                    <a:lstStyle/>
                    <a:p>
                      <a:pPr>
                        <a:lnSpc>
                          <a:spcPct val="115000"/>
                        </a:lnSpc>
                        <a:spcAft>
                          <a:spcPts val="0"/>
                        </a:spcAft>
                      </a:pPr>
                      <a:r>
                        <a:rPr lang="en-US" sz="1500">
                          <a:effectLst/>
                        </a:rPr>
                        <a:t>CO2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FF0000"/>
                          </a:solidFill>
                          <a:effectLst/>
                        </a:rPr>
                        <a:t>To apply different problem-solving approaches for advanced data structures</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FF0000"/>
                          </a:solidFill>
                          <a:effectLst/>
                        </a:rPr>
                        <a:t>Knowledge, analysis</a:t>
                      </a:r>
                      <a:endParaRPr lang="en-IN" sz="1500" dirty="0">
                        <a:solidFill>
                          <a:srgbClr val="FF0000"/>
                        </a:solidFill>
                        <a:effectLst/>
                      </a:endParaRPr>
                    </a:p>
                    <a:p>
                      <a:pPr>
                        <a:lnSpc>
                          <a:spcPct val="115000"/>
                        </a:lnSpc>
                        <a:spcAft>
                          <a:spcPts val="0"/>
                        </a:spcAft>
                      </a:pPr>
                      <a:r>
                        <a:rPr lang="en-US" sz="1500" dirty="0">
                          <a:solidFill>
                            <a:srgbClr val="FF0000"/>
                          </a:solidFill>
                          <a:effectLst/>
                        </a:rPr>
                        <a:t>And apply</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3814104"/>
                  </a:ext>
                </a:extLst>
              </a:tr>
              <a:tr h="1012787">
                <a:tc>
                  <a:txBody>
                    <a:bodyPr/>
                    <a:lstStyle/>
                    <a:p>
                      <a:pPr>
                        <a:lnSpc>
                          <a:spcPct val="115000"/>
                        </a:lnSpc>
                        <a:spcAft>
                          <a:spcPts val="0"/>
                        </a:spcAft>
                      </a:pPr>
                      <a:r>
                        <a:rPr lang="en-US" sz="1500">
                          <a:effectLst/>
                        </a:rPr>
                        <a:t>CO3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divide and conquer method for solving merge sort, quick sort, matrix multiplication and  Greedy Algorithm for solving different Graph  Problem.</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9095310"/>
                  </a:ext>
                </a:extLst>
              </a:tr>
              <a:tr h="755819">
                <a:tc>
                  <a:txBody>
                    <a:bodyPr/>
                    <a:lstStyle/>
                    <a:p>
                      <a:pPr>
                        <a:lnSpc>
                          <a:spcPct val="115000"/>
                        </a:lnSpc>
                        <a:spcAft>
                          <a:spcPts val="0"/>
                        </a:spcAft>
                      </a:pPr>
                      <a:r>
                        <a:rPr lang="en-US" sz="1500">
                          <a:effectLst/>
                        </a:rPr>
                        <a:t>CO4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analyze and apply different optimization techniques like dynamic programming, backtracking and Branch &amp; Bound to solve the complex problems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1387003"/>
                  </a:ext>
                </a:extLst>
              </a:tr>
              <a:tr h="1269754">
                <a:tc>
                  <a:txBody>
                    <a:bodyPr/>
                    <a:lstStyle/>
                    <a:p>
                      <a:pPr>
                        <a:lnSpc>
                          <a:spcPct val="115000"/>
                        </a:lnSpc>
                        <a:spcAft>
                          <a:spcPts val="0"/>
                        </a:spcAft>
                      </a:pPr>
                      <a:r>
                        <a:rPr lang="en-US" sz="1500">
                          <a:effectLst/>
                        </a:rPr>
                        <a:t>CO5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understand the advanced concepts like NP Completeness and Fast Fourier Transform, to analyze and apply String Matching, Approximation and Randomized Algorithms to solve the complex problems</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Knowledge,  Analysis and Apply</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9547450"/>
                  </a:ext>
                </a:extLst>
              </a:tr>
            </a:tbl>
          </a:graphicData>
        </a:graphic>
      </p:graphicFrame>
      <p:sp>
        <p:nvSpPr>
          <p:cNvPr id="4" name="Date Placeholder 3"/>
          <p:cNvSpPr>
            <a:spLocks noGrp="1"/>
          </p:cNvSpPr>
          <p:nvPr>
            <p:ph type="dt" sz="half" idx="10"/>
          </p:nvPr>
        </p:nvSpPr>
        <p:spPr/>
        <p:txBody>
          <a:bodyPr/>
          <a:lstStyle/>
          <a:p>
            <a:fld id="{AA4C8A87-5462-4CC9-A521-1CD33F41EFC5}" type="datetime1">
              <a:rPr lang="en-US" smtClean="0"/>
              <a:t>3/6/2025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ANAMIKA SRIVASTAVA             AOE0866  ST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48154" y="0"/>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41E00FF-D043-46A6-B039-CD5B92081618}"/>
              </a:ext>
            </a:extLst>
          </p:cNvPr>
          <p:cNvSpPr/>
          <p:nvPr/>
        </p:nvSpPr>
        <p:spPr>
          <a:xfrm>
            <a:off x="784860" y="928405"/>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a:p>
            <a:endParaRPr lang="en-IN" dirty="0"/>
          </a:p>
          <a:p>
            <a:endParaRPr lang="en-IN" dirty="0"/>
          </a:p>
          <a:p>
            <a:r>
              <a:rPr lang="en-IN" dirty="0"/>
              <a:t>                     THANKYOU</a:t>
            </a:r>
          </a:p>
        </p:txBody>
      </p:sp>
      <p:sp>
        <p:nvSpPr>
          <p:cNvPr id="4" name="Date Placeholder 3"/>
          <p:cNvSpPr>
            <a:spLocks noGrp="1"/>
          </p:cNvSpPr>
          <p:nvPr>
            <p:ph type="dt" sz="half" idx="10"/>
          </p:nvPr>
        </p:nvSpPr>
        <p:spPr/>
        <p:txBody>
          <a:bodyPr/>
          <a:lstStyle/>
          <a:p>
            <a:fld id="{D7B3389F-8513-4284-9245-67AE24040562}" type="datetime1">
              <a:rPr lang="en-US" smtClean="0"/>
              <a:t>3/6/2025</a:t>
            </a:fld>
            <a:endParaRPr lang="en-US"/>
          </a:p>
        </p:txBody>
      </p:sp>
      <p:sp>
        <p:nvSpPr>
          <p:cNvPr id="5" name="Footer Placeholder 4"/>
          <p:cNvSpPr>
            <a:spLocks noGrp="1"/>
          </p:cNvSpPr>
          <p:nvPr>
            <p:ph type="ftr" sz="quarter" idx="11"/>
          </p:nvPr>
        </p:nvSpPr>
        <p:spPr/>
        <p:txBody>
          <a:bodyPr/>
          <a:lstStyle/>
          <a:p>
            <a:r>
              <a:rPr lang="fi-FI"/>
              <a:t>ANAMIKA SRIVASTAVA             AOE0866  ST              Unit 2</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2371779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A3660F-D044-434C-87FD-25342D0FE708}" type="datetime1">
              <a:rPr lang="en-US" smtClean="0"/>
              <a:t>3/6/2025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ANAMIKA SRIVASTAVA             AOE0866  ST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48154" y="0"/>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41E00FF-D043-46A6-B039-CD5B92081618}"/>
              </a:ext>
            </a:extLst>
          </p:cNvPr>
          <p:cNvSpPr/>
          <p:nvPr/>
        </p:nvSpPr>
        <p:spPr>
          <a:xfrm>
            <a:off x="838200" y="1107707"/>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0975EA2E-9AA8-4F60-B278-BDBF39596728}"/>
              </a:ext>
            </a:extLst>
          </p:cNvPr>
          <p:cNvGraphicFramePr>
            <a:graphicFrameLocks noGrp="1"/>
          </p:cNvGraphicFramePr>
          <p:nvPr>
            <p:ph idx="1"/>
            <p:extLst>
              <p:ext uri="{D42A27DB-BD31-4B8C-83A1-F6EECF244321}">
                <p14:modId xmlns:p14="http://schemas.microsoft.com/office/powerpoint/2010/main" val="982377854"/>
              </p:ext>
            </p:extLst>
          </p:nvPr>
        </p:nvGraphicFramePr>
        <p:xfrm>
          <a:off x="838200" y="1676399"/>
          <a:ext cx="7620000" cy="4073888"/>
        </p:xfrm>
        <a:graphic>
          <a:graphicData uri="http://schemas.openxmlformats.org/drawingml/2006/table">
            <a:tbl>
              <a:tblPr firstRow="1" firstCol="1" bandRow="1">
                <a:tableStyleId>{5C22544A-7EE6-4342-B048-85BDC9FD1C3A}</a:tableStyleId>
              </a:tblPr>
              <a:tblGrid>
                <a:gridCol w="1426280">
                  <a:extLst>
                    <a:ext uri="{9D8B030D-6E8A-4147-A177-3AD203B41FA5}">
                      <a16:colId xmlns:a16="http://schemas.microsoft.com/office/drawing/2014/main" val="730212534"/>
                    </a:ext>
                  </a:extLst>
                </a:gridCol>
                <a:gridCol w="6193720">
                  <a:extLst>
                    <a:ext uri="{9D8B030D-6E8A-4147-A177-3AD203B41FA5}">
                      <a16:colId xmlns:a16="http://schemas.microsoft.com/office/drawing/2014/main" val="3901585434"/>
                    </a:ext>
                  </a:extLst>
                </a:gridCol>
              </a:tblGrid>
              <a:tr h="313376">
                <a:tc>
                  <a:txBody>
                    <a:bodyPr/>
                    <a:lstStyle/>
                    <a:p>
                      <a:pPr>
                        <a:lnSpc>
                          <a:spcPct val="107000"/>
                        </a:lnSpc>
                        <a:spcAft>
                          <a:spcPts val="0"/>
                        </a:spcAft>
                      </a:pPr>
                      <a:r>
                        <a:rPr lang="en-IN" sz="1400">
                          <a:effectLst/>
                        </a:rPr>
                        <a:t>POs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Graduates will be able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7662473"/>
                  </a:ext>
                </a:extLst>
              </a:tr>
              <a:tr h="313376">
                <a:tc>
                  <a:txBody>
                    <a:bodyPr/>
                    <a:lstStyle/>
                    <a:p>
                      <a:pPr>
                        <a:lnSpc>
                          <a:spcPct val="107000"/>
                        </a:lnSpc>
                        <a:spcAft>
                          <a:spcPts val="0"/>
                        </a:spcAft>
                      </a:pPr>
                      <a:r>
                        <a:rPr lang="en-IN" sz="1400">
                          <a:effectLst/>
                        </a:rPr>
                        <a:t>PO1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Knowledge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6962074"/>
                  </a:ext>
                </a:extLst>
              </a:tr>
              <a:tr h="313376">
                <a:tc>
                  <a:txBody>
                    <a:bodyPr/>
                    <a:lstStyle/>
                    <a:p>
                      <a:pPr>
                        <a:lnSpc>
                          <a:spcPct val="107000"/>
                        </a:lnSpc>
                        <a:spcAft>
                          <a:spcPts val="0"/>
                        </a:spcAft>
                      </a:pPr>
                      <a:r>
                        <a:rPr lang="en-IN" sz="1400">
                          <a:effectLst/>
                        </a:rPr>
                        <a:t>PO2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Problem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3383004"/>
                  </a:ext>
                </a:extLst>
              </a:tr>
              <a:tr h="313376">
                <a:tc>
                  <a:txBody>
                    <a:bodyPr/>
                    <a:lstStyle/>
                    <a:p>
                      <a:pPr>
                        <a:lnSpc>
                          <a:spcPct val="107000"/>
                        </a:lnSpc>
                        <a:spcAft>
                          <a:spcPts val="0"/>
                        </a:spcAft>
                      </a:pPr>
                      <a:r>
                        <a:rPr lang="en-IN" sz="1400">
                          <a:effectLst/>
                        </a:rPr>
                        <a:t>PO3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Design &amp; Development of solutions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302825"/>
                  </a:ext>
                </a:extLst>
              </a:tr>
              <a:tr h="313376">
                <a:tc>
                  <a:txBody>
                    <a:bodyPr/>
                    <a:lstStyle/>
                    <a:p>
                      <a:pPr>
                        <a:lnSpc>
                          <a:spcPct val="107000"/>
                        </a:lnSpc>
                        <a:spcAft>
                          <a:spcPts val="0"/>
                        </a:spcAft>
                      </a:pPr>
                      <a:r>
                        <a:rPr lang="en-IN" sz="1400">
                          <a:effectLst/>
                        </a:rPr>
                        <a:t>PO4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Conduct Investigation of complex problems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1366988"/>
                  </a:ext>
                </a:extLst>
              </a:tr>
              <a:tr h="313376">
                <a:tc>
                  <a:txBody>
                    <a:bodyPr/>
                    <a:lstStyle/>
                    <a:p>
                      <a:pPr>
                        <a:lnSpc>
                          <a:spcPct val="107000"/>
                        </a:lnSpc>
                        <a:spcAft>
                          <a:spcPts val="0"/>
                        </a:spcAft>
                      </a:pPr>
                      <a:r>
                        <a:rPr lang="en-IN" sz="1400">
                          <a:effectLst/>
                        </a:rPr>
                        <a:t>PO5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Modern Tool Usage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4335665"/>
                  </a:ext>
                </a:extLst>
              </a:tr>
              <a:tr h="313376">
                <a:tc>
                  <a:txBody>
                    <a:bodyPr/>
                    <a:lstStyle/>
                    <a:p>
                      <a:pPr>
                        <a:lnSpc>
                          <a:spcPct val="107000"/>
                        </a:lnSpc>
                        <a:spcAft>
                          <a:spcPts val="0"/>
                        </a:spcAft>
                      </a:pPr>
                      <a:r>
                        <a:rPr lang="en-IN" sz="1400">
                          <a:effectLst/>
                        </a:rPr>
                        <a:t>PO6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The Engineer and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6071200"/>
                  </a:ext>
                </a:extLst>
              </a:tr>
              <a:tr h="313376">
                <a:tc>
                  <a:txBody>
                    <a:bodyPr/>
                    <a:lstStyle/>
                    <a:p>
                      <a:pPr>
                        <a:lnSpc>
                          <a:spcPct val="107000"/>
                        </a:lnSpc>
                        <a:spcAft>
                          <a:spcPts val="0"/>
                        </a:spcAft>
                      </a:pPr>
                      <a:r>
                        <a:rPr lang="en-IN" sz="1400">
                          <a:effectLst/>
                        </a:rPr>
                        <a:t>PO7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Environment and sustainability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7868391"/>
                  </a:ext>
                </a:extLst>
              </a:tr>
              <a:tr h="313376">
                <a:tc>
                  <a:txBody>
                    <a:bodyPr/>
                    <a:lstStyle/>
                    <a:p>
                      <a:pPr>
                        <a:lnSpc>
                          <a:spcPct val="107000"/>
                        </a:lnSpc>
                        <a:spcAft>
                          <a:spcPts val="0"/>
                        </a:spcAft>
                      </a:pPr>
                      <a:r>
                        <a:rPr lang="en-IN" sz="1400">
                          <a:effectLst/>
                        </a:rPr>
                        <a:t>PO8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Ethics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2099741"/>
                  </a:ext>
                </a:extLst>
              </a:tr>
              <a:tr h="313376">
                <a:tc>
                  <a:txBody>
                    <a:bodyPr/>
                    <a:lstStyle/>
                    <a:p>
                      <a:pPr>
                        <a:lnSpc>
                          <a:spcPct val="107000"/>
                        </a:lnSpc>
                        <a:spcAft>
                          <a:spcPts val="0"/>
                        </a:spcAft>
                      </a:pPr>
                      <a:r>
                        <a:rPr lang="en-IN" sz="1400">
                          <a:effectLst/>
                        </a:rPr>
                        <a:t>PO9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Individual &amp; Team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1395007"/>
                  </a:ext>
                </a:extLst>
              </a:tr>
              <a:tr h="313376">
                <a:tc>
                  <a:txBody>
                    <a:bodyPr/>
                    <a:lstStyle/>
                    <a:p>
                      <a:pPr>
                        <a:lnSpc>
                          <a:spcPct val="107000"/>
                        </a:lnSpc>
                        <a:spcAft>
                          <a:spcPts val="0"/>
                        </a:spcAft>
                      </a:pPr>
                      <a:r>
                        <a:rPr lang="en-IN" sz="1400">
                          <a:effectLst/>
                        </a:rPr>
                        <a:t>PO10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1081910"/>
                  </a:ext>
                </a:extLst>
              </a:tr>
              <a:tr h="313376">
                <a:tc>
                  <a:txBody>
                    <a:bodyPr/>
                    <a:lstStyle/>
                    <a:p>
                      <a:pPr>
                        <a:lnSpc>
                          <a:spcPct val="107000"/>
                        </a:lnSpc>
                        <a:spcAft>
                          <a:spcPts val="0"/>
                        </a:spcAft>
                      </a:pPr>
                      <a:r>
                        <a:rPr lang="en-IN" sz="1400">
                          <a:effectLst/>
                        </a:rPr>
                        <a:t>PO11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Project management and Finance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1012516"/>
                  </a:ext>
                </a:extLst>
              </a:tr>
              <a:tr h="313376">
                <a:tc>
                  <a:txBody>
                    <a:bodyPr/>
                    <a:lstStyle/>
                    <a:p>
                      <a:pPr>
                        <a:lnSpc>
                          <a:spcPct val="107000"/>
                        </a:lnSpc>
                        <a:spcAft>
                          <a:spcPts val="0"/>
                        </a:spcAft>
                      </a:pPr>
                      <a:r>
                        <a:rPr lang="en-IN" sz="1400">
                          <a:effectLst/>
                        </a:rPr>
                        <a:t>PO12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Life Long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9303712"/>
                  </a:ext>
                </a:extLst>
              </a:tr>
            </a:tbl>
          </a:graphicData>
        </a:graphic>
      </p:graphicFrame>
    </p:spTree>
    <p:extLst>
      <p:ext uri="{BB962C8B-B14F-4D97-AF65-F5344CB8AC3E}">
        <p14:creationId xmlns:p14="http://schemas.microsoft.com/office/powerpoint/2010/main" val="3587025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363990-54E6-40E9-99B9-0E86B1DDF9DA}" type="datetime1">
              <a:rPr lang="en-US" smtClean="0"/>
              <a:t>3/6/2025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ANAMIKA SRIVASTAVA             AOE0866  ST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and PSO Mapping</a:t>
            </a:r>
          </a:p>
        </p:txBody>
      </p:sp>
      <p:graphicFrame>
        <p:nvGraphicFramePr>
          <p:cNvPr id="12" name="Content Placeholder 11">
            <a:extLst>
              <a:ext uri="{FF2B5EF4-FFF2-40B4-BE49-F238E27FC236}">
                <a16:creationId xmlns:a16="http://schemas.microsoft.com/office/drawing/2014/main" id="{97E10CFE-F886-4849-8ED2-2A4FB0811591}"/>
              </a:ext>
            </a:extLst>
          </p:cNvPr>
          <p:cNvGraphicFramePr>
            <a:graphicFrameLocks noGrp="1"/>
          </p:cNvGraphicFramePr>
          <p:nvPr>
            <p:ph idx="1"/>
            <p:extLst>
              <p:ext uri="{D42A27DB-BD31-4B8C-83A1-F6EECF244321}">
                <p14:modId xmlns:p14="http://schemas.microsoft.com/office/powerpoint/2010/main" val="911755400"/>
              </p:ext>
            </p:extLst>
          </p:nvPr>
        </p:nvGraphicFramePr>
        <p:xfrm>
          <a:off x="152402" y="1219200"/>
          <a:ext cx="8305800" cy="4572000"/>
        </p:xfrm>
        <a:graphic>
          <a:graphicData uri="http://schemas.openxmlformats.org/drawingml/2006/table">
            <a:tbl>
              <a:tblPr>
                <a:tableStyleId>{5C22544A-7EE6-4342-B048-85BDC9FD1C3A}</a:tableStyleId>
              </a:tblPr>
              <a:tblGrid>
                <a:gridCol w="1523998">
                  <a:extLst>
                    <a:ext uri="{9D8B030D-6E8A-4147-A177-3AD203B41FA5}">
                      <a16:colId xmlns:a16="http://schemas.microsoft.com/office/drawing/2014/main" val="336454987"/>
                    </a:ext>
                  </a:extLst>
                </a:gridCol>
                <a:gridCol w="382551">
                  <a:extLst>
                    <a:ext uri="{9D8B030D-6E8A-4147-A177-3AD203B41FA5}">
                      <a16:colId xmlns:a16="http://schemas.microsoft.com/office/drawing/2014/main" val="2419786324"/>
                    </a:ext>
                  </a:extLst>
                </a:gridCol>
                <a:gridCol w="436631">
                  <a:extLst>
                    <a:ext uri="{9D8B030D-6E8A-4147-A177-3AD203B41FA5}">
                      <a16:colId xmlns:a16="http://schemas.microsoft.com/office/drawing/2014/main" val="2116179407"/>
                    </a:ext>
                  </a:extLst>
                </a:gridCol>
                <a:gridCol w="604150">
                  <a:extLst>
                    <a:ext uri="{9D8B030D-6E8A-4147-A177-3AD203B41FA5}">
                      <a16:colId xmlns:a16="http://schemas.microsoft.com/office/drawing/2014/main" val="4150870881"/>
                    </a:ext>
                  </a:extLst>
                </a:gridCol>
                <a:gridCol w="604150">
                  <a:extLst>
                    <a:ext uri="{9D8B030D-6E8A-4147-A177-3AD203B41FA5}">
                      <a16:colId xmlns:a16="http://schemas.microsoft.com/office/drawing/2014/main" val="1959501051"/>
                    </a:ext>
                  </a:extLst>
                </a:gridCol>
                <a:gridCol w="604150">
                  <a:extLst>
                    <a:ext uri="{9D8B030D-6E8A-4147-A177-3AD203B41FA5}">
                      <a16:colId xmlns:a16="http://schemas.microsoft.com/office/drawing/2014/main" val="714186528"/>
                    </a:ext>
                  </a:extLst>
                </a:gridCol>
                <a:gridCol w="604150">
                  <a:extLst>
                    <a:ext uri="{9D8B030D-6E8A-4147-A177-3AD203B41FA5}">
                      <a16:colId xmlns:a16="http://schemas.microsoft.com/office/drawing/2014/main" val="1947496999"/>
                    </a:ext>
                  </a:extLst>
                </a:gridCol>
                <a:gridCol w="604150">
                  <a:extLst>
                    <a:ext uri="{9D8B030D-6E8A-4147-A177-3AD203B41FA5}">
                      <a16:colId xmlns:a16="http://schemas.microsoft.com/office/drawing/2014/main" val="1278955555"/>
                    </a:ext>
                  </a:extLst>
                </a:gridCol>
                <a:gridCol w="604150">
                  <a:extLst>
                    <a:ext uri="{9D8B030D-6E8A-4147-A177-3AD203B41FA5}">
                      <a16:colId xmlns:a16="http://schemas.microsoft.com/office/drawing/2014/main" val="293989632"/>
                    </a:ext>
                  </a:extLst>
                </a:gridCol>
                <a:gridCol w="526694">
                  <a:extLst>
                    <a:ext uri="{9D8B030D-6E8A-4147-A177-3AD203B41FA5}">
                      <a16:colId xmlns:a16="http://schemas.microsoft.com/office/drawing/2014/main" val="2587493755"/>
                    </a:ext>
                  </a:extLst>
                </a:gridCol>
                <a:gridCol w="604150">
                  <a:extLst>
                    <a:ext uri="{9D8B030D-6E8A-4147-A177-3AD203B41FA5}">
                      <a16:colId xmlns:a16="http://schemas.microsoft.com/office/drawing/2014/main" val="3619800553"/>
                    </a:ext>
                  </a:extLst>
                </a:gridCol>
                <a:gridCol w="526694">
                  <a:extLst>
                    <a:ext uri="{9D8B030D-6E8A-4147-A177-3AD203B41FA5}">
                      <a16:colId xmlns:a16="http://schemas.microsoft.com/office/drawing/2014/main" val="3634469593"/>
                    </a:ext>
                  </a:extLst>
                </a:gridCol>
                <a:gridCol w="644604">
                  <a:extLst>
                    <a:ext uri="{9D8B030D-6E8A-4147-A177-3AD203B41FA5}">
                      <a16:colId xmlns:a16="http://schemas.microsoft.com/office/drawing/2014/main" val="1787714184"/>
                    </a:ext>
                  </a:extLst>
                </a:gridCol>
                <a:gridCol w="35578">
                  <a:extLst>
                    <a:ext uri="{9D8B030D-6E8A-4147-A177-3AD203B41FA5}">
                      <a16:colId xmlns:a16="http://schemas.microsoft.com/office/drawing/2014/main" val="2421800470"/>
                    </a:ext>
                  </a:extLst>
                </a:gridCol>
              </a:tblGrid>
              <a:tr h="688113">
                <a:tc gridSpan="14">
                  <a:txBody>
                    <a:bodyPr/>
                    <a:lstStyle/>
                    <a:p>
                      <a:pPr algn="ctr">
                        <a:lnSpc>
                          <a:spcPct val="106000"/>
                        </a:lnSpc>
                        <a:spcAft>
                          <a:spcPts val="0"/>
                        </a:spcAft>
                      </a:pPr>
                      <a:r>
                        <a:rPr lang="en-US" sz="1800" b="1" kern="1200" dirty="0">
                          <a:effectLst/>
                          <a:latin typeface="+mn-lt"/>
                          <a:cs typeface="Times New Roman" panose="02020603050405020304" pitchFamily="18" charset="0"/>
                        </a:rPr>
                        <a:t>Design and Analysis of Algorithm (kCS-502)</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07401935"/>
                  </a:ext>
                </a:extLst>
              </a:tr>
              <a:tr h="782978">
                <a:tc>
                  <a:txBody>
                    <a:bodyPr/>
                    <a:lstStyle/>
                    <a:p>
                      <a:pPr algn="ctr">
                        <a:lnSpc>
                          <a:spcPct val="106000"/>
                        </a:lnSpc>
                        <a:spcAft>
                          <a:spcPts val="0"/>
                        </a:spcAft>
                      </a:pPr>
                      <a:r>
                        <a:rPr lang="en-US" sz="1800" b="0" kern="1200" dirty="0">
                          <a:effectLst/>
                        </a:rPr>
                        <a:t>CO.K</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PO7</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PO10</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03446412"/>
                  </a:ext>
                </a:extLst>
              </a:tr>
              <a:tr h="510040">
                <a:tc>
                  <a:txBody>
                    <a:bodyPr/>
                    <a:lstStyle/>
                    <a:p>
                      <a:pPr algn="ctr">
                        <a:lnSpc>
                          <a:spcPct val="106000"/>
                        </a:lnSpc>
                        <a:spcAft>
                          <a:spcPts val="0"/>
                        </a:spcAft>
                      </a:pPr>
                      <a:r>
                        <a:rPr lang="en-US" sz="1800" b="0" kern="1200" dirty="0">
                          <a:solidFill>
                            <a:schemeClr val="tx1">
                              <a:lumMod val="95000"/>
                              <a:lumOff val="5000"/>
                            </a:schemeClr>
                          </a:solidFill>
                          <a:effectLst/>
                        </a:rPr>
                        <a:t>ACSE0401.1</a:t>
                      </a:r>
                      <a:endParaRPr lang="en-IN" sz="1800" b="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lumMod val="95000"/>
                              <a:lumOff val="5000"/>
                            </a:schemeClr>
                          </a:solidFill>
                          <a:effectLst/>
                        </a:rPr>
                        <a:t>3</a:t>
                      </a:r>
                      <a:endParaRPr lang="en-IN" sz="1800" b="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lumMod val="95000"/>
                              <a:lumOff val="5000"/>
                            </a:schemeClr>
                          </a:solidFill>
                          <a:effectLst/>
                        </a:rPr>
                        <a:t>3</a:t>
                      </a:r>
                      <a:endParaRPr lang="en-IN" sz="1800" b="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lumMod val="95000"/>
                              <a:lumOff val="5000"/>
                            </a:schemeClr>
                          </a:solidFill>
                          <a:effectLst/>
                        </a:rPr>
                        <a:t>3</a:t>
                      </a:r>
                      <a:endParaRPr lang="en-IN" sz="1800" b="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lumMod val="95000"/>
                              <a:lumOff val="5000"/>
                            </a:schemeClr>
                          </a:solidFill>
                          <a:effectLst/>
                        </a:rPr>
                        <a:t>3</a:t>
                      </a:r>
                      <a:endParaRPr lang="en-IN" sz="1800" b="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kern="1200" dirty="0">
                          <a:solidFill>
                            <a:schemeClr val="tx1">
                              <a:lumMod val="95000"/>
                              <a:lumOff val="5000"/>
                            </a:schemeClr>
                          </a:solidFill>
                          <a:effectLst/>
                        </a:rPr>
                        <a:t>2</a:t>
                      </a:r>
                      <a:endParaRPr lang="en-IN" sz="1800" b="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lumMod val="95000"/>
                              <a:lumOff val="5000"/>
                            </a:schemeClr>
                          </a:solidFill>
                          <a:effectLst/>
                        </a:rPr>
                        <a:t>-</a:t>
                      </a:r>
                      <a:endParaRPr lang="en-IN" sz="1800" b="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chemeClr val="tx1">
                              <a:lumMod val="95000"/>
                              <a:lumOff val="5000"/>
                            </a:schemeClr>
                          </a:solidFill>
                          <a:effectLst/>
                        </a:rPr>
                        <a:t>-</a:t>
                      </a:r>
                      <a:endParaRPr lang="en-IN" sz="1800" b="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lumMod val="95000"/>
                              <a:lumOff val="5000"/>
                            </a:schemeClr>
                          </a:solidFill>
                          <a:effectLst/>
                        </a:rPr>
                        <a:t>-</a:t>
                      </a:r>
                      <a:endParaRPr lang="en-IN" sz="1800" b="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lumMod val="95000"/>
                              <a:lumOff val="5000"/>
                            </a:schemeClr>
                          </a:solidFill>
                          <a:effectLst/>
                        </a:rPr>
                        <a:t>2</a:t>
                      </a:r>
                      <a:endParaRPr lang="en-IN" sz="1800" b="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chemeClr val="tx1">
                              <a:lumMod val="95000"/>
                              <a:lumOff val="5000"/>
                            </a:schemeClr>
                          </a:solidFill>
                          <a:effectLst/>
                        </a:rPr>
                        <a:t>2</a:t>
                      </a:r>
                      <a:endParaRPr lang="en-IN" sz="1800" b="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lumMod val="95000"/>
                              <a:lumOff val="5000"/>
                            </a:schemeClr>
                          </a:solidFill>
                          <a:effectLst/>
                        </a:rPr>
                        <a:t>-</a:t>
                      </a:r>
                      <a:endParaRPr lang="en-IN" sz="1800" b="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chemeClr val="tx1">
                              <a:lumMod val="95000"/>
                              <a:lumOff val="5000"/>
                            </a:schemeClr>
                          </a:solidFill>
                          <a:effectLst/>
                        </a:rPr>
                        <a:t>3</a:t>
                      </a:r>
                      <a:endParaRPr lang="en-IN" sz="1800" b="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85205472"/>
                  </a:ext>
                </a:extLst>
              </a:tr>
              <a:tr h="499048">
                <a:tc>
                  <a:txBody>
                    <a:bodyPr/>
                    <a:lstStyle/>
                    <a:p>
                      <a:pPr algn="ctr">
                        <a:lnSpc>
                          <a:spcPct val="106000"/>
                        </a:lnSpc>
                        <a:spcAft>
                          <a:spcPts val="0"/>
                        </a:spcAft>
                      </a:pPr>
                      <a:r>
                        <a:rPr lang="en-US" sz="1800" b="0" kern="1200" dirty="0">
                          <a:solidFill>
                            <a:srgbClr val="FF0000"/>
                          </a:solidFill>
                          <a:effectLst/>
                        </a:rPr>
                        <a:t>ACSE0401.2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1</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1</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1</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1837788"/>
                  </a:ext>
                </a:extLst>
              </a:tr>
              <a:tr h="488054">
                <a:tc>
                  <a:txBody>
                    <a:bodyPr/>
                    <a:lstStyle/>
                    <a:p>
                      <a:pPr algn="ctr">
                        <a:lnSpc>
                          <a:spcPct val="106000"/>
                        </a:lnSpc>
                        <a:spcAft>
                          <a:spcPts val="0"/>
                        </a:spcAft>
                      </a:pPr>
                      <a:r>
                        <a:rPr lang="en-US" sz="1800" b="0" kern="1200" dirty="0">
                          <a:solidFill>
                            <a:schemeClr val="tx1"/>
                          </a:solidFill>
                          <a:effectLst/>
                        </a:rPr>
                        <a:t>ACSE0401.3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53856071"/>
                  </a:ext>
                </a:extLst>
              </a:tr>
              <a:tr h="510040">
                <a:tc>
                  <a:txBody>
                    <a:bodyPr/>
                    <a:lstStyle/>
                    <a:p>
                      <a:pPr algn="ctr">
                        <a:lnSpc>
                          <a:spcPct val="106000"/>
                        </a:lnSpc>
                        <a:spcAft>
                          <a:spcPts val="0"/>
                        </a:spcAft>
                      </a:pPr>
                      <a:r>
                        <a:rPr lang="en-US" sz="1800" b="0" kern="1200" dirty="0">
                          <a:solidFill>
                            <a:schemeClr val="tx1"/>
                          </a:solidFill>
                          <a:effectLst/>
                        </a:rPr>
                        <a:t>ACSE0401.4</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33960778"/>
                  </a:ext>
                </a:extLst>
              </a:tr>
              <a:tr h="499048">
                <a:tc>
                  <a:txBody>
                    <a:bodyPr/>
                    <a:lstStyle/>
                    <a:p>
                      <a:pPr algn="ctr">
                        <a:lnSpc>
                          <a:spcPct val="106000"/>
                        </a:lnSpc>
                        <a:spcAft>
                          <a:spcPts val="0"/>
                        </a:spcAft>
                      </a:pPr>
                      <a:r>
                        <a:rPr lang="en-US" sz="1800" b="0" kern="1200" dirty="0">
                          <a:solidFill>
                            <a:schemeClr val="tx1"/>
                          </a:solidFill>
                          <a:effectLst/>
                        </a:rPr>
                        <a:t>ACSE0401.5</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6706185"/>
                  </a:ext>
                </a:extLst>
              </a:tr>
              <a:tr h="594679">
                <a:tc>
                  <a:txBody>
                    <a:bodyPr/>
                    <a:lstStyle/>
                    <a:p>
                      <a:pPr algn="ctr">
                        <a:lnSpc>
                          <a:spcPct val="106000"/>
                        </a:lnSpc>
                        <a:spcAft>
                          <a:spcPts val="0"/>
                        </a:spcAft>
                      </a:pPr>
                      <a:r>
                        <a:rPr lang="en-US" sz="1800" b="0" kern="1200">
                          <a:effectLst/>
                        </a:rPr>
                        <a:t>Average</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2.6</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6317488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64B746-252A-49F2-A335-4BD0CDDE7895}" type="datetime1">
              <a:rPr lang="en-US" smtClean="0"/>
              <a:t>3/6/2025</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ANAMIKA SRIVASTAVA             AOE0866  ST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a:solidFill>
            <a:srgbClr val="FF7C8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Educational Objectives(PEOs)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10D0E64F-BB5C-4A30-8895-5CCE8F366BE7}"/>
              </a:ext>
            </a:extLst>
          </p:cNvPr>
          <p:cNvSpPr txBox="1">
            <a:spLocks noGrp="1"/>
          </p:cNvSpPr>
          <p:nvPr>
            <p:ph idx="1"/>
          </p:nvPr>
        </p:nvSpPr>
        <p:spPr>
          <a:xfrm>
            <a:off x="533400" y="1214438"/>
            <a:ext cx="8001000" cy="4271962"/>
          </a:xfrm>
        </p:spPr>
        <p:txBody>
          <a:bodyPr/>
          <a:lstStyle/>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PEO1: </a:t>
            </a:r>
            <a:r>
              <a:rPr lang="en-US" altLang="en-US" sz="2000" dirty="0">
                <a:latin typeface="Times New Roman" panose="02020603050405020304" pitchFamily="18" charset="0"/>
                <a:cs typeface="Times New Roman" panose="02020603050405020304" pitchFamily="18" charset="0"/>
              </a:rPr>
              <a:t>To have an excellent scientific and engineering breadth so as to</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comprehend, analyze, design and provide sustainable solutions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real-life problems using state-of-the-art technologies.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To have a successful career in industries, to pursue higher studies 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to support </a:t>
            </a:r>
            <a:r>
              <a:rPr lang="en-US" altLang="en-US" sz="2000" dirty="0" err="1">
                <a:latin typeface="Times New Roman" panose="02020603050405020304" pitchFamily="18" charset="0"/>
                <a:cs typeface="Times New Roman" panose="02020603050405020304" pitchFamily="18" charset="0"/>
              </a:rPr>
              <a:t>enterpreneurial</a:t>
            </a:r>
            <a:r>
              <a:rPr lang="en-US" altLang="en-US" sz="2000" dirty="0">
                <a:latin typeface="Times New Roman" panose="02020603050405020304" pitchFamily="18" charset="0"/>
                <a:cs typeface="Times New Roman" panose="02020603050405020304" pitchFamily="18" charset="0"/>
              </a:rPr>
              <a:t> endeavors and to face global challenges.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To have an effective communication skills, professional attitude,</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ethical values and a desire to learn specific knowledge in emerging</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trends, technologies for  research, innovation and product</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development and contribution to society.</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PEO4: </a:t>
            </a:r>
            <a:r>
              <a:rPr lang="en-US" altLang="en-US" sz="2000" dirty="0">
                <a:latin typeface="Times New Roman" panose="02020603050405020304" pitchFamily="18" charset="0"/>
                <a:cs typeface="Times New Roman" panose="02020603050405020304" pitchFamily="18" charset="0"/>
              </a:rPr>
              <a:t>To have life-long learning for up-skilling and re-skilling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successful professional career as engineer, scientist, </a:t>
            </a:r>
            <a:r>
              <a:rPr lang="en-US" altLang="en-US" sz="2000" dirty="0" err="1">
                <a:latin typeface="Times New Roman" panose="02020603050405020304" pitchFamily="18" charset="0"/>
                <a:cs typeface="Times New Roman" panose="02020603050405020304" pitchFamily="18" charset="0"/>
              </a:rPr>
              <a:t>enterpreneur</a:t>
            </a:r>
            <a:endParaRPr lang="en-US"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and bureaucrat for betterment of society</a:t>
            </a:r>
            <a:endParaRPr lang="en-I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037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C74F22246D552409D3F27E4E50E3234" ma:contentTypeVersion="8" ma:contentTypeDescription="Create a new document." ma:contentTypeScope="" ma:versionID="5824078eca52bce03c518ae60337fe39">
  <xsd:schema xmlns:xsd="http://www.w3.org/2001/XMLSchema" xmlns:xs="http://www.w3.org/2001/XMLSchema" xmlns:p="http://schemas.microsoft.com/office/2006/metadata/properties" xmlns:ns2="81f4d6bb-7456-4960-bbd9-27caa8f70152" targetNamespace="http://schemas.microsoft.com/office/2006/metadata/properties" ma:root="true" ma:fieldsID="523db0a8d1a2cb494bd9ea0cd7669c5f" ns2:_="">
    <xsd:import namespace="81f4d6bb-7456-4960-bbd9-27caa8f7015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f4d6bb-7456-4960-bbd9-27caa8f701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8BCF87-8605-4903-B386-7C1249A358E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8F3F69D-6D79-4675-A374-F511D0BF55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f4d6bb-7456-4960-bbd9-27caa8f701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CBC05B1-8DB6-4D3A-A316-6382BDCAF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1967</TotalTime>
  <Words>7443</Words>
  <Application>Microsoft Office PowerPoint</Application>
  <PresentationFormat>On-screen Show (4:3)</PresentationFormat>
  <Paragraphs>657</Paragraphs>
  <Slides>60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Times New Roman</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Purpose of metrics and how they are selected </vt:lpstr>
      <vt:lpstr>Purpose of metrics and how they are selected </vt:lpstr>
      <vt:lpstr>Purpose of metrics and how they are selected </vt:lpstr>
      <vt:lpstr>Purpose of metrics and how they are selected</vt:lpstr>
      <vt:lpstr>Purpose of metrics and how they are selected</vt:lpstr>
      <vt:lpstr>Purpose of metrics and how they are selected</vt:lpstr>
      <vt:lpstr>Purpose of metrics and how they are selected</vt:lpstr>
      <vt:lpstr>Environmental metrics </vt:lpstr>
      <vt:lpstr>Environmental metrics </vt:lpstr>
      <vt:lpstr>Social media metrics</vt:lpstr>
      <vt:lpstr>Social media metrics </vt:lpstr>
      <vt:lpstr>Social media metrics </vt:lpstr>
      <vt:lpstr>Social media metrics </vt:lpstr>
      <vt:lpstr>Social media metrics</vt:lpstr>
      <vt:lpstr>Sustainability index </vt:lpstr>
      <vt:lpstr>What is a sustainability index used for? </vt:lpstr>
      <vt:lpstr> Metric Balance </vt:lpstr>
      <vt:lpstr> Metric Balance </vt:lpstr>
      <vt:lpstr>Metric Balance</vt:lpstr>
      <vt:lpstr>Metric Balance</vt:lpstr>
      <vt:lpstr>Green chemistry</vt:lpstr>
      <vt:lpstr>Principles of green chemistry</vt:lpstr>
      <vt:lpstr>Principles of green chemistry</vt:lpstr>
      <vt:lpstr>Principles of green chemistry</vt:lpstr>
      <vt:lpstr>Mitigating environmental risk</vt:lpstr>
      <vt:lpstr>Mitigating environmental risk</vt:lpstr>
      <vt:lpstr>Mitigating environmental risk</vt:lpstr>
      <vt:lpstr>Frameworks for assessment of alternatives</vt:lpstr>
      <vt:lpstr>Frameworks for assessment of alternatives</vt:lpstr>
      <vt:lpstr>Frameworks for assessment of alternatives</vt:lpstr>
      <vt:lpstr>Case of garment cleaning solvent</vt:lpstr>
      <vt:lpstr>Case of garment cleaning solvent</vt:lpstr>
      <vt:lpstr>Case of garment cleaning solvent</vt:lpstr>
      <vt:lpstr>Case of garment cleaning solvent</vt:lpstr>
      <vt:lpstr>Green chemistry example</vt:lpstr>
      <vt:lpstr>Multifunctional material and their impact on sustainability</vt:lpstr>
      <vt:lpstr>Multifunctional material and their impact on sustainability</vt:lpstr>
      <vt:lpstr>Multifunctional material and their impact on sustainability</vt:lpstr>
      <vt:lpstr>Multifunctional material and their impact on sustainability</vt:lpstr>
      <vt:lpstr>Multifunctional material and their impact on sustainability  </vt:lpstr>
      <vt:lpstr>Multifunctional material and their impact on sustainability</vt:lpstr>
      <vt:lpstr>Multifunctional material and their impact on sustainability</vt:lpstr>
      <vt:lpstr>MCQS</vt:lpstr>
      <vt:lpstr>MCQS</vt:lpstr>
      <vt:lpstr>MCQS</vt:lpstr>
      <vt:lpstr>MCQS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user</cp:lastModifiedBy>
  <cp:revision>301</cp:revision>
  <dcterms:created xsi:type="dcterms:W3CDTF">2006-08-16T00:00:00Z</dcterms:created>
  <dcterms:modified xsi:type="dcterms:W3CDTF">2025-03-06T10:53:31Z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0x0101005C74F22246D552409D3F27E4E50E3234</vt:lpwstr>
  </property>
</Properties>
</file>