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80"/>
  </p:notesMasterIdLst>
  <p:handoutMasterIdLst>
    <p:handoutMasterId r:id="rId81"/>
  </p:handoutMasterIdLst>
  <p:sldIdLst>
    <p:sldId id="411" r:id="rId5"/>
    <p:sldId id="413" r:id="rId6"/>
    <p:sldId id="414" r:id="rId7"/>
    <p:sldId id="486" r:id="rId8"/>
    <p:sldId id="394" r:id="rId9"/>
    <p:sldId id="299" r:id="rId10"/>
    <p:sldId id="300" r:id="rId11"/>
    <p:sldId id="395" r:id="rId12"/>
    <p:sldId id="420" r:id="rId13"/>
    <p:sldId id="421" r:id="rId14"/>
    <p:sldId id="422" r:id="rId15"/>
    <p:sldId id="400"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446" r:id="rId40"/>
    <p:sldId id="447" r:id="rId41"/>
    <p:sldId id="448" r:id="rId42"/>
    <p:sldId id="449" r:id="rId43"/>
    <p:sldId id="450" r:id="rId44"/>
    <p:sldId id="451" r:id="rId45"/>
    <p:sldId id="452" r:id="rId46"/>
    <p:sldId id="453" r:id="rId47"/>
    <p:sldId id="454" r:id="rId48"/>
    <p:sldId id="455" r:id="rId49"/>
    <p:sldId id="456" r:id="rId50"/>
    <p:sldId id="457" r:id="rId51"/>
    <p:sldId id="458" r:id="rId52"/>
    <p:sldId id="459" r:id="rId53"/>
    <p:sldId id="460" r:id="rId54"/>
    <p:sldId id="461" r:id="rId55"/>
    <p:sldId id="462" r:id="rId56"/>
    <p:sldId id="463" r:id="rId57"/>
    <p:sldId id="464" r:id="rId58"/>
    <p:sldId id="465" r:id="rId59"/>
    <p:sldId id="466" r:id="rId60"/>
    <p:sldId id="467" r:id="rId61"/>
    <p:sldId id="468" r:id="rId62"/>
    <p:sldId id="469" r:id="rId63"/>
    <p:sldId id="470" r:id="rId64"/>
    <p:sldId id="471" r:id="rId65"/>
    <p:sldId id="472" r:id="rId66"/>
    <p:sldId id="473" r:id="rId67"/>
    <p:sldId id="474" r:id="rId68"/>
    <p:sldId id="475" r:id="rId69"/>
    <p:sldId id="476" r:id="rId70"/>
    <p:sldId id="477" r:id="rId71"/>
    <p:sldId id="478" r:id="rId72"/>
    <p:sldId id="479" r:id="rId73"/>
    <p:sldId id="480" r:id="rId74"/>
    <p:sldId id="481" r:id="rId75"/>
    <p:sldId id="482" r:id="rId76"/>
    <p:sldId id="483" r:id="rId77"/>
    <p:sldId id="484" r:id="rId78"/>
    <p:sldId id="485"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p:cViewPr varScale="1">
        <p:scale>
          <a:sx n="72" d="100"/>
          <a:sy n="72" d="100"/>
        </p:scale>
        <p:origin x="1350" y="7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presProps" Target="presProps.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4/22/2025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59486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4/22/2025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57640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614250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156957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63A451-FCB8-4FD1-9276-8CEF5B87B128}"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51E75C-B52B-4137-94F3-F8CBAB11537F}"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906455-9B58-4E1D-A549-F35628B79588}"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2A44B-A48F-43C4-A7E0-0FAD7A23929B}"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27C51-4E18-4ACD-B49E-E9D1C393AD1B}"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76714E-34BC-4B23-BF23-7FFE8A15321F}" type="datetime1">
              <a:rPr lang="en-US" smtClean="0"/>
              <a:t>4/22/2025</a:t>
            </a:fld>
            <a:endParaRPr lang="en-US"/>
          </a:p>
        </p:txBody>
      </p:sp>
      <p:sp>
        <p:nvSpPr>
          <p:cNvPr id="6" name="Footer Placeholder 5"/>
          <p:cNvSpPr>
            <a:spLocks noGrp="1"/>
          </p:cNvSpPr>
          <p:nvPr>
            <p:ph type="ftr" sz="quarter" idx="11"/>
          </p:nvPr>
        </p:nvSpPr>
        <p:spPr/>
        <p:txBody>
          <a:bodyPr/>
          <a:lstStyle/>
          <a:p>
            <a:r>
              <a:rPr lang="fi-FI"/>
              <a:t>anamikasrivastava               AOE0866  ST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191CC-D46D-420C-9435-3FC1318427C4}" type="datetime1">
              <a:rPr lang="en-US" smtClean="0"/>
              <a:t>4/22/2025</a:t>
            </a:fld>
            <a:endParaRPr lang="en-US"/>
          </a:p>
        </p:txBody>
      </p:sp>
      <p:sp>
        <p:nvSpPr>
          <p:cNvPr id="8" name="Footer Placeholder 7"/>
          <p:cNvSpPr>
            <a:spLocks noGrp="1"/>
          </p:cNvSpPr>
          <p:nvPr>
            <p:ph type="ftr" sz="quarter" idx="11"/>
          </p:nvPr>
        </p:nvSpPr>
        <p:spPr/>
        <p:txBody>
          <a:bodyPr/>
          <a:lstStyle/>
          <a:p>
            <a:r>
              <a:rPr lang="fi-FI"/>
              <a:t>anamikasrivastava               AOE0866  ST              Unit 3</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AFD793-386C-4ED5-A71F-265043EBDA5B}" type="datetime1">
              <a:rPr lang="en-US" smtClean="0"/>
              <a:t>4/22/2025</a:t>
            </a:fld>
            <a:endParaRPr lang="en-US"/>
          </a:p>
        </p:txBody>
      </p:sp>
      <p:sp>
        <p:nvSpPr>
          <p:cNvPr id="4" name="Footer Placeholder 3"/>
          <p:cNvSpPr>
            <a:spLocks noGrp="1"/>
          </p:cNvSpPr>
          <p:nvPr>
            <p:ph type="ftr" sz="quarter" idx="11"/>
          </p:nvPr>
        </p:nvSpPr>
        <p:spPr/>
        <p:txBody>
          <a:bodyPr/>
          <a:lstStyle/>
          <a:p>
            <a:r>
              <a:rPr lang="fi-FI"/>
              <a:t>anamikasrivastava               AOE0866  ST              Unit 3</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B0D7E-FB1C-4A5F-B6E5-A4DCE9027BAD}" type="datetime1">
              <a:rPr lang="en-US" smtClean="0"/>
              <a:t>4/22/2025</a:t>
            </a:fld>
            <a:endParaRPr lang="en-US"/>
          </a:p>
        </p:txBody>
      </p:sp>
      <p:sp>
        <p:nvSpPr>
          <p:cNvPr id="3" name="Footer Placeholder 2"/>
          <p:cNvSpPr>
            <a:spLocks noGrp="1"/>
          </p:cNvSpPr>
          <p:nvPr>
            <p:ph type="ftr" sz="quarter" idx="11"/>
          </p:nvPr>
        </p:nvSpPr>
        <p:spPr/>
        <p:txBody>
          <a:bodyPr/>
          <a:lstStyle/>
          <a:p>
            <a:r>
              <a:rPr lang="fi-FI"/>
              <a:t>anamikasrivastava               AOE0866  ST              Unit 3</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522D6A-CDCF-402C-9CD5-051A2AB796EA}" type="datetime1">
              <a:rPr lang="en-US" smtClean="0"/>
              <a:t>4/22/2025</a:t>
            </a:fld>
            <a:endParaRPr lang="en-US"/>
          </a:p>
        </p:txBody>
      </p:sp>
      <p:sp>
        <p:nvSpPr>
          <p:cNvPr id="6" name="Footer Placeholder 5"/>
          <p:cNvSpPr>
            <a:spLocks noGrp="1"/>
          </p:cNvSpPr>
          <p:nvPr>
            <p:ph type="ftr" sz="quarter" idx="11"/>
          </p:nvPr>
        </p:nvSpPr>
        <p:spPr/>
        <p:txBody>
          <a:bodyPr/>
          <a:lstStyle/>
          <a:p>
            <a:r>
              <a:rPr lang="fi-FI"/>
              <a:t>anamikasrivastava               AOE0866  ST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2D10C0-D25D-40D2-80B3-DA8496172D9C}" type="datetime1">
              <a:rPr lang="en-US" smtClean="0"/>
              <a:t>4/22/2025</a:t>
            </a:fld>
            <a:endParaRPr lang="en-US"/>
          </a:p>
        </p:txBody>
      </p:sp>
      <p:sp>
        <p:nvSpPr>
          <p:cNvPr id="6" name="Footer Placeholder 5"/>
          <p:cNvSpPr>
            <a:spLocks noGrp="1"/>
          </p:cNvSpPr>
          <p:nvPr>
            <p:ph type="ftr" sz="quarter" idx="11"/>
          </p:nvPr>
        </p:nvSpPr>
        <p:spPr/>
        <p:txBody>
          <a:bodyPr/>
          <a:lstStyle/>
          <a:p>
            <a:r>
              <a:rPr lang="fi-FI"/>
              <a:t>anamikasrivastava               AOE0866  ST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47566D-8A59-4C5C-8704-8518E0206EF6}" type="datetime1">
              <a:rPr lang="en-US" smtClean="0"/>
              <a:t>4/22/2025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anamikasrivastava               AOE0866  ST              Unit 3</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a:extLst>
              <a:ext uri="{FF2B5EF4-FFF2-40B4-BE49-F238E27FC236}">
                <a16:creationId xmlns:a16="http://schemas.microsoft.com/office/drawing/2014/main" id="{00911579-9397-057F-8460-0B6C05AC517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6565" y="-12700"/>
            <a:ext cx="1235765" cy="9429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ts.com/resources/guides/types-waste-management/" TargetMode="External"/><Relationship Id="rId2" Type="http://schemas.openxmlformats.org/officeDocument/2006/relationships/hyperlink" Target="https://www.rts.com/resources/guides/circular-econom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ccmo.org/863/Recycling-Facts" TargetMode="External"/><Relationship Id="rId2" Type="http://schemas.openxmlformats.org/officeDocument/2006/relationships/hyperlink" Target="https://www.epa.gov/facts-and-figures-about-materials-waste-and-recycling/national-overview-facts-and-figures-materials#:~:text=The%20total%20generation%20of%20municipal,25%20million%20tons%20were%20composte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ers.usda.gov/topics/food-nutrition-assistance/food-security-in-the-us/key-statistics-graphics" TargetMode="External"/><Relationship Id="rId2" Type="http://schemas.openxmlformats.org/officeDocument/2006/relationships/hyperlink" Target="https://www.rts.com/resources/guides/food-waste-americ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epa.gov/facts-and-figures-about-materials-waste-and-recycling/plastics-material-specific-data#:~:text=While%20overall%20the%20amount%20of,plastic%20containers%20is%20more%20significant." TargetMode="External"/><Relationship Id="rId2" Type="http://schemas.openxmlformats.org/officeDocument/2006/relationships/hyperlink" Target="https://www.rts.com/blog/the-complete-plastics-recycling-process-r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rts.com/services/sustainabilit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rts.com/blog/compostable-cups-its-not-as-simple-as-you-think/"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rts.com/services/full-servic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ae-solar.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sciencedirect.com/science/article/abs/pii/S0048969720323445"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oles4souls.org/" TargetMode="External"/><Relationship Id="rId2" Type="http://schemas.openxmlformats.org/officeDocument/2006/relationships/hyperlink" Target="http://www.liftcil.org/programs/reuse.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blogs.rochester.edu/thegreendandelion/2012/07/strong-innovation-cooling-pack-reuse-progra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ec.europa.eu/environment/strategy/circular-economy-action-plan_en"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7620000" cy="685799"/>
          </a:xfrm>
          <a:solidFill>
            <a:srgbClr val="FF7C80"/>
          </a:solidFill>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24000" y="879186"/>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800" b="1" dirty="0">
              <a:solidFill>
                <a:schemeClr val="tx1"/>
              </a:solidFill>
            </a:endParaRPr>
          </a:p>
          <a:p>
            <a:pPr>
              <a:defRPr/>
            </a:pPr>
            <a:r>
              <a:rPr lang="en-US" sz="2800" b="1" dirty="0">
                <a:solidFill>
                  <a:schemeClr val="tx1"/>
                </a:solidFill>
              </a:rPr>
              <a:t>Waste Management Purpose And Strategies</a:t>
            </a: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ANAMIKA SRIVASTAVA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CSE,CSER</a:t>
            </a:r>
            <a:r>
              <a:rPr kumimoji="0" lang="en-US" sz="2400" b="0" i="0" u="none" strike="noStrike" kern="1200" cap="none" spc="0" normalizeH="0" noProof="0" dirty="0">
                <a:ln>
                  <a:noFill/>
                </a:ln>
                <a:solidFill>
                  <a:schemeClr val="tx1"/>
                </a:solidFill>
                <a:effectLst/>
                <a:uLnTx/>
                <a:uFillTx/>
                <a:latin typeface="+mn-lt"/>
                <a:ea typeface="+mn-ea"/>
                <a:cs typeface="+mn-cs"/>
              </a:rPr>
              <a:t> &amp; </a:t>
            </a:r>
            <a:r>
              <a:rPr kumimoji="0" lang="en-US" sz="2400" b="0" i="0" u="none" strike="noStrike" kern="1200" cap="none" spc="0" normalizeH="0" noProof="0" dirty="0" err="1">
                <a:ln>
                  <a:noFill/>
                </a:ln>
                <a:solidFill>
                  <a:schemeClr val="tx1"/>
                </a:solidFill>
                <a:effectLst/>
                <a:uLnTx/>
                <a:uFillTx/>
                <a:latin typeface="+mn-lt"/>
                <a:ea typeface="+mn-ea"/>
                <a:cs typeface="+mn-cs"/>
              </a:rPr>
              <a:t>M.Tech</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0" i="0" u="none" strike="noStrike" kern="1200" cap="none" spc="0" normalizeH="0" noProof="0" dirty="0" err="1">
                <a:ln>
                  <a:noFill/>
                </a:ln>
                <a:solidFill>
                  <a:schemeClr val="tx1"/>
                </a:solidFill>
                <a:effectLst/>
                <a:uLnTx/>
                <a:uFillTx/>
                <a:latin typeface="+mn-lt"/>
                <a:ea typeface="+mn-ea"/>
                <a:cs typeface="+mn-cs"/>
              </a:rPr>
              <a:t>Integ</a:t>
            </a:r>
            <a:r>
              <a:rPr kumimoji="0" lang="en-US" sz="2400" b="0" i="0" u="none" strike="noStrike" kern="1200" cap="none" spc="0" normalizeH="0" noProof="0" dirty="0">
                <a:ln>
                  <a:noFill/>
                </a:ln>
                <a:solidFill>
                  <a:schemeClr val="tx1"/>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Date Placeholder 8"/>
          <p:cNvSpPr>
            <a:spLocks noGrp="1"/>
          </p:cNvSpPr>
          <p:nvPr>
            <p:ph type="dt" sz="half" idx="10"/>
          </p:nvPr>
        </p:nvSpPr>
        <p:spPr>
          <a:xfrm>
            <a:off x="381000" y="6492875"/>
            <a:ext cx="2133600" cy="365125"/>
          </a:xfrm>
        </p:spPr>
        <p:txBody>
          <a:bodyPr/>
          <a:lstStyle/>
          <a:p>
            <a:fld id="{31410C53-E51E-49FD-9D7C-E0D79F1D3ED8}" type="datetime1">
              <a:rPr lang="en-US" smtClean="0"/>
              <a:t>4/22/2025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baseline="0" noProof="0">
                <a:ln>
                  <a:noFill/>
                </a:ln>
                <a:solidFill>
                  <a:schemeClr val="tx1"/>
                </a:solidFill>
                <a:effectLst/>
                <a:uLnTx/>
                <a:uFillTx/>
                <a:latin typeface="+mn-lt"/>
                <a:ea typeface="+mn-ea"/>
                <a:cs typeface="+mn-cs"/>
              </a:rPr>
              <a:t>:</a:t>
            </a:r>
            <a:r>
              <a:rPr kumimoji="0" lang="en-US" sz="2500" b="1" i="0" u="none" strike="noStrike" kern="1200" cap="none" spc="0" normalizeH="0" noProof="0">
                <a:ln>
                  <a:noFill/>
                </a:ln>
                <a:solidFill>
                  <a:schemeClr val="tx1"/>
                </a:solidFill>
                <a:effectLst/>
                <a:uLnTx/>
                <a:uFillTx/>
                <a:latin typeface="+mn-lt"/>
                <a:ea typeface="+mn-ea"/>
                <a:cs typeface="+mn-cs"/>
              </a:rPr>
              <a:t> </a:t>
            </a:r>
            <a:r>
              <a:rPr lang="en-US" sz="2500" b="1" noProof="0" dirty="0">
                <a:solidFill>
                  <a:schemeClr val="tx1"/>
                </a:solidFill>
              </a:rPr>
              <a:t>3</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fi-FI"/>
              <a:t>anamikasrivastava               AOE0866  ST              Unit 3</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Sustainable Technologies</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AOE0866</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CSE</a:t>
            </a:r>
            <a:r>
              <a:rPr lang="en-US" sz="2000" dirty="0">
                <a:solidFill>
                  <a:schemeClr val="tx1"/>
                </a:solidFill>
              </a:rPr>
              <a:t> 8</a:t>
            </a:r>
            <a:r>
              <a:rPr lang="en-US" sz="2000" baseline="30000" dirty="0">
                <a:solidFill>
                  <a:schemeClr val="tx1"/>
                </a:solidFill>
              </a:rPr>
              <a:t>TH</a:t>
            </a:r>
            <a:r>
              <a:rPr lang="en-US" sz="2000" dirty="0">
                <a:solidFill>
                  <a:schemeClr val="tx1"/>
                </a:solidFill>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a:extLst>
              <a:ext uri="{FF2B5EF4-FFF2-40B4-BE49-F238E27FC236}">
                <a16:creationId xmlns:a16="http://schemas.microsoft.com/office/drawing/2014/main" id="{C58969BB-537D-7530-8877-EA7EEB937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5" y="-12700"/>
            <a:ext cx="1235765" cy="942975"/>
          </a:xfrm>
          <a:prstGeom prst="rect">
            <a:avLst/>
          </a:prstGeom>
        </p:spPr>
      </p:pic>
    </p:spTree>
    <p:extLst>
      <p:ext uri="{BB962C8B-B14F-4D97-AF65-F5344CB8AC3E}">
        <p14:creationId xmlns:p14="http://schemas.microsoft.com/office/powerpoint/2010/main" val="172346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AD43C8E0-B4E3-4420-93BC-BF648FBA23A7}" type="datetime1">
              <a:rPr lang="en-US" altLang="en-US" sz="1200" smtClean="0">
                <a:solidFill>
                  <a:srgbClr val="888888"/>
                </a:solidFill>
                <a:latin typeface="Calibri" panose="020F0502020204030204" pitchFamily="34" charset="0"/>
                <a:sym typeface="Calibri" panose="020F0502020204030204" pitchFamily="34" charset="0"/>
              </a:rPr>
              <a:t>4/22/2025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304800" y="6356350"/>
            <a:ext cx="70262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anamikasrivastava               AOE0866  ST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10</a:t>
            </a:fld>
            <a:endParaRPr lang="en-US" altLang="en-US" sz="1200">
              <a:solidFill>
                <a:srgbClr val="888888"/>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901349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07736C97-43C6-49A5-AB76-95FF8DD66A7C}" type="datetime1">
              <a:rPr lang="en-US" altLang="en-US" sz="1200" smtClean="0">
                <a:solidFill>
                  <a:srgbClr val="888888"/>
                </a:solidFill>
                <a:latin typeface="Calibri" panose="020F0502020204030204" pitchFamily="34" charset="0"/>
                <a:sym typeface="Calibri" panose="020F0502020204030204" pitchFamily="34" charset="0"/>
              </a:rPr>
              <a:t>4/22/2025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88450A4-FBEE-4806-BD4D-F699B6D492FF}"/>
              </a:ext>
            </a:extLst>
          </p:cNvPr>
          <p:cNvSpPr txBox="1">
            <a:spLocks/>
          </p:cNvSpPr>
          <p:nvPr/>
        </p:nvSpPr>
        <p:spPr>
          <a:xfrm>
            <a:off x="1371600" y="0"/>
            <a:ext cx="7543800" cy="835025"/>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5369" name="Slide Number Placeholder 12">
            <a:extLst>
              <a:ext uri="{FF2B5EF4-FFF2-40B4-BE49-F238E27FC236}">
                <a16:creationId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anamikasrivastava               AOE0866  ST              Unit 3</a:t>
            </a:r>
            <a:endParaRPr lang="en-US" altLang="en-US" sz="1200" dirty="0">
              <a:solidFill>
                <a:srgbClr val="888888"/>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45749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Autofit/>
          </a:bodyPr>
          <a:lstStyle/>
          <a:p>
            <a:pPr algn="just" fontAlgn="t"/>
            <a:r>
              <a:rPr lang="en-US" sz="1800" dirty="0"/>
              <a:t>Sustainable waste management aims to keep materials in use for as long as possible and minimize the amount of solid waste that is disposed of in landfill or through incineration. However, in our existing linear economy, waste begins even before products are manufactured, and a more in-depth approach to sustainable waste management must focus on the entire lifecycle of a product to enable us to help reduce the negative environmental, social, and financial impacts of 21st-century consumption.</a:t>
            </a:r>
          </a:p>
          <a:p>
            <a:pPr algn="just" fontAlgn="t"/>
            <a:r>
              <a:rPr lang="en-US" sz="1800" dirty="0"/>
              <a:t>The question then, of what exactly is sustainable waste management, is important if we are to refine and improve our existing waste management systems. Whether focusing on waste reduction at end-of-life or designing waste out of the production cycle at the conceptual stage, new waste management practices are required to effectively deal with existing waste streams while also reducing the amount of waste at the same time.</a:t>
            </a:r>
          </a:p>
          <a:p>
            <a:br>
              <a:rPr lang="en-US" sz="1800" dirty="0"/>
            </a:br>
            <a:endParaRPr lang="en-US" sz="1800" dirty="0"/>
          </a:p>
        </p:txBody>
      </p:sp>
      <p:sp>
        <p:nvSpPr>
          <p:cNvPr id="4" name="Date Placeholder 3"/>
          <p:cNvSpPr>
            <a:spLocks noGrp="1"/>
          </p:cNvSpPr>
          <p:nvPr>
            <p:ph type="dt" sz="half" idx="10"/>
          </p:nvPr>
        </p:nvSpPr>
        <p:spPr/>
        <p:txBody>
          <a:bodyPr/>
          <a:lstStyle/>
          <a:p>
            <a:fld id="{1445E914-F81F-4276-8135-D039E3D6CB2A}" type="datetime1">
              <a:rPr lang="en-US" smtClean="0"/>
              <a:t>4/22/2025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anamikasrivastava               AOE0866  ST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Times New Roman" panose="02020603050405020304" pitchFamily="18" charset="0"/>
                <a:cs typeface="Times New Roman" panose="02020603050405020304" pitchFamily="18" charset="0"/>
              </a:rPr>
              <a:t>Unit Objective</a:t>
            </a:r>
          </a:p>
        </p:txBody>
      </p:sp>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Tree>
    <p:extLst>
      <p:ext uri="{BB962C8B-B14F-4D97-AF65-F5344CB8AC3E}">
        <p14:creationId xmlns:p14="http://schemas.microsoft.com/office/powerpoint/2010/main" val="235996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868362"/>
          </a:xfrm>
          <a:solidFill>
            <a:srgbClr val="FF7C80"/>
          </a:solidFill>
        </p:spPr>
        <p:txBody>
          <a:bodyPr>
            <a:normAutofit/>
          </a:bodyPr>
          <a:lstStyle/>
          <a:p>
            <a:pPr>
              <a:defRPr/>
            </a:pPr>
            <a:r>
              <a:rPr lang="en-US" sz="2800" b="1" dirty="0"/>
              <a:t>Waste Management Purpose And Strategies</a:t>
            </a:r>
          </a:p>
        </p:txBody>
      </p:sp>
      <p:sp>
        <p:nvSpPr>
          <p:cNvPr id="3" name="Content Placeholder 2"/>
          <p:cNvSpPr>
            <a:spLocks noGrp="1"/>
          </p:cNvSpPr>
          <p:nvPr>
            <p:ph idx="1"/>
          </p:nvPr>
        </p:nvSpPr>
        <p:spPr/>
        <p:txBody>
          <a:bodyPr>
            <a:normAutofit/>
          </a:bodyPr>
          <a:lstStyle/>
          <a:p>
            <a:pPr algn="just" fontAlgn="t"/>
            <a:r>
              <a:rPr lang="en-US" sz="1800" dirty="0"/>
              <a:t>Sustainable waste management is a central part of a </a:t>
            </a:r>
            <a:r>
              <a:rPr lang="en-US" sz="1800" u="sng" dirty="0">
                <a:hlinkClick r:id="rId2"/>
              </a:rPr>
              <a:t>broader circular economy</a:t>
            </a:r>
            <a:r>
              <a:rPr lang="en-US" sz="1800" dirty="0"/>
              <a:t>. It’s a systemic approach to economic development that stands in opposition to the take-make-waste model and aims to separate growth from the consumption of finite resources. Sustainable waste management helps tackle the broader issues of a linear consumption society, but also offers more direct solutions to the many problems waste causes.</a:t>
            </a:r>
          </a:p>
          <a:p>
            <a:pPr algn="just" fontAlgn="t"/>
            <a:r>
              <a:rPr lang="en-US" sz="1800" dirty="0"/>
              <a:t>Failing to follow the sustainable </a:t>
            </a:r>
            <a:r>
              <a:rPr lang="en-US" sz="1800" u="sng" dirty="0">
                <a:hlinkClick r:id="rId3"/>
              </a:rPr>
              <a:t>waste management hierarchy</a:t>
            </a:r>
            <a:r>
              <a:rPr lang="en-US" sz="1800" dirty="0"/>
              <a:t> means that otherwise usable goods and materials are sent to landfill or incinerators as part of energy recovery programs.</a:t>
            </a:r>
          </a:p>
          <a:p>
            <a:endParaRPr lang="en-IN" dirty="0"/>
          </a:p>
        </p:txBody>
      </p:sp>
      <p:sp>
        <p:nvSpPr>
          <p:cNvPr id="4" name="Date Placeholder 3"/>
          <p:cNvSpPr>
            <a:spLocks noGrp="1"/>
          </p:cNvSpPr>
          <p:nvPr>
            <p:ph type="dt" sz="half" idx="10"/>
          </p:nvPr>
        </p:nvSpPr>
        <p:spPr/>
        <p:txBody>
          <a:bodyPr/>
          <a:lstStyle/>
          <a:p>
            <a:fld id="{8A5AE691-E483-4827-92D7-85E448D42A50}"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55072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a:solidFill>
            <a:srgbClr val="FF7C80"/>
          </a:solidFill>
        </p:spPr>
        <p:txBody>
          <a:bodyPr>
            <a:normAutofit/>
          </a:bodyPr>
          <a:lstStyle/>
          <a:p>
            <a:pPr>
              <a:defRPr/>
            </a:pPr>
            <a:r>
              <a:rPr lang="en-US" sz="2800" b="1" dirty="0"/>
              <a:t>Waste Management Purpose And Strategies</a:t>
            </a:r>
          </a:p>
        </p:txBody>
      </p:sp>
      <p:sp>
        <p:nvSpPr>
          <p:cNvPr id="3" name="Content Placeholder 2"/>
          <p:cNvSpPr>
            <a:spLocks noGrp="1"/>
          </p:cNvSpPr>
          <p:nvPr>
            <p:ph idx="1"/>
          </p:nvPr>
        </p:nvSpPr>
        <p:spPr/>
        <p:txBody>
          <a:bodyPr>
            <a:normAutofit/>
          </a:bodyPr>
          <a:lstStyle/>
          <a:p>
            <a:pPr algn="just" fontAlgn="t"/>
            <a:r>
              <a:rPr lang="en-US" sz="1800" b="1" dirty="0"/>
              <a:t>Paper and paperboard</a:t>
            </a:r>
          </a:p>
          <a:p>
            <a:pPr algn="just" fontAlgn="t"/>
            <a:r>
              <a:rPr lang="en-US" sz="1800" dirty="0"/>
              <a:t>According to the EPA, the </a:t>
            </a:r>
            <a:r>
              <a:rPr lang="en-US" sz="1800" u="sng" dirty="0">
                <a:hlinkClick r:id="rId2"/>
              </a:rPr>
              <a:t>single largest component of municipal solid waste (MSW) in the United States</a:t>
            </a:r>
            <a:r>
              <a:rPr lang="en-US" sz="1800" dirty="0"/>
              <a:t> is paper and paperboard products, which while usually biodegradable and less damaging than plastics, still place undue stress on our environment through wasteful consumption.</a:t>
            </a:r>
          </a:p>
          <a:p>
            <a:pPr algn="just" fontAlgn="t"/>
            <a:r>
              <a:rPr lang="en-US" sz="1800" dirty="0"/>
              <a:t>The use of raw materials within the manufacturing of new products in paper and card causes deforestation, as well as using massive amounts of energy and water. Additionally, while this particular waste stream has very high recycling rates, 100 million tons of wood could be saved each year if all wasted paper was processed through effective recycling programs, with just </a:t>
            </a:r>
            <a:r>
              <a:rPr lang="en-US" sz="1800" u="sng" dirty="0">
                <a:hlinkClick r:id="rId3"/>
              </a:rPr>
              <a:t>one ton </a:t>
            </a:r>
            <a:r>
              <a:rPr lang="en-US" sz="1800" dirty="0"/>
              <a:t>saving “17 trees, 2 barrels of oil (enough to run the average car for 1,260 miles), 4,100 kilowatts of energy (enough power for the average home for 6 months), 3.2 cubic yards of landfill space, and 60 pounds of pollution.”</a:t>
            </a:r>
          </a:p>
          <a:p>
            <a:endParaRPr lang="en-IN" dirty="0"/>
          </a:p>
        </p:txBody>
      </p:sp>
      <p:sp>
        <p:nvSpPr>
          <p:cNvPr id="4" name="Date Placeholder 3"/>
          <p:cNvSpPr>
            <a:spLocks noGrp="1"/>
          </p:cNvSpPr>
          <p:nvPr>
            <p:ph type="dt" sz="half" idx="10"/>
          </p:nvPr>
        </p:nvSpPr>
        <p:spPr/>
        <p:txBody>
          <a:bodyPr/>
          <a:lstStyle/>
          <a:p>
            <a:fld id="{266111BA-71C6-4C13-B670-DD7FBFB8104A}"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34697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792162"/>
          </a:xfrm>
          <a:solidFill>
            <a:srgbClr val="FF7C80"/>
          </a:solidFill>
        </p:spPr>
        <p:txBody>
          <a:bodyPr>
            <a:normAutofit fontScale="90000"/>
          </a:bodyPr>
          <a:lstStyle/>
          <a:p>
            <a:r>
              <a:rPr lang="en-US" sz="2800" b="1" dirty="0"/>
              <a:t>Waste Management Purpose And Strategies</a:t>
            </a:r>
            <a:br>
              <a:rPr lang="en-US" sz="2800" b="1" dirty="0"/>
            </a:br>
            <a:endParaRPr lang="en-IN" sz="2800" dirty="0"/>
          </a:p>
        </p:txBody>
      </p:sp>
      <p:sp>
        <p:nvSpPr>
          <p:cNvPr id="3" name="Content Placeholder 2"/>
          <p:cNvSpPr>
            <a:spLocks noGrp="1"/>
          </p:cNvSpPr>
          <p:nvPr>
            <p:ph idx="1"/>
          </p:nvPr>
        </p:nvSpPr>
        <p:spPr/>
        <p:txBody>
          <a:bodyPr>
            <a:normAutofit/>
          </a:bodyPr>
          <a:lstStyle/>
          <a:p>
            <a:pPr algn="just" fontAlgn="t"/>
            <a:r>
              <a:rPr lang="en-US" sz="1900" b="1" dirty="0"/>
              <a:t>Food waste</a:t>
            </a:r>
          </a:p>
          <a:p>
            <a:pPr algn="just" fontAlgn="t"/>
            <a:r>
              <a:rPr lang="en-US" sz="1900" dirty="0"/>
              <a:t>Food waste is the second single largest component of municipal solid waste, at 21.59% according to the EPA, and has major social, financial, and environmental impacts. In the US, </a:t>
            </a:r>
            <a:r>
              <a:rPr lang="en-US" sz="1900" u="sng" dirty="0">
                <a:hlinkClick r:id="rId2"/>
              </a:rPr>
              <a:t>the amount of food wasted amounts to roughly $161 billion a year</a:t>
            </a:r>
            <a:r>
              <a:rPr lang="en-US" sz="1900" dirty="0"/>
              <a:t>, or nearly 40% of the total US food supply. To compound the issue, around 10% of all US households suffered </a:t>
            </a:r>
            <a:r>
              <a:rPr lang="en-US" sz="1900" u="sng" dirty="0">
                <a:hlinkClick r:id="rId3"/>
              </a:rPr>
              <a:t>some level of food insecurity in 2019</a:t>
            </a:r>
            <a:r>
              <a:rPr lang="en-US" sz="1900" dirty="0"/>
              <a:t>, and much of the food that ends up wasted is perfectly edible. Sustainable waste management could actually keep “waste materials” in the loop through donation or composting, but instead our existing systems send it to landfill where it breaks down and releases CO2 and methane, both of which contribute heavily to global warming.</a:t>
            </a:r>
          </a:p>
          <a:p>
            <a:endParaRPr lang="en-IN" dirty="0"/>
          </a:p>
        </p:txBody>
      </p:sp>
      <p:sp>
        <p:nvSpPr>
          <p:cNvPr id="4" name="Date Placeholder 3"/>
          <p:cNvSpPr>
            <a:spLocks noGrp="1"/>
          </p:cNvSpPr>
          <p:nvPr>
            <p:ph type="dt" sz="half" idx="10"/>
          </p:nvPr>
        </p:nvSpPr>
        <p:spPr/>
        <p:txBody>
          <a:bodyPr/>
          <a:lstStyle/>
          <a:p>
            <a:fld id="{B2AC5811-AF9C-4F70-8452-CB00BF4EC25A}"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643781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792162"/>
          </a:xfrm>
          <a:solidFill>
            <a:srgbClr val="FF7C80"/>
          </a:solidFill>
        </p:spPr>
        <p:txBody>
          <a:bodyPr>
            <a:normAutofit fontScale="90000"/>
          </a:bodyPr>
          <a:lstStyle/>
          <a:p>
            <a:r>
              <a:rPr lang="en-US" sz="3100" b="1" dirty="0"/>
              <a:t>Waste Management Purpose And Strategies</a:t>
            </a:r>
            <a:br>
              <a:rPr lang="en-US" b="1" dirty="0"/>
            </a:br>
            <a:endParaRPr lang="en-IN" dirty="0"/>
          </a:p>
        </p:txBody>
      </p:sp>
      <p:sp>
        <p:nvSpPr>
          <p:cNvPr id="3" name="Content Placeholder 2"/>
          <p:cNvSpPr>
            <a:spLocks noGrp="1"/>
          </p:cNvSpPr>
          <p:nvPr>
            <p:ph idx="1"/>
          </p:nvPr>
        </p:nvSpPr>
        <p:spPr/>
        <p:txBody>
          <a:bodyPr>
            <a:normAutofit/>
          </a:bodyPr>
          <a:lstStyle/>
          <a:p>
            <a:pPr algn="just" fontAlgn="t"/>
            <a:r>
              <a:rPr lang="en-US" sz="1800" b="1" dirty="0"/>
              <a:t>Plastic</a:t>
            </a:r>
          </a:p>
          <a:p>
            <a:pPr algn="just" fontAlgn="t"/>
            <a:r>
              <a:rPr lang="en-US" sz="1800" dirty="0"/>
              <a:t>The third-largest component of MSW is plastics, which have become the poster child of the dangers of a linear economy, with single-use products choking land and ocean. From the petrochemicals that must be extracted to produce new material to the </a:t>
            </a:r>
            <a:r>
              <a:rPr lang="en-US" sz="1800" u="sng" dirty="0">
                <a:hlinkClick r:id="rId2"/>
              </a:rPr>
              <a:t>estimated $2.5 trillion in damage and lost resources</a:t>
            </a:r>
            <a:r>
              <a:rPr lang="en-US" sz="1800" dirty="0"/>
              <a:t>, plastic waste is a problem. Sustainable waste management means reducing and avoiding the amount of single-use plastic products along with increasing the amount recycled at the same time, which </a:t>
            </a:r>
            <a:r>
              <a:rPr lang="en-US" sz="1800" u="sng" dirty="0">
                <a:hlinkClick r:id="rId3"/>
              </a:rPr>
              <a:t>currently stands at just 8.5%</a:t>
            </a:r>
            <a:r>
              <a:rPr lang="en-US" sz="1800" dirty="0"/>
              <a:t>.</a:t>
            </a:r>
          </a:p>
          <a:p>
            <a:endParaRPr lang="en-IN" dirty="0"/>
          </a:p>
        </p:txBody>
      </p:sp>
      <p:sp>
        <p:nvSpPr>
          <p:cNvPr id="4" name="Date Placeholder 3"/>
          <p:cNvSpPr>
            <a:spLocks noGrp="1"/>
          </p:cNvSpPr>
          <p:nvPr>
            <p:ph type="dt" sz="half" idx="10"/>
          </p:nvPr>
        </p:nvSpPr>
        <p:spPr/>
        <p:txBody>
          <a:bodyPr/>
          <a:lstStyle/>
          <a:p>
            <a:fld id="{FB150BA6-A36F-45C6-B109-027C209BEBE4}"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141303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868362"/>
          </a:xfrm>
          <a:solidFill>
            <a:srgbClr val="FF7C80"/>
          </a:solidFill>
        </p:spPr>
        <p:txBody>
          <a:bodyPr>
            <a:normAutofit fontScale="90000"/>
          </a:bodyPr>
          <a:lstStyle/>
          <a:p>
            <a:r>
              <a:rPr lang="en-US" sz="3100" b="1" dirty="0"/>
              <a:t>Waste Management Purpose And Strategies</a:t>
            </a:r>
            <a:br>
              <a:rPr lang="en-US" b="1" dirty="0"/>
            </a:br>
            <a:endParaRPr lang="en-IN" dirty="0"/>
          </a:p>
        </p:txBody>
      </p:sp>
      <p:sp>
        <p:nvSpPr>
          <p:cNvPr id="3" name="Content Placeholder 2"/>
          <p:cNvSpPr>
            <a:spLocks noGrp="1"/>
          </p:cNvSpPr>
          <p:nvPr>
            <p:ph idx="1"/>
          </p:nvPr>
        </p:nvSpPr>
        <p:spPr/>
        <p:txBody>
          <a:bodyPr>
            <a:normAutofit/>
          </a:bodyPr>
          <a:lstStyle/>
          <a:p>
            <a:pPr algn="just" fontAlgn="t"/>
            <a:r>
              <a:rPr lang="en-US" sz="1900" b="1" dirty="0"/>
              <a:t>Placing waste on the hierarchy</a:t>
            </a:r>
          </a:p>
          <a:p>
            <a:pPr algn="just" fontAlgn="t"/>
            <a:r>
              <a:rPr lang="en-US" sz="1900" dirty="0"/>
              <a:t>Sustainable waste management relies on the waste management hierarchy, a system that focuses on avoidance, reduction, reuse, recycling, energy recovery, and finally, treatment or disposal. It aims to prioritize actions for the most efficient use of resources, placing renewable and less wasteful practices at the top of the pyramid. Here, we look at how the waste management hierarchy is central to sustainable waste management.</a:t>
            </a:r>
          </a:p>
          <a:p>
            <a:pPr algn="just" fontAlgn="t"/>
            <a:r>
              <a:rPr lang="en-US" sz="1900" dirty="0"/>
              <a:t> </a:t>
            </a:r>
          </a:p>
          <a:p>
            <a:endParaRPr lang="en-IN" dirty="0"/>
          </a:p>
        </p:txBody>
      </p:sp>
      <p:sp>
        <p:nvSpPr>
          <p:cNvPr id="4" name="Date Placeholder 3"/>
          <p:cNvSpPr>
            <a:spLocks noGrp="1"/>
          </p:cNvSpPr>
          <p:nvPr>
            <p:ph type="dt" sz="half" idx="10"/>
          </p:nvPr>
        </p:nvSpPr>
        <p:spPr/>
        <p:txBody>
          <a:bodyPr/>
          <a:lstStyle/>
          <a:p>
            <a:fld id="{2B240EF4-CB2E-4471-A175-CE38BA41384A}"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430717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914941"/>
          </a:xfrm>
          <a:solidFill>
            <a:srgbClr val="FF7C80"/>
          </a:solidFill>
        </p:spPr>
        <p:txBody>
          <a:bodyPr>
            <a:normAutofit fontScale="90000"/>
          </a:bodyPr>
          <a:lstStyle/>
          <a:p>
            <a:r>
              <a:rPr lang="en-US" sz="3100" b="1" dirty="0"/>
              <a:t>Waste Management Purpose And Strategies</a:t>
            </a:r>
            <a:br>
              <a:rPr lang="en-US" b="1" dirty="0"/>
            </a:br>
            <a:endParaRPr lang="en-IN" dirty="0"/>
          </a:p>
        </p:txBody>
      </p:sp>
      <p:pic>
        <p:nvPicPr>
          <p:cNvPr id="7" name="Content Placeholder 6"/>
          <p:cNvPicPr>
            <a:picLocks noGrp="1" noChangeAspect="1"/>
          </p:cNvPicPr>
          <p:nvPr>
            <p:ph idx="1"/>
          </p:nvPr>
        </p:nvPicPr>
        <p:blipFill>
          <a:blip r:embed="rId2"/>
          <a:stretch>
            <a:fillRect/>
          </a:stretch>
        </p:blipFill>
        <p:spPr>
          <a:xfrm>
            <a:off x="2033233" y="2057942"/>
            <a:ext cx="5077534" cy="3610479"/>
          </a:xfrm>
          <a:prstGeom prst="rect">
            <a:avLst/>
          </a:prstGeom>
        </p:spPr>
      </p:pic>
      <p:sp>
        <p:nvSpPr>
          <p:cNvPr id="4" name="Date Placeholder 3"/>
          <p:cNvSpPr>
            <a:spLocks noGrp="1"/>
          </p:cNvSpPr>
          <p:nvPr>
            <p:ph type="dt" sz="half" idx="10"/>
          </p:nvPr>
        </p:nvSpPr>
        <p:spPr/>
        <p:txBody>
          <a:bodyPr/>
          <a:lstStyle/>
          <a:p>
            <a:fld id="{CEF192AB-037A-4CFD-BC3A-86D005EAF2D4}"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8092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715962"/>
          </a:xfrm>
          <a:solidFill>
            <a:srgbClr val="FF7C80"/>
          </a:solidFill>
        </p:spPr>
        <p:txBody>
          <a:bodyPr>
            <a:normAutofit fontScale="90000"/>
          </a:bodyPr>
          <a:lstStyle/>
          <a:p>
            <a:r>
              <a:rPr lang="en-US" sz="2800" b="1" dirty="0"/>
              <a:t>Waste Management Purpose And Strategies</a:t>
            </a:r>
            <a:br>
              <a:rPr lang="en-US" sz="2800" b="1" dirty="0"/>
            </a:br>
            <a:endParaRPr lang="en-IN" sz="2800" dirty="0"/>
          </a:p>
        </p:txBody>
      </p:sp>
      <p:sp>
        <p:nvSpPr>
          <p:cNvPr id="3" name="Content Placeholder 2"/>
          <p:cNvSpPr>
            <a:spLocks noGrp="1"/>
          </p:cNvSpPr>
          <p:nvPr>
            <p:ph idx="1"/>
          </p:nvPr>
        </p:nvSpPr>
        <p:spPr/>
        <p:txBody>
          <a:bodyPr>
            <a:normAutofit/>
          </a:bodyPr>
          <a:lstStyle/>
          <a:p>
            <a:pPr algn="just" fontAlgn="t"/>
            <a:r>
              <a:rPr lang="en-US" sz="1800" b="1" dirty="0"/>
              <a:t>Avoidance and reduction</a:t>
            </a:r>
          </a:p>
          <a:p>
            <a:pPr algn="just" fontAlgn="t"/>
            <a:r>
              <a:rPr lang="en-US" sz="1800" dirty="0"/>
              <a:t>Avoiding and reducing the amount of waste generated is the first priority. This can be achieved by maximizing efficiency and reducing consumption. First, businesses and individuals should choose products that require the fewest resources to produce (including the packaging). Additionally, single-use or disposable goods should be avoided wherever possible— these materials are the embodiment of linear waste in which resources are extracted, processed, and distributed only to quickly become waste</a:t>
            </a:r>
            <a:r>
              <a:rPr lang="en-US" dirty="0"/>
              <a:t>.</a:t>
            </a:r>
          </a:p>
          <a:p>
            <a:endParaRPr lang="en-IN" dirty="0"/>
          </a:p>
        </p:txBody>
      </p:sp>
      <p:sp>
        <p:nvSpPr>
          <p:cNvPr id="4" name="Date Placeholder 3"/>
          <p:cNvSpPr>
            <a:spLocks noGrp="1"/>
          </p:cNvSpPr>
          <p:nvPr>
            <p:ph type="dt" sz="half" idx="10"/>
          </p:nvPr>
        </p:nvSpPr>
        <p:spPr/>
        <p:txBody>
          <a:bodyPr/>
          <a:lstStyle/>
          <a:p>
            <a:fld id="{7345F610-03B5-4161-8275-070B2BAA4886}"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67663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26C839-8169-41F1-874E-92E5F2583298}" type="datetime1">
              <a:rPr lang="en-US" smtClean="0"/>
              <a:t>4/22/2025</a:t>
            </a:fld>
            <a:endParaRPr lang="en-US"/>
          </a:p>
        </p:txBody>
      </p:sp>
      <p:sp>
        <p:nvSpPr>
          <p:cNvPr id="5" name="Footer Placeholder 4"/>
          <p:cNvSpPr>
            <a:spLocks noGrp="1"/>
          </p:cNvSpPr>
          <p:nvPr>
            <p:ph type="ftr" sz="quarter" idx="11"/>
          </p:nvPr>
        </p:nvSpPr>
        <p:spPr>
          <a:xfrm>
            <a:off x="2895600" y="6356350"/>
            <a:ext cx="4419600" cy="365125"/>
          </a:xfrm>
        </p:spPr>
        <p:txBody>
          <a:bodyPr/>
          <a:lstStyle/>
          <a:p>
            <a:pPr>
              <a:defRPr/>
            </a:pPr>
            <a:r>
              <a:rPr lang="fi-FI"/>
              <a:t>anamikasrivastava               AOE0866  ST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9" name="Title 1"/>
          <p:cNvSpPr txBox="1">
            <a:spLocks/>
          </p:cNvSpPr>
          <p:nvPr/>
        </p:nvSpPr>
        <p:spPr>
          <a:xfrm>
            <a:off x="1600200" y="1"/>
            <a:ext cx="75438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2" name="Picture 1"/>
          <p:cNvPicPr>
            <a:picLocks noChangeAspect="1"/>
          </p:cNvPicPr>
          <p:nvPr/>
        </p:nvPicPr>
        <p:blipFill>
          <a:blip r:embed="rId2"/>
          <a:stretch>
            <a:fillRect/>
          </a:stretch>
        </p:blipFill>
        <p:spPr>
          <a:xfrm>
            <a:off x="1166337" y="1671392"/>
            <a:ext cx="6811326" cy="3515216"/>
          </a:xfrm>
          <a:prstGeom prst="rect">
            <a:avLst/>
          </a:prstGeom>
        </p:spPr>
      </p:pic>
    </p:spTree>
    <p:extLst>
      <p:ext uri="{BB962C8B-B14F-4D97-AF65-F5344CB8AC3E}">
        <p14:creationId xmlns:p14="http://schemas.microsoft.com/office/powerpoint/2010/main" val="2099740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36525"/>
            <a:ext cx="6629400" cy="1006475"/>
          </a:xfrm>
          <a:solidFill>
            <a:srgbClr val="FF7C80"/>
          </a:solidFill>
        </p:spPr>
        <p:txBody>
          <a:bodyPr>
            <a:normAutofit/>
          </a:bodyPr>
          <a:lstStyle/>
          <a:p>
            <a:r>
              <a:rPr lang="en-US" sz="2700" b="1" dirty="0"/>
              <a:t>Waste Management Purpose And Strategies</a:t>
            </a:r>
            <a:endParaRPr lang="en-IN" dirty="0"/>
          </a:p>
        </p:txBody>
      </p:sp>
      <p:sp>
        <p:nvSpPr>
          <p:cNvPr id="3" name="Content Placeholder 2"/>
          <p:cNvSpPr>
            <a:spLocks noGrp="1"/>
          </p:cNvSpPr>
          <p:nvPr>
            <p:ph idx="1"/>
          </p:nvPr>
        </p:nvSpPr>
        <p:spPr/>
        <p:txBody>
          <a:bodyPr>
            <a:normAutofit/>
          </a:bodyPr>
          <a:lstStyle/>
          <a:p>
            <a:pPr algn="just" fontAlgn="t"/>
            <a:r>
              <a:rPr lang="en-US" sz="2100" b="1" dirty="0"/>
              <a:t>Reuse and recycling</a:t>
            </a:r>
          </a:p>
          <a:p>
            <a:pPr algn="just" fontAlgn="t"/>
            <a:r>
              <a:rPr lang="en-US" sz="2100" dirty="0"/>
              <a:t>If the consumption of a product can’t be avoided, then there should be a focus on purchasing products that can be reused or repaired, as well as education around how to reuse waste products. Reusing is preferred to options lower down the hierarchy since it can be done without processing new materials, which takes money, energy, and often other resources. Reuse, which is also one of the central tenets of the zero-waste philosophy, can come in the form of having shoes repaired, donating clothes and items for others to use and even researching recipes for food leftovers rather than throwing them in the trash.</a:t>
            </a:r>
          </a:p>
          <a:p>
            <a:endParaRPr lang="en-IN" dirty="0"/>
          </a:p>
        </p:txBody>
      </p:sp>
      <p:sp>
        <p:nvSpPr>
          <p:cNvPr id="4" name="Date Placeholder 3"/>
          <p:cNvSpPr>
            <a:spLocks noGrp="1"/>
          </p:cNvSpPr>
          <p:nvPr>
            <p:ph type="dt" sz="half" idx="10"/>
          </p:nvPr>
        </p:nvSpPr>
        <p:spPr/>
        <p:txBody>
          <a:bodyPr/>
          <a:lstStyle/>
          <a:p>
            <a:fld id="{A62499F3-FE43-4126-AFF6-BAFF6750FCC1}"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889119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792162"/>
          </a:xfrm>
          <a:solidFill>
            <a:srgbClr val="FF7C80"/>
          </a:solidFill>
        </p:spPr>
        <p:txBody>
          <a:bodyPr>
            <a:normAutofit fontScale="90000"/>
          </a:bodyPr>
          <a:lstStyle/>
          <a:p>
            <a:r>
              <a:rPr lang="en-US" sz="3100" b="1" dirty="0"/>
              <a:t>Waste Management Purpose And Strategies</a:t>
            </a:r>
            <a:br>
              <a:rPr lang="en-US" b="1" dirty="0"/>
            </a:br>
            <a:endParaRPr lang="en-IN" dirty="0"/>
          </a:p>
        </p:txBody>
      </p:sp>
      <p:sp>
        <p:nvSpPr>
          <p:cNvPr id="3" name="Content Placeholder 2"/>
          <p:cNvSpPr>
            <a:spLocks noGrp="1"/>
          </p:cNvSpPr>
          <p:nvPr>
            <p:ph idx="1"/>
          </p:nvPr>
        </p:nvSpPr>
        <p:spPr/>
        <p:txBody>
          <a:bodyPr>
            <a:normAutofit/>
          </a:bodyPr>
          <a:lstStyle/>
          <a:p>
            <a:r>
              <a:rPr lang="en-IN" sz="1800" b="1" dirty="0"/>
              <a:t>Energy recovery</a:t>
            </a:r>
          </a:p>
          <a:p>
            <a:r>
              <a:rPr lang="en-US" sz="1800" dirty="0"/>
              <a:t>The next step is energy recovery, which is the conversion of waste into usable heat, electricity, or fuel such as biogas. This is achieved through a variety of processes such as incineration (with energy collection), gasification, </a:t>
            </a:r>
            <a:r>
              <a:rPr lang="en-US" sz="1800" dirty="0" err="1"/>
              <a:t>pyrolization</a:t>
            </a:r>
            <a:r>
              <a:rPr lang="en-US" sz="1800" dirty="0"/>
              <a:t>, anaerobic digestion, and landfill gas (LFG) recovery, which has some crossover with the last step of waste management.</a:t>
            </a:r>
            <a:endParaRPr lang="en-IN" sz="1800" dirty="0"/>
          </a:p>
        </p:txBody>
      </p:sp>
      <p:sp>
        <p:nvSpPr>
          <p:cNvPr id="4" name="Date Placeholder 3"/>
          <p:cNvSpPr>
            <a:spLocks noGrp="1"/>
          </p:cNvSpPr>
          <p:nvPr>
            <p:ph type="dt" sz="half" idx="10"/>
          </p:nvPr>
        </p:nvSpPr>
        <p:spPr/>
        <p:txBody>
          <a:bodyPr/>
          <a:lstStyle/>
          <a:p>
            <a:fld id="{9567E566-25F6-442E-936C-8503397F3AC4}"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578938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868362"/>
          </a:xfrm>
          <a:solidFill>
            <a:srgbClr val="FF7C80"/>
          </a:solidFill>
        </p:spPr>
        <p:txBody>
          <a:bodyPr>
            <a:normAutofit/>
          </a:bodyPr>
          <a:lstStyle/>
          <a:p>
            <a:pPr>
              <a:defRPr/>
            </a:pPr>
            <a:r>
              <a:rPr lang="en-US" sz="2800" b="1" dirty="0"/>
              <a:t>Waste Management Purpose And Strategies</a:t>
            </a:r>
          </a:p>
        </p:txBody>
      </p:sp>
      <p:sp>
        <p:nvSpPr>
          <p:cNvPr id="3" name="Content Placeholder 2"/>
          <p:cNvSpPr>
            <a:spLocks noGrp="1"/>
          </p:cNvSpPr>
          <p:nvPr>
            <p:ph idx="1"/>
          </p:nvPr>
        </p:nvSpPr>
        <p:spPr/>
        <p:txBody>
          <a:bodyPr>
            <a:normAutofit/>
          </a:bodyPr>
          <a:lstStyle/>
          <a:p>
            <a:pPr algn="just" fontAlgn="t"/>
            <a:r>
              <a:rPr lang="en-US" sz="1900" b="1" dirty="0"/>
              <a:t>Treatment or disposal</a:t>
            </a:r>
          </a:p>
          <a:p>
            <a:pPr algn="just" fontAlgn="t"/>
            <a:r>
              <a:rPr lang="en-US" sz="1900" dirty="0"/>
              <a:t>The last and least desirable step in the hierarchy is treatment or disposal. This generally means landfills or incineration without energy recovery. This will inevitably happen to some waste but should be avoided for as long as possible through sustainable waste management.</a:t>
            </a:r>
          </a:p>
          <a:p>
            <a:br>
              <a:rPr lang="en-US" dirty="0"/>
            </a:br>
            <a:endParaRPr lang="en-IN" dirty="0"/>
          </a:p>
        </p:txBody>
      </p:sp>
      <p:sp>
        <p:nvSpPr>
          <p:cNvPr id="4" name="Date Placeholder 3"/>
          <p:cNvSpPr>
            <a:spLocks noGrp="1"/>
          </p:cNvSpPr>
          <p:nvPr>
            <p:ph type="dt" sz="half" idx="10"/>
          </p:nvPr>
        </p:nvSpPr>
        <p:spPr/>
        <p:txBody>
          <a:bodyPr/>
          <a:lstStyle/>
          <a:p>
            <a:fld id="{D4E5C802-D21A-4B1C-82BC-566DDC3E7E8F}"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645045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6858000" cy="868362"/>
          </a:xfrm>
          <a:solidFill>
            <a:srgbClr val="FF7C80"/>
          </a:solidFill>
        </p:spPr>
        <p:txBody>
          <a:bodyPr>
            <a:normAutofit fontScale="90000"/>
          </a:bodyPr>
          <a:lstStyle/>
          <a:p>
            <a:pPr fontAlgn="t"/>
            <a:r>
              <a:rPr lang="en-US" sz="2800" b="1" dirty="0"/>
              <a:t>Ways to start making your waste management more sustainable</a:t>
            </a:r>
          </a:p>
        </p:txBody>
      </p:sp>
      <p:sp>
        <p:nvSpPr>
          <p:cNvPr id="3" name="Content Placeholder 2"/>
          <p:cNvSpPr>
            <a:spLocks noGrp="1"/>
          </p:cNvSpPr>
          <p:nvPr>
            <p:ph idx="1"/>
          </p:nvPr>
        </p:nvSpPr>
        <p:spPr/>
        <p:txBody>
          <a:bodyPr/>
          <a:lstStyle/>
          <a:p>
            <a:r>
              <a:rPr lang="en-US" sz="1800" dirty="0"/>
              <a:t>There are some simple ways to start implementing sustainable waste management in homes and businesses, and here a few tips to help you figure out </a:t>
            </a:r>
            <a:r>
              <a:rPr lang="en-US" sz="1800" u="sng" dirty="0">
                <a:hlinkClick r:id="rId2"/>
              </a:rPr>
              <a:t>how and where waste is being generated</a:t>
            </a:r>
            <a:r>
              <a:rPr lang="en-US" sz="1800" dirty="0"/>
              <a:t> and take steps to tackle it.</a:t>
            </a:r>
            <a:endParaRPr lang="en-IN" sz="1800" dirty="0"/>
          </a:p>
        </p:txBody>
      </p:sp>
      <p:sp>
        <p:nvSpPr>
          <p:cNvPr id="4" name="Date Placeholder 3"/>
          <p:cNvSpPr>
            <a:spLocks noGrp="1"/>
          </p:cNvSpPr>
          <p:nvPr>
            <p:ph type="dt" sz="half" idx="10"/>
          </p:nvPr>
        </p:nvSpPr>
        <p:spPr/>
        <p:txBody>
          <a:bodyPr/>
          <a:lstStyle/>
          <a:p>
            <a:fld id="{426ADA6A-3F9E-4068-AA06-5664E170603E}"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132047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a:solidFill>
            <a:srgbClr val="FF7C80"/>
          </a:solidFill>
        </p:spPr>
        <p:txBody>
          <a:bodyPr>
            <a:normAutofit/>
          </a:bodyPr>
          <a:lstStyle/>
          <a:p>
            <a:r>
              <a:rPr lang="en-US" sz="2800" b="1" dirty="0"/>
              <a:t>Ways to start making your waste management more sustainable</a:t>
            </a:r>
            <a:endParaRPr lang="en-IN" sz="2800" dirty="0"/>
          </a:p>
        </p:txBody>
      </p:sp>
      <p:sp>
        <p:nvSpPr>
          <p:cNvPr id="3" name="Content Placeholder 2"/>
          <p:cNvSpPr>
            <a:spLocks noGrp="1"/>
          </p:cNvSpPr>
          <p:nvPr>
            <p:ph idx="1"/>
          </p:nvPr>
        </p:nvSpPr>
        <p:spPr/>
        <p:txBody>
          <a:bodyPr>
            <a:normAutofit/>
          </a:bodyPr>
          <a:lstStyle/>
          <a:p>
            <a:pPr algn="just" fontAlgn="t"/>
            <a:r>
              <a:rPr lang="en-US" sz="1900" b="1" dirty="0"/>
              <a:t>Scrap single-use items</a:t>
            </a:r>
          </a:p>
          <a:p>
            <a:pPr algn="just" fontAlgn="t"/>
            <a:r>
              <a:rPr lang="en-US" sz="1900" dirty="0"/>
              <a:t>Replace single-use items with reusable ones. Instead of cardboard coffee cups, get mugs or glasses. It’s also important to note at this point that even at commercial composting plants, many seemingly green items — such as</a:t>
            </a:r>
            <a:r>
              <a:rPr lang="en-US" sz="1900" u="sng" dirty="0">
                <a:hlinkClick r:id="rId2"/>
              </a:rPr>
              <a:t> compostable coffee cups</a:t>
            </a:r>
            <a:r>
              <a:rPr lang="en-US" sz="1900" dirty="0"/>
              <a:t> — can’t actually be composted, and instead break down in landfill. Switching to a greener alternative could save the planet as well as money.</a:t>
            </a:r>
          </a:p>
          <a:p>
            <a:endParaRPr lang="en-IN" dirty="0"/>
          </a:p>
        </p:txBody>
      </p:sp>
      <p:sp>
        <p:nvSpPr>
          <p:cNvPr id="4" name="Date Placeholder 3"/>
          <p:cNvSpPr>
            <a:spLocks noGrp="1"/>
          </p:cNvSpPr>
          <p:nvPr>
            <p:ph type="dt" sz="half" idx="10"/>
          </p:nvPr>
        </p:nvSpPr>
        <p:spPr/>
        <p:txBody>
          <a:bodyPr/>
          <a:lstStyle/>
          <a:p>
            <a:fld id="{3AF882A9-633E-46D0-B9FE-C8D2112B2984}"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559213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944562"/>
          </a:xfrm>
          <a:solidFill>
            <a:srgbClr val="FF7C80"/>
          </a:solidFill>
        </p:spPr>
        <p:txBody>
          <a:bodyPr>
            <a:normAutofit fontScale="90000"/>
          </a:bodyPr>
          <a:lstStyle/>
          <a:p>
            <a:r>
              <a:rPr lang="en-US" sz="2800" b="1" dirty="0"/>
              <a:t>Ways to start making your waste management more sustainable</a:t>
            </a:r>
            <a:endParaRPr lang="en-IN" sz="2800" dirty="0"/>
          </a:p>
        </p:txBody>
      </p:sp>
      <p:sp>
        <p:nvSpPr>
          <p:cNvPr id="3" name="Content Placeholder 2"/>
          <p:cNvSpPr>
            <a:spLocks noGrp="1"/>
          </p:cNvSpPr>
          <p:nvPr>
            <p:ph idx="1"/>
          </p:nvPr>
        </p:nvSpPr>
        <p:spPr/>
        <p:txBody>
          <a:bodyPr>
            <a:normAutofit/>
          </a:bodyPr>
          <a:lstStyle/>
          <a:p>
            <a:pPr algn="just" fontAlgn="t"/>
            <a:r>
              <a:rPr lang="en-US" sz="1900" b="1" dirty="0"/>
              <a:t>Switch to digital</a:t>
            </a:r>
          </a:p>
          <a:p>
            <a:pPr algn="just" fontAlgn="t"/>
            <a:r>
              <a:rPr lang="en-US" sz="1900" dirty="0"/>
              <a:t>As mentioned earlier, paper and paper products make up the single largest part of MSW. For businesses, a relatively easy way to improve sustainable waste management is by switching as much paperwork as possible to digital versions. This could be issuing/receiving invoices online rather than physically, having meeting minutes in a shared document rather than printed, or switching to online banking.</a:t>
            </a:r>
          </a:p>
          <a:p>
            <a:endParaRPr lang="en-IN" dirty="0"/>
          </a:p>
        </p:txBody>
      </p:sp>
      <p:sp>
        <p:nvSpPr>
          <p:cNvPr id="4" name="Date Placeholder 3"/>
          <p:cNvSpPr>
            <a:spLocks noGrp="1"/>
          </p:cNvSpPr>
          <p:nvPr>
            <p:ph type="dt" sz="half" idx="10"/>
          </p:nvPr>
        </p:nvSpPr>
        <p:spPr/>
        <p:txBody>
          <a:bodyPr/>
          <a:lstStyle/>
          <a:p>
            <a:fld id="{EDBC55CC-8701-440C-A399-0B5E86EF7341}"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094431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944562"/>
          </a:xfrm>
          <a:solidFill>
            <a:srgbClr val="FF7C80"/>
          </a:solidFill>
        </p:spPr>
        <p:txBody>
          <a:bodyPr>
            <a:normAutofit fontScale="90000"/>
          </a:bodyPr>
          <a:lstStyle/>
          <a:p>
            <a:r>
              <a:rPr lang="en-US" sz="2800" b="1" dirty="0"/>
              <a:t>Ways to start making your waste management more sustainable</a:t>
            </a:r>
            <a:endParaRPr lang="en-IN" sz="2800" dirty="0"/>
          </a:p>
        </p:txBody>
      </p:sp>
      <p:sp>
        <p:nvSpPr>
          <p:cNvPr id="3" name="Content Placeholder 2"/>
          <p:cNvSpPr>
            <a:spLocks noGrp="1"/>
          </p:cNvSpPr>
          <p:nvPr>
            <p:ph idx="1"/>
          </p:nvPr>
        </p:nvSpPr>
        <p:spPr/>
        <p:txBody>
          <a:bodyPr>
            <a:normAutofit/>
          </a:bodyPr>
          <a:lstStyle/>
          <a:p>
            <a:pPr algn="just" fontAlgn="t"/>
            <a:r>
              <a:rPr lang="en-US" sz="1800" b="1" dirty="0"/>
              <a:t>Offer a trash alternative</a:t>
            </a:r>
          </a:p>
          <a:p>
            <a:pPr algn="just" fontAlgn="t"/>
            <a:r>
              <a:rPr lang="en-US" sz="1800" dirty="0"/>
              <a:t>It is likely that many types of waste will be generated in a business, and one way to drive more sustainable waste management is providing the means for all employees to take action. This can be as simple as providing recycling and compost bins alongside regular trash and</a:t>
            </a:r>
            <a:r>
              <a:rPr lang="en-US" sz="1800" u="sng" dirty="0">
                <a:hlinkClick r:id="rId2"/>
              </a:rPr>
              <a:t> having services to properly manage this waste</a:t>
            </a:r>
            <a:r>
              <a:rPr lang="en-US" sz="1800" dirty="0"/>
              <a:t>.</a:t>
            </a:r>
          </a:p>
          <a:p>
            <a:endParaRPr lang="en-IN" dirty="0"/>
          </a:p>
        </p:txBody>
      </p:sp>
      <p:sp>
        <p:nvSpPr>
          <p:cNvPr id="4" name="Date Placeholder 3"/>
          <p:cNvSpPr>
            <a:spLocks noGrp="1"/>
          </p:cNvSpPr>
          <p:nvPr>
            <p:ph type="dt" sz="half" idx="10"/>
          </p:nvPr>
        </p:nvSpPr>
        <p:spPr/>
        <p:txBody>
          <a:bodyPr/>
          <a:lstStyle/>
          <a:p>
            <a:fld id="{76F59279-A425-42A2-9B96-BFE625657F3D}"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61095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944562"/>
          </a:xfrm>
          <a:solidFill>
            <a:srgbClr val="FF7C80"/>
          </a:solidFill>
        </p:spPr>
        <p:txBody>
          <a:bodyPr>
            <a:normAutofit fontScale="90000"/>
          </a:bodyPr>
          <a:lstStyle/>
          <a:p>
            <a:r>
              <a:rPr lang="en-US" sz="2800" b="1" dirty="0"/>
              <a:t>Ways to start making your waste management more sustainable</a:t>
            </a:r>
            <a:endParaRPr lang="en-IN" sz="2800" dirty="0"/>
          </a:p>
        </p:txBody>
      </p:sp>
      <p:sp>
        <p:nvSpPr>
          <p:cNvPr id="3" name="Content Placeholder 2"/>
          <p:cNvSpPr>
            <a:spLocks noGrp="1"/>
          </p:cNvSpPr>
          <p:nvPr>
            <p:ph idx="1"/>
          </p:nvPr>
        </p:nvSpPr>
        <p:spPr/>
        <p:txBody>
          <a:bodyPr>
            <a:normAutofit/>
          </a:bodyPr>
          <a:lstStyle/>
          <a:p>
            <a:pPr algn="just"/>
            <a:r>
              <a:rPr lang="en-US" sz="2100" b="1" dirty="0"/>
              <a:t>Can someone else use it?</a:t>
            </a:r>
          </a:p>
          <a:p>
            <a:pPr algn="just" fontAlgn="t"/>
            <a:r>
              <a:rPr lang="en-US" sz="2100" dirty="0"/>
              <a:t>Reuse is better than recycling, so considering whether a business can donate any materials that would otherwise go to waste is a great way to improve sustainability. This could be overstocked foods in stores and restaurants, old hardware from offices, out-of-promotion goods from non-food stores, or even materials from renovations.</a:t>
            </a:r>
          </a:p>
          <a:p>
            <a:pPr algn="just" fontAlgn="t"/>
            <a:r>
              <a:rPr lang="en-US" sz="2100" dirty="0"/>
              <a:t>Waste management can be sustainable in both businesses and homes if the right framework is implemented. But more importantly, the consequences, if waste is left unchecked, are too great not to consider</a:t>
            </a:r>
            <a:r>
              <a:rPr lang="en-US" dirty="0"/>
              <a:t>.</a:t>
            </a:r>
          </a:p>
          <a:p>
            <a:endParaRPr lang="en-IN" dirty="0"/>
          </a:p>
        </p:txBody>
      </p:sp>
      <p:sp>
        <p:nvSpPr>
          <p:cNvPr id="4" name="Date Placeholder 3"/>
          <p:cNvSpPr>
            <a:spLocks noGrp="1"/>
          </p:cNvSpPr>
          <p:nvPr>
            <p:ph type="dt" sz="half" idx="10"/>
          </p:nvPr>
        </p:nvSpPr>
        <p:spPr/>
        <p:txBody>
          <a:bodyPr/>
          <a:lstStyle/>
          <a:p>
            <a:fld id="{0F5E1B55-C66C-4CDB-A051-25202A626F67}"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4294530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792162"/>
          </a:xfrm>
          <a:solidFill>
            <a:srgbClr val="FF7C80"/>
          </a:solidFill>
        </p:spPr>
        <p:txBody>
          <a:bodyPr>
            <a:normAutofit/>
          </a:bodyPr>
          <a:lstStyle/>
          <a:p>
            <a:r>
              <a:rPr lang="en-US" sz="2800" b="1" dirty="0"/>
              <a:t>Open loop vs closed loop thinking</a:t>
            </a:r>
            <a:endParaRPr lang="en-IN" sz="2800" b="1" dirty="0"/>
          </a:p>
        </p:txBody>
      </p:sp>
      <p:sp>
        <p:nvSpPr>
          <p:cNvPr id="3" name="Content Placeholder 2"/>
          <p:cNvSpPr>
            <a:spLocks noGrp="1"/>
          </p:cNvSpPr>
          <p:nvPr>
            <p:ph idx="1"/>
          </p:nvPr>
        </p:nvSpPr>
        <p:spPr/>
        <p:txBody>
          <a:bodyPr>
            <a:normAutofit fontScale="55000" lnSpcReduction="20000"/>
          </a:bodyPr>
          <a:lstStyle/>
          <a:p>
            <a:pPr algn="just" fontAlgn="base"/>
            <a:r>
              <a:rPr lang="en-US" dirty="0"/>
              <a:t>As we can see from the previous page of this lesson, there are a number of conventional methods of waste treatment which depend on the system scale and type of waste. However, not all of them fit in the sustainability picture. For example, such common methods as incineration or landfilling are not sustainable solutions because, while eliminating problem in one zone (for example, human residence or industrial facility), they create additional pollution in the other (atmosphere, soil, aquifers, natural habitat). The purpose of </a:t>
            </a:r>
            <a:r>
              <a:rPr lang="en-US" i="1" dirty="0"/>
              <a:t>recycling</a:t>
            </a:r>
            <a:r>
              <a:rPr lang="en-US" dirty="0"/>
              <a:t> is to minimize or completely avoid sending waste to landfill or incinerator.</a:t>
            </a:r>
          </a:p>
          <a:p>
            <a:pPr algn="just" fontAlgn="base"/>
            <a:r>
              <a:rPr lang="en-US" dirty="0"/>
              <a:t>There are two major stages in recycling strategy: collection and processing. Both may consume resources and limit the process efficiency. The main recyclables are metals, plastics, glass, paper, and wood. Those materials are common in consumer products, so the public needs to be involved in the process. Public acceptance is important for the success of recollection of those recyclable materials (for example, public awareness and availability of collection points in public places plays a role – see image above). At the stage of processing, the question of recyclability is often related to the product design. How difficult and expensive is it to retrieve those materials from the product? You need to get those materials separated in a pure form in order to make them reusable in the same or new products.</a:t>
            </a:r>
          </a:p>
          <a:p>
            <a:endParaRPr lang="en-IN" dirty="0"/>
          </a:p>
        </p:txBody>
      </p:sp>
      <p:sp>
        <p:nvSpPr>
          <p:cNvPr id="4" name="Date Placeholder 3"/>
          <p:cNvSpPr>
            <a:spLocks noGrp="1"/>
          </p:cNvSpPr>
          <p:nvPr>
            <p:ph type="dt" sz="half" idx="10"/>
          </p:nvPr>
        </p:nvSpPr>
        <p:spPr/>
        <p:txBody>
          <a:bodyPr/>
          <a:lstStyle/>
          <a:p>
            <a:fld id="{61EBE851-0E9D-4EE9-AFF7-1C8D96C377A1}"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711081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715962"/>
          </a:xfrm>
          <a:solidFill>
            <a:srgbClr val="FF7C80"/>
          </a:solidFill>
        </p:spPr>
        <p:txBody>
          <a:bodyPr>
            <a:normAutofit/>
          </a:bodyPr>
          <a:lstStyle/>
          <a:p>
            <a:r>
              <a:rPr lang="en-US" sz="2800" dirty="0"/>
              <a:t>Open loop vs closed loop thinking</a:t>
            </a:r>
            <a:endParaRPr lang="en-IN" sz="2800" dirty="0"/>
          </a:p>
        </p:txBody>
      </p:sp>
      <p:sp>
        <p:nvSpPr>
          <p:cNvPr id="3" name="Content Placeholder 2"/>
          <p:cNvSpPr>
            <a:spLocks noGrp="1"/>
          </p:cNvSpPr>
          <p:nvPr>
            <p:ph idx="1"/>
          </p:nvPr>
        </p:nvSpPr>
        <p:spPr/>
        <p:txBody>
          <a:bodyPr>
            <a:normAutofit fontScale="62500" lnSpcReduction="20000"/>
          </a:bodyPr>
          <a:lstStyle/>
          <a:p>
            <a:pPr fontAlgn="base"/>
            <a:r>
              <a:rPr lang="en-US" dirty="0"/>
              <a:t>To refute those commonplace skeptical arguments, the Environmental Protection Agency (EPA) provides some clear evidence on the benefits of recycling to the planet. Here are just a few facts:</a:t>
            </a:r>
          </a:p>
          <a:p>
            <a:pPr fontAlgn="base"/>
            <a:r>
              <a:rPr lang="en-US" dirty="0"/>
              <a:t>Recycling aluminum cans saves </a:t>
            </a:r>
            <a:r>
              <a:rPr lang="en-US" b="1" dirty="0"/>
              <a:t>95%</a:t>
            </a:r>
            <a:r>
              <a:rPr lang="en-US" dirty="0"/>
              <a:t> of the energy needed to make new cans from raw aluminum ore;</a:t>
            </a:r>
          </a:p>
          <a:p>
            <a:pPr fontAlgn="base"/>
            <a:r>
              <a:rPr lang="en-US" dirty="0"/>
              <a:t>Recycling steel cans saves around </a:t>
            </a:r>
            <a:r>
              <a:rPr lang="en-US" b="1" dirty="0"/>
              <a:t>60%</a:t>
            </a:r>
            <a:r>
              <a:rPr lang="en-US" dirty="0"/>
              <a:t> of energy;</a:t>
            </a:r>
          </a:p>
          <a:p>
            <a:pPr fontAlgn="base"/>
            <a:r>
              <a:rPr lang="en-US" dirty="0"/>
              <a:t>Recycling paper saves on the average </a:t>
            </a:r>
            <a:r>
              <a:rPr lang="en-US" b="1" dirty="0"/>
              <a:t>60%</a:t>
            </a:r>
            <a:r>
              <a:rPr lang="en-US" dirty="0"/>
              <a:t> of energy</a:t>
            </a:r>
          </a:p>
          <a:p>
            <a:pPr fontAlgn="base"/>
            <a:r>
              <a:rPr lang="en-US" dirty="0"/>
              <a:t>Recycling plastic saves about </a:t>
            </a:r>
            <a:r>
              <a:rPr lang="en-US" b="1" dirty="0"/>
              <a:t>75%</a:t>
            </a:r>
            <a:r>
              <a:rPr lang="en-US" dirty="0"/>
              <a:t> of energy; </a:t>
            </a:r>
          </a:p>
          <a:p>
            <a:pPr fontAlgn="base"/>
            <a:r>
              <a:rPr lang="en-US" dirty="0"/>
              <a:t>Recycling glass saves about </a:t>
            </a:r>
            <a:r>
              <a:rPr lang="en-US" b="1" dirty="0"/>
              <a:t>20-35%</a:t>
            </a:r>
            <a:r>
              <a:rPr lang="en-US" dirty="0"/>
              <a:t> of the energy compared to making those products from virgin materials. In fact, the energy saved by recycling one glass bottle will operate a 100 watt light bulb for four hours</a:t>
            </a:r>
          </a:p>
          <a:p>
            <a:pPr fontAlgn="base"/>
            <a:r>
              <a:rPr lang="en-US" dirty="0"/>
              <a:t>Recycling helps reduce litter, thus mitigating the spread of bacterial or fungal infections.</a:t>
            </a:r>
          </a:p>
          <a:p>
            <a:pPr fontAlgn="base"/>
            <a:r>
              <a:rPr lang="en-US" dirty="0"/>
              <a:t>Among the social benefits is creation of jobs: ~1.25 million in the United States alone.</a:t>
            </a:r>
          </a:p>
          <a:p>
            <a:endParaRPr lang="en-IN" dirty="0"/>
          </a:p>
        </p:txBody>
      </p:sp>
      <p:sp>
        <p:nvSpPr>
          <p:cNvPr id="4" name="Date Placeholder 3"/>
          <p:cNvSpPr>
            <a:spLocks noGrp="1"/>
          </p:cNvSpPr>
          <p:nvPr>
            <p:ph type="dt" sz="half" idx="10"/>
          </p:nvPr>
        </p:nvSpPr>
        <p:spPr/>
        <p:txBody>
          <a:bodyPr/>
          <a:lstStyle/>
          <a:p>
            <a:fld id="{A4D5DC5F-0C29-4C29-90F2-8D4A683DA806}"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95486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E27E69-7B8C-420E-B92B-724C22BC737B}" type="datetime1">
              <a:rPr lang="en-US" smtClean="0"/>
              <a:t>4/22/2025</a:t>
            </a:fld>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fi-FI"/>
              <a:t>anamikasrivastava               AOE0866  ST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1"/>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p:cNvPicPr>
            <a:picLocks noChangeAspect="1"/>
          </p:cNvPicPr>
          <p:nvPr/>
        </p:nvPicPr>
        <p:blipFill>
          <a:blip r:embed="rId2"/>
          <a:stretch>
            <a:fillRect/>
          </a:stretch>
        </p:blipFill>
        <p:spPr>
          <a:xfrm>
            <a:off x="1104416" y="914049"/>
            <a:ext cx="6935168" cy="5029902"/>
          </a:xfrm>
          <a:prstGeom prst="rect">
            <a:avLst/>
          </a:prstGeom>
        </p:spPr>
      </p:pic>
    </p:spTree>
    <p:extLst>
      <p:ext uri="{BB962C8B-B14F-4D97-AF65-F5344CB8AC3E}">
        <p14:creationId xmlns:p14="http://schemas.microsoft.com/office/powerpoint/2010/main" val="775599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944562"/>
          </a:xfrm>
          <a:solidFill>
            <a:srgbClr val="FF7C80"/>
          </a:solidFill>
        </p:spPr>
        <p:txBody>
          <a:bodyPr>
            <a:normAutofit fontScale="90000"/>
          </a:bodyPr>
          <a:lstStyle/>
          <a:p>
            <a:r>
              <a:rPr lang="en-US" dirty="0"/>
              <a:t>Open loop vs closed loop thinking</a:t>
            </a:r>
            <a:endParaRPr lang="en-IN" dirty="0"/>
          </a:p>
        </p:txBody>
      </p:sp>
      <p:sp>
        <p:nvSpPr>
          <p:cNvPr id="3" name="Content Placeholder 2"/>
          <p:cNvSpPr>
            <a:spLocks noGrp="1"/>
          </p:cNvSpPr>
          <p:nvPr>
            <p:ph idx="1"/>
          </p:nvPr>
        </p:nvSpPr>
        <p:spPr/>
        <p:txBody>
          <a:bodyPr>
            <a:normAutofit fontScale="55000" lnSpcReduction="20000"/>
          </a:bodyPr>
          <a:lstStyle/>
          <a:p>
            <a:pPr algn="just" fontAlgn="base"/>
            <a:r>
              <a:rPr lang="en-US" dirty="0"/>
              <a:t>Open-loop Recycling</a:t>
            </a:r>
          </a:p>
          <a:p>
            <a:pPr algn="just" fontAlgn="base"/>
            <a:r>
              <a:rPr lang="en-US" dirty="0"/>
              <a:t>Open-loop recycling basically means that a material is not recycled indefinitely and is eventually excluded from the utilization loop and becomes waste. The diagram in Figure 5.1. shows a material flow through the linear (open-loop) system. In this representation, stocks are shown with rectangular boxes, and transforming processes are shown by hexagon boxes.</a:t>
            </a:r>
          </a:p>
          <a:p>
            <a:pPr algn="just" fontAlgn="base"/>
            <a:r>
              <a:rPr lang="en-US" dirty="0"/>
              <a:t>In Figure 5.1. below, we see that natural resources extracted from the environment are transformed into a product via manufacturing process. After its use, the product may be discarded as one of the outputs: (a) whole product that is not needed anymore, (b) whole product that became obsolete (although still functional), (c) non-functional or old product because of its limited lifetime, (d) recyclable / reusable parts or scrapped materials, and (e) non-recyclable refuse. Those outputs enter one of the post-use channels – reuse, recycle, and garbage disposal, the latter contributing to the landfill. Reuse channel is usually limited, just postponing garbage disposal. Recycling loop results in producing another material, which is typically of lower grade and purity than the original material. It may be transformed further into a different product, which after use creates similar outputs. In the long run, a small part of the original resource may be stuck in the loop, but the majority of it becomes disposed of.</a:t>
            </a:r>
          </a:p>
          <a:p>
            <a:endParaRPr lang="en-IN" dirty="0"/>
          </a:p>
        </p:txBody>
      </p:sp>
      <p:sp>
        <p:nvSpPr>
          <p:cNvPr id="4" name="Date Placeholder 3"/>
          <p:cNvSpPr>
            <a:spLocks noGrp="1"/>
          </p:cNvSpPr>
          <p:nvPr>
            <p:ph type="dt" sz="half" idx="10"/>
          </p:nvPr>
        </p:nvSpPr>
        <p:spPr/>
        <p:txBody>
          <a:bodyPr/>
          <a:lstStyle/>
          <a:p>
            <a:fld id="{64DE05F6-D110-48EA-913A-528C4D7B89A9}"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01815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599" cy="868362"/>
          </a:xfrm>
          <a:solidFill>
            <a:srgbClr val="FF7C80"/>
          </a:solidFill>
        </p:spPr>
        <p:txBody>
          <a:bodyPr>
            <a:normAutofit/>
          </a:bodyPr>
          <a:lstStyle/>
          <a:p>
            <a:r>
              <a:rPr lang="en-US" sz="2800" dirty="0"/>
              <a:t>Open loop vs closed loop thinking</a:t>
            </a:r>
            <a:endParaRPr lang="en-IN" sz="2800" dirty="0"/>
          </a:p>
        </p:txBody>
      </p:sp>
      <p:pic>
        <p:nvPicPr>
          <p:cNvPr id="7" name="Content Placeholder 6"/>
          <p:cNvPicPr>
            <a:picLocks noGrp="1" noChangeAspect="1"/>
          </p:cNvPicPr>
          <p:nvPr>
            <p:ph idx="1"/>
          </p:nvPr>
        </p:nvPicPr>
        <p:blipFill>
          <a:blip r:embed="rId2"/>
          <a:stretch>
            <a:fillRect/>
          </a:stretch>
        </p:blipFill>
        <p:spPr>
          <a:xfrm>
            <a:off x="1946941" y="1600200"/>
            <a:ext cx="5250117" cy="4525963"/>
          </a:xfrm>
          <a:prstGeom prst="rect">
            <a:avLst/>
          </a:prstGeom>
        </p:spPr>
      </p:pic>
      <p:sp>
        <p:nvSpPr>
          <p:cNvPr id="4" name="Date Placeholder 3"/>
          <p:cNvSpPr>
            <a:spLocks noGrp="1"/>
          </p:cNvSpPr>
          <p:nvPr>
            <p:ph type="dt" sz="half" idx="10"/>
          </p:nvPr>
        </p:nvSpPr>
        <p:spPr/>
        <p:txBody>
          <a:bodyPr/>
          <a:lstStyle/>
          <a:p>
            <a:fld id="{BB9E9C1E-38A6-433C-A727-0089665291CC}"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70287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715962"/>
          </a:xfrm>
          <a:solidFill>
            <a:srgbClr val="FF7C80"/>
          </a:solidFill>
        </p:spPr>
        <p:txBody>
          <a:bodyPr>
            <a:normAutofit/>
          </a:bodyPr>
          <a:lstStyle/>
          <a:p>
            <a:r>
              <a:rPr lang="en-US" sz="2800" dirty="0"/>
              <a:t>Open loop vs closed loop thinking</a:t>
            </a:r>
            <a:endParaRPr lang="en-IN" sz="2800" dirty="0"/>
          </a:p>
        </p:txBody>
      </p:sp>
      <p:sp>
        <p:nvSpPr>
          <p:cNvPr id="3" name="Content Placeholder 2"/>
          <p:cNvSpPr>
            <a:spLocks noGrp="1"/>
          </p:cNvSpPr>
          <p:nvPr>
            <p:ph idx="1"/>
          </p:nvPr>
        </p:nvSpPr>
        <p:spPr/>
        <p:txBody>
          <a:bodyPr/>
          <a:lstStyle/>
          <a:p>
            <a:pPr algn="just"/>
            <a:r>
              <a:rPr lang="en-US" sz="1800" dirty="0"/>
              <a:t>The bottom line is: even if recycling and reuse are involved, eventual down-grading renders material non-usable, and it contributes to waste generation in the end of the lifecycle. Open-loop recycling postpones disposal and slows down extraction of new natural resources, but does not provide an ultimate solution to the problem</a:t>
            </a:r>
            <a:r>
              <a:rPr lang="en-US" dirty="0"/>
              <a:t>.</a:t>
            </a:r>
            <a:endParaRPr lang="en-IN" dirty="0"/>
          </a:p>
        </p:txBody>
      </p:sp>
      <p:sp>
        <p:nvSpPr>
          <p:cNvPr id="4" name="Date Placeholder 3"/>
          <p:cNvSpPr>
            <a:spLocks noGrp="1"/>
          </p:cNvSpPr>
          <p:nvPr>
            <p:ph type="dt" sz="half" idx="10"/>
          </p:nvPr>
        </p:nvSpPr>
        <p:spPr/>
        <p:txBody>
          <a:bodyPr/>
          <a:lstStyle/>
          <a:p>
            <a:fld id="{D08719C3-D723-4CA7-9AFD-2B8C9FC79449}"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942278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792162"/>
          </a:xfrm>
          <a:solidFill>
            <a:srgbClr val="FF7C80"/>
          </a:solidFill>
        </p:spPr>
        <p:txBody>
          <a:bodyPr>
            <a:normAutofit/>
          </a:bodyPr>
          <a:lstStyle/>
          <a:p>
            <a:r>
              <a:rPr lang="en-US" sz="2800" dirty="0"/>
              <a:t>Open loop vs closed loop thinking</a:t>
            </a:r>
            <a:endParaRPr lang="en-IN" sz="2800" dirty="0"/>
          </a:p>
        </p:txBody>
      </p:sp>
      <p:sp>
        <p:nvSpPr>
          <p:cNvPr id="3" name="Content Placeholder 2"/>
          <p:cNvSpPr>
            <a:spLocks noGrp="1"/>
          </p:cNvSpPr>
          <p:nvPr>
            <p:ph idx="1"/>
          </p:nvPr>
        </p:nvSpPr>
        <p:spPr/>
        <p:txBody>
          <a:bodyPr>
            <a:normAutofit fontScale="40000" lnSpcReduction="20000"/>
          </a:bodyPr>
          <a:lstStyle/>
          <a:p>
            <a:pPr algn="just" fontAlgn="base"/>
            <a:r>
              <a:rPr lang="en-US" sz="3800" dirty="0"/>
              <a:t>Closed-loop Recycling</a:t>
            </a:r>
          </a:p>
          <a:p>
            <a:pPr algn="just" fontAlgn="base"/>
            <a:r>
              <a:rPr lang="en-US" sz="3800" dirty="0"/>
              <a:t>Closed-loop recycling is a more sustainable concept, which means that recycling of a material can be done </a:t>
            </a:r>
            <a:r>
              <a:rPr lang="en-US" sz="3800" i="1" dirty="0"/>
              <a:t>indefinitely</a:t>
            </a:r>
            <a:r>
              <a:rPr lang="en-US" sz="3800" dirty="0"/>
              <a:t> without degradation of properties. In this case, conversion of the used product back to raw material allows repeated making of the same product over and over again.</a:t>
            </a:r>
          </a:p>
          <a:p>
            <a:pPr algn="just" fontAlgn="base"/>
            <a:r>
              <a:rPr lang="en-US" sz="3800" dirty="0"/>
              <a:t>A few things to consider:</a:t>
            </a:r>
          </a:p>
          <a:p>
            <a:pPr algn="just" fontAlgn="base"/>
            <a:r>
              <a:rPr lang="en-US" sz="3800" dirty="0"/>
              <a:t>The recycled materials should provide the same quality of the product (no deterioration). </a:t>
            </a:r>
            <a:r>
              <a:rPr lang="en-US" sz="3800" i="1" dirty="0"/>
              <a:t>For example, almost all recycled aluminum from soda cans is suitable to produce the same cans.</a:t>
            </a:r>
            <a:endParaRPr lang="en-US" sz="3800" dirty="0"/>
          </a:p>
          <a:p>
            <a:pPr algn="just" fontAlgn="base"/>
            <a:r>
              <a:rPr lang="en-US" sz="3800" dirty="0"/>
              <a:t>There should be no accumulation of contaminants or toxins in the multiple recycling loop, which can make the secondary product less safe.</a:t>
            </a:r>
          </a:p>
          <a:p>
            <a:pPr algn="just" fontAlgn="base"/>
            <a:r>
              <a:rPr lang="en-US" sz="3800" dirty="0"/>
              <a:t>The recycled material can also feed a manufacturing process for a different product or industry, which may require a different type of recycling.</a:t>
            </a:r>
          </a:p>
          <a:p>
            <a:pPr algn="just" fontAlgn="base"/>
            <a:r>
              <a:rPr lang="en-US" sz="3800" dirty="0"/>
              <a:t>The other part of closed-loop recycling concept is biodegradable disposal. Everything that cannot be recycled or comes as a by-product in the manufacturing process should return to the environment with no harm. The diagram in Figure 5.2 summarizes the above considerations. While starting from the same extraction, manufacturing, and use stages, the outputs in the closed-loop scheme become equally usable resource for the manufacturing chain. Greater fraction of materials should be designed for recycling and reuse. The refuse that is inevitable is biodegradable and brings no harm when returned to the environment.</a:t>
            </a:r>
          </a:p>
          <a:p>
            <a:endParaRPr lang="en-IN" dirty="0"/>
          </a:p>
        </p:txBody>
      </p:sp>
      <p:sp>
        <p:nvSpPr>
          <p:cNvPr id="4" name="Date Placeholder 3"/>
          <p:cNvSpPr>
            <a:spLocks noGrp="1"/>
          </p:cNvSpPr>
          <p:nvPr>
            <p:ph type="dt" sz="half" idx="10"/>
          </p:nvPr>
        </p:nvSpPr>
        <p:spPr/>
        <p:txBody>
          <a:bodyPr/>
          <a:lstStyle/>
          <a:p>
            <a:fld id="{375EBFD6-0106-43AC-8920-1010F33496C9}"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067651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420" y="274638"/>
            <a:ext cx="7192379" cy="667257"/>
          </a:xfrm>
          <a:solidFill>
            <a:srgbClr val="FF7C80"/>
          </a:solidFill>
        </p:spPr>
        <p:txBody>
          <a:bodyPr>
            <a:normAutofit/>
          </a:bodyPr>
          <a:lstStyle/>
          <a:p>
            <a:r>
              <a:rPr lang="en-US" sz="2800" dirty="0"/>
              <a:t>Open loop vs closed loop thinking</a:t>
            </a:r>
            <a:endParaRPr lang="en-IN" sz="2800" dirty="0"/>
          </a:p>
        </p:txBody>
      </p:sp>
      <p:pic>
        <p:nvPicPr>
          <p:cNvPr id="7" name="Content Placeholder 6"/>
          <p:cNvPicPr>
            <a:picLocks noGrp="1" noChangeAspect="1"/>
          </p:cNvPicPr>
          <p:nvPr>
            <p:ph idx="1"/>
          </p:nvPr>
        </p:nvPicPr>
        <p:blipFill>
          <a:blip r:embed="rId2"/>
          <a:stretch>
            <a:fillRect/>
          </a:stretch>
        </p:blipFill>
        <p:spPr>
          <a:xfrm>
            <a:off x="975810" y="1810257"/>
            <a:ext cx="7192379" cy="4105848"/>
          </a:xfrm>
          <a:prstGeom prst="rect">
            <a:avLst/>
          </a:prstGeom>
        </p:spPr>
      </p:pic>
      <p:sp>
        <p:nvSpPr>
          <p:cNvPr id="4" name="Date Placeholder 3"/>
          <p:cNvSpPr>
            <a:spLocks noGrp="1"/>
          </p:cNvSpPr>
          <p:nvPr>
            <p:ph type="dt" sz="half" idx="10"/>
          </p:nvPr>
        </p:nvSpPr>
        <p:spPr/>
        <p:txBody>
          <a:bodyPr/>
          <a:lstStyle/>
          <a:p>
            <a:fld id="{67782B17-D9CF-461B-A333-632D96307AED}"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738282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715962"/>
          </a:xfrm>
          <a:solidFill>
            <a:srgbClr val="FF7C80"/>
          </a:solidFill>
        </p:spPr>
        <p:txBody>
          <a:bodyPr>
            <a:normAutofit/>
          </a:bodyPr>
          <a:lstStyle/>
          <a:p>
            <a:r>
              <a:rPr lang="en-US" sz="2800" dirty="0"/>
              <a:t>Open loop vs closed loop thinking</a:t>
            </a:r>
            <a:endParaRPr lang="en-IN" sz="2800" dirty="0"/>
          </a:p>
        </p:txBody>
      </p:sp>
      <p:sp>
        <p:nvSpPr>
          <p:cNvPr id="3" name="Content Placeholder 2"/>
          <p:cNvSpPr>
            <a:spLocks noGrp="1"/>
          </p:cNvSpPr>
          <p:nvPr>
            <p:ph idx="1"/>
          </p:nvPr>
        </p:nvSpPr>
        <p:spPr/>
        <p:txBody>
          <a:bodyPr>
            <a:normAutofit/>
          </a:bodyPr>
          <a:lstStyle/>
          <a:p>
            <a:pPr algn="just" fontAlgn="base"/>
            <a:r>
              <a:rPr lang="en-US" sz="2100" dirty="0"/>
              <a:t>In any sustainability scenario, closed-loop approach is the goal. But it would take radical changes and innovative thinking at the level of product and process design.</a:t>
            </a:r>
          </a:p>
          <a:p>
            <a:pPr algn="just" fontAlgn="base"/>
            <a:r>
              <a:rPr lang="en-US" sz="2100" dirty="0"/>
              <a:t>To a greater extent, this closed loop thinking is advocated in the book of William McDonough and Michael </a:t>
            </a:r>
            <a:r>
              <a:rPr lang="en-US" sz="2100" dirty="0" err="1"/>
              <a:t>Braungart</a:t>
            </a:r>
            <a:r>
              <a:rPr lang="en-US" sz="2100" dirty="0"/>
              <a:t> “Cradle-to-Cradle”. The authors suggest that every product and all packaging should have a complete closed-loop cycle mapped out for each component, i.e., pathways should be identified for each component to either be recycled indefinitely or to return to the natural ecosystem.</a:t>
            </a:r>
          </a:p>
          <a:p>
            <a:endParaRPr lang="en-IN" dirty="0"/>
          </a:p>
        </p:txBody>
      </p:sp>
      <p:sp>
        <p:nvSpPr>
          <p:cNvPr id="4" name="Date Placeholder 3"/>
          <p:cNvSpPr>
            <a:spLocks noGrp="1"/>
          </p:cNvSpPr>
          <p:nvPr>
            <p:ph type="dt" sz="half" idx="10"/>
          </p:nvPr>
        </p:nvSpPr>
        <p:spPr/>
        <p:txBody>
          <a:bodyPr/>
          <a:lstStyle/>
          <a:p>
            <a:fld id="{23F99607-E31C-440C-9DD9-3FA3D5E352E7}"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140621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6705600" cy="457199"/>
          </a:xfrm>
          <a:solidFill>
            <a:srgbClr val="FF7C80"/>
          </a:solidFill>
        </p:spPr>
        <p:txBody>
          <a:bodyPr>
            <a:normAutofit fontScale="90000"/>
          </a:bodyPr>
          <a:lstStyle/>
          <a:p>
            <a:r>
              <a:rPr lang="en-IN" sz="2800" dirty="0"/>
              <a:t>Recycling Efficiency</a:t>
            </a:r>
          </a:p>
        </p:txBody>
      </p:sp>
      <p:sp>
        <p:nvSpPr>
          <p:cNvPr id="3" name="Content Placeholder 2"/>
          <p:cNvSpPr>
            <a:spLocks noGrp="1"/>
          </p:cNvSpPr>
          <p:nvPr>
            <p:ph idx="1"/>
          </p:nvPr>
        </p:nvSpPr>
        <p:spPr/>
        <p:txBody>
          <a:bodyPr>
            <a:normAutofit fontScale="85000" lnSpcReduction="20000"/>
          </a:bodyPr>
          <a:lstStyle/>
          <a:p>
            <a:pPr fontAlgn="base"/>
            <a:r>
              <a:rPr lang="en-US" sz="2300" dirty="0"/>
              <a:t>We understand that recycling materials from the waste stream helps to conserve resources. But the question often arises: How much material can be actually recovered, and is it worth spending energy and labor for it, or it is easier to extract fresh material from the environment? A useful metric to characterize technical performance of a recycling line is </a:t>
            </a:r>
            <a:r>
              <a:rPr lang="en-US" sz="2300" i="1" dirty="0"/>
              <a:t>recycling efficiency</a:t>
            </a:r>
            <a:r>
              <a:rPr lang="en-US" sz="2300" dirty="0"/>
              <a:t>. The general approach to estimate efficiency is as follows:</a:t>
            </a:r>
          </a:p>
          <a:p>
            <a:pPr fontAlgn="base"/>
            <a:r>
              <a:rPr lang="en-US" sz="2300" b="1" dirty="0"/>
              <a:t>Determine the input of the process:</a:t>
            </a:r>
            <a:r>
              <a:rPr lang="en-US" sz="2300" dirty="0"/>
              <a:t> Input is measured as the mass or volume of all fractions or materials entering the recycling process per time period (usually per year) - </a:t>
            </a:r>
            <a:r>
              <a:rPr lang="en-US" sz="2300" i="1" dirty="0"/>
              <a:t>m</a:t>
            </a:r>
            <a:r>
              <a:rPr lang="en-US" sz="2300" baseline="-25000" dirty="0"/>
              <a:t>i</a:t>
            </a:r>
            <a:r>
              <a:rPr lang="en-US" sz="2300" dirty="0"/>
              <a:t>(in)</a:t>
            </a:r>
            <a:br>
              <a:rPr lang="en-US" sz="2300" dirty="0"/>
            </a:br>
            <a:r>
              <a:rPr lang="en-US" sz="2300" dirty="0"/>
              <a:t> </a:t>
            </a:r>
          </a:p>
          <a:p>
            <a:pPr fontAlgn="base"/>
            <a:r>
              <a:rPr lang="en-US" sz="2300" b="1" dirty="0"/>
              <a:t>Determine the output of the process:</a:t>
            </a:r>
            <a:r>
              <a:rPr lang="en-US" sz="2300" dirty="0"/>
              <a:t> Output includes the mass of the </a:t>
            </a:r>
            <a:r>
              <a:rPr lang="en-US" sz="2300" i="1" dirty="0"/>
              <a:t>useful</a:t>
            </a:r>
            <a:r>
              <a:rPr lang="en-US" sz="2300" dirty="0"/>
              <a:t> recycled components - </a:t>
            </a:r>
            <a:r>
              <a:rPr lang="en-US" sz="2300" i="1" dirty="0"/>
              <a:t>m</a:t>
            </a:r>
            <a:r>
              <a:rPr lang="en-US" sz="2300" baseline="-25000" dirty="0"/>
              <a:t>i</a:t>
            </a:r>
            <a:r>
              <a:rPr lang="en-US" sz="2300" dirty="0"/>
              <a:t>(out), excluding any unrecycled material sent to refuse. Loss of the components to the refuse can be due to process inefficiencies, such as sorting losses, damages or loss of quality, loss of slag and emissions, accidental presence of non-recyclable items.</a:t>
            </a:r>
            <a:br>
              <a:rPr lang="en-US" sz="2300" dirty="0"/>
            </a:br>
            <a:r>
              <a:rPr lang="en-US" sz="2300" dirty="0"/>
              <a:t> </a:t>
            </a:r>
          </a:p>
          <a:p>
            <a:endParaRPr lang="en-IN" dirty="0"/>
          </a:p>
        </p:txBody>
      </p:sp>
      <p:sp>
        <p:nvSpPr>
          <p:cNvPr id="4" name="Date Placeholder 3"/>
          <p:cNvSpPr>
            <a:spLocks noGrp="1"/>
          </p:cNvSpPr>
          <p:nvPr>
            <p:ph type="dt" sz="half" idx="10"/>
          </p:nvPr>
        </p:nvSpPr>
        <p:spPr/>
        <p:txBody>
          <a:bodyPr/>
          <a:lstStyle/>
          <a:p>
            <a:fld id="{EC3801B8-E3F8-4CF6-AB04-419B9D1B9210}"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404578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792162"/>
          </a:xfrm>
          <a:solidFill>
            <a:srgbClr val="FF7C80"/>
          </a:solidFill>
        </p:spPr>
        <p:txBody>
          <a:bodyPr>
            <a:normAutofit/>
          </a:bodyPr>
          <a:lstStyle/>
          <a:p>
            <a:r>
              <a:rPr lang="en-IN" sz="2800" dirty="0"/>
              <a:t>Recycling Efficiency</a:t>
            </a:r>
          </a:p>
        </p:txBody>
      </p:sp>
      <p:pic>
        <p:nvPicPr>
          <p:cNvPr id="7" name="Content Placeholder 6"/>
          <p:cNvPicPr>
            <a:picLocks noGrp="1" noChangeAspect="1"/>
          </p:cNvPicPr>
          <p:nvPr>
            <p:ph idx="1"/>
          </p:nvPr>
        </p:nvPicPr>
        <p:blipFill>
          <a:blip r:embed="rId2"/>
          <a:stretch>
            <a:fillRect/>
          </a:stretch>
        </p:blipFill>
        <p:spPr>
          <a:xfrm>
            <a:off x="1804601" y="3124891"/>
            <a:ext cx="5534797" cy="1476581"/>
          </a:xfrm>
          <a:prstGeom prst="rect">
            <a:avLst/>
          </a:prstGeom>
        </p:spPr>
      </p:pic>
      <p:sp>
        <p:nvSpPr>
          <p:cNvPr id="4" name="Date Placeholder 3"/>
          <p:cNvSpPr>
            <a:spLocks noGrp="1"/>
          </p:cNvSpPr>
          <p:nvPr>
            <p:ph type="dt" sz="half" idx="10"/>
          </p:nvPr>
        </p:nvSpPr>
        <p:spPr/>
        <p:txBody>
          <a:bodyPr/>
          <a:lstStyle/>
          <a:p>
            <a:fld id="{360BFF44-B10F-466B-8E4A-D7C658599B77}"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41570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792162"/>
          </a:xfrm>
          <a:solidFill>
            <a:srgbClr val="FF7C80"/>
          </a:solidFill>
        </p:spPr>
        <p:txBody>
          <a:bodyPr>
            <a:normAutofit/>
          </a:bodyPr>
          <a:lstStyle/>
          <a:p>
            <a:r>
              <a:rPr lang="en-IN" sz="2800" dirty="0"/>
              <a:t>Recycling Efficiency</a:t>
            </a:r>
          </a:p>
        </p:txBody>
      </p:sp>
      <p:sp>
        <p:nvSpPr>
          <p:cNvPr id="3" name="Content Placeholder 2"/>
          <p:cNvSpPr>
            <a:spLocks noGrp="1"/>
          </p:cNvSpPr>
          <p:nvPr>
            <p:ph idx="1"/>
          </p:nvPr>
        </p:nvSpPr>
        <p:spPr/>
        <p:txBody>
          <a:bodyPr>
            <a:normAutofit fontScale="92500" lnSpcReduction="10000"/>
          </a:bodyPr>
          <a:lstStyle/>
          <a:p>
            <a:pPr fontAlgn="base"/>
            <a:r>
              <a:rPr lang="en-US" sz="2100" dirty="0"/>
              <a:t>Example</a:t>
            </a:r>
          </a:p>
          <a:p>
            <a:pPr fontAlgn="base"/>
            <a:r>
              <a:rPr lang="en-US" sz="2100" dirty="0"/>
              <a:t>Consider the case of recycling </a:t>
            </a:r>
            <a:r>
              <a:rPr lang="en-US" sz="2100" dirty="0" err="1"/>
              <a:t>Pb</a:t>
            </a:r>
            <a:r>
              <a:rPr lang="en-US" sz="2100" dirty="0"/>
              <a:t>-acid batteries. Input will include lead metal (</a:t>
            </a:r>
            <a:r>
              <a:rPr lang="en-US" sz="2100" dirty="0" err="1"/>
              <a:t>Pb</a:t>
            </a:r>
            <a:r>
              <a:rPr lang="en-US" sz="2100" dirty="0"/>
              <a:t>) together with liquids and other solids contained in a battery and also the external jacket. Let us count recovered </a:t>
            </a:r>
            <a:r>
              <a:rPr lang="en-US" sz="2100" dirty="0" err="1"/>
              <a:t>Pb</a:t>
            </a:r>
            <a:r>
              <a:rPr lang="en-US" sz="2100" dirty="0"/>
              <a:t> as useful output, but any chemicals that cannot be salvaged and must be disposed off are not included. Then efficiency of lead recovery can be estimated as: </a:t>
            </a:r>
            <a:r>
              <a:rPr lang="en-US" sz="2100" i="1" dirty="0"/>
              <a:t>η</a:t>
            </a:r>
            <a:r>
              <a:rPr lang="en-US" sz="2100" dirty="0"/>
              <a:t> = </a:t>
            </a:r>
            <a:r>
              <a:rPr lang="en-US" sz="2100" i="1" dirty="0" err="1"/>
              <a:t>m</a:t>
            </a:r>
            <a:r>
              <a:rPr lang="en-US" sz="2100" baseline="-25000" dirty="0" err="1"/>
              <a:t>Pb</a:t>
            </a:r>
            <a:r>
              <a:rPr lang="en-US" sz="2100" dirty="0"/>
              <a:t>(out) / m</a:t>
            </a:r>
            <a:r>
              <a:rPr lang="en-US" sz="2100" baseline="-25000" dirty="0"/>
              <a:t>i</a:t>
            </a:r>
            <a:r>
              <a:rPr lang="en-US" sz="2100" dirty="0"/>
              <a:t>(in) x 100%</a:t>
            </a:r>
          </a:p>
          <a:p>
            <a:pPr fontAlgn="base"/>
            <a:r>
              <a:rPr lang="en-US" sz="2100" dirty="0"/>
              <a:t>Let us imagine that a small recycling facility treats 13,000 kg of old batteries per year. If the amount of the recovered lead is for example 7,000 kg per year, then</a:t>
            </a:r>
            <a:br>
              <a:rPr lang="en-US" sz="2100" dirty="0"/>
            </a:br>
            <a:r>
              <a:rPr lang="en-US" sz="2100" i="1" dirty="0"/>
              <a:t>η</a:t>
            </a:r>
            <a:r>
              <a:rPr lang="en-US" sz="2100" dirty="0"/>
              <a:t> = 7,000 / 13,000 × 100% = 54%</a:t>
            </a:r>
          </a:p>
          <a:p>
            <a:pPr fontAlgn="base"/>
            <a:r>
              <a:rPr lang="en-US" sz="2100" dirty="0"/>
              <a:t>That means that the other 46% of material supplied to the recycling process is lost or discarded (e.g., non-recyclable acid and other chemicals, slag, etc.). Note, the above numbers are randomly picked and used merely for example.</a:t>
            </a:r>
          </a:p>
          <a:p>
            <a:pPr fontAlgn="base"/>
            <a:r>
              <a:rPr lang="en-US" sz="2100" dirty="0"/>
              <a:t>100% efficiency is possible only in the ideal case when no waste is sent to the landfill or incineration.</a:t>
            </a:r>
          </a:p>
          <a:p>
            <a:endParaRPr lang="en-IN" dirty="0"/>
          </a:p>
        </p:txBody>
      </p:sp>
      <p:sp>
        <p:nvSpPr>
          <p:cNvPr id="4" name="Date Placeholder 3"/>
          <p:cNvSpPr>
            <a:spLocks noGrp="1"/>
          </p:cNvSpPr>
          <p:nvPr>
            <p:ph type="dt" sz="half" idx="10"/>
          </p:nvPr>
        </p:nvSpPr>
        <p:spPr/>
        <p:txBody>
          <a:bodyPr/>
          <a:lstStyle/>
          <a:p>
            <a:fld id="{A69FA8F1-12B7-422E-BA87-3CD0811DDC18}"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99370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715962"/>
          </a:xfrm>
          <a:solidFill>
            <a:srgbClr val="FF7C80"/>
          </a:solidFill>
        </p:spPr>
        <p:txBody>
          <a:bodyPr>
            <a:normAutofit fontScale="90000"/>
          </a:bodyPr>
          <a:lstStyle/>
          <a:p>
            <a:r>
              <a:rPr lang="en-IN" sz="2800" dirty="0"/>
              <a:t>Management Of Food Waste And Composting Technologies</a:t>
            </a:r>
          </a:p>
        </p:txBody>
      </p:sp>
      <p:sp>
        <p:nvSpPr>
          <p:cNvPr id="3" name="Content Placeholder 2"/>
          <p:cNvSpPr>
            <a:spLocks noGrp="1"/>
          </p:cNvSpPr>
          <p:nvPr>
            <p:ph idx="1"/>
          </p:nvPr>
        </p:nvSpPr>
        <p:spPr/>
        <p:txBody>
          <a:bodyPr>
            <a:normAutofit fontScale="92500"/>
          </a:bodyPr>
          <a:lstStyle/>
          <a:p>
            <a:pPr algn="just" fontAlgn="base"/>
            <a:r>
              <a:rPr lang="en-US" sz="2100" dirty="0"/>
              <a:t>Food waste accounts for 14.5% of all generated waste in the US according to EPA report, and only a small portion of it is recovered (1.6%). At the same time, food waste contains loads of nutrients that can be returned to the environment, but it should be done the right way. Disposing of the organic waste in the landfill results in the generation of methane, which can pose a threat or contribute to the greenhouse effect. Hence, developing composting technologies is an important part of a sustainable waste management system.</a:t>
            </a:r>
          </a:p>
          <a:p>
            <a:pPr algn="just" fontAlgn="base"/>
            <a:r>
              <a:rPr lang="en-US" sz="2100" dirty="0"/>
              <a:t>Compost is a stable organic mixture resulting from the breakdown of organic components; it is typically dark brown or black and contains humus which provides a soil-like, earthy smell. Compost is widely used as fertilizer and soil amendment in agriculture. It is created by piling organic wastes (garden waste, leaves, food waste, manure) with bulking agents (e.g., wood chips) to provide an environment for anaerobic bacteria and fungi to manage the chemical decomposition process. Compost is stabilized through maturation and curing process.</a:t>
            </a:r>
          </a:p>
          <a:p>
            <a:endParaRPr lang="en-IN" dirty="0"/>
          </a:p>
        </p:txBody>
      </p:sp>
      <p:sp>
        <p:nvSpPr>
          <p:cNvPr id="4" name="Date Placeholder 3"/>
          <p:cNvSpPr>
            <a:spLocks noGrp="1"/>
          </p:cNvSpPr>
          <p:nvPr>
            <p:ph type="dt" sz="half" idx="10"/>
          </p:nvPr>
        </p:nvSpPr>
        <p:spPr/>
        <p:txBody>
          <a:bodyPr/>
          <a:lstStyle/>
          <a:p>
            <a:fld id="{DD755B17-3AAE-44B8-8D66-1C38C750FB48}"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95074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24A7-B616-9164-975E-5DCFA1B93E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464507-2BAA-97BE-4FE9-C6DA97A6F89A}"/>
              </a:ext>
            </a:extLst>
          </p:cNvPr>
          <p:cNvSpPr>
            <a:spLocks noGrp="1"/>
          </p:cNvSpPr>
          <p:nvPr>
            <p:ph idx="1"/>
          </p:nvPr>
        </p:nvSpPr>
        <p:spPr/>
        <p:txBody>
          <a:bodyPr>
            <a:normAutofit/>
          </a:bodyPr>
          <a:lstStyle/>
          <a:p>
            <a:r>
              <a:rPr lang="en-US" sz="2000" dirty="0"/>
              <a:t>CO with blooms taxonomy </a:t>
            </a:r>
          </a:p>
          <a:p>
            <a:r>
              <a:rPr lang="en-US" sz="2000" dirty="0"/>
              <a:t>CO 1: Understand the principles of sustainable systems and demonstrate how the economic and technical performance of sustainable technologies can be measured and compared.	K2 (Understand)</a:t>
            </a:r>
          </a:p>
          <a:p>
            <a:r>
              <a:rPr lang="en-US" sz="2000" dirty="0"/>
              <a:t>CO 2: Identify the technical and economic obstacles to the widespread use of sustainable technologies.	K3 (Apply)</a:t>
            </a:r>
          </a:p>
          <a:p>
            <a:r>
              <a:rPr lang="en-US" sz="2000" dirty="0"/>
              <a:t>CO 3: Assess sustainable technologies to show the greatest long-term promise in terms of social, environmental, and economic metrics.	K3 (Apply)</a:t>
            </a:r>
          </a:p>
          <a:p>
            <a:r>
              <a:rPr lang="en-US" sz="2000" dirty="0"/>
              <a:t>CO 4: Identify types of sustainable energy technologies that are closest to commercialization.	K2 (Understand)</a:t>
            </a:r>
          </a:p>
        </p:txBody>
      </p:sp>
      <p:sp>
        <p:nvSpPr>
          <p:cNvPr id="4" name="Date Placeholder 3">
            <a:extLst>
              <a:ext uri="{FF2B5EF4-FFF2-40B4-BE49-F238E27FC236}">
                <a16:creationId xmlns:a16="http://schemas.microsoft.com/office/drawing/2014/main" id="{2F452DAD-5FA7-AEEF-7533-A0E157560056}"/>
              </a:ext>
            </a:extLst>
          </p:cNvPr>
          <p:cNvSpPr>
            <a:spLocks noGrp="1"/>
          </p:cNvSpPr>
          <p:nvPr>
            <p:ph type="dt" sz="half" idx="10"/>
          </p:nvPr>
        </p:nvSpPr>
        <p:spPr/>
        <p:txBody>
          <a:bodyPr/>
          <a:lstStyle/>
          <a:p>
            <a:fld id="{7992A44B-A48F-43C4-A7E0-0FAD7A23929B}" type="datetime1">
              <a:rPr lang="en-US" smtClean="0"/>
              <a:t>4/22/2025</a:t>
            </a:fld>
            <a:endParaRPr lang="en-US"/>
          </a:p>
        </p:txBody>
      </p:sp>
      <p:sp>
        <p:nvSpPr>
          <p:cNvPr id="5" name="Footer Placeholder 4">
            <a:extLst>
              <a:ext uri="{FF2B5EF4-FFF2-40B4-BE49-F238E27FC236}">
                <a16:creationId xmlns:a16="http://schemas.microsoft.com/office/drawing/2014/main" id="{D77F75D7-5406-5828-B6CF-638AAA1B69C1}"/>
              </a:ext>
            </a:extLst>
          </p:cNvPr>
          <p:cNvSpPr>
            <a:spLocks noGrp="1"/>
          </p:cNvSpPr>
          <p:nvPr>
            <p:ph type="ftr" sz="quarter" idx="11"/>
          </p:nvPr>
        </p:nvSpPr>
        <p:spPr/>
        <p:txBody>
          <a:bodyPr/>
          <a:lstStyle/>
          <a:p>
            <a:r>
              <a:rPr lang="fi-FI"/>
              <a:t>anamikasrivastava               AOE0866  ST              Unit 3</a:t>
            </a:r>
            <a:endParaRPr lang="en-US"/>
          </a:p>
        </p:txBody>
      </p:sp>
      <p:sp>
        <p:nvSpPr>
          <p:cNvPr id="6" name="Slide Number Placeholder 5">
            <a:extLst>
              <a:ext uri="{FF2B5EF4-FFF2-40B4-BE49-F238E27FC236}">
                <a16:creationId xmlns:a16="http://schemas.microsoft.com/office/drawing/2014/main" id="{D430E74B-BCE7-F3BC-8B78-80BC82CC6DF6}"/>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592286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868362"/>
          </a:xfrm>
          <a:solidFill>
            <a:srgbClr val="FF7C80"/>
          </a:solidFill>
        </p:spPr>
        <p:txBody>
          <a:bodyPr>
            <a:normAutofit fontScale="90000"/>
          </a:bodyPr>
          <a:lstStyle/>
          <a:p>
            <a:r>
              <a:rPr lang="en-IN" sz="2800" dirty="0"/>
              <a:t>Management Of Food Waste And Composting Technologies</a:t>
            </a:r>
          </a:p>
        </p:txBody>
      </p:sp>
      <p:sp>
        <p:nvSpPr>
          <p:cNvPr id="3" name="Content Placeholder 2"/>
          <p:cNvSpPr>
            <a:spLocks noGrp="1"/>
          </p:cNvSpPr>
          <p:nvPr>
            <p:ph idx="1"/>
          </p:nvPr>
        </p:nvSpPr>
        <p:spPr/>
        <p:txBody>
          <a:bodyPr>
            <a:normAutofit fontScale="40000" lnSpcReduction="20000"/>
          </a:bodyPr>
          <a:lstStyle/>
          <a:p>
            <a:pPr fontAlgn="base"/>
            <a:r>
              <a:rPr lang="en-US" sz="3800" dirty="0"/>
              <a:t>According to US EPA, there are a number of benefits of the composting process. These include:</a:t>
            </a:r>
          </a:p>
          <a:p>
            <a:pPr fontAlgn="base"/>
            <a:r>
              <a:rPr lang="en-US" sz="3800" dirty="0"/>
              <a:t>reduction and elimination of the need for chemical fertilizers;</a:t>
            </a:r>
          </a:p>
          <a:p>
            <a:pPr fontAlgn="base"/>
            <a:r>
              <a:rPr lang="en-US" sz="3800" dirty="0"/>
              <a:t>increasing of crop yields;</a:t>
            </a:r>
          </a:p>
          <a:p>
            <a:pPr fontAlgn="base"/>
            <a:r>
              <a:rPr lang="en-US" sz="3800" dirty="0"/>
              <a:t>facilitation of reforestation, wetland restoration, and habitat revitalization by amending contaminated, compacted, and marginal soils;</a:t>
            </a:r>
          </a:p>
          <a:p>
            <a:pPr fontAlgn="base"/>
            <a:r>
              <a:rPr lang="en-US" sz="3800" dirty="0"/>
              <a:t>cost-effective remediation of soils contaminated by hazardous waste;</a:t>
            </a:r>
          </a:p>
          <a:p>
            <a:pPr fontAlgn="base"/>
            <a:r>
              <a:rPr lang="en-US" sz="3800" dirty="0"/>
              <a:t>absorption and removal of solids, oil, grease, and heavy metals from </a:t>
            </a:r>
            <a:r>
              <a:rPr lang="en-US" sz="3800" dirty="0" err="1"/>
              <a:t>stormwater</a:t>
            </a:r>
            <a:r>
              <a:rPr lang="en-US" sz="3800" dirty="0"/>
              <a:t> runoff;</a:t>
            </a:r>
          </a:p>
          <a:p>
            <a:pPr fontAlgn="base"/>
            <a:r>
              <a:rPr lang="en-US" sz="3800" dirty="0"/>
              <a:t>avoidance of methane and leachate formation in landfills;</a:t>
            </a:r>
          </a:p>
          <a:p>
            <a:pPr fontAlgn="base"/>
            <a:r>
              <a:rPr lang="en-US" sz="3800" dirty="0"/>
              <a:t>decreased need for water, fertilizers, and pesticides in agriculture;</a:t>
            </a:r>
          </a:p>
          <a:p>
            <a:pPr fontAlgn="base"/>
            <a:r>
              <a:rPr lang="en-US" sz="3800" dirty="0"/>
              <a:t>serving as a marketable commodity and as a low-cost alternative to standard landfill cover;</a:t>
            </a:r>
          </a:p>
          <a:p>
            <a:pPr fontAlgn="base"/>
            <a:r>
              <a:rPr lang="en-US" sz="3800" dirty="0"/>
              <a:t>capturing and destruction of 99.6 percent of industrial volatile organic chemicals (VOCs) in contaminated air;</a:t>
            </a:r>
          </a:p>
          <a:p>
            <a:pPr fontAlgn="base"/>
            <a:r>
              <a:rPr lang="en-US" sz="3800" dirty="0"/>
              <a:t>more cost-effective soil, water, and air remediation compared to conventional technologies;</a:t>
            </a:r>
          </a:p>
          <a:p>
            <a:pPr fontAlgn="base"/>
            <a:r>
              <a:rPr lang="en-US" sz="3800" dirty="0"/>
              <a:t>extension of municipal landfill life by diverting organic materials from landfills.</a:t>
            </a:r>
          </a:p>
          <a:p>
            <a:pPr fontAlgn="base"/>
            <a:r>
              <a:rPr lang="en-US" sz="3800" dirty="0"/>
              <a:t>Certain physical conditions need to be provided for proper composting process. There are different types of processes, which are overviewed in the following reading.</a:t>
            </a:r>
          </a:p>
          <a:p>
            <a:endParaRPr lang="en-IN" dirty="0"/>
          </a:p>
        </p:txBody>
      </p:sp>
      <p:sp>
        <p:nvSpPr>
          <p:cNvPr id="4" name="Date Placeholder 3"/>
          <p:cNvSpPr>
            <a:spLocks noGrp="1"/>
          </p:cNvSpPr>
          <p:nvPr>
            <p:ph type="dt" sz="half" idx="10"/>
          </p:nvPr>
        </p:nvSpPr>
        <p:spPr/>
        <p:txBody>
          <a:bodyPr/>
          <a:lstStyle/>
          <a:p>
            <a:fld id="{C37F99D7-B00F-46BC-A2DE-8B0F64B031E2}"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9769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095375"/>
          </a:xfrm>
          <a:solidFill>
            <a:srgbClr val="FF7C80"/>
          </a:solidFill>
        </p:spPr>
        <p:txBody>
          <a:bodyPr>
            <a:normAutofit/>
          </a:bodyPr>
          <a:lstStyle/>
          <a:p>
            <a:r>
              <a:rPr lang="en-IN" sz="2800" dirty="0"/>
              <a:t>Management Of Food Waste And Composting Technologies</a:t>
            </a:r>
          </a:p>
        </p:txBody>
      </p:sp>
      <p:sp>
        <p:nvSpPr>
          <p:cNvPr id="3" name="Content Placeholder 2"/>
          <p:cNvSpPr>
            <a:spLocks noGrp="1"/>
          </p:cNvSpPr>
          <p:nvPr>
            <p:ph idx="1"/>
          </p:nvPr>
        </p:nvSpPr>
        <p:spPr/>
        <p:txBody>
          <a:bodyPr>
            <a:normAutofit/>
          </a:bodyPr>
          <a:lstStyle/>
          <a:p>
            <a:pPr algn="just" fontAlgn="base"/>
            <a:r>
              <a:rPr lang="en-US" sz="1900" dirty="0"/>
              <a:t>While having obvious benefits, composting is far from being environmentally clean. When organic components are mixed and concentrated during waste collection, they create aggressive gases and liquid effluents, which should be carefully controlled. In the diagram in Figure 5.3. The side inputs and outputs accompanying the composting process are shown. The pre-composting weighing and pre-processing stages generate liquid leachate, gas exhausts, and solid residue as by-products. The composting stage requires input of air and water, while generating more potentially polluting exhaust and effluents. Some of the residue is reusable, but some is not and need to be disposed of as non-recyclable waste.</a:t>
            </a:r>
          </a:p>
          <a:p>
            <a:br>
              <a:rPr lang="en-US" dirty="0"/>
            </a:br>
            <a:endParaRPr lang="en-IN" dirty="0"/>
          </a:p>
        </p:txBody>
      </p:sp>
      <p:sp>
        <p:nvSpPr>
          <p:cNvPr id="4" name="Date Placeholder 3"/>
          <p:cNvSpPr>
            <a:spLocks noGrp="1"/>
          </p:cNvSpPr>
          <p:nvPr>
            <p:ph type="dt" sz="half" idx="10"/>
          </p:nvPr>
        </p:nvSpPr>
        <p:spPr/>
        <p:txBody>
          <a:bodyPr/>
          <a:lstStyle/>
          <a:p>
            <a:fld id="{E1370A55-29A4-47FA-ACED-72196442D569}"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140117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a:solidFill>
            <a:srgbClr val="FF7C80"/>
          </a:solidFill>
        </p:spPr>
        <p:txBody>
          <a:bodyPr>
            <a:normAutofit/>
          </a:bodyPr>
          <a:lstStyle/>
          <a:p>
            <a:r>
              <a:rPr lang="en-IN" sz="2800" dirty="0"/>
              <a:t>Management Of Food Waste And Composting Technologies</a:t>
            </a:r>
          </a:p>
        </p:txBody>
      </p:sp>
      <p:pic>
        <p:nvPicPr>
          <p:cNvPr id="7" name="Content Placeholder 6"/>
          <p:cNvPicPr>
            <a:picLocks noGrp="1" noChangeAspect="1"/>
          </p:cNvPicPr>
          <p:nvPr>
            <p:ph idx="1"/>
          </p:nvPr>
        </p:nvPicPr>
        <p:blipFill>
          <a:blip r:embed="rId2"/>
          <a:stretch>
            <a:fillRect/>
          </a:stretch>
        </p:blipFill>
        <p:spPr>
          <a:xfrm>
            <a:off x="2019443" y="1600200"/>
            <a:ext cx="5105114" cy="4525963"/>
          </a:xfrm>
          <a:prstGeom prst="rect">
            <a:avLst/>
          </a:prstGeom>
        </p:spPr>
      </p:pic>
      <p:sp>
        <p:nvSpPr>
          <p:cNvPr id="4" name="Date Placeholder 3"/>
          <p:cNvSpPr>
            <a:spLocks noGrp="1"/>
          </p:cNvSpPr>
          <p:nvPr>
            <p:ph type="dt" sz="half" idx="10"/>
          </p:nvPr>
        </p:nvSpPr>
        <p:spPr/>
        <p:txBody>
          <a:bodyPr/>
          <a:lstStyle/>
          <a:p>
            <a:fld id="{943182F2-E0B1-4416-BB53-BFFF87B27A37}"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621973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868362"/>
          </a:xfrm>
          <a:solidFill>
            <a:srgbClr val="FF7C80"/>
          </a:solidFill>
        </p:spPr>
        <p:txBody>
          <a:bodyPr>
            <a:normAutofit/>
          </a:bodyPr>
          <a:lstStyle/>
          <a:p>
            <a:r>
              <a:rPr lang="en-IN" sz="2800" dirty="0"/>
              <a:t>E-waste Stream Management </a:t>
            </a:r>
          </a:p>
        </p:txBody>
      </p:sp>
      <p:sp>
        <p:nvSpPr>
          <p:cNvPr id="3" name="Content Placeholder 2"/>
          <p:cNvSpPr>
            <a:spLocks noGrp="1"/>
          </p:cNvSpPr>
          <p:nvPr>
            <p:ph idx="1"/>
          </p:nvPr>
        </p:nvSpPr>
        <p:spPr/>
        <p:txBody>
          <a:bodyPr>
            <a:normAutofit fontScale="70000" lnSpcReduction="20000"/>
          </a:bodyPr>
          <a:lstStyle/>
          <a:p>
            <a:pPr algn="just" fontAlgn="base"/>
            <a:r>
              <a:rPr lang="en-US" sz="2900" dirty="0"/>
              <a:t>There are reasons to separate the electronics waste stream:</a:t>
            </a:r>
          </a:p>
          <a:p>
            <a:pPr algn="just" fontAlgn="base"/>
            <a:r>
              <a:rPr lang="en-US" sz="2900" dirty="0"/>
              <a:t>rapid growth of the electronic manufacturing volume, market, and rapid change in technology resulting in new products</a:t>
            </a:r>
          </a:p>
          <a:p>
            <a:pPr algn="just" fontAlgn="base"/>
            <a:r>
              <a:rPr lang="en-US" sz="2900" dirty="0"/>
              <a:t>complexity of electronic products, which requires special approach in recycling</a:t>
            </a:r>
          </a:p>
          <a:p>
            <a:pPr algn="just" fontAlgn="base"/>
            <a:r>
              <a:rPr lang="en-US" sz="2900" dirty="0"/>
              <a:t>use of rare and precious metals and compounds, many of which should be recovered</a:t>
            </a:r>
          </a:p>
          <a:p>
            <a:pPr algn="just" fontAlgn="base"/>
            <a:r>
              <a:rPr lang="en-US" sz="2900" dirty="0"/>
              <a:t>presence of toxic chemicals and other substances of environmental concern</a:t>
            </a:r>
          </a:p>
          <a:p>
            <a:pPr algn="just" fontAlgn="base"/>
            <a:r>
              <a:rPr lang="en-US" sz="2900" dirty="0"/>
              <a:t>opportunities of efficient material and component reuse</a:t>
            </a:r>
          </a:p>
          <a:p>
            <a:pPr algn="just" fontAlgn="base"/>
            <a:r>
              <a:rPr lang="en-US" sz="2900" dirty="0"/>
              <a:t>Electronics recycling, computers for instance, is essentially a process of breaking down the final product back to components (some of which can be reused) and initial raw materials (such as copper, gold, silver, other metals, plastics). Because of significant load of technological product with heavy metals and toxic compounds (e.g., mercury, cadmium, lead, flame retardants), discarded electronics are classified as </a:t>
            </a:r>
            <a:r>
              <a:rPr lang="en-US" sz="2900" i="1" dirty="0"/>
              <a:t>hazardous waste</a:t>
            </a:r>
            <a:r>
              <a:rPr lang="en-US" sz="2900" dirty="0"/>
              <a:t>. Hence, recycling also requires strict measures of environmental safety.</a:t>
            </a:r>
          </a:p>
          <a:p>
            <a:endParaRPr lang="en-IN" dirty="0"/>
          </a:p>
        </p:txBody>
      </p:sp>
      <p:sp>
        <p:nvSpPr>
          <p:cNvPr id="4" name="Date Placeholder 3"/>
          <p:cNvSpPr>
            <a:spLocks noGrp="1"/>
          </p:cNvSpPr>
          <p:nvPr>
            <p:ph type="dt" sz="half" idx="10"/>
          </p:nvPr>
        </p:nvSpPr>
        <p:spPr/>
        <p:txBody>
          <a:bodyPr/>
          <a:lstStyle/>
          <a:p>
            <a:fld id="{E5FD598E-C3A1-4EBA-B27A-6217C0F51711}"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667822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868362"/>
          </a:xfrm>
          <a:solidFill>
            <a:srgbClr val="FF7C80"/>
          </a:solidFill>
        </p:spPr>
        <p:txBody>
          <a:bodyPr>
            <a:normAutofit/>
          </a:bodyPr>
          <a:lstStyle/>
          <a:p>
            <a:r>
              <a:rPr lang="en-IN" sz="2800" dirty="0"/>
              <a:t>E-waste Stream Management </a:t>
            </a:r>
          </a:p>
        </p:txBody>
      </p:sp>
      <p:sp>
        <p:nvSpPr>
          <p:cNvPr id="3" name="Content Placeholder 2"/>
          <p:cNvSpPr>
            <a:spLocks noGrp="1"/>
          </p:cNvSpPr>
          <p:nvPr>
            <p:ph idx="1"/>
          </p:nvPr>
        </p:nvSpPr>
        <p:spPr/>
        <p:txBody>
          <a:bodyPr>
            <a:noAutofit/>
          </a:bodyPr>
          <a:lstStyle/>
          <a:p>
            <a:pPr algn="just" fontAlgn="base"/>
            <a:r>
              <a:rPr lang="en-US" sz="1800" dirty="0"/>
              <a:t>However, currently existing programs of sorting / disassembly are hardly sufficient. The problem is that current computer and other electronic products are not designed to be recycled. End-of-life disassembly and recovery of pure materials is a tedious and expensive process. Few companies manage to build an effective infrastructure for electronic recycling. Even if responsible recycling practices exist, they hardly keep up with growing market for electronics and accelerating e-waste accumulation pace.</a:t>
            </a:r>
          </a:p>
          <a:p>
            <a:pPr algn="just" fontAlgn="base"/>
            <a:r>
              <a:rPr lang="en-US" sz="1800" dirty="0"/>
              <a:t>Unfortunately, there are businesses that find it more profitable to export the electronic waste overseas to developing countries. This practice, highly non-sustainable on the global scale and harmful to local population and environment, is an ugly illustration of shifting the environmental burden from one part of the global system to another:</a:t>
            </a:r>
          </a:p>
          <a:p>
            <a:pPr algn="just" fontAlgn="base"/>
            <a:r>
              <a:rPr lang="en-US" sz="1800" dirty="0"/>
              <a:t>For example, this video contains graphic illustrations of such irresponsible “recycling”.</a:t>
            </a:r>
          </a:p>
          <a:p>
            <a:pPr algn="just"/>
            <a:endParaRPr lang="en-IN" sz="1800" dirty="0"/>
          </a:p>
        </p:txBody>
      </p:sp>
      <p:sp>
        <p:nvSpPr>
          <p:cNvPr id="4" name="Date Placeholder 3"/>
          <p:cNvSpPr>
            <a:spLocks noGrp="1"/>
          </p:cNvSpPr>
          <p:nvPr>
            <p:ph type="dt" sz="half" idx="10"/>
          </p:nvPr>
        </p:nvSpPr>
        <p:spPr/>
        <p:txBody>
          <a:bodyPr/>
          <a:lstStyle/>
          <a:p>
            <a:fld id="{F1BFD303-F418-4E7C-B4FE-01835339E360}"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500694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a:solidFill>
            <a:srgbClr val="FF7C80"/>
          </a:solidFill>
        </p:spPr>
        <p:txBody>
          <a:bodyPr>
            <a:normAutofit/>
          </a:bodyPr>
          <a:lstStyle/>
          <a:p>
            <a:r>
              <a:rPr lang="en-IN" sz="2800" dirty="0"/>
              <a:t>E-waste Stream Management </a:t>
            </a:r>
          </a:p>
        </p:txBody>
      </p:sp>
      <p:sp>
        <p:nvSpPr>
          <p:cNvPr id="3" name="Content Placeholder 2"/>
          <p:cNvSpPr>
            <a:spLocks noGrp="1"/>
          </p:cNvSpPr>
          <p:nvPr>
            <p:ph idx="1"/>
          </p:nvPr>
        </p:nvSpPr>
        <p:spPr/>
        <p:txBody>
          <a:bodyPr>
            <a:normAutofit/>
          </a:bodyPr>
          <a:lstStyle/>
          <a:p>
            <a:pPr algn="just" fontAlgn="base"/>
            <a:r>
              <a:rPr lang="en-US" sz="2000" dirty="0"/>
              <a:t>So, what are possible sustainable solutions to address the root of the e-waste problem?</a:t>
            </a:r>
          </a:p>
          <a:p>
            <a:pPr algn="just" fontAlgn="base"/>
            <a:r>
              <a:rPr lang="en-US" sz="2000" dirty="0"/>
              <a:t>Design devices with environmentally benign components and chemicals.</a:t>
            </a:r>
          </a:p>
          <a:p>
            <a:pPr algn="just" fontAlgn="base"/>
            <a:r>
              <a:rPr lang="en-US" sz="2000" dirty="0"/>
              <a:t>Design computers and other fast-rotating systems easily recyclable (to cut cost and increase process efficiency).</a:t>
            </a:r>
          </a:p>
          <a:p>
            <a:br>
              <a:rPr lang="en-US" dirty="0"/>
            </a:br>
            <a:endParaRPr lang="en-IN" dirty="0"/>
          </a:p>
        </p:txBody>
      </p:sp>
      <p:sp>
        <p:nvSpPr>
          <p:cNvPr id="4" name="Date Placeholder 3"/>
          <p:cNvSpPr>
            <a:spLocks noGrp="1"/>
          </p:cNvSpPr>
          <p:nvPr>
            <p:ph type="dt" sz="half" idx="10"/>
          </p:nvPr>
        </p:nvSpPr>
        <p:spPr/>
        <p:txBody>
          <a:bodyPr/>
          <a:lstStyle/>
          <a:p>
            <a:fld id="{41B70F40-5013-4FC3-AFB5-F1EFAE5BF797}"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48258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a:solidFill>
            <a:srgbClr val="FF7C80"/>
          </a:solidFill>
        </p:spPr>
        <p:txBody>
          <a:bodyPr>
            <a:normAutofit/>
          </a:bodyPr>
          <a:lstStyle/>
          <a:p>
            <a:r>
              <a:rPr lang="en-IN" sz="2800" dirty="0"/>
              <a:t>Solar PV Recycling</a:t>
            </a:r>
          </a:p>
        </p:txBody>
      </p:sp>
      <p:sp>
        <p:nvSpPr>
          <p:cNvPr id="3" name="Content Placeholder 2"/>
          <p:cNvSpPr>
            <a:spLocks noGrp="1"/>
          </p:cNvSpPr>
          <p:nvPr>
            <p:ph idx="1"/>
          </p:nvPr>
        </p:nvSpPr>
        <p:spPr/>
        <p:txBody>
          <a:bodyPr>
            <a:normAutofit/>
          </a:bodyPr>
          <a:lstStyle/>
          <a:p>
            <a:pPr algn="just"/>
            <a:r>
              <a:rPr lang="en-US" sz="1900" dirty="0"/>
              <a:t>The average lifespan of a solar panel being approximately 20 years, many installations from the early 2000s are set to reach end-of-life. So, it's about time for them to be recycled but the real question is will they be recycled? With the presence of heavy metals waste cannot be managed poorly. It is also a known fact that the value of the recovered materials after recycling is nothing compared to the original materials.</a:t>
            </a:r>
          </a:p>
          <a:p>
            <a:pPr algn="just"/>
            <a:r>
              <a:rPr lang="en-US" sz="1900" dirty="0"/>
              <a:t>There is potential in the field of PV recycling. In a typical crystalline solar module, there are components like glass, polymer, solar cells themselves, Copper, Aluminum, and trace amounts of other metals. The largest contributor of the total weight is glass which is 75% followed by a polymer which is 10% and Aluminum which is 8%. Trace amounts include Silver, Lead, and Tin is present.</a:t>
            </a:r>
          </a:p>
          <a:p>
            <a:endParaRPr lang="en-IN" dirty="0"/>
          </a:p>
        </p:txBody>
      </p:sp>
      <p:sp>
        <p:nvSpPr>
          <p:cNvPr id="4" name="Date Placeholder 3"/>
          <p:cNvSpPr>
            <a:spLocks noGrp="1"/>
          </p:cNvSpPr>
          <p:nvPr>
            <p:ph type="dt" sz="half" idx="10"/>
          </p:nvPr>
        </p:nvSpPr>
        <p:spPr/>
        <p:txBody>
          <a:bodyPr/>
          <a:lstStyle/>
          <a:p>
            <a:fld id="{293849F7-E1DB-4C75-BBA0-408D0ECDDAC0}"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816842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944562"/>
          </a:xfrm>
          <a:solidFill>
            <a:srgbClr val="FF7C80"/>
          </a:solidFill>
        </p:spPr>
        <p:txBody>
          <a:bodyPr>
            <a:normAutofit/>
          </a:bodyPr>
          <a:lstStyle/>
          <a:p>
            <a:r>
              <a:rPr lang="en-IN" sz="2800" dirty="0"/>
              <a:t>Solar PV Recycling</a:t>
            </a:r>
          </a:p>
        </p:txBody>
      </p:sp>
      <p:sp>
        <p:nvSpPr>
          <p:cNvPr id="3" name="Content Placeholder 2"/>
          <p:cNvSpPr>
            <a:spLocks noGrp="1"/>
          </p:cNvSpPr>
          <p:nvPr>
            <p:ph idx="1"/>
          </p:nvPr>
        </p:nvSpPr>
        <p:spPr/>
        <p:txBody>
          <a:bodyPr>
            <a:normAutofit lnSpcReduction="10000"/>
          </a:bodyPr>
          <a:lstStyle/>
          <a:p>
            <a:pPr algn="just"/>
            <a:r>
              <a:rPr lang="en-US" sz="2100" b="1" dirty="0"/>
              <a:t>A second life for the panels</a:t>
            </a:r>
            <a:endParaRPr lang="en-US" sz="2100" dirty="0"/>
          </a:p>
          <a:p>
            <a:pPr algn="just"/>
            <a:r>
              <a:rPr lang="en-US" sz="2100" dirty="0"/>
              <a:t>Solar companies try to reuse the materials from solar panels. It is considered to be the simplest and cheapest way to recycle and requires the least processing. For example, a used solar panel will cost sound half the price of its initial cost, and the components used in it might even be sold for less than half the price of used panels.  Panels only make up, at most, about half the cost of a residential solar array, with the other equipment and permits accounting for the rest. Given that used panels don’t generate as much electricity, the money saved by buying them might not be worth it. Used panels that can be resold are usually dumped into landfills. In the US many states are pushing for mandatory recycling for </a:t>
            </a:r>
            <a:r>
              <a:rPr lang="en-US" sz="2100" dirty="0">
                <a:hlinkClick r:id="rId2"/>
              </a:rPr>
              <a:t>PV module manufacturers</a:t>
            </a:r>
            <a:r>
              <a:rPr lang="en-US" sz="2100" dirty="0"/>
              <a:t>. The European Union, meanwhile, requires manufacturers to collect and recycle used solar panels and fund research on end-of-life solutions for the technology they produce.</a:t>
            </a:r>
          </a:p>
          <a:p>
            <a:endParaRPr lang="en-IN" dirty="0"/>
          </a:p>
        </p:txBody>
      </p:sp>
      <p:sp>
        <p:nvSpPr>
          <p:cNvPr id="4" name="Date Placeholder 3"/>
          <p:cNvSpPr>
            <a:spLocks noGrp="1"/>
          </p:cNvSpPr>
          <p:nvPr>
            <p:ph type="dt" sz="half" idx="10"/>
          </p:nvPr>
        </p:nvSpPr>
        <p:spPr/>
        <p:txBody>
          <a:bodyPr/>
          <a:lstStyle/>
          <a:p>
            <a:fld id="{7C56E4CE-E44D-4A3D-B90F-C9A3E9C03DFF}"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997221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700" y="274638"/>
            <a:ext cx="7174099" cy="792162"/>
          </a:xfrm>
          <a:solidFill>
            <a:srgbClr val="FF7C80"/>
          </a:solidFill>
        </p:spPr>
        <p:txBody>
          <a:bodyPr>
            <a:normAutofit/>
          </a:bodyPr>
          <a:lstStyle/>
          <a:p>
            <a:r>
              <a:rPr lang="en-IN" sz="2800" dirty="0"/>
              <a:t>Solar PV Recycling</a:t>
            </a:r>
          </a:p>
        </p:txBody>
      </p:sp>
      <p:pic>
        <p:nvPicPr>
          <p:cNvPr id="7" name="Content Placeholder 6"/>
          <p:cNvPicPr>
            <a:picLocks noGrp="1" noChangeAspect="1"/>
          </p:cNvPicPr>
          <p:nvPr>
            <p:ph idx="1"/>
          </p:nvPr>
        </p:nvPicPr>
        <p:blipFill>
          <a:blip r:embed="rId2"/>
          <a:stretch>
            <a:fillRect/>
          </a:stretch>
        </p:blipFill>
        <p:spPr>
          <a:xfrm>
            <a:off x="1512701" y="1600200"/>
            <a:ext cx="6118597" cy="4525963"/>
          </a:xfrm>
          <a:prstGeom prst="rect">
            <a:avLst/>
          </a:prstGeom>
        </p:spPr>
      </p:pic>
      <p:sp>
        <p:nvSpPr>
          <p:cNvPr id="4" name="Date Placeholder 3"/>
          <p:cNvSpPr>
            <a:spLocks noGrp="1"/>
          </p:cNvSpPr>
          <p:nvPr>
            <p:ph type="dt" sz="half" idx="10"/>
          </p:nvPr>
        </p:nvSpPr>
        <p:spPr/>
        <p:txBody>
          <a:bodyPr/>
          <a:lstStyle/>
          <a:p>
            <a:fld id="{6936254C-D6F0-473E-9EBF-BC8CFB23F107}"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6193076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868362"/>
          </a:xfrm>
          <a:solidFill>
            <a:srgbClr val="FF7C80"/>
          </a:solidFill>
        </p:spPr>
        <p:txBody>
          <a:bodyPr>
            <a:normAutofit/>
          </a:bodyPr>
          <a:lstStyle/>
          <a:p>
            <a:r>
              <a:rPr lang="en-IN" sz="2800" dirty="0"/>
              <a:t>Solar PV Recycling</a:t>
            </a:r>
          </a:p>
        </p:txBody>
      </p:sp>
      <p:sp>
        <p:nvSpPr>
          <p:cNvPr id="3" name="Content Placeholder 2"/>
          <p:cNvSpPr>
            <a:spLocks noGrp="1"/>
          </p:cNvSpPr>
          <p:nvPr>
            <p:ph idx="1"/>
          </p:nvPr>
        </p:nvSpPr>
        <p:spPr/>
        <p:txBody>
          <a:bodyPr>
            <a:normAutofit/>
          </a:bodyPr>
          <a:lstStyle/>
          <a:p>
            <a:pPr algn="just"/>
            <a:r>
              <a:rPr lang="en-US" sz="1800" b="1" dirty="0"/>
              <a:t>Methods of Recycling</a:t>
            </a:r>
            <a:endParaRPr lang="en-US" sz="1800" dirty="0"/>
          </a:p>
          <a:p>
            <a:pPr algn="just"/>
            <a:r>
              <a:rPr lang="en-US" sz="1800" dirty="0"/>
              <a:t>There are three main stages of PV recycling; (1) delamination, (2) material separation, and (3) material extraction and purification. Solar panels are largely recycled mainly by chemical, thermal and mechanical processes. The process starts with the removal of the junction box, wires, and frame. Then, the module is shredded, sorted, and separated. The separation of the materials allows them to be sent to specific recycling processes associated with each material. The process mentioned above is for crystalline silicon panels. a summary of the process can be seen in the figure below</a:t>
            </a:r>
            <a:r>
              <a:rPr lang="en-US" dirty="0"/>
              <a:t>.</a:t>
            </a:r>
          </a:p>
          <a:p>
            <a:r>
              <a:rPr lang="en-US" dirty="0"/>
              <a:t> </a:t>
            </a:r>
          </a:p>
          <a:p>
            <a:endParaRPr lang="en-IN" dirty="0"/>
          </a:p>
        </p:txBody>
      </p:sp>
      <p:sp>
        <p:nvSpPr>
          <p:cNvPr id="4" name="Date Placeholder 3"/>
          <p:cNvSpPr>
            <a:spLocks noGrp="1"/>
          </p:cNvSpPr>
          <p:nvPr>
            <p:ph type="dt" sz="half" idx="10"/>
          </p:nvPr>
        </p:nvSpPr>
        <p:spPr/>
        <p:txBody>
          <a:bodyPr/>
          <a:lstStyle/>
          <a:p>
            <a:fld id="{62A30F20-E64F-456D-8E6C-459CA00C73E3}"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26433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037" y="1166018"/>
            <a:ext cx="8382000" cy="4525963"/>
          </a:xfrm>
        </p:spPr>
        <p:txBody>
          <a:bodyPr>
            <a:normAutofit fontScale="77500" lnSpcReduction="20000"/>
          </a:bodyPr>
          <a:lstStyle/>
          <a:p>
            <a:pPr algn="just"/>
            <a:r>
              <a:rPr lang="en-US" sz="2300" dirty="0"/>
              <a:t>First, we will start with the internet which is very much important for our daily life and we cannot even imagine our life without the internet and it is the outcome of clever and creative algorithms. Numerous sites on the internet can operate and falsify this huge number of data only with the help of these algorithms.</a:t>
            </a:r>
          </a:p>
          <a:p>
            <a:pPr marL="0" indent="0" algn="just">
              <a:buNone/>
            </a:pPr>
            <a:r>
              <a:rPr lang="en-US" sz="2300" dirty="0"/>
              <a:t> </a:t>
            </a:r>
          </a:p>
          <a:p>
            <a:pPr algn="just"/>
            <a:r>
              <a:rPr lang="en-US" sz="2300" dirty="0"/>
              <a:t>The everyday electronic commerce activities are massively subject to our data, for example, credit or debit card numbers, passwords, OTPs, and many more. The </a:t>
            </a:r>
            <a:r>
              <a:rPr lang="en-US" sz="2300" dirty="0" err="1"/>
              <a:t>centre</a:t>
            </a:r>
            <a:r>
              <a:rPr lang="en-US" sz="2300" dirty="0"/>
              <a:t> technologies used incorporate public-key </a:t>
            </a:r>
            <a:r>
              <a:rPr lang="en-US" sz="2300" dirty="0" err="1"/>
              <a:t>cryptocurrency</a:t>
            </a:r>
            <a:r>
              <a:rPr lang="en-US" sz="2300" dirty="0"/>
              <a:t> and digital signatures which depend on mathematical algorithms.</a:t>
            </a:r>
          </a:p>
          <a:p>
            <a:pPr marL="0" indent="0" algn="just">
              <a:buNone/>
            </a:pPr>
            <a:endParaRPr lang="en-US" sz="2300" dirty="0"/>
          </a:p>
          <a:p>
            <a:pPr algn="just"/>
            <a:r>
              <a:rPr lang="en-US" sz="2300" dirty="0"/>
              <a:t>Even an application that doesn't need algorithm content at the application level depends vigorously on the algorithm as the application relies upon hardware, GUI, networking, or object direction and all of these create a substantial use of algorithms.</a:t>
            </a:r>
          </a:p>
          <a:p>
            <a:pPr marL="0" indent="0" algn="just">
              <a:buNone/>
            </a:pPr>
            <a:endParaRPr lang="en-US" sz="2300" dirty="0"/>
          </a:p>
          <a:p>
            <a:pPr algn="just"/>
            <a:r>
              <a:rPr lang="en-US" sz="2300" dirty="0"/>
              <a:t>There are some other vital use cases where the algorithm has been used such as if we watch any video on YouTube then next time we will get related-type advice as recommended videos for us. </a:t>
            </a:r>
          </a:p>
          <a:p>
            <a:pPr marL="0" indent="0">
              <a:buNone/>
            </a:pPr>
            <a:endParaRPr lang="en-US" sz="2200" dirty="0"/>
          </a:p>
        </p:txBody>
      </p:sp>
      <p:sp>
        <p:nvSpPr>
          <p:cNvPr id="6" name="Date Placeholder 5"/>
          <p:cNvSpPr>
            <a:spLocks noGrp="1"/>
          </p:cNvSpPr>
          <p:nvPr>
            <p:ph type="dt" sz="half" idx="10"/>
          </p:nvPr>
        </p:nvSpPr>
        <p:spPr/>
        <p:txBody>
          <a:bodyPr/>
          <a:lstStyle/>
          <a:p>
            <a:fld id="{C3CBE4EE-4D3F-433C-9EA1-594512C5CB02}" type="datetime1">
              <a:rPr lang="en-US" smtClean="0"/>
              <a:t>4/22/2025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50818" y="120649"/>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30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fi-FI"/>
              <a:t>anamikasrivastava               AOE0866  ST              Unit 3</a:t>
            </a:r>
            <a:endParaRPr lang="en-US" dirty="0"/>
          </a:p>
        </p:txBody>
      </p:sp>
    </p:spTree>
    <p:extLst>
      <p:ext uri="{BB962C8B-B14F-4D97-AF65-F5344CB8AC3E}">
        <p14:creationId xmlns:p14="http://schemas.microsoft.com/office/powerpoint/2010/main" val="2183510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792162"/>
          </a:xfrm>
          <a:solidFill>
            <a:srgbClr val="FF7C80"/>
          </a:solidFill>
        </p:spPr>
        <p:txBody>
          <a:bodyPr>
            <a:normAutofit/>
          </a:bodyPr>
          <a:lstStyle/>
          <a:p>
            <a:r>
              <a:rPr lang="en-IN" sz="2800" dirty="0"/>
              <a:t>Solar PV Recycling</a:t>
            </a:r>
          </a:p>
        </p:txBody>
      </p:sp>
      <p:pic>
        <p:nvPicPr>
          <p:cNvPr id="7" name="Content Placeholder 6"/>
          <p:cNvPicPr>
            <a:picLocks noGrp="1" noChangeAspect="1"/>
          </p:cNvPicPr>
          <p:nvPr>
            <p:ph idx="1"/>
          </p:nvPr>
        </p:nvPicPr>
        <p:blipFill>
          <a:blip r:embed="rId2"/>
          <a:stretch>
            <a:fillRect/>
          </a:stretch>
        </p:blipFill>
        <p:spPr>
          <a:xfrm>
            <a:off x="457200" y="3045311"/>
            <a:ext cx="8229600" cy="1635741"/>
          </a:xfrm>
          <a:prstGeom prst="rect">
            <a:avLst/>
          </a:prstGeom>
        </p:spPr>
      </p:pic>
      <p:sp>
        <p:nvSpPr>
          <p:cNvPr id="4" name="Date Placeholder 3"/>
          <p:cNvSpPr>
            <a:spLocks noGrp="1"/>
          </p:cNvSpPr>
          <p:nvPr>
            <p:ph type="dt" sz="half" idx="10"/>
          </p:nvPr>
        </p:nvSpPr>
        <p:spPr/>
        <p:txBody>
          <a:bodyPr/>
          <a:lstStyle/>
          <a:p>
            <a:fld id="{A35958DF-B7DB-4A3B-B349-7C69751BCFC9}"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2729078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944562"/>
          </a:xfrm>
          <a:solidFill>
            <a:srgbClr val="FF7C80"/>
          </a:solidFill>
        </p:spPr>
        <p:txBody>
          <a:bodyPr>
            <a:normAutofit/>
          </a:bodyPr>
          <a:lstStyle/>
          <a:p>
            <a:r>
              <a:rPr lang="en-IN" sz="2800" dirty="0"/>
              <a:t>Solar PV Recycling</a:t>
            </a:r>
          </a:p>
        </p:txBody>
      </p:sp>
      <p:sp>
        <p:nvSpPr>
          <p:cNvPr id="3" name="Content Placeholder 2"/>
          <p:cNvSpPr>
            <a:spLocks noGrp="1"/>
          </p:cNvSpPr>
          <p:nvPr>
            <p:ph idx="1"/>
          </p:nvPr>
        </p:nvSpPr>
        <p:spPr/>
        <p:txBody>
          <a:bodyPr>
            <a:normAutofit fontScale="85000" lnSpcReduction="20000"/>
          </a:bodyPr>
          <a:lstStyle/>
          <a:p>
            <a:pPr algn="just"/>
            <a:r>
              <a:rPr lang="en-US" sz="2600" dirty="0" err="1"/>
              <a:t>CdTe</a:t>
            </a:r>
            <a:r>
              <a:rPr lang="en-US" sz="2600" dirty="0"/>
              <a:t> (Cadmium Telluride) solar cells are second-generation solar cells that are recycled a bit differently when compared to c-Si (crystalline silicon) solar cells. The process usually starts with the shredding of pieces into larger a then into smaller fragments. Then the semiconductor metals are slowly removed. Sodium hydroxide is used to precipitate the metal compounds, and the glass is separated so that it can be reused again.</a:t>
            </a:r>
          </a:p>
          <a:p>
            <a:pPr algn="just"/>
            <a:r>
              <a:rPr lang="en-US" sz="2600" dirty="0"/>
              <a:t>Another method for Cadmium Telluride solar panels recycling includes physical fragmentation of small modules. After that, these small pieces are exposed to an atmosphere containing oxygen at 300°C. These conditions result in the delamination of the EVA. Subsequently, these fragments are taken to a 400°C atmosphere containing chlorine gas which causes an etching process. This step of the process generates CdCl</a:t>
            </a:r>
            <a:r>
              <a:rPr lang="en-US" sz="2600" baseline="-25000" dirty="0"/>
              <a:t>2</a:t>
            </a:r>
            <a:r>
              <a:rPr lang="en-US" sz="2600" dirty="0"/>
              <a:t>(Cadmium Chloride) and TeCl­</a:t>
            </a:r>
            <a:r>
              <a:rPr lang="en-US" sz="2600" baseline="-25000" dirty="0"/>
              <a:t>4</a:t>
            </a:r>
            <a:r>
              <a:rPr lang="en-US" sz="2600" dirty="0"/>
              <a:t> (Tellurium Tetrachloride) that are condensed and precipitated afterward.</a:t>
            </a:r>
          </a:p>
          <a:p>
            <a:endParaRPr lang="en-IN" dirty="0"/>
          </a:p>
        </p:txBody>
      </p:sp>
      <p:sp>
        <p:nvSpPr>
          <p:cNvPr id="4" name="Date Placeholder 3"/>
          <p:cNvSpPr>
            <a:spLocks noGrp="1"/>
          </p:cNvSpPr>
          <p:nvPr>
            <p:ph type="dt" sz="half" idx="10"/>
          </p:nvPr>
        </p:nvSpPr>
        <p:spPr/>
        <p:txBody>
          <a:bodyPr/>
          <a:lstStyle/>
          <a:p>
            <a:fld id="{7B65F82E-1765-480B-8B98-70B5B94C7615}"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509517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792162"/>
          </a:xfrm>
          <a:solidFill>
            <a:srgbClr val="FF7C80"/>
          </a:solidFill>
        </p:spPr>
        <p:txBody>
          <a:bodyPr>
            <a:normAutofit/>
          </a:bodyPr>
          <a:lstStyle/>
          <a:p>
            <a:r>
              <a:rPr lang="en-IN" sz="2800" dirty="0"/>
              <a:t>Solar PV Recycling</a:t>
            </a:r>
          </a:p>
        </p:txBody>
      </p:sp>
      <p:pic>
        <p:nvPicPr>
          <p:cNvPr id="7" name="Content Placeholder 6"/>
          <p:cNvPicPr>
            <a:picLocks noGrp="1" noChangeAspect="1"/>
          </p:cNvPicPr>
          <p:nvPr>
            <p:ph idx="1"/>
          </p:nvPr>
        </p:nvPicPr>
        <p:blipFill>
          <a:blip r:embed="rId2"/>
          <a:stretch>
            <a:fillRect/>
          </a:stretch>
        </p:blipFill>
        <p:spPr>
          <a:xfrm>
            <a:off x="457200" y="3186933"/>
            <a:ext cx="8229600" cy="1352496"/>
          </a:xfrm>
          <a:prstGeom prst="rect">
            <a:avLst/>
          </a:prstGeom>
        </p:spPr>
      </p:pic>
      <p:sp>
        <p:nvSpPr>
          <p:cNvPr id="4" name="Date Placeholder 3"/>
          <p:cNvSpPr>
            <a:spLocks noGrp="1"/>
          </p:cNvSpPr>
          <p:nvPr>
            <p:ph type="dt" sz="half" idx="10"/>
          </p:nvPr>
        </p:nvSpPr>
        <p:spPr/>
        <p:txBody>
          <a:bodyPr/>
          <a:lstStyle/>
          <a:p>
            <a:fld id="{09A23DF2-3651-4CE8-9E4D-0532F07805E3}"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284028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639762"/>
          </a:xfrm>
          <a:solidFill>
            <a:srgbClr val="FF7C80"/>
          </a:solidFill>
        </p:spPr>
        <p:txBody>
          <a:bodyPr>
            <a:normAutofit/>
          </a:bodyPr>
          <a:lstStyle/>
          <a:p>
            <a:r>
              <a:rPr lang="en-IN" sz="2800" dirty="0"/>
              <a:t>Solar PV Recycling</a:t>
            </a:r>
          </a:p>
        </p:txBody>
      </p:sp>
      <p:sp>
        <p:nvSpPr>
          <p:cNvPr id="3" name="Content Placeholder 2"/>
          <p:cNvSpPr>
            <a:spLocks noGrp="1"/>
          </p:cNvSpPr>
          <p:nvPr>
            <p:ph idx="1"/>
          </p:nvPr>
        </p:nvSpPr>
        <p:spPr/>
        <p:txBody>
          <a:bodyPr>
            <a:normAutofit/>
          </a:bodyPr>
          <a:lstStyle/>
          <a:p>
            <a:pPr algn="just"/>
            <a:r>
              <a:rPr lang="en-US" sz="1800" dirty="0"/>
              <a:t>The methods described are few among the many. There are still methods that are being researched. The main issue or concern during the recycling process is the issue of impurity levels. For example, high-temperature thermal processes and mechanical processes can create impurities. Also, low-temperature processes that are used with specific mechanical or chemical steps can generate impurities as well. Hence, the ideal outcome can only be achieved with a combination of thermal, chemical, or metallurgical steps. Once these materials can be recovered without the impurities, they will have a higher value in the market which is one of the main obstacles related to the PV recycling industry.</a:t>
            </a:r>
            <a:endParaRPr lang="en-IN" sz="1800" dirty="0"/>
          </a:p>
        </p:txBody>
      </p:sp>
      <p:sp>
        <p:nvSpPr>
          <p:cNvPr id="4" name="Date Placeholder 3"/>
          <p:cNvSpPr>
            <a:spLocks noGrp="1"/>
          </p:cNvSpPr>
          <p:nvPr>
            <p:ph type="dt" sz="half" idx="10"/>
          </p:nvPr>
        </p:nvSpPr>
        <p:spPr/>
        <p:txBody>
          <a:bodyPr/>
          <a:lstStyle/>
          <a:p>
            <a:fld id="{E392F08D-BD47-42AF-A45C-C6742BED664E}"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447308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715962"/>
          </a:xfrm>
          <a:solidFill>
            <a:srgbClr val="FF7C80"/>
          </a:solidFill>
        </p:spPr>
        <p:txBody>
          <a:bodyPr>
            <a:normAutofit/>
          </a:bodyPr>
          <a:lstStyle/>
          <a:p>
            <a:r>
              <a:rPr lang="en-IN" sz="2800" dirty="0"/>
              <a:t>Solar PV Recycling</a:t>
            </a:r>
          </a:p>
        </p:txBody>
      </p:sp>
      <p:sp>
        <p:nvSpPr>
          <p:cNvPr id="3" name="Content Placeholder 2"/>
          <p:cNvSpPr>
            <a:spLocks noGrp="1"/>
          </p:cNvSpPr>
          <p:nvPr>
            <p:ph idx="1"/>
          </p:nvPr>
        </p:nvSpPr>
        <p:spPr/>
        <p:txBody>
          <a:bodyPr>
            <a:noAutofit/>
          </a:bodyPr>
          <a:lstStyle/>
          <a:p>
            <a:pPr algn="just"/>
            <a:r>
              <a:rPr lang="en-US" sz="1600" b="1" dirty="0"/>
              <a:t>Environmental impacts</a:t>
            </a:r>
            <a:endParaRPr lang="en-US" sz="1600" dirty="0"/>
          </a:p>
          <a:p>
            <a:pPr algn="just"/>
            <a:r>
              <a:rPr lang="en-US" sz="1600" dirty="0"/>
              <a:t>A study was done on the environmental impacts of recycling crystalline silicon (c-SI) and cadmium telluride (CDTE) solar panels by </a:t>
            </a:r>
            <a:r>
              <a:rPr lang="en-US" sz="1600" dirty="0">
                <a:hlinkClick r:id="rId2"/>
              </a:rPr>
              <a:t>(Thomas et al., 2020)</a:t>
            </a:r>
            <a:r>
              <a:rPr lang="en-US" sz="1600" dirty="0"/>
              <a:t> shows that the recycling phase of c -Si PVs will contribute 15 -35 % more impacts to cradle -to -gate environmental impacts of c -Si PVs which implies the impact of recycling on the entire life cycle impacts of c -Si PVs varies 15 -25 % depending on chosen recycling technique.</a:t>
            </a:r>
          </a:p>
          <a:p>
            <a:pPr algn="just"/>
            <a:r>
              <a:rPr lang="en-US" sz="1600" dirty="0"/>
              <a:t>For </a:t>
            </a:r>
            <a:r>
              <a:rPr lang="en-US" sz="1600" b="1" dirty="0" err="1"/>
              <a:t>CdTe</a:t>
            </a:r>
            <a:r>
              <a:rPr lang="en-US" sz="1600" b="1" dirty="0"/>
              <a:t> panels</a:t>
            </a:r>
            <a:r>
              <a:rPr lang="en-US" sz="1600" dirty="0"/>
              <a:t>, the contribution of the recycling phase on the entire life cycle is minor 3 -4 % depending on chosen recycling method. Less electricity consumption results in fewer impacts. In comparison c -Si produced significantly higher impacts than </a:t>
            </a:r>
            <a:r>
              <a:rPr lang="en-US" sz="1600" dirty="0" err="1"/>
              <a:t>CdTe</a:t>
            </a:r>
            <a:r>
              <a:rPr lang="en-US" sz="1600" dirty="0"/>
              <a:t>. This is mainly because c -Si material separation utilizes more mass of chemicals than </a:t>
            </a:r>
            <a:r>
              <a:rPr lang="en-US" sz="1600" dirty="0" err="1"/>
              <a:t>CdTe</a:t>
            </a:r>
            <a:r>
              <a:rPr lang="en-US" sz="1600" dirty="0"/>
              <a:t>. The recycling of c -Si PV panels should primarily be planned to recover Ag(silver) metal.</a:t>
            </a:r>
          </a:p>
          <a:p>
            <a:pPr algn="just"/>
            <a:r>
              <a:rPr lang="en-US" sz="1600" dirty="0"/>
              <a:t>In this way, more environmental impacts can be avoided, and the cost of remanufacturing can be reduced significantly. As for Cadmium Telluride panels, Glass is the most impactful element because it occupies about 94% of the </a:t>
            </a:r>
            <a:r>
              <a:rPr lang="en-US" sz="1600" dirty="0" err="1"/>
              <a:t>CdTe</a:t>
            </a:r>
            <a:r>
              <a:rPr lang="en-US" sz="1600" dirty="0"/>
              <a:t> panel and cadmium and tellurium are more expensive as they are rare earth metals. So, recycling methods should be focused on recovering these materials primarily in an environmentally friendly way. Reuse, repair, remanufacturing, and repurposing are expected to play key roles in the future to develop a circular economy model based on PV waste manufacturing.</a:t>
            </a:r>
          </a:p>
          <a:p>
            <a:pPr algn="just"/>
            <a:endParaRPr lang="en-IN" sz="1600" dirty="0"/>
          </a:p>
        </p:txBody>
      </p:sp>
      <p:sp>
        <p:nvSpPr>
          <p:cNvPr id="4" name="Date Placeholder 3"/>
          <p:cNvSpPr>
            <a:spLocks noGrp="1"/>
          </p:cNvSpPr>
          <p:nvPr>
            <p:ph type="dt" sz="half" idx="10"/>
          </p:nvPr>
        </p:nvSpPr>
        <p:spPr/>
        <p:txBody>
          <a:bodyPr/>
          <a:lstStyle/>
          <a:p>
            <a:fld id="{83D56B1C-3BC9-40F6-8993-129FF797D21B}"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5370749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36525"/>
            <a:ext cx="7086600" cy="989910"/>
          </a:xfrm>
          <a:solidFill>
            <a:srgbClr val="FF7C80"/>
          </a:solidFill>
        </p:spPr>
        <p:txBody>
          <a:bodyPr>
            <a:normAutofit/>
          </a:bodyPr>
          <a:lstStyle/>
          <a:p>
            <a:r>
              <a:rPr lang="en-IN" sz="2800" dirty="0"/>
              <a:t>Reuse And Redistribution Programs</a:t>
            </a:r>
          </a:p>
        </p:txBody>
      </p:sp>
      <p:sp>
        <p:nvSpPr>
          <p:cNvPr id="3" name="Content Placeholder 2"/>
          <p:cNvSpPr>
            <a:spLocks noGrp="1"/>
          </p:cNvSpPr>
          <p:nvPr>
            <p:ph idx="1"/>
          </p:nvPr>
        </p:nvSpPr>
        <p:spPr/>
        <p:txBody>
          <a:bodyPr>
            <a:normAutofit/>
          </a:bodyPr>
          <a:lstStyle/>
          <a:p>
            <a:pPr algn="just" fontAlgn="base"/>
            <a:r>
              <a:rPr lang="en-US" sz="1800" dirty="0"/>
              <a:t>Reuse is the second level of the national solid waste management hierarchy. Reuse is simply repeated using a product or component in its original form. For example, using a glass milk bottle multiple times within the producer – customer chain (instead of using a plastic bottle).</a:t>
            </a:r>
          </a:p>
          <a:p>
            <a:pPr algn="just" fontAlgn="base"/>
            <a:r>
              <a:rPr lang="en-US" sz="1800" dirty="0"/>
              <a:t>Reuse also means that materials and products are redistributed from one who no longer needs them to those who can still find use in the items. The benefit of reuse is not only in conservation of valuable natural resources, but also in getting materials and products to disadvantaged people and organizations</a:t>
            </a:r>
            <a:r>
              <a:rPr lang="en-US" dirty="0"/>
              <a:t>.</a:t>
            </a:r>
          </a:p>
          <a:p>
            <a:endParaRPr lang="en-IN" dirty="0"/>
          </a:p>
        </p:txBody>
      </p:sp>
      <p:sp>
        <p:nvSpPr>
          <p:cNvPr id="4" name="Date Placeholder 3"/>
          <p:cNvSpPr>
            <a:spLocks noGrp="1"/>
          </p:cNvSpPr>
          <p:nvPr>
            <p:ph type="dt" sz="half" idx="10"/>
          </p:nvPr>
        </p:nvSpPr>
        <p:spPr/>
        <p:txBody>
          <a:bodyPr/>
          <a:lstStyle/>
          <a:p>
            <a:fld id="{D2F5C08B-323A-4A6C-8F64-08AF1866A0CB}"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2977332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944562"/>
          </a:xfrm>
          <a:solidFill>
            <a:srgbClr val="FF7C80"/>
          </a:solidFill>
        </p:spPr>
        <p:txBody>
          <a:bodyPr>
            <a:normAutofit/>
          </a:bodyPr>
          <a:lstStyle/>
          <a:p>
            <a:r>
              <a:rPr lang="en-IN" sz="2800" dirty="0"/>
              <a:t>Reuse And Redistribution Programs</a:t>
            </a:r>
          </a:p>
        </p:txBody>
      </p:sp>
      <p:sp>
        <p:nvSpPr>
          <p:cNvPr id="3" name="Content Placeholder 2"/>
          <p:cNvSpPr>
            <a:spLocks noGrp="1"/>
          </p:cNvSpPr>
          <p:nvPr>
            <p:ph idx="1"/>
          </p:nvPr>
        </p:nvSpPr>
        <p:spPr/>
        <p:txBody>
          <a:bodyPr>
            <a:normAutofit fontScale="62500" lnSpcReduction="20000"/>
          </a:bodyPr>
          <a:lstStyle/>
          <a:p>
            <a:pPr algn="just" fontAlgn="base"/>
            <a:r>
              <a:rPr lang="en-US" dirty="0"/>
              <a:t>Here are a few examples of successful material reuse programs, which attempt to divert the flow of useful resources from the waste stream:</a:t>
            </a:r>
          </a:p>
          <a:p>
            <a:pPr algn="just" fontAlgn="base"/>
            <a:r>
              <a:rPr lang="en-US" dirty="0"/>
              <a:t>"</a:t>
            </a:r>
            <a:r>
              <a:rPr lang="en-US" u="sng" dirty="0">
                <a:hlinkClick r:id="rId2"/>
              </a:rPr>
              <a:t>LIFT" reuse program</a:t>
            </a:r>
            <a:r>
              <a:rPr lang="en-US" dirty="0">
                <a:hlinkClick r:id="rId2"/>
              </a:rPr>
              <a:t>(link is external)</a:t>
            </a:r>
            <a:r>
              <a:rPr lang="en-US" dirty="0"/>
              <a:t> accepts gently used equipment designed for persons with disabilities and redistributes it to people in need. They perform safety checks and sanitation of the donated items. The program accepts walkers, wheelchairs, transfer chairs, raised toilet seats, shower chairs, adapted telephones, low-vision aids, </a:t>
            </a:r>
            <a:r>
              <a:rPr lang="en-US" dirty="0" err="1"/>
              <a:t>reachers</a:t>
            </a:r>
            <a:r>
              <a:rPr lang="en-US" dirty="0"/>
              <a:t>, and any other equipment that helps with independence. </a:t>
            </a:r>
          </a:p>
          <a:p>
            <a:pPr algn="just" fontAlgn="base"/>
            <a:r>
              <a:rPr lang="en-US" dirty="0"/>
              <a:t>"</a:t>
            </a:r>
            <a:r>
              <a:rPr lang="en-US" u="sng" dirty="0">
                <a:hlinkClick r:id="rId3"/>
              </a:rPr>
              <a:t>Soles 4 Souls</a:t>
            </a:r>
            <a:r>
              <a:rPr lang="en-US" dirty="0">
                <a:hlinkClick r:id="rId3"/>
              </a:rPr>
              <a:t>(link is external)</a:t>
            </a:r>
            <a:r>
              <a:rPr lang="en-US" dirty="0"/>
              <a:t>" nation-wide program that has a mission "fighting the devastating impact and perpetuation of poverty through the distribution of shoes and clothing... Most new items collected primarily from corporations and retailers are given directly to people in need, both in the U.S. and overseas. The organization has relationships with several of the world’s leading apparel brands, which provides Soles4Souls with new but non-marketable overstocks, returns, discontinued models and other shoes or clothing items."</a:t>
            </a:r>
          </a:p>
        </p:txBody>
      </p:sp>
      <p:sp>
        <p:nvSpPr>
          <p:cNvPr id="4" name="Date Placeholder 3"/>
          <p:cNvSpPr>
            <a:spLocks noGrp="1"/>
          </p:cNvSpPr>
          <p:nvPr>
            <p:ph type="dt" sz="half" idx="10"/>
          </p:nvPr>
        </p:nvSpPr>
        <p:spPr/>
        <p:txBody>
          <a:bodyPr/>
          <a:lstStyle/>
          <a:p>
            <a:fld id="{9D1664C8-A695-4A1F-8363-C1F4A48CB818}"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3656917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944562"/>
          </a:xfrm>
          <a:solidFill>
            <a:srgbClr val="FF7C80"/>
          </a:solidFill>
        </p:spPr>
        <p:txBody>
          <a:bodyPr>
            <a:normAutofit/>
          </a:bodyPr>
          <a:lstStyle/>
          <a:p>
            <a:r>
              <a:rPr lang="en-IN" sz="2800" dirty="0"/>
              <a:t>Reuse And Redistribution Programs</a:t>
            </a:r>
          </a:p>
        </p:txBody>
      </p:sp>
      <p:sp>
        <p:nvSpPr>
          <p:cNvPr id="3" name="Content Placeholder 2"/>
          <p:cNvSpPr>
            <a:spLocks noGrp="1"/>
          </p:cNvSpPr>
          <p:nvPr>
            <p:ph idx="1"/>
          </p:nvPr>
        </p:nvSpPr>
        <p:spPr/>
        <p:txBody>
          <a:bodyPr>
            <a:normAutofit/>
          </a:bodyPr>
          <a:lstStyle/>
          <a:p>
            <a:pPr algn="just" fontAlgn="base"/>
            <a:r>
              <a:rPr lang="en-US" sz="1900" u="sng" dirty="0">
                <a:hlinkClick r:id="rId2"/>
              </a:rPr>
              <a:t>Cooling pack reuse program</a:t>
            </a:r>
            <a:r>
              <a:rPr lang="en-US" sz="1900" dirty="0">
                <a:hlinkClick r:id="rId2"/>
              </a:rPr>
              <a:t>(link is external)</a:t>
            </a:r>
            <a:r>
              <a:rPr lang="en-US" sz="1900" dirty="0"/>
              <a:t>: Employees of a medical facility initiated a program to divert reusable cooling packs from trash. Cooling packs are very common supplies that are used to keep the medical samples cooled for transportation. They were normally discarded once samples arrive at the facility, which has a stationary refrigeration system. The program established a few routes to reuse the packs while helping local food banks.</a:t>
            </a:r>
          </a:p>
          <a:p>
            <a:endParaRPr lang="en-IN" dirty="0"/>
          </a:p>
          <a:p>
            <a:endParaRPr lang="en-IN" dirty="0"/>
          </a:p>
        </p:txBody>
      </p:sp>
      <p:sp>
        <p:nvSpPr>
          <p:cNvPr id="4" name="Date Placeholder 3"/>
          <p:cNvSpPr>
            <a:spLocks noGrp="1"/>
          </p:cNvSpPr>
          <p:nvPr>
            <p:ph type="dt" sz="half" idx="10"/>
          </p:nvPr>
        </p:nvSpPr>
        <p:spPr/>
        <p:txBody>
          <a:bodyPr/>
          <a:lstStyle/>
          <a:p>
            <a:fld id="{B6E5E28B-7089-4F57-A2FC-C1055767BA8D}"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0645761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715962"/>
          </a:xfrm>
          <a:solidFill>
            <a:srgbClr val="FF7C80"/>
          </a:solidFill>
        </p:spPr>
        <p:txBody>
          <a:bodyPr>
            <a:normAutofit/>
          </a:bodyPr>
          <a:lstStyle/>
          <a:p>
            <a:r>
              <a:rPr lang="en-IN" sz="2800" dirty="0"/>
              <a:t>Circular Economy</a:t>
            </a:r>
          </a:p>
        </p:txBody>
      </p:sp>
      <p:sp>
        <p:nvSpPr>
          <p:cNvPr id="3" name="Content Placeholder 2"/>
          <p:cNvSpPr>
            <a:spLocks noGrp="1"/>
          </p:cNvSpPr>
          <p:nvPr>
            <p:ph idx="1"/>
          </p:nvPr>
        </p:nvSpPr>
        <p:spPr/>
        <p:txBody>
          <a:bodyPr>
            <a:normAutofit/>
          </a:bodyPr>
          <a:lstStyle/>
          <a:p>
            <a:pPr algn="just"/>
            <a:r>
              <a:rPr lang="en-US" sz="1800" dirty="0"/>
              <a:t>The role of circular economy in sustainable business and innovation is immense. The circular economy is an economic model that aims to eliminate waste and promote sustainable resource use by closing the loop of production, consumption, and disposal. </a:t>
            </a:r>
          </a:p>
          <a:p>
            <a:pPr algn="just"/>
            <a:r>
              <a:rPr lang="en-US" sz="1800" dirty="0"/>
              <a:t>It is a departure from the traditional linear economy, which follows a “</a:t>
            </a:r>
            <a:r>
              <a:rPr lang="en-US" sz="1800" i="1" dirty="0"/>
              <a:t>take-make-dispose</a:t>
            </a:r>
            <a:r>
              <a:rPr lang="en-US" sz="1800" dirty="0"/>
              <a:t>” approach, leading to resource depletion and environmental degradation. </a:t>
            </a:r>
          </a:p>
          <a:p>
            <a:pPr algn="just"/>
            <a:r>
              <a:rPr lang="en-US" sz="1800" dirty="0"/>
              <a:t>In contrast, the sustainable circular economy seeks to design out waste and pollution, keep products and materials in use for as long as possible, and regenerate natural systems.</a:t>
            </a:r>
          </a:p>
          <a:p>
            <a:pPr algn="just"/>
            <a:r>
              <a:rPr lang="en-US" sz="1800" dirty="0"/>
              <a:t>The circular economy is founded on a set of key principles that drive sustainable production, responsible consumption, efficient waste management, and the overall well-being of individuals. These principles form the core foundation of the circular economy approach, guiding its implementation and impact.</a:t>
            </a:r>
          </a:p>
          <a:p>
            <a:pPr algn="just"/>
            <a:endParaRPr lang="en-IN" sz="1800" dirty="0"/>
          </a:p>
        </p:txBody>
      </p:sp>
      <p:sp>
        <p:nvSpPr>
          <p:cNvPr id="4" name="Date Placeholder 3"/>
          <p:cNvSpPr>
            <a:spLocks noGrp="1"/>
          </p:cNvSpPr>
          <p:nvPr>
            <p:ph type="dt" sz="half" idx="10"/>
          </p:nvPr>
        </p:nvSpPr>
        <p:spPr/>
        <p:txBody>
          <a:bodyPr/>
          <a:lstStyle/>
          <a:p>
            <a:fld id="{34AB6557-7344-4EE1-8FF6-99C4EB959F01}"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42265670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715962"/>
          </a:xfrm>
          <a:solidFill>
            <a:srgbClr val="FF7C80"/>
          </a:solidFill>
        </p:spPr>
        <p:txBody>
          <a:bodyPr>
            <a:normAutofit/>
          </a:bodyPr>
          <a:lstStyle/>
          <a:p>
            <a:r>
              <a:rPr lang="en-IN" sz="2800" dirty="0"/>
              <a:t>Circular Economy</a:t>
            </a:r>
          </a:p>
        </p:txBody>
      </p:sp>
      <p:sp>
        <p:nvSpPr>
          <p:cNvPr id="3" name="Content Placeholder 2"/>
          <p:cNvSpPr>
            <a:spLocks noGrp="1"/>
          </p:cNvSpPr>
          <p:nvPr>
            <p:ph idx="1"/>
          </p:nvPr>
        </p:nvSpPr>
        <p:spPr/>
        <p:txBody>
          <a:bodyPr>
            <a:normAutofit fontScale="92500" lnSpcReduction="20000"/>
          </a:bodyPr>
          <a:lstStyle/>
          <a:p>
            <a:r>
              <a:rPr lang="en-US" sz="2600" b="1" dirty="0"/>
              <a:t>Designing out Waste and Pollution</a:t>
            </a:r>
          </a:p>
          <a:p>
            <a:r>
              <a:rPr lang="en-US" sz="2600" dirty="0"/>
              <a:t>In a sustainable circular economy, the principle of designing out waste and pollution involves integrating sustainable practices throughout the entire product lifecycle. This includes:</a:t>
            </a:r>
          </a:p>
          <a:p>
            <a:r>
              <a:rPr lang="en-US" sz="2600" dirty="0"/>
              <a:t>Utilizing eco-design techniques,</a:t>
            </a:r>
          </a:p>
          <a:p>
            <a:r>
              <a:rPr lang="en-US" sz="2600" dirty="0"/>
              <a:t>Optimizing manufacturing processes for resource efficiency,</a:t>
            </a:r>
          </a:p>
          <a:p>
            <a:r>
              <a:rPr lang="en-US" sz="2600" dirty="0"/>
              <a:t>Prioritizing the use of non-toxic materials. </a:t>
            </a:r>
          </a:p>
          <a:p>
            <a:r>
              <a:rPr lang="en-US" sz="2600" dirty="0"/>
              <a:t>By adopting these measures, products are designed to </a:t>
            </a:r>
            <a:r>
              <a:rPr lang="en-US" sz="2600" dirty="0" err="1"/>
              <a:t>minimise</a:t>
            </a:r>
            <a:r>
              <a:rPr lang="en-US" sz="2600" dirty="0"/>
              <a:t> waste generation and environmental harm, ensuring a more sustainable and circular approach to production and consumption. </a:t>
            </a:r>
          </a:p>
          <a:p>
            <a:r>
              <a:rPr lang="en-US" sz="2600" dirty="0"/>
              <a:t>This principle promotes a closed-loop system where resources are continually </a:t>
            </a:r>
            <a:r>
              <a:rPr lang="en-US" sz="2600" dirty="0" err="1"/>
              <a:t>utilised</a:t>
            </a:r>
            <a:r>
              <a:rPr lang="en-US" sz="2600" dirty="0"/>
              <a:t> and waste is </a:t>
            </a:r>
            <a:r>
              <a:rPr lang="en-US" sz="2600" dirty="0" err="1"/>
              <a:t>minimised</a:t>
            </a:r>
            <a:r>
              <a:rPr lang="en-US" sz="2600" dirty="0"/>
              <a:t>.</a:t>
            </a:r>
          </a:p>
          <a:p>
            <a:endParaRPr lang="en-IN" dirty="0"/>
          </a:p>
        </p:txBody>
      </p:sp>
      <p:sp>
        <p:nvSpPr>
          <p:cNvPr id="4" name="Date Placeholder 3"/>
          <p:cNvSpPr>
            <a:spLocks noGrp="1"/>
          </p:cNvSpPr>
          <p:nvPr>
            <p:ph type="dt" sz="half" idx="10"/>
          </p:nvPr>
        </p:nvSpPr>
        <p:spPr/>
        <p:txBody>
          <a:bodyPr/>
          <a:lstStyle/>
          <a:p>
            <a:fld id="{713AEF22-8C12-4AF3-933E-5CE11FEC0420}"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252226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189635-BE2A-4C2B-9290-53B649E5F3F6}" type="datetime1">
              <a:rPr lang="en-US" smtClean="0"/>
              <a:t>4/22/2025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anamikasrivastava               AOE0866  ST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48154"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975EA2E-9AA8-4F60-B278-BDBF39596728}"/>
              </a:ext>
            </a:extLst>
          </p:cNvPr>
          <p:cNvGraphicFramePr>
            <a:graphicFrameLocks noGrp="1"/>
          </p:cNvGraphicFramePr>
          <p:nvPr>
            <p:ph idx="1"/>
            <p:extLst>
              <p:ext uri="{D42A27DB-BD31-4B8C-83A1-F6EECF244321}">
                <p14:modId xmlns:p14="http://schemas.microsoft.com/office/powerpoint/2010/main" val="982377854"/>
              </p:ext>
            </p:extLst>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val="730212534"/>
                    </a:ext>
                  </a:extLst>
                </a:gridCol>
                <a:gridCol w="6193720">
                  <a:extLst>
                    <a:ext uri="{9D8B030D-6E8A-4147-A177-3AD203B41FA5}">
                      <a16:colId xmlns:a16="http://schemas.microsoft.com/office/drawing/2014/main"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9303712"/>
                  </a:ext>
                </a:extLst>
              </a:tr>
            </a:tbl>
          </a:graphicData>
        </a:graphic>
      </p:graphicFrame>
    </p:spTree>
    <p:extLst>
      <p:ext uri="{BB962C8B-B14F-4D97-AF65-F5344CB8AC3E}">
        <p14:creationId xmlns:p14="http://schemas.microsoft.com/office/powerpoint/2010/main" val="35870250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792162"/>
          </a:xfrm>
          <a:solidFill>
            <a:srgbClr val="FF7C80"/>
          </a:solidFill>
        </p:spPr>
        <p:txBody>
          <a:bodyPr>
            <a:normAutofit/>
          </a:bodyPr>
          <a:lstStyle/>
          <a:p>
            <a:r>
              <a:rPr lang="en-IN" sz="2800" dirty="0"/>
              <a:t>Circular Economy</a:t>
            </a:r>
          </a:p>
        </p:txBody>
      </p:sp>
      <p:sp>
        <p:nvSpPr>
          <p:cNvPr id="3" name="Content Placeholder 2"/>
          <p:cNvSpPr>
            <a:spLocks noGrp="1"/>
          </p:cNvSpPr>
          <p:nvPr>
            <p:ph idx="1"/>
          </p:nvPr>
        </p:nvSpPr>
        <p:spPr/>
        <p:txBody>
          <a:bodyPr>
            <a:normAutofit/>
          </a:bodyPr>
          <a:lstStyle/>
          <a:p>
            <a:pPr algn="just"/>
            <a:r>
              <a:rPr lang="en-US" sz="1800" b="1" dirty="0"/>
              <a:t>Keeping Products and Materials in Use</a:t>
            </a:r>
          </a:p>
          <a:p>
            <a:pPr algn="just"/>
            <a:r>
              <a:rPr lang="en-US" sz="1800" dirty="0"/>
              <a:t>The circular economy </a:t>
            </a:r>
            <a:r>
              <a:rPr lang="en-US" sz="1800" dirty="0" err="1"/>
              <a:t>emphasises</a:t>
            </a:r>
            <a:r>
              <a:rPr lang="en-US" sz="1800" dirty="0"/>
              <a:t> prolonging the lifespan of products and materials through reuse, repair, refurbishment, and remanufacturing.</a:t>
            </a:r>
          </a:p>
          <a:p>
            <a:pPr algn="just"/>
            <a:r>
              <a:rPr lang="en-US" sz="1800" dirty="0"/>
              <a:t>By extending product life cycles and encouraging sharing, leasing, and product-as-a-service models, valuable resources are preserved, and waste generation is </a:t>
            </a:r>
            <a:r>
              <a:rPr lang="en-US" sz="1800" dirty="0" err="1"/>
              <a:t>minimised</a:t>
            </a:r>
            <a:r>
              <a:rPr lang="en-US" sz="1800" dirty="0"/>
              <a:t>.</a:t>
            </a:r>
          </a:p>
          <a:p>
            <a:endParaRPr lang="en-IN" dirty="0"/>
          </a:p>
        </p:txBody>
      </p:sp>
      <p:sp>
        <p:nvSpPr>
          <p:cNvPr id="4" name="Date Placeholder 3"/>
          <p:cNvSpPr>
            <a:spLocks noGrp="1"/>
          </p:cNvSpPr>
          <p:nvPr>
            <p:ph type="dt" sz="half" idx="10"/>
          </p:nvPr>
        </p:nvSpPr>
        <p:spPr/>
        <p:txBody>
          <a:bodyPr/>
          <a:lstStyle/>
          <a:p>
            <a:fld id="{C51EFC29-734E-49FF-8709-F3C6410F38CC}"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11906090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563562"/>
          </a:xfrm>
          <a:solidFill>
            <a:srgbClr val="FF7C80"/>
          </a:solidFill>
        </p:spPr>
        <p:txBody>
          <a:bodyPr>
            <a:normAutofit/>
          </a:bodyPr>
          <a:lstStyle/>
          <a:p>
            <a:r>
              <a:rPr lang="en-IN" sz="2800" dirty="0"/>
              <a:t>Circular Economy</a:t>
            </a:r>
          </a:p>
        </p:txBody>
      </p:sp>
      <p:sp>
        <p:nvSpPr>
          <p:cNvPr id="3" name="Content Placeholder 2"/>
          <p:cNvSpPr>
            <a:spLocks noGrp="1"/>
          </p:cNvSpPr>
          <p:nvPr>
            <p:ph idx="1"/>
          </p:nvPr>
        </p:nvSpPr>
        <p:spPr/>
        <p:txBody>
          <a:bodyPr>
            <a:normAutofit/>
          </a:bodyPr>
          <a:lstStyle/>
          <a:p>
            <a:pPr algn="just"/>
            <a:r>
              <a:rPr lang="en-US" sz="1800" b="1" dirty="0"/>
              <a:t>Regenerating Natural Systems</a:t>
            </a:r>
          </a:p>
          <a:p>
            <a:pPr algn="just"/>
            <a:r>
              <a:rPr lang="en-US" sz="1800" dirty="0"/>
              <a:t>In a sustainable circular economy, the principle of regenerating natural systems focuses on restoring and replenishing the resources and ecosystems we rely on. We can sustain our planet by supporting renewable energy, regenerative agriculture, reforestation, and ecosystem restoration. </a:t>
            </a:r>
          </a:p>
          <a:p>
            <a:pPr algn="just"/>
            <a:r>
              <a:rPr lang="en-US" sz="1800" dirty="0"/>
              <a:t>This strategy promotes harmony between humans and the environment, creating a resilient and balanced ecosystem for future generations.</a:t>
            </a:r>
          </a:p>
          <a:p>
            <a:pPr algn="just"/>
            <a:endParaRPr lang="en-IN" sz="1800" dirty="0"/>
          </a:p>
        </p:txBody>
      </p:sp>
      <p:sp>
        <p:nvSpPr>
          <p:cNvPr id="4" name="Date Placeholder 3"/>
          <p:cNvSpPr>
            <a:spLocks noGrp="1"/>
          </p:cNvSpPr>
          <p:nvPr>
            <p:ph type="dt" sz="half" idx="10"/>
          </p:nvPr>
        </p:nvSpPr>
        <p:spPr/>
        <p:txBody>
          <a:bodyPr/>
          <a:lstStyle/>
          <a:p>
            <a:fld id="{87E0415F-DC6F-4613-B696-8A275F9E24FF}"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6615582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563562"/>
          </a:xfrm>
          <a:solidFill>
            <a:srgbClr val="FF7C80"/>
          </a:solidFill>
        </p:spPr>
        <p:txBody>
          <a:bodyPr>
            <a:normAutofit fontScale="90000"/>
          </a:bodyPr>
          <a:lstStyle/>
          <a:p>
            <a:br>
              <a:rPr lang="en-US" sz="3600" b="1" dirty="0"/>
            </a:br>
            <a:r>
              <a:rPr lang="en-US" sz="3600" b="1" dirty="0"/>
              <a:t>Benefits of the Circular Economy</a:t>
            </a:r>
            <a:br>
              <a:rPr lang="en-US" b="1" dirty="0"/>
            </a:br>
            <a:endParaRPr lang="en-IN" dirty="0"/>
          </a:p>
        </p:txBody>
      </p:sp>
      <p:sp>
        <p:nvSpPr>
          <p:cNvPr id="3" name="Content Placeholder 2"/>
          <p:cNvSpPr>
            <a:spLocks noGrp="1"/>
          </p:cNvSpPr>
          <p:nvPr>
            <p:ph idx="1"/>
          </p:nvPr>
        </p:nvSpPr>
        <p:spPr/>
        <p:txBody>
          <a:bodyPr>
            <a:normAutofit fontScale="70000" lnSpcReduction="20000"/>
          </a:bodyPr>
          <a:lstStyle/>
          <a:p>
            <a:pPr algn="just"/>
            <a:r>
              <a:rPr lang="en-US" sz="2900" dirty="0"/>
              <a:t>A circular economy involves reusing resources and materials rather than discarding them, creating a circular flow of consumption. However, its implementation requires significant systemic change, which poses a challenge for many. </a:t>
            </a:r>
          </a:p>
          <a:p>
            <a:pPr algn="just"/>
            <a:r>
              <a:rPr lang="en-US" sz="2900" dirty="0"/>
              <a:t>Nevertheless, the </a:t>
            </a:r>
            <a:r>
              <a:rPr lang="en-US" sz="2900" dirty="0">
                <a:hlinkClick r:id="rId2"/>
              </a:rPr>
              <a:t>EU’s adoption of a plan in 2020</a:t>
            </a:r>
            <a:r>
              <a:rPr lang="en-US" sz="2900" dirty="0"/>
              <a:t> to achieve a circular economy demonstrates its feasibility and commitment. This exemplifies that individual, business, and government efforts can drive the transition towards a circular economy. </a:t>
            </a:r>
          </a:p>
          <a:p>
            <a:pPr algn="just"/>
            <a:r>
              <a:rPr lang="en-US" sz="2900" dirty="0"/>
              <a:t>While achieving this goal may seem daunting, it is important not to abandon the idea, as concrete actions are being taken to make it a reality and contribute to the 2050 climate neutrality target.</a:t>
            </a:r>
          </a:p>
          <a:p>
            <a:pPr algn="just"/>
            <a:r>
              <a:rPr lang="en-US" sz="2900" dirty="0"/>
              <a:t>The feasibility of a circular economy and the ongoing efforts to implement it highlight the potential for significant benefits that justify the extensive systemic changes required for its adoption.</a:t>
            </a:r>
          </a:p>
          <a:p>
            <a:pPr algn="just"/>
            <a:r>
              <a:rPr lang="en-US" sz="2900" dirty="0"/>
              <a:t>The Circular Economy offers several benefits that contribute to a more sustainable and resource-efficient society. Here are some of the key advantages:</a:t>
            </a:r>
          </a:p>
          <a:p>
            <a:endParaRPr lang="en-IN" dirty="0"/>
          </a:p>
        </p:txBody>
      </p:sp>
      <p:sp>
        <p:nvSpPr>
          <p:cNvPr id="4" name="Date Placeholder 3"/>
          <p:cNvSpPr>
            <a:spLocks noGrp="1"/>
          </p:cNvSpPr>
          <p:nvPr>
            <p:ph type="dt" sz="half" idx="10"/>
          </p:nvPr>
        </p:nvSpPr>
        <p:spPr/>
        <p:txBody>
          <a:bodyPr/>
          <a:lstStyle/>
          <a:p>
            <a:fld id="{C3CE6CF3-70E2-42AA-9B7F-AC0B781E47FE}"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25274092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792162"/>
          </a:xfrm>
          <a:solidFill>
            <a:srgbClr val="FF7C80"/>
          </a:solidFill>
        </p:spPr>
        <p:txBody>
          <a:bodyPr>
            <a:normAutofit/>
          </a:bodyPr>
          <a:lstStyle/>
          <a:p>
            <a:r>
              <a:rPr lang="en-US" sz="2800" b="1" dirty="0"/>
              <a:t>Benefits of the Circular Economy</a:t>
            </a:r>
            <a:endParaRPr lang="en-IN" sz="2800" dirty="0"/>
          </a:p>
        </p:txBody>
      </p:sp>
      <p:sp>
        <p:nvSpPr>
          <p:cNvPr id="3" name="Content Placeholder 2"/>
          <p:cNvSpPr>
            <a:spLocks noGrp="1"/>
          </p:cNvSpPr>
          <p:nvPr>
            <p:ph idx="1"/>
          </p:nvPr>
        </p:nvSpPr>
        <p:spPr/>
        <p:txBody>
          <a:bodyPr>
            <a:normAutofit/>
          </a:bodyPr>
          <a:lstStyle/>
          <a:p>
            <a:pPr algn="just"/>
            <a:r>
              <a:rPr lang="en-US" sz="1900" b="1" dirty="0"/>
              <a:t>1. Resource Conservation</a:t>
            </a:r>
          </a:p>
          <a:p>
            <a:pPr algn="just"/>
            <a:r>
              <a:rPr lang="en-US" sz="1900" dirty="0"/>
              <a:t>In a sustainable circular economy, resources are conserved through the reuse, recycling, and recovery of materials. This reduces the need for extracting virgin resources and </a:t>
            </a:r>
            <a:r>
              <a:rPr lang="en-US" sz="1900" dirty="0" err="1"/>
              <a:t>minimises</a:t>
            </a:r>
            <a:r>
              <a:rPr lang="en-US" sz="1900" dirty="0"/>
              <a:t> waste generation.</a:t>
            </a:r>
          </a:p>
          <a:p>
            <a:pPr algn="just"/>
            <a:r>
              <a:rPr lang="en-US" sz="1900" dirty="0"/>
              <a:t>By keeping materials in use for longer periods, the circular economy aims to conserve natural resources like minerals, water, and energy while promoting more sustainable and efficient use of resources.</a:t>
            </a:r>
          </a:p>
          <a:p>
            <a:endParaRPr lang="en-IN" dirty="0"/>
          </a:p>
        </p:txBody>
      </p:sp>
      <p:sp>
        <p:nvSpPr>
          <p:cNvPr id="4" name="Date Placeholder 3"/>
          <p:cNvSpPr>
            <a:spLocks noGrp="1"/>
          </p:cNvSpPr>
          <p:nvPr>
            <p:ph type="dt" sz="half" idx="10"/>
          </p:nvPr>
        </p:nvSpPr>
        <p:spPr/>
        <p:txBody>
          <a:bodyPr/>
          <a:lstStyle/>
          <a:p>
            <a:fld id="{653F40AB-331C-4EA5-AB42-89E576A1137B}"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31844721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715962"/>
          </a:xfrm>
          <a:solidFill>
            <a:srgbClr val="FF7C80"/>
          </a:solidFill>
        </p:spPr>
        <p:txBody>
          <a:bodyPr>
            <a:normAutofit/>
          </a:bodyPr>
          <a:lstStyle/>
          <a:p>
            <a:r>
              <a:rPr lang="en-US" sz="2800" b="1" dirty="0"/>
              <a:t>Benefits of the Circular Economy</a:t>
            </a:r>
            <a:endParaRPr lang="en-IN" sz="2800" dirty="0"/>
          </a:p>
        </p:txBody>
      </p:sp>
      <p:sp>
        <p:nvSpPr>
          <p:cNvPr id="3" name="Content Placeholder 2"/>
          <p:cNvSpPr>
            <a:spLocks noGrp="1"/>
          </p:cNvSpPr>
          <p:nvPr>
            <p:ph idx="1"/>
          </p:nvPr>
        </p:nvSpPr>
        <p:spPr/>
        <p:txBody>
          <a:bodyPr>
            <a:normAutofit/>
          </a:bodyPr>
          <a:lstStyle/>
          <a:p>
            <a:pPr algn="just"/>
            <a:r>
              <a:rPr lang="en-US" sz="1900" b="1" dirty="0"/>
              <a:t>2. Waste Reduction</a:t>
            </a:r>
          </a:p>
          <a:p>
            <a:pPr algn="just"/>
            <a:r>
              <a:rPr lang="en-US" sz="1900" dirty="0"/>
              <a:t>The Circular Economy </a:t>
            </a:r>
            <a:r>
              <a:rPr lang="en-US" sz="1900" dirty="0" err="1"/>
              <a:t>minimises</a:t>
            </a:r>
            <a:r>
              <a:rPr lang="en-US" sz="1900" dirty="0"/>
              <a:t> waste generation by designing products and systems for durability, </a:t>
            </a:r>
            <a:r>
              <a:rPr lang="en-US" sz="1900" dirty="0" err="1"/>
              <a:t>repairability</a:t>
            </a:r>
            <a:r>
              <a:rPr lang="en-US" sz="1900" dirty="0"/>
              <a:t>, and recyclability. It promotes the reuse, recycling, and recovery of materials, reducing the need for single-use items and </a:t>
            </a:r>
            <a:r>
              <a:rPr lang="en-US" sz="1900" dirty="0" err="1"/>
              <a:t>maximising</a:t>
            </a:r>
            <a:r>
              <a:rPr lang="en-US" sz="1900" dirty="0"/>
              <a:t> the value extracted from resources. This approach helps </a:t>
            </a:r>
            <a:r>
              <a:rPr lang="en-US" sz="1900" dirty="0" err="1"/>
              <a:t>minimise</a:t>
            </a:r>
            <a:r>
              <a:rPr lang="en-US" sz="1900" dirty="0"/>
              <a:t> waste disposal and conserves valuable resources, leading to more sustainable and efficient use of materials</a:t>
            </a:r>
            <a:r>
              <a:rPr lang="en-US" dirty="0"/>
              <a:t>.</a:t>
            </a:r>
          </a:p>
          <a:p>
            <a:endParaRPr lang="en-IN" dirty="0"/>
          </a:p>
        </p:txBody>
      </p:sp>
      <p:sp>
        <p:nvSpPr>
          <p:cNvPr id="4" name="Date Placeholder 3"/>
          <p:cNvSpPr>
            <a:spLocks noGrp="1"/>
          </p:cNvSpPr>
          <p:nvPr>
            <p:ph type="dt" sz="half" idx="10"/>
          </p:nvPr>
        </p:nvSpPr>
        <p:spPr/>
        <p:txBody>
          <a:bodyPr/>
          <a:lstStyle/>
          <a:p>
            <a:fld id="{D4B7722E-CD6E-4E83-AE52-36AEBAE37DB7}"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1700414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792162"/>
          </a:xfrm>
          <a:solidFill>
            <a:srgbClr val="FF7C80"/>
          </a:solidFill>
        </p:spPr>
        <p:txBody>
          <a:bodyPr>
            <a:normAutofit/>
          </a:bodyPr>
          <a:lstStyle/>
          <a:p>
            <a:r>
              <a:rPr lang="en-US" sz="2800" b="1" dirty="0"/>
              <a:t>Benefits of the Circular Economy</a:t>
            </a:r>
            <a:endParaRPr lang="en-IN" sz="2800" dirty="0"/>
          </a:p>
        </p:txBody>
      </p:sp>
      <p:sp>
        <p:nvSpPr>
          <p:cNvPr id="3" name="Content Placeholder 2"/>
          <p:cNvSpPr>
            <a:spLocks noGrp="1"/>
          </p:cNvSpPr>
          <p:nvPr>
            <p:ph idx="1"/>
          </p:nvPr>
        </p:nvSpPr>
        <p:spPr/>
        <p:txBody>
          <a:bodyPr>
            <a:normAutofit/>
          </a:bodyPr>
          <a:lstStyle/>
          <a:p>
            <a:pPr algn="just"/>
            <a:r>
              <a:rPr lang="en-US" sz="1900" b="1" dirty="0"/>
              <a:t>3. Economic Growth and Job Creation</a:t>
            </a:r>
          </a:p>
          <a:p>
            <a:pPr algn="just"/>
            <a:r>
              <a:rPr lang="en-US" sz="1900" dirty="0"/>
              <a:t>The Circular Economy and sustainable strategies foster economic growth and job creation by promoting innovation in product design, manufacturing processes, and business models.</a:t>
            </a:r>
          </a:p>
          <a:p>
            <a:pPr algn="just"/>
            <a:r>
              <a:rPr lang="en-US" sz="1900" dirty="0"/>
              <a:t>This transition creates new industries and markets, such as recycling and remanufacturing, leading to the development of sustainable practices. These programs create jobs, boost economic growth, and make society more resource-efficient</a:t>
            </a:r>
            <a:r>
              <a:rPr lang="en-US" dirty="0"/>
              <a:t>.</a:t>
            </a:r>
          </a:p>
          <a:p>
            <a:endParaRPr lang="en-IN" dirty="0"/>
          </a:p>
        </p:txBody>
      </p:sp>
      <p:sp>
        <p:nvSpPr>
          <p:cNvPr id="4" name="Date Placeholder 3"/>
          <p:cNvSpPr>
            <a:spLocks noGrp="1"/>
          </p:cNvSpPr>
          <p:nvPr>
            <p:ph type="dt" sz="half" idx="10"/>
          </p:nvPr>
        </p:nvSpPr>
        <p:spPr/>
        <p:txBody>
          <a:bodyPr/>
          <a:lstStyle/>
          <a:p>
            <a:fld id="{C5BDEC73-9E83-4485-BEAE-0E04FFBDA622}"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29407710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868362"/>
          </a:xfrm>
          <a:solidFill>
            <a:srgbClr val="FF7C80"/>
          </a:solidFill>
        </p:spPr>
        <p:txBody>
          <a:bodyPr>
            <a:normAutofit/>
          </a:bodyPr>
          <a:lstStyle/>
          <a:p>
            <a:r>
              <a:rPr lang="en-US" sz="2800" b="1" dirty="0"/>
              <a:t>Benefits of the Circular Economy</a:t>
            </a:r>
            <a:endParaRPr lang="en-IN" sz="2800" dirty="0"/>
          </a:p>
        </p:txBody>
      </p:sp>
      <p:sp>
        <p:nvSpPr>
          <p:cNvPr id="3" name="Content Placeholder 2"/>
          <p:cNvSpPr>
            <a:spLocks noGrp="1"/>
          </p:cNvSpPr>
          <p:nvPr>
            <p:ph idx="1"/>
          </p:nvPr>
        </p:nvSpPr>
        <p:spPr/>
        <p:txBody>
          <a:bodyPr>
            <a:noAutofit/>
          </a:bodyPr>
          <a:lstStyle/>
          <a:p>
            <a:pPr algn="just"/>
            <a:r>
              <a:rPr lang="en-US" sz="1800" b="1" dirty="0"/>
              <a:t>4. Cost Savings</a:t>
            </a:r>
          </a:p>
          <a:p>
            <a:pPr algn="just"/>
            <a:r>
              <a:rPr lang="en-US" sz="1800" dirty="0"/>
              <a:t>The Circular Economy can result in cost savings by reusing materials and products, reducing the need for new resource purchases, lowering production costs, and decreasing waste management expenses.</a:t>
            </a:r>
          </a:p>
          <a:p>
            <a:pPr algn="just"/>
            <a:r>
              <a:rPr lang="en-US" sz="1800" dirty="0"/>
              <a:t>Consumers benefit from longer-lasting products, while businesses save money by reducing resource consumption and waste generation.</a:t>
            </a:r>
          </a:p>
        </p:txBody>
      </p:sp>
      <p:sp>
        <p:nvSpPr>
          <p:cNvPr id="4" name="Date Placeholder 3"/>
          <p:cNvSpPr>
            <a:spLocks noGrp="1"/>
          </p:cNvSpPr>
          <p:nvPr>
            <p:ph type="dt" sz="half" idx="10"/>
          </p:nvPr>
        </p:nvSpPr>
        <p:spPr/>
        <p:txBody>
          <a:bodyPr/>
          <a:lstStyle/>
          <a:p>
            <a:fld id="{E9086CFC-365A-45EB-AF89-6639FFDADA54}"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5036907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715962"/>
          </a:xfrm>
          <a:solidFill>
            <a:srgbClr val="FF7C80"/>
          </a:solidFill>
        </p:spPr>
        <p:txBody>
          <a:bodyPr>
            <a:normAutofit/>
          </a:bodyPr>
          <a:lstStyle/>
          <a:p>
            <a:r>
              <a:rPr lang="en-US" sz="2800" b="1" dirty="0"/>
              <a:t>Benefits of the Circular Economy</a:t>
            </a:r>
            <a:endParaRPr lang="en-IN" sz="2800" dirty="0"/>
          </a:p>
        </p:txBody>
      </p:sp>
      <p:sp>
        <p:nvSpPr>
          <p:cNvPr id="3" name="Content Placeholder 2"/>
          <p:cNvSpPr>
            <a:spLocks noGrp="1"/>
          </p:cNvSpPr>
          <p:nvPr>
            <p:ph idx="1"/>
          </p:nvPr>
        </p:nvSpPr>
        <p:spPr/>
        <p:txBody>
          <a:bodyPr>
            <a:normAutofit/>
          </a:bodyPr>
          <a:lstStyle/>
          <a:p>
            <a:pPr algn="just"/>
            <a:r>
              <a:rPr lang="en-US" sz="2100" b="1" dirty="0"/>
              <a:t>5. Environmental Benefits</a:t>
            </a:r>
          </a:p>
          <a:p>
            <a:pPr algn="just"/>
            <a:r>
              <a:rPr lang="en-US" sz="2100" dirty="0"/>
              <a:t>The Circular Economy reduces environmental impact by </a:t>
            </a:r>
            <a:r>
              <a:rPr lang="en-US" sz="2100" dirty="0" err="1"/>
              <a:t>minimising</a:t>
            </a:r>
            <a:r>
              <a:rPr lang="en-US" sz="2100" dirty="0"/>
              <a:t> resource extraction, manufacturing, and waste disposal. It reduces greenhouse gas emissions, air and water pollution, and resource consumption by encouraging recycling.</a:t>
            </a:r>
          </a:p>
          <a:p>
            <a:pPr algn="just"/>
            <a:r>
              <a:rPr lang="en-US" sz="2100" dirty="0"/>
              <a:t>Closing the loop and recycling materials reduces energy use and pollution, making manufacturing and consumption more sustainable and environmentally benign.</a:t>
            </a:r>
          </a:p>
          <a:p>
            <a:pPr algn="just"/>
            <a:r>
              <a:rPr lang="en-US" sz="2100" b="1" dirty="0"/>
              <a:t>6. Increased Resilience and Security</a:t>
            </a:r>
          </a:p>
          <a:p>
            <a:pPr algn="just"/>
            <a:r>
              <a:rPr lang="en-US" sz="2100" dirty="0"/>
              <a:t>The Circular Economy enhances resilience and security by diversifying supply chains and reducing dependence on finite resources. It closes the loop and keeps materials in circulation, decreasing vulnerability to price fluctuations and supply disruptions related to scarce resources. </a:t>
            </a:r>
          </a:p>
          <a:p>
            <a:endParaRPr lang="en-IN" dirty="0"/>
          </a:p>
        </p:txBody>
      </p:sp>
      <p:sp>
        <p:nvSpPr>
          <p:cNvPr id="4" name="Date Placeholder 3"/>
          <p:cNvSpPr>
            <a:spLocks noGrp="1"/>
          </p:cNvSpPr>
          <p:nvPr>
            <p:ph type="dt" sz="half" idx="10"/>
          </p:nvPr>
        </p:nvSpPr>
        <p:spPr/>
        <p:txBody>
          <a:bodyPr/>
          <a:lstStyle/>
          <a:p>
            <a:fld id="{9A9674CB-250A-4750-8F1F-81EF5DE90733}"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1451682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944562"/>
          </a:xfrm>
          <a:solidFill>
            <a:srgbClr val="FF7C80"/>
          </a:solidFill>
        </p:spPr>
        <p:txBody>
          <a:bodyPr>
            <a:normAutofit fontScale="90000"/>
          </a:bodyPr>
          <a:lstStyle/>
          <a:p>
            <a:br>
              <a:rPr lang="en-US" sz="3100" b="1" dirty="0"/>
            </a:br>
            <a:r>
              <a:rPr lang="en-US" sz="2700" b="1" dirty="0"/>
              <a:t>How to Implement the Circular Economy In Business</a:t>
            </a:r>
            <a:br>
              <a:rPr lang="en-US" b="1" dirty="0"/>
            </a:br>
            <a:endParaRPr lang="en-IN" dirty="0"/>
          </a:p>
        </p:txBody>
      </p:sp>
      <p:sp>
        <p:nvSpPr>
          <p:cNvPr id="3" name="Content Placeholder 2"/>
          <p:cNvSpPr>
            <a:spLocks noGrp="1"/>
          </p:cNvSpPr>
          <p:nvPr>
            <p:ph idx="1"/>
          </p:nvPr>
        </p:nvSpPr>
        <p:spPr/>
        <p:txBody>
          <a:bodyPr>
            <a:normAutofit/>
          </a:bodyPr>
          <a:lstStyle/>
          <a:p>
            <a:pPr algn="just"/>
            <a:r>
              <a:rPr lang="en-US" sz="1800" dirty="0"/>
              <a:t>Implementing the Circular Economy in business involves adopting new strategies and practices that </a:t>
            </a:r>
            <a:r>
              <a:rPr lang="en-US" sz="1800" dirty="0" err="1"/>
              <a:t>prioritise</a:t>
            </a:r>
            <a:r>
              <a:rPr lang="en-US" sz="1800" dirty="0"/>
              <a:t> resource efficiency, waste reduction, and sustainable production. </a:t>
            </a:r>
          </a:p>
          <a:p>
            <a:pPr algn="just"/>
            <a:r>
              <a:rPr lang="en-US" sz="1800" dirty="0"/>
              <a:t>Here are five key ways to implement the Circular Economy:</a:t>
            </a:r>
          </a:p>
          <a:p>
            <a:pPr algn="just"/>
            <a:r>
              <a:rPr lang="en-US" sz="1800" b="1" dirty="0"/>
              <a:t>Redesign products and services: </a:t>
            </a:r>
            <a:r>
              <a:rPr lang="en-US" sz="1800" dirty="0"/>
              <a:t>Businesses can incorporate principles of the Circular Economy by designing products and services with a focus on durability, reparability, and recyclability. This involves using renewable or recycled materials, </a:t>
            </a:r>
            <a:r>
              <a:rPr lang="en-US" sz="1800" dirty="0" err="1"/>
              <a:t>minimising</a:t>
            </a:r>
            <a:r>
              <a:rPr lang="en-US" sz="1800" dirty="0"/>
              <a:t> the use of hazardous substances, and designing for disassembly to facilitate easier recycling and reuse.</a:t>
            </a:r>
          </a:p>
          <a:p>
            <a:pPr algn="just"/>
            <a:r>
              <a:rPr lang="en-US" sz="1800" b="1" dirty="0"/>
              <a:t>Embrace a circular supply chain: </a:t>
            </a:r>
            <a:r>
              <a:rPr lang="en-US" sz="1800" dirty="0"/>
              <a:t>By working with suppliers and consumers to optimize material flows, eliminate waste, and promote reuse, businesses can create a circular supply chain. This may include using sustainable and local suppliers, taking back end-of-life products, and remanufacturing or refurbishing.</a:t>
            </a:r>
          </a:p>
        </p:txBody>
      </p:sp>
      <p:sp>
        <p:nvSpPr>
          <p:cNvPr id="4" name="Date Placeholder 3"/>
          <p:cNvSpPr>
            <a:spLocks noGrp="1"/>
          </p:cNvSpPr>
          <p:nvPr>
            <p:ph type="dt" sz="half" idx="10"/>
          </p:nvPr>
        </p:nvSpPr>
        <p:spPr/>
        <p:txBody>
          <a:bodyPr/>
          <a:lstStyle/>
          <a:p>
            <a:fld id="{05C058C6-C5DD-4C06-9C82-409C1C837B04}"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21474950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944562"/>
          </a:xfrm>
          <a:solidFill>
            <a:srgbClr val="FF7C80"/>
          </a:solidFill>
        </p:spPr>
        <p:txBody>
          <a:bodyPr>
            <a:normAutofit fontScale="90000"/>
          </a:bodyPr>
          <a:lstStyle/>
          <a:p>
            <a:r>
              <a:rPr lang="en-US" sz="2800" b="1" dirty="0"/>
              <a:t>How to Implement the Circular Economy In Business</a:t>
            </a:r>
            <a:endParaRPr lang="en-IN" sz="2800" dirty="0"/>
          </a:p>
        </p:txBody>
      </p:sp>
      <p:sp>
        <p:nvSpPr>
          <p:cNvPr id="3" name="Content Placeholder 2"/>
          <p:cNvSpPr>
            <a:spLocks noGrp="1"/>
          </p:cNvSpPr>
          <p:nvPr>
            <p:ph idx="1"/>
          </p:nvPr>
        </p:nvSpPr>
        <p:spPr/>
        <p:txBody>
          <a:bodyPr>
            <a:normAutofit fontScale="55000" lnSpcReduction="20000"/>
          </a:bodyPr>
          <a:lstStyle/>
          <a:p>
            <a:pPr algn="just"/>
            <a:r>
              <a:rPr lang="en-US" b="1" dirty="0"/>
              <a:t>Adopt innovative business models: </a:t>
            </a:r>
            <a:r>
              <a:rPr lang="en-US" dirty="0"/>
              <a:t>Implementing the Circular Economy through circular business models can work. Product-as-a-service models, where users pay for use rather than ownership, repair and upgrade services, and sharing platforms to maximize resource use and eliminate waste are examples.</a:t>
            </a:r>
          </a:p>
          <a:p>
            <a:pPr algn="just"/>
            <a:r>
              <a:rPr lang="en-US" b="1" dirty="0"/>
              <a:t>Promote resource recovery and recycling:</a:t>
            </a:r>
            <a:r>
              <a:rPr lang="en-US" dirty="0"/>
              <a:t> Businesses can recover and recycle valuable resources from their waste streams or form resource exchange networks with other organizations. This includes recycling programs, partnerships with recycling facilities or waste management organizations, and circular waste reduction and management strategies.</a:t>
            </a:r>
          </a:p>
          <a:p>
            <a:pPr algn="just"/>
            <a:r>
              <a:rPr lang="en-US" b="1" dirty="0"/>
              <a:t>Engage stakeholders and promote awareness:</a:t>
            </a:r>
            <a:r>
              <a:rPr lang="en-US" dirty="0"/>
              <a:t> Successful implementation of the Circular Economy requires engagement and collaboration with stakeholders, including employees, customers, suppliers, and local communities. Businesses can promote awareness and educate stakeholders about the benefits of the Circular Economy, encourage behavior change, and seek feedback and ideas for improvement.</a:t>
            </a:r>
          </a:p>
          <a:p>
            <a:pPr algn="just"/>
            <a:r>
              <a:rPr lang="en-US" dirty="0"/>
              <a:t>Businesses can help transition to a sustainable and circular economy while gaining cost savings, creativity, and long-term resilience by applying these techniques.</a:t>
            </a:r>
          </a:p>
          <a:p>
            <a:endParaRPr lang="en-IN" dirty="0"/>
          </a:p>
        </p:txBody>
      </p:sp>
      <p:sp>
        <p:nvSpPr>
          <p:cNvPr id="4" name="Date Placeholder 3"/>
          <p:cNvSpPr>
            <a:spLocks noGrp="1"/>
          </p:cNvSpPr>
          <p:nvPr>
            <p:ph type="dt" sz="half" idx="10"/>
          </p:nvPr>
        </p:nvSpPr>
        <p:spPr/>
        <p:txBody>
          <a:bodyPr/>
          <a:lstStyle/>
          <a:p>
            <a:fld id="{06DB8A74-62AD-48D3-B3CF-88F6434B84F3}"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22361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EB3FF7-E0E8-4347-A144-85C1C4A12067}" type="datetime1">
              <a:rPr lang="en-US" smtClean="0"/>
              <a:t>4/22/2025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anamikasrivastava               AOE0866  ST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graphicFrame>
        <p:nvGraphicFramePr>
          <p:cNvPr id="12" name="Content Placeholder 11">
            <a:extLst>
              <a:ext uri="{FF2B5EF4-FFF2-40B4-BE49-F238E27FC236}">
                <a16:creationId xmlns:a16="http://schemas.microsoft.com/office/drawing/2014/main" id="{97E10CFE-F886-4849-8ED2-2A4FB0811591}"/>
              </a:ext>
            </a:extLst>
          </p:cNvPr>
          <p:cNvGraphicFramePr>
            <a:graphicFrameLocks noGrp="1"/>
          </p:cNvGraphicFramePr>
          <p:nvPr>
            <p:ph idx="1"/>
            <p:extLst>
              <p:ext uri="{D42A27DB-BD31-4B8C-83A1-F6EECF244321}">
                <p14:modId xmlns:p14="http://schemas.microsoft.com/office/powerpoint/2010/main" val="86781317"/>
              </p:ext>
            </p:extLst>
          </p:nvPr>
        </p:nvGraphicFramePr>
        <p:xfrm>
          <a:off x="152402" y="1219200"/>
          <a:ext cx="8305800" cy="4572000"/>
        </p:xfrm>
        <a:graphic>
          <a:graphicData uri="http://schemas.openxmlformats.org/drawingml/2006/table">
            <a:tbl>
              <a:tblPr>
                <a:tableStyleId>{5C22544A-7EE6-4342-B048-85BDC9FD1C3A}</a:tableStyleId>
              </a:tblPr>
              <a:tblGrid>
                <a:gridCol w="1523998">
                  <a:extLst>
                    <a:ext uri="{9D8B030D-6E8A-4147-A177-3AD203B41FA5}">
                      <a16:colId xmlns:a16="http://schemas.microsoft.com/office/drawing/2014/main" val="336454987"/>
                    </a:ext>
                  </a:extLst>
                </a:gridCol>
                <a:gridCol w="382551">
                  <a:extLst>
                    <a:ext uri="{9D8B030D-6E8A-4147-A177-3AD203B41FA5}">
                      <a16:colId xmlns:a16="http://schemas.microsoft.com/office/drawing/2014/main" val="2419786324"/>
                    </a:ext>
                  </a:extLst>
                </a:gridCol>
                <a:gridCol w="436631">
                  <a:extLst>
                    <a:ext uri="{9D8B030D-6E8A-4147-A177-3AD203B41FA5}">
                      <a16:colId xmlns:a16="http://schemas.microsoft.com/office/drawing/2014/main" val="2116179407"/>
                    </a:ext>
                  </a:extLst>
                </a:gridCol>
                <a:gridCol w="604150">
                  <a:extLst>
                    <a:ext uri="{9D8B030D-6E8A-4147-A177-3AD203B41FA5}">
                      <a16:colId xmlns:a16="http://schemas.microsoft.com/office/drawing/2014/main" val="4150870881"/>
                    </a:ext>
                  </a:extLst>
                </a:gridCol>
                <a:gridCol w="604150">
                  <a:extLst>
                    <a:ext uri="{9D8B030D-6E8A-4147-A177-3AD203B41FA5}">
                      <a16:colId xmlns:a16="http://schemas.microsoft.com/office/drawing/2014/main" val="1959501051"/>
                    </a:ext>
                  </a:extLst>
                </a:gridCol>
                <a:gridCol w="604150">
                  <a:extLst>
                    <a:ext uri="{9D8B030D-6E8A-4147-A177-3AD203B41FA5}">
                      <a16:colId xmlns:a16="http://schemas.microsoft.com/office/drawing/2014/main" val="714186528"/>
                    </a:ext>
                  </a:extLst>
                </a:gridCol>
                <a:gridCol w="604150">
                  <a:extLst>
                    <a:ext uri="{9D8B030D-6E8A-4147-A177-3AD203B41FA5}">
                      <a16:colId xmlns:a16="http://schemas.microsoft.com/office/drawing/2014/main" val="1947496999"/>
                    </a:ext>
                  </a:extLst>
                </a:gridCol>
                <a:gridCol w="604150">
                  <a:extLst>
                    <a:ext uri="{9D8B030D-6E8A-4147-A177-3AD203B41FA5}">
                      <a16:colId xmlns:a16="http://schemas.microsoft.com/office/drawing/2014/main" val="1278955555"/>
                    </a:ext>
                  </a:extLst>
                </a:gridCol>
                <a:gridCol w="604150">
                  <a:extLst>
                    <a:ext uri="{9D8B030D-6E8A-4147-A177-3AD203B41FA5}">
                      <a16:colId xmlns:a16="http://schemas.microsoft.com/office/drawing/2014/main" val="293989632"/>
                    </a:ext>
                  </a:extLst>
                </a:gridCol>
                <a:gridCol w="526694">
                  <a:extLst>
                    <a:ext uri="{9D8B030D-6E8A-4147-A177-3AD203B41FA5}">
                      <a16:colId xmlns:a16="http://schemas.microsoft.com/office/drawing/2014/main" val="2587493755"/>
                    </a:ext>
                  </a:extLst>
                </a:gridCol>
                <a:gridCol w="604150">
                  <a:extLst>
                    <a:ext uri="{9D8B030D-6E8A-4147-A177-3AD203B41FA5}">
                      <a16:colId xmlns:a16="http://schemas.microsoft.com/office/drawing/2014/main" val="3619800553"/>
                    </a:ext>
                  </a:extLst>
                </a:gridCol>
                <a:gridCol w="526694">
                  <a:extLst>
                    <a:ext uri="{9D8B030D-6E8A-4147-A177-3AD203B41FA5}">
                      <a16:colId xmlns:a16="http://schemas.microsoft.com/office/drawing/2014/main" val="3634469593"/>
                    </a:ext>
                  </a:extLst>
                </a:gridCol>
                <a:gridCol w="644604">
                  <a:extLst>
                    <a:ext uri="{9D8B030D-6E8A-4147-A177-3AD203B41FA5}">
                      <a16:colId xmlns:a16="http://schemas.microsoft.com/office/drawing/2014/main" val="1787714184"/>
                    </a:ext>
                  </a:extLst>
                </a:gridCol>
                <a:gridCol w="35578">
                  <a:extLst>
                    <a:ext uri="{9D8B030D-6E8A-4147-A177-3AD203B41FA5}">
                      <a16:colId xmlns:a16="http://schemas.microsoft.com/office/drawing/2014/main"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and Analysis of Algorithm (kCS-502)</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3446412"/>
                  </a:ext>
                </a:extLst>
              </a:tr>
              <a:tr h="510040">
                <a:tc>
                  <a:txBody>
                    <a:bodyPr/>
                    <a:lstStyle/>
                    <a:p>
                      <a:pPr algn="ctr">
                        <a:lnSpc>
                          <a:spcPct val="106000"/>
                        </a:lnSpc>
                        <a:spcAft>
                          <a:spcPts val="0"/>
                        </a:spcAft>
                      </a:pPr>
                      <a:r>
                        <a:rPr lang="en-US" sz="1800" b="0" kern="1200" dirty="0">
                          <a:solidFill>
                            <a:schemeClr val="tx1">
                              <a:lumMod val="85000"/>
                              <a:lumOff val="15000"/>
                            </a:schemeClr>
                          </a:solidFill>
                          <a:effectLst/>
                        </a:rPr>
                        <a:t>ACSE0401.1</a:t>
                      </a:r>
                      <a:endParaRPr lang="en-IN" sz="1800" b="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85000"/>
                              <a:lumOff val="15000"/>
                            </a:schemeClr>
                          </a:solidFill>
                          <a:effectLst/>
                        </a:rPr>
                        <a:t>3</a:t>
                      </a:r>
                      <a:endParaRPr lang="en-IN" sz="1800" b="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85000"/>
                              <a:lumOff val="15000"/>
                            </a:schemeClr>
                          </a:solidFill>
                          <a:effectLst/>
                        </a:rPr>
                        <a:t>3</a:t>
                      </a:r>
                      <a:endParaRPr lang="en-IN" sz="1800" b="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85000"/>
                              <a:lumOff val="15000"/>
                            </a:schemeClr>
                          </a:solidFill>
                          <a:effectLst/>
                        </a:rPr>
                        <a:t>3</a:t>
                      </a:r>
                      <a:endParaRPr lang="en-IN" sz="1800" b="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85000"/>
                              <a:lumOff val="15000"/>
                            </a:schemeClr>
                          </a:solidFill>
                          <a:effectLst/>
                        </a:rPr>
                        <a:t>3</a:t>
                      </a:r>
                      <a:endParaRPr lang="en-IN" sz="1800" b="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chemeClr val="tx1">
                              <a:lumMod val="85000"/>
                              <a:lumOff val="15000"/>
                            </a:schemeClr>
                          </a:solidFill>
                          <a:effectLst/>
                        </a:rPr>
                        <a:t>2</a:t>
                      </a:r>
                      <a:endParaRPr lang="en-IN" sz="1800" b="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85000"/>
                              <a:lumOff val="15000"/>
                            </a:schemeClr>
                          </a:solidFill>
                          <a:effectLst/>
                        </a:rPr>
                        <a:t>-</a:t>
                      </a:r>
                      <a:endParaRPr lang="en-IN" sz="1800" b="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85000"/>
                              <a:lumOff val="15000"/>
                            </a:schemeClr>
                          </a:solidFill>
                          <a:effectLst/>
                        </a:rPr>
                        <a:t>-</a:t>
                      </a:r>
                      <a:endParaRPr lang="en-IN" sz="1800" b="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85000"/>
                              <a:lumOff val="15000"/>
                            </a:schemeClr>
                          </a:solidFill>
                          <a:effectLst/>
                        </a:rPr>
                        <a:t>-</a:t>
                      </a:r>
                      <a:endParaRPr lang="en-IN" sz="1800" b="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85000"/>
                              <a:lumOff val="15000"/>
                            </a:schemeClr>
                          </a:solidFill>
                          <a:effectLst/>
                        </a:rPr>
                        <a:t>2</a:t>
                      </a:r>
                      <a:endParaRPr lang="en-IN" sz="1800" b="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85000"/>
                              <a:lumOff val="15000"/>
                            </a:schemeClr>
                          </a:solidFill>
                          <a:effectLst/>
                        </a:rPr>
                        <a:t>2</a:t>
                      </a:r>
                      <a:endParaRPr lang="en-IN" sz="1800" b="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85000"/>
                              <a:lumOff val="15000"/>
                            </a:schemeClr>
                          </a:solidFill>
                          <a:effectLst/>
                        </a:rPr>
                        <a:t>-</a:t>
                      </a:r>
                      <a:endParaRPr lang="en-IN" sz="1800" b="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85000"/>
                              <a:lumOff val="15000"/>
                            </a:schemeClr>
                          </a:solidFill>
                          <a:effectLst/>
                        </a:rPr>
                        <a:t>3</a:t>
                      </a:r>
                      <a:endParaRPr lang="en-IN" sz="1800" b="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5205472"/>
                  </a:ext>
                </a:extLst>
              </a:tr>
              <a:tr h="499048">
                <a:tc>
                  <a:txBody>
                    <a:bodyPr/>
                    <a:lstStyle/>
                    <a:p>
                      <a:pPr algn="ctr">
                        <a:lnSpc>
                          <a:spcPct val="106000"/>
                        </a:lnSpc>
                        <a:spcAft>
                          <a:spcPts val="0"/>
                        </a:spcAft>
                      </a:pPr>
                      <a:r>
                        <a:rPr lang="en-US" sz="1800" b="0" kern="1200" dirty="0">
                          <a:solidFill>
                            <a:schemeClr val="tx1"/>
                          </a:solidFill>
                          <a:effectLst/>
                        </a:rPr>
                        <a:t>ACSE0401.2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837788"/>
                  </a:ext>
                </a:extLst>
              </a:tr>
              <a:tr h="488054">
                <a:tc>
                  <a:txBody>
                    <a:bodyPr/>
                    <a:lstStyle/>
                    <a:p>
                      <a:pPr algn="ctr">
                        <a:lnSpc>
                          <a:spcPct val="106000"/>
                        </a:lnSpc>
                        <a:spcAft>
                          <a:spcPts val="0"/>
                        </a:spcAft>
                      </a:pPr>
                      <a:r>
                        <a:rPr lang="en-US" sz="1800" b="0" kern="1200" dirty="0">
                          <a:solidFill>
                            <a:srgbClr val="FF0000"/>
                          </a:solidFill>
                          <a:effectLst/>
                        </a:rPr>
                        <a:t>ACSE0401.3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1</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1</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3856071"/>
                  </a:ext>
                </a:extLst>
              </a:tr>
              <a:tr h="510040">
                <a:tc>
                  <a:txBody>
                    <a:bodyPr/>
                    <a:lstStyle/>
                    <a:p>
                      <a:pPr algn="ctr">
                        <a:lnSpc>
                          <a:spcPct val="106000"/>
                        </a:lnSpc>
                        <a:spcAft>
                          <a:spcPts val="0"/>
                        </a:spcAft>
                      </a:pPr>
                      <a:r>
                        <a:rPr lang="en-US" sz="1800" b="0" kern="1200" dirty="0">
                          <a:solidFill>
                            <a:schemeClr val="tx1"/>
                          </a:solidFill>
                          <a:effectLst/>
                        </a:rPr>
                        <a:t>ACSE0401.4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3960778"/>
                  </a:ext>
                </a:extLst>
              </a:tr>
              <a:tr h="499048">
                <a:tc>
                  <a:txBody>
                    <a:bodyPr/>
                    <a:lstStyle/>
                    <a:p>
                      <a:pPr algn="ctr">
                        <a:lnSpc>
                          <a:spcPct val="106000"/>
                        </a:lnSpc>
                        <a:spcAft>
                          <a:spcPts val="0"/>
                        </a:spcAft>
                      </a:pPr>
                      <a:r>
                        <a:rPr lang="en-US" sz="1800" b="0" kern="1200" dirty="0">
                          <a:solidFill>
                            <a:schemeClr val="tx1"/>
                          </a:solidFill>
                          <a:effectLst/>
                        </a:rPr>
                        <a:t>ACSE0401.5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63174887"/>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868362"/>
          </a:xfrm>
          <a:solidFill>
            <a:srgbClr val="FF7C80"/>
          </a:solidFill>
        </p:spPr>
        <p:txBody>
          <a:bodyPr/>
          <a:lstStyle/>
          <a:p>
            <a:r>
              <a:rPr lang="en-IN" dirty="0"/>
              <a:t>MCQS</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1. Waste removal system was established in which of the following cities for the first time?</a:t>
            </a:r>
            <a:endParaRPr lang="en-US" dirty="0"/>
          </a:p>
          <a:p>
            <a:r>
              <a:rPr lang="en-US" dirty="0"/>
              <a:t>(a) Athens</a:t>
            </a:r>
          </a:p>
          <a:p>
            <a:r>
              <a:rPr lang="en-US" dirty="0"/>
              <a:t>(b) Lahore</a:t>
            </a:r>
          </a:p>
          <a:p>
            <a:r>
              <a:rPr lang="en-US" dirty="0"/>
              <a:t>(c) Paris</a:t>
            </a:r>
          </a:p>
          <a:p>
            <a:r>
              <a:rPr lang="en-US" dirty="0"/>
              <a:t>(d) London</a:t>
            </a:r>
          </a:p>
          <a:p>
            <a:r>
              <a:rPr lang="en-US" b="1" dirty="0"/>
              <a:t>Sol:(a) Athens.</a:t>
            </a:r>
            <a:endParaRPr lang="en-US" dirty="0"/>
          </a:p>
          <a:p>
            <a:pPr marL="0" indent="0">
              <a:buNone/>
            </a:pPr>
            <a:r>
              <a:rPr lang="en-US" b="1" dirty="0"/>
              <a:t>2. Which of the following solid wastes describes the term ‘Municipal Solid Waste’?</a:t>
            </a:r>
            <a:endParaRPr lang="en-US" dirty="0"/>
          </a:p>
          <a:p>
            <a:r>
              <a:rPr lang="en-US" dirty="0"/>
              <a:t>(a) Toxic</a:t>
            </a:r>
          </a:p>
          <a:p>
            <a:r>
              <a:rPr lang="en-US" dirty="0"/>
              <a:t>(b) Hazardous</a:t>
            </a:r>
          </a:p>
          <a:p>
            <a:r>
              <a:rPr lang="en-US" dirty="0"/>
              <a:t>(c) Non-toxic</a:t>
            </a:r>
          </a:p>
          <a:p>
            <a:r>
              <a:rPr lang="en-US" dirty="0"/>
              <a:t>(d) Non-hazardous</a:t>
            </a:r>
          </a:p>
          <a:p>
            <a:r>
              <a:rPr lang="en-US" b="1" dirty="0"/>
              <a:t>Sol:(d) Non-hazardous.</a:t>
            </a:r>
            <a:endParaRPr lang="en-US" dirty="0"/>
          </a:p>
          <a:p>
            <a:endParaRPr lang="en-IN" dirty="0"/>
          </a:p>
        </p:txBody>
      </p:sp>
      <p:sp>
        <p:nvSpPr>
          <p:cNvPr id="4" name="Date Placeholder 3"/>
          <p:cNvSpPr>
            <a:spLocks noGrp="1"/>
          </p:cNvSpPr>
          <p:nvPr>
            <p:ph type="dt" sz="half" idx="10"/>
          </p:nvPr>
        </p:nvSpPr>
        <p:spPr/>
        <p:txBody>
          <a:bodyPr/>
          <a:lstStyle/>
          <a:p>
            <a:fld id="{8B8E8C4D-2D4D-434A-BCB3-F4492A089520}"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18268974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868362"/>
          </a:xfrm>
          <a:solidFill>
            <a:srgbClr val="FF7C80"/>
          </a:solidFill>
        </p:spPr>
        <p:txBody>
          <a:bodyPr/>
          <a:lstStyle/>
          <a:p>
            <a:r>
              <a:rPr lang="en-IN" dirty="0"/>
              <a:t>MCQS</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3. Why is it difficult to recycle plastics?</a:t>
            </a:r>
            <a:endParaRPr lang="en-US" dirty="0"/>
          </a:p>
          <a:p>
            <a:r>
              <a:rPr lang="en-US" dirty="0"/>
              <a:t>(a) It is very hard</a:t>
            </a:r>
          </a:p>
          <a:p>
            <a:r>
              <a:rPr lang="en-US" dirty="0"/>
              <a:t>(b) It comes in different sizes</a:t>
            </a:r>
          </a:p>
          <a:p>
            <a:r>
              <a:rPr lang="en-US" dirty="0"/>
              <a:t>(c) It is adhesive</a:t>
            </a:r>
          </a:p>
          <a:p>
            <a:r>
              <a:rPr lang="en-US" dirty="0"/>
              <a:t>(d) It contains different types of polymer resins</a:t>
            </a:r>
          </a:p>
          <a:p>
            <a:r>
              <a:rPr lang="en-US" b="1" dirty="0"/>
              <a:t>Sol:(d) It contains different types of polymer resins</a:t>
            </a:r>
            <a:endParaRPr lang="en-US" dirty="0"/>
          </a:p>
          <a:p>
            <a:pPr marL="0" indent="0">
              <a:buNone/>
            </a:pPr>
            <a:r>
              <a:rPr lang="en-US" b="1" dirty="0"/>
              <a:t>4. Which of the following is done on an individual level?</a:t>
            </a:r>
            <a:endParaRPr lang="en-US" dirty="0"/>
          </a:p>
          <a:p>
            <a:r>
              <a:rPr lang="en-US" dirty="0"/>
              <a:t>(a) Burning</a:t>
            </a:r>
          </a:p>
          <a:p>
            <a:r>
              <a:rPr lang="en-US" dirty="0"/>
              <a:t>(b) Disposal</a:t>
            </a:r>
          </a:p>
          <a:p>
            <a:r>
              <a:rPr lang="en-US" dirty="0"/>
              <a:t>(c) Recycling</a:t>
            </a:r>
          </a:p>
          <a:p>
            <a:r>
              <a:rPr lang="en-US" dirty="0"/>
              <a:t>(d) Source reduction</a:t>
            </a:r>
          </a:p>
          <a:p>
            <a:r>
              <a:rPr lang="en-US" b="1" dirty="0"/>
              <a:t>Sol: (d) Source reduction.</a:t>
            </a:r>
            <a:endParaRPr lang="en-US" dirty="0"/>
          </a:p>
          <a:p>
            <a:endParaRPr lang="en-IN" dirty="0"/>
          </a:p>
        </p:txBody>
      </p:sp>
      <p:sp>
        <p:nvSpPr>
          <p:cNvPr id="4" name="Date Placeholder 3"/>
          <p:cNvSpPr>
            <a:spLocks noGrp="1"/>
          </p:cNvSpPr>
          <p:nvPr>
            <p:ph type="dt" sz="half" idx="10"/>
          </p:nvPr>
        </p:nvSpPr>
        <p:spPr/>
        <p:txBody>
          <a:bodyPr/>
          <a:lstStyle/>
          <a:p>
            <a:fld id="{42917D3E-F47F-4122-81F1-7C5658A126E1}"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36209832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715962"/>
          </a:xfrm>
          <a:solidFill>
            <a:srgbClr val="FF7C80"/>
          </a:solidFill>
        </p:spPr>
        <p:txBody>
          <a:bodyPr>
            <a:normAutofit fontScale="90000"/>
          </a:bodyPr>
          <a:lstStyle/>
          <a:p>
            <a:r>
              <a:rPr lang="en-IN" dirty="0"/>
              <a:t>MCQS</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5. Why is recycled paper banned for use in food containers?</a:t>
            </a:r>
            <a:endParaRPr lang="en-US" dirty="0"/>
          </a:p>
          <a:p>
            <a:r>
              <a:rPr lang="en-US" dirty="0"/>
              <a:t>(a) Because it creates a lot of spaces</a:t>
            </a:r>
          </a:p>
          <a:p>
            <a:r>
              <a:rPr lang="en-US" dirty="0"/>
              <a:t>(b) Because it creates contamination</a:t>
            </a:r>
          </a:p>
          <a:p>
            <a:r>
              <a:rPr lang="en-US" dirty="0"/>
              <a:t>(c) Because paper can be used only one time</a:t>
            </a:r>
          </a:p>
          <a:p>
            <a:r>
              <a:rPr lang="en-US" dirty="0"/>
              <a:t>(d) Because paper is very thick and can’t cover the food containers</a:t>
            </a:r>
          </a:p>
          <a:p>
            <a:r>
              <a:rPr lang="en-US" b="1" dirty="0"/>
              <a:t>Sol: (b) Because it creates contamination.</a:t>
            </a:r>
            <a:endParaRPr lang="en-US" dirty="0"/>
          </a:p>
          <a:p>
            <a:pPr marL="0" indent="0">
              <a:buNone/>
            </a:pPr>
            <a:r>
              <a:rPr lang="en-US" b="1" dirty="0"/>
              <a:t>6. Which of the following plans is used as a waste management plan?</a:t>
            </a:r>
            <a:endParaRPr lang="en-US" dirty="0"/>
          </a:p>
          <a:p>
            <a:r>
              <a:rPr lang="en-US" dirty="0"/>
              <a:t>(a) Plan for reuse</a:t>
            </a:r>
          </a:p>
          <a:p>
            <a:r>
              <a:rPr lang="en-US" dirty="0"/>
              <a:t>(b) The integrated plan</a:t>
            </a:r>
          </a:p>
          <a:p>
            <a:r>
              <a:rPr lang="en-US" dirty="0"/>
              <a:t>(c) Plan for recycling</a:t>
            </a:r>
          </a:p>
          <a:p>
            <a:r>
              <a:rPr lang="en-US" dirty="0"/>
              <a:t>(d) Plan for reducing</a:t>
            </a:r>
          </a:p>
          <a:p>
            <a:r>
              <a:rPr lang="en-US" b="1" dirty="0"/>
              <a:t>Sol:(b) The integrated plan.</a:t>
            </a:r>
            <a:endParaRPr lang="en-US" dirty="0"/>
          </a:p>
          <a:p>
            <a:endParaRPr lang="en-IN" dirty="0"/>
          </a:p>
        </p:txBody>
      </p:sp>
      <p:sp>
        <p:nvSpPr>
          <p:cNvPr id="4" name="Date Placeholder 3"/>
          <p:cNvSpPr>
            <a:spLocks noGrp="1"/>
          </p:cNvSpPr>
          <p:nvPr>
            <p:ph type="dt" sz="half" idx="10"/>
          </p:nvPr>
        </p:nvSpPr>
        <p:spPr/>
        <p:txBody>
          <a:bodyPr/>
          <a:lstStyle/>
          <a:p>
            <a:fld id="{14271E37-936C-442E-BF1A-3D54E282BA34}"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35295873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868362"/>
          </a:xfrm>
          <a:solidFill>
            <a:srgbClr val="FF7C80"/>
          </a:solidFill>
        </p:spPr>
        <p:txBody>
          <a:bodyPr/>
          <a:lstStyle/>
          <a:p>
            <a:r>
              <a:rPr lang="en-IN" dirty="0"/>
              <a:t>MCQS</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7. The organic material of the solid waste will decompose</a:t>
            </a:r>
            <a:endParaRPr lang="en-US" dirty="0"/>
          </a:p>
          <a:p>
            <a:r>
              <a:rPr lang="en-US" dirty="0"/>
              <a:t>(a) By the flow of water</a:t>
            </a:r>
          </a:p>
          <a:p>
            <a:r>
              <a:rPr lang="en-US" dirty="0"/>
              <a:t>(b) By the soil particles</a:t>
            </a:r>
          </a:p>
          <a:p>
            <a:r>
              <a:rPr lang="en-US" dirty="0"/>
              <a:t>(c) By the action of microorganisms</a:t>
            </a:r>
          </a:p>
          <a:p>
            <a:r>
              <a:rPr lang="en-US" dirty="0"/>
              <a:t>(d) By oxidation</a:t>
            </a:r>
          </a:p>
          <a:p>
            <a:r>
              <a:rPr lang="en-US" b="1" dirty="0"/>
              <a:t>Sol:(c) By the action of microorganisms.</a:t>
            </a:r>
            <a:endParaRPr lang="en-US" dirty="0"/>
          </a:p>
          <a:p>
            <a:pPr marL="0" indent="0">
              <a:buNone/>
            </a:pPr>
            <a:r>
              <a:rPr lang="en-US" b="1" dirty="0"/>
              <a:t>8. Which of the following wastes is called the Municipal Solid Waste (MSW)?</a:t>
            </a:r>
            <a:endParaRPr lang="en-US" dirty="0"/>
          </a:p>
          <a:p>
            <a:r>
              <a:rPr lang="en-US" dirty="0"/>
              <a:t>(a) Food wastes</a:t>
            </a:r>
          </a:p>
          <a:p>
            <a:r>
              <a:rPr lang="en-US" dirty="0"/>
              <a:t>(b) Wood pieces</a:t>
            </a:r>
          </a:p>
          <a:p>
            <a:r>
              <a:rPr lang="en-US" dirty="0"/>
              <a:t>(c) Plastic cans</a:t>
            </a:r>
          </a:p>
          <a:p>
            <a:r>
              <a:rPr lang="en-US" dirty="0"/>
              <a:t>(d) All of the above</a:t>
            </a:r>
          </a:p>
          <a:p>
            <a:r>
              <a:rPr lang="en-US" b="1" dirty="0"/>
              <a:t>Sol:(d) All of the above.</a:t>
            </a:r>
            <a:endParaRPr lang="en-US" dirty="0"/>
          </a:p>
          <a:p>
            <a:endParaRPr lang="en-IN" dirty="0"/>
          </a:p>
        </p:txBody>
      </p:sp>
      <p:sp>
        <p:nvSpPr>
          <p:cNvPr id="4" name="Date Placeholder 3"/>
          <p:cNvSpPr>
            <a:spLocks noGrp="1"/>
          </p:cNvSpPr>
          <p:nvPr>
            <p:ph type="dt" sz="half" idx="10"/>
          </p:nvPr>
        </p:nvSpPr>
        <p:spPr/>
        <p:txBody>
          <a:bodyPr/>
          <a:lstStyle/>
          <a:p>
            <a:fld id="{5038D3E3-F199-491F-A90C-22EFB5DE58CA}"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30879055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944562"/>
          </a:xfrm>
          <a:solidFill>
            <a:srgbClr val="FF7C80"/>
          </a:solidFill>
        </p:spPr>
        <p:txBody>
          <a:bodyPr/>
          <a:lstStyle/>
          <a:p>
            <a:r>
              <a:rPr lang="en-IN" dirty="0"/>
              <a:t>MCQS</a:t>
            </a:r>
          </a:p>
        </p:txBody>
      </p:sp>
      <p:sp>
        <p:nvSpPr>
          <p:cNvPr id="3" name="Content Placeholder 2"/>
          <p:cNvSpPr>
            <a:spLocks noGrp="1"/>
          </p:cNvSpPr>
          <p:nvPr>
            <p:ph idx="1"/>
          </p:nvPr>
        </p:nvSpPr>
        <p:spPr/>
        <p:txBody>
          <a:bodyPr>
            <a:normAutofit fontScale="62500" lnSpcReduction="20000"/>
          </a:bodyPr>
          <a:lstStyle/>
          <a:p>
            <a:r>
              <a:rPr lang="en-US" b="1" dirty="0"/>
              <a:t>9. The process of burning municipal solid wastes under suitable temperature and conditions in a specific furnace is called ______.</a:t>
            </a:r>
            <a:endParaRPr lang="en-US" dirty="0"/>
          </a:p>
          <a:p>
            <a:r>
              <a:rPr lang="en-US" dirty="0"/>
              <a:t>(a) Landfill</a:t>
            </a:r>
          </a:p>
          <a:p>
            <a:r>
              <a:rPr lang="en-US" dirty="0"/>
              <a:t>(b) Incineration</a:t>
            </a:r>
          </a:p>
          <a:p>
            <a:r>
              <a:rPr lang="en-US" dirty="0"/>
              <a:t>(c) Recycling</a:t>
            </a:r>
          </a:p>
          <a:p>
            <a:r>
              <a:rPr lang="en-US" dirty="0"/>
              <a:t>(d) Vermicomposting</a:t>
            </a:r>
          </a:p>
          <a:p>
            <a:r>
              <a:rPr lang="en-US" b="1" dirty="0"/>
              <a:t>Sol: (b) Incineration.</a:t>
            </a:r>
            <a:endParaRPr lang="en-US" dirty="0"/>
          </a:p>
          <a:p>
            <a:r>
              <a:rPr lang="en-US" b="1" dirty="0"/>
              <a:t>10. The burning of solid waste is not recommended because</a:t>
            </a:r>
            <a:endParaRPr lang="en-US" dirty="0"/>
          </a:p>
          <a:p>
            <a:r>
              <a:rPr lang="en-US" dirty="0"/>
              <a:t>(a) It is very costly</a:t>
            </a:r>
          </a:p>
          <a:p>
            <a:r>
              <a:rPr lang="en-US" dirty="0"/>
              <a:t>(b) It requires a lot of space</a:t>
            </a:r>
          </a:p>
          <a:p>
            <a:r>
              <a:rPr lang="en-US" dirty="0"/>
              <a:t>(c) It requires modern technologies</a:t>
            </a:r>
          </a:p>
          <a:p>
            <a:r>
              <a:rPr lang="en-US" dirty="0"/>
              <a:t>(d) It causes several environmental issues</a:t>
            </a:r>
          </a:p>
          <a:p>
            <a:r>
              <a:rPr lang="en-US" b="1" dirty="0"/>
              <a:t>Sol:(d) It causes several environmental issues.</a:t>
            </a:r>
            <a:endParaRPr lang="en-US" dirty="0"/>
          </a:p>
        </p:txBody>
      </p:sp>
      <p:sp>
        <p:nvSpPr>
          <p:cNvPr id="4" name="Date Placeholder 3"/>
          <p:cNvSpPr>
            <a:spLocks noGrp="1"/>
          </p:cNvSpPr>
          <p:nvPr>
            <p:ph type="dt" sz="half" idx="10"/>
          </p:nvPr>
        </p:nvSpPr>
        <p:spPr/>
        <p:txBody>
          <a:bodyPr/>
          <a:lstStyle/>
          <a:p>
            <a:fld id="{7AEB364E-36A8-4D2B-95E5-A777AC21DCAA}" type="datetime1">
              <a:rPr lang="en-US" smtClean="0"/>
              <a:t>4/22/2025</a:t>
            </a:fld>
            <a:endParaRPr lang="en-US"/>
          </a:p>
        </p:txBody>
      </p:sp>
      <p:sp>
        <p:nvSpPr>
          <p:cNvPr id="5" name="Footer Placeholder 4"/>
          <p:cNvSpPr>
            <a:spLocks noGrp="1"/>
          </p:cNvSpPr>
          <p:nvPr>
            <p:ph type="ftr" sz="quarter" idx="11"/>
          </p:nvPr>
        </p:nvSpPr>
        <p:spPr/>
        <p:txBody>
          <a:bodyPr/>
          <a:lstStyle/>
          <a:p>
            <a:r>
              <a:rPr lang="fi-FI"/>
              <a:t>anamikasrivastava               AOE0866  ST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9602865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CBF6C-82DE-4360-AD1A-50E045999891}" type="datetime1">
              <a:rPr lang="en-US" smtClean="0"/>
              <a:t>4/22/2025</a:t>
            </a:fld>
            <a:endParaRPr lang="en-US"/>
          </a:p>
        </p:txBody>
      </p:sp>
      <p:sp>
        <p:nvSpPr>
          <p:cNvPr id="3" name="Footer Placeholder 2"/>
          <p:cNvSpPr>
            <a:spLocks noGrp="1"/>
          </p:cNvSpPr>
          <p:nvPr>
            <p:ph type="ftr" sz="quarter" idx="11"/>
          </p:nvPr>
        </p:nvSpPr>
        <p:spPr/>
        <p:txBody>
          <a:bodyPr/>
          <a:lstStyle/>
          <a:p>
            <a:r>
              <a:rPr lang="fi-FI"/>
              <a:t>anamikasrivastava               AOE0866  ST              Unit 3</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5" name="Rectangle 4"/>
          <p:cNvSpPr/>
          <p:nvPr/>
        </p:nvSpPr>
        <p:spPr>
          <a:xfrm>
            <a:off x="2133601" y="3244334"/>
            <a:ext cx="3657600" cy="769441"/>
          </a:xfrm>
          <a:prstGeom prst="rect">
            <a:avLst/>
          </a:prstGeom>
          <a:solidFill>
            <a:srgbClr val="FF7C80"/>
          </a:solidFill>
        </p:spPr>
        <p:txBody>
          <a:bodyPr wrap="square">
            <a:spAutoFit/>
          </a:bodyPr>
          <a:lstStyle/>
          <a:p>
            <a:r>
              <a:rPr lang="en-IN" sz="4400" dirty="0"/>
              <a:t>THANK YOU</a:t>
            </a:r>
          </a:p>
        </p:txBody>
      </p:sp>
    </p:spTree>
    <p:extLst>
      <p:ext uri="{BB962C8B-B14F-4D97-AF65-F5344CB8AC3E}">
        <p14:creationId xmlns:p14="http://schemas.microsoft.com/office/powerpoint/2010/main" val="248291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6B59B-8246-4555-BA44-901D3A0E1162}" type="datetime1">
              <a:rPr lang="en-US" smtClean="0"/>
              <a:t>4/22/2025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anamikasrivastava               AOE0866  ST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03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8F05FB9F-704F-48B1-B5BB-300F1F3E46D3}" type="datetime1">
              <a:rPr lang="en-US" altLang="en-US" sz="1200" smtClean="0">
                <a:solidFill>
                  <a:srgbClr val="888888"/>
                </a:solidFill>
                <a:latin typeface="Calibri" panose="020F0502020204030204" pitchFamily="34" charset="0"/>
                <a:sym typeface="Calibri" panose="020F0502020204030204" pitchFamily="34" charset="0"/>
              </a:rPr>
              <a:t>4/22/2025</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543800" cy="930275"/>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DESIGN AND ANALYSIS OF ALGORITHMS</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anamikasrivastava               AOE0866  ST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9</a:t>
            </a:fld>
            <a:endParaRPr lang="en-US" altLang="en-US" sz="1200">
              <a:solidFill>
                <a:srgbClr val="888888"/>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981493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C74F22246D552409D3F27E4E50E3234" ma:contentTypeVersion="8" ma:contentTypeDescription="Create a new document." ma:contentTypeScope="" ma:versionID="5824078eca52bce03c518ae60337fe39">
  <xsd:schema xmlns:xsd="http://www.w3.org/2001/XMLSchema" xmlns:xs="http://www.w3.org/2001/XMLSchema" xmlns:p="http://schemas.microsoft.com/office/2006/metadata/properties" xmlns:ns2="81f4d6bb-7456-4960-bbd9-27caa8f70152" targetNamespace="http://schemas.microsoft.com/office/2006/metadata/properties" ma:root="true" ma:fieldsID="523db0a8d1a2cb494bd9ea0cd7669c5f" ns2:_="">
    <xsd:import namespace="81f4d6bb-7456-4960-bbd9-27caa8f7015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f4d6bb-7456-4960-bbd9-27caa8f701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F19E7-DD7A-4268-852B-21E8F847AEA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A2B24EB-E192-4684-AABF-EEB4233C9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f4d6bb-7456-4960-bbd9-27caa8f7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845DE0-5FA0-4D33-A55D-EF22DE5315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1850</TotalTime>
  <Words>8481</Words>
  <Application>Microsoft Office PowerPoint</Application>
  <PresentationFormat>On-screen Show (4:3)</PresentationFormat>
  <Paragraphs>769</Paragraphs>
  <Slides>75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Calibri</vt:lpstr>
      <vt:lpstr>Times New Roman</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Waste Management Purpose And Strategies</vt:lpstr>
      <vt:lpstr>Waste Management Purpose And Strategies</vt:lpstr>
      <vt:lpstr>Waste Management Purpose And Strategies </vt:lpstr>
      <vt:lpstr>Waste Management Purpose And Strategies </vt:lpstr>
      <vt:lpstr>Waste Management Purpose And Strategies </vt:lpstr>
      <vt:lpstr>Waste Management Purpose And Strategies </vt:lpstr>
      <vt:lpstr>Waste Management Purpose And Strategies </vt:lpstr>
      <vt:lpstr>Waste Management Purpose And Strategies</vt:lpstr>
      <vt:lpstr>Waste Management Purpose And Strategies </vt:lpstr>
      <vt:lpstr>Waste Management Purpose And Strategies</vt:lpstr>
      <vt:lpstr>Ways to start making your waste management more sustainable</vt:lpstr>
      <vt:lpstr>Ways to start making your waste management more sustainable</vt:lpstr>
      <vt:lpstr>Ways to start making your waste management more sustainable</vt:lpstr>
      <vt:lpstr>Ways to start making your waste management more sustainable</vt:lpstr>
      <vt:lpstr>Ways to start making your waste management more sustainable</vt:lpstr>
      <vt:lpstr>Open loop vs closed loop thinking</vt:lpstr>
      <vt:lpstr>Open loop vs closed loop thinking</vt:lpstr>
      <vt:lpstr>Open loop vs closed loop thinking</vt:lpstr>
      <vt:lpstr>Open loop vs closed loop thinking</vt:lpstr>
      <vt:lpstr>Open loop vs closed loop thinking</vt:lpstr>
      <vt:lpstr>Open loop vs closed loop thinking</vt:lpstr>
      <vt:lpstr>Open loop vs closed loop thinking</vt:lpstr>
      <vt:lpstr>Open loop vs closed loop thinking</vt:lpstr>
      <vt:lpstr>Recycling Efficiency</vt:lpstr>
      <vt:lpstr>Recycling Efficiency</vt:lpstr>
      <vt:lpstr>Recycling Efficiency</vt:lpstr>
      <vt:lpstr>Management Of Food Waste And Composting Technologies</vt:lpstr>
      <vt:lpstr>Management Of Food Waste And Composting Technologies</vt:lpstr>
      <vt:lpstr>Management Of Food Waste And Composting Technologies</vt:lpstr>
      <vt:lpstr>Management Of Food Waste And Composting Technologies</vt:lpstr>
      <vt:lpstr>E-waste Stream Management </vt:lpstr>
      <vt:lpstr>E-waste Stream Management </vt:lpstr>
      <vt:lpstr>E-waste Stream Management </vt:lpstr>
      <vt:lpstr>Solar PV Recycling</vt:lpstr>
      <vt:lpstr>Solar PV Recycling</vt:lpstr>
      <vt:lpstr>Solar PV Recycling</vt:lpstr>
      <vt:lpstr>Solar PV Recycling</vt:lpstr>
      <vt:lpstr>Solar PV Recycling</vt:lpstr>
      <vt:lpstr>Solar PV Recycling</vt:lpstr>
      <vt:lpstr>Solar PV Recycling</vt:lpstr>
      <vt:lpstr>Solar PV Recycling</vt:lpstr>
      <vt:lpstr>Solar PV Recycling</vt:lpstr>
      <vt:lpstr>Reuse And Redistribution Programs</vt:lpstr>
      <vt:lpstr>Reuse And Redistribution Programs</vt:lpstr>
      <vt:lpstr>Reuse And Redistribution Programs</vt:lpstr>
      <vt:lpstr>Circular Economy</vt:lpstr>
      <vt:lpstr>Circular Economy</vt:lpstr>
      <vt:lpstr>Circular Economy</vt:lpstr>
      <vt:lpstr>Circular Economy</vt:lpstr>
      <vt:lpstr> Benefits of the Circular Economy </vt:lpstr>
      <vt:lpstr>Benefits of the Circular Economy</vt:lpstr>
      <vt:lpstr>Benefits of the Circular Economy</vt:lpstr>
      <vt:lpstr>Benefits of the Circular Economy</vt:lpstr>
      <vt:lpstr>Benefits of the Circular Economy</vt:lpstr>
      <vt:lpstr>Benefits of the Circular Economy</vt:lpstr>
      <vt:lpstr> How to Implement the Circular Economy In Business </vt:lpstr>
      <vt:lpstr>How to Implement the Circular Economy In Business</vt:lpstr>
      <vt:lpstr>MCQS</vt:lpstr>
      <vt:lpstr>MCQS</vt:lpstr>
      <vt:lpstr>MCQS</vt:lpstr>
      <vt:lpstr>MCQS</vt:lpstr>
      <vt:lpstr>MCQS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user</cp:lastModifiedBy>
  <cp:revision>313</cp:revision>
  <dcterms:created xsi:type="dcterms:W3CDTF">2006-08-16T00:00:00Z</dcterms:created>
  <dcterms:modified xsi:type="dcterms:W3CDTF">2025-04-22T08:39:53Z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0x0101005C74F22246D552409D3F27E4E50E3234</vt:lpwstr>
  </property>
</Properties>
</file>