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59" r:id="rId4"/>
    <p:sldId id="260" r:id="rId5"/>
    <p:sldId id="261" r:id="rId6"/>
    <p:sldId id="262" r:id="rId7"/>
    <p:sldId id="287" r:id="rId8"/>
    <p:sldId id="288" r:id="rId9"/>
    <p:sldId id="257" r:id="rId10"/>
    <p:sldId id="263" r:id="rId11"/>
    <p:sldId id="265" r:id="rId12"/>
    <p:sldId id="266" r:id="rId13"/>
    <p:sldId id="267" r:id="rId14"/>
    <p:sldId id="264" r:id="rId15"/>
    <p:sldId id="268" r:id="rId16"/>
    <p:sldId id="269" r:id="rId17"/>
    <p:sldId id="270" r:id="rId18"/>
    <p:sldId id="271" r:id="rId19"/>
    <p:sldId id="272" r:id="rId20"/>
    <p:sldId id="275" r:id="rId21"/>
    <p:sldId id="276" r:id="rId22"/>
    <p:sldId id="277" r:id="rId23"/>
    <p:sldId id="280" r:id="rId24"/>
    <p:sldId id="274" r:id="rId25"/>
    <p:sldId id="281" r:id="rId26"/>
    <p:sldId id="282" r:id="rId27"/>
    <p:sldId id="283" r:id="rId28"/>
    <p:sldId id="284" r:id="rId29"/>
    <p:sldId id="285" r:id="rId30"/>
    <p:sldId id="286" r:id="rId3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2" autoAdjust="0"/>
    <p:restoredTop sz="94660"/>
  </p:normalViewPr>
  <p:slideViewPr>
    <p:cSldViewPr snapToGrid="0">
      <p:cViewPr varScale="1">
        <p:scale>
          <a:sx n="50" d="100"/>
          <a:sy n="50" d="100"/>
        </p:scale>
        <p:origin x="686" y="3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477BE7-4099-4D1B-A914-EFF0221CF43F}"/>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A4E45961-7E84-4115-88FF-28F811EF43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E3750FB0-C2B3-4668-80F6-B991035E0473}"/>
              </a:ext>
            </a:extLst>
          </p:cNvPr>
          <p:cNvSpPr>
            <a:spLocks noGrp="1"/>
          </p:cNvSpPr>
          <p:nvPr>
            <p:ph type="dt" sz="half" idx="10"/>
          </p:nvPr>
        </p:nvSpPr>
        <p:spPr/>
        <p:txBody>
          <a:bodyPr/>
          <a:lstStyle/>
          <a:p>
            <a:fld id="{74F80285-4E82-4558-BD4E-4C4081DED7A0}" type="datetimeFigureOut">
              <a:rPr lang="ru-RU" smtClean="0"/>
              <a:t>23.02.2021</a:t>
            </a:fld>
            <a:endParaRPr lang="ru-RU"/>
          </a:p>
        </p:txBody>
      </p:sp>
      <p:sp>
        <p:nvSpPr>
          <p:cNvPr id="5" name="Нижний колонтитул 4">
            <a:extLst>
              <a:ext uri="{FF2B5EF4-FFF2-40B4-BE49-F238E27FC236}">
                <a16:creationId xmlns:a16="http://schemas.microsoft.com/office/drawing/2014/main" id="{B80CDD0D-F2F7-4E05-B27D-53732A8F70E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DC64C3C9-2E58-4263-8851-15F2F5D055C0}"/>
              </a:ext>
            </a:extLst>
          </p:cNvPr>
          <p:cNvSpPr>
            <a:spLocks noGrp="1"/>
          </p:cNvSpPr>
          <p:nvPr>
            <p:ph type="sldNum" sz="quarter" idx="12"/>
          </p:nvPr>
        </p:nvSpPr>
        <p:spPr/>
        <p:txBody>
          <a:bodyPr/>
          <a:lstStyle/>
          <a:p>
            <a:fld id="{A8F15CA6-66C9-4467-A171-6813876485C6}" type="slidenum">
              <a:rPr lang="ru-RU" smtClean="0"/>
              <a:t>‹#›</a:t>
            </a:fld>
            <a:endParaRPr lang="ru-RU"/>
          </a:p>
        </p:txBody>
      </p:sp>
    </p:spTree>
    <p:extLst>
      <p:ext uri="{BB962C8B-B14F-4D97-AF65-F5344CB8AC3E}">
        <p14:creationId xmlns:p14="http://schemas.microsoft.com/office/powerpoint/2010/main" val="2045336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C9B9DDC-FC8A-4518-A77C-1C6C82C0CE0F}"/>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EE8695D5-0290-4C40-B738-F4C23CAA7353}"/>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40EFE9BF-7F5D-4114-828C-DABF5073E1D7}"/>
              </a:ext>
            </a:extLst>
          </p:cNvPr>
          <p:cNvSpPr>
            <a:spLocks noGrp="1"/>
          </p:cNvSpPr>
          <p:nvPr>
            <p:ph type="dt" sz="half" idx="10"/>
          </p:nvPr>
        </p:nvSpPr>
        <p:spPr/>
        <p:txBody>
          <a:bodyPr/>
          <a:lstStyle/>
          <a:p>
            <a:fld id="{74F80285-4E82-4558-BD4E-4C4081DED7A0}" type="datetimeFigureOut">
              <a:rPr lang="ru-RU" smtClean="0"/>
              <a:t>23.02.2021</a:t>
            </a:fld>
            <a:endParaRPr lang="ru-RU"/>
          </a:p>
        </p:txBody>
      </p:sp>
      <p:sp>
        <p:nvSpPr>
          <p:cNvPr id="5" name="Нижний колонтитул 4">
            <a:extLst>
              <a:ext uri="{FF2B5EF4-FFF2-40B4-BE49-F238E27FC236}">
                <a16:creationId xmlns:a16="http://schemas.microsoft.com/office/drawing/2014/main" id="{16FF11A1-CB1B-40AC-80DB-BC2F48D0AA1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3C7460EA-7707-45C6-9557-59BF634E47DA}"/>
              </a:ext>
            </a:extLst>
          </p:cNvPr>
          <p:cNvSpPr>
            <a:spLocks noGrp="1"/>
          </p:cNvSpPr>
          <p:nvPr>
            <p:ph type="sldNum" sz="quarter" idx="12"/>
          </p:nvPr>
        </p:nvSpPr>
        <p:spPr/>
        <p:txBody>
          <a:bodyPr/>
          <a:lstStyle/>
          <a:p>
            <a:fld id="{A8F15CA6-66C9-4467-A171-6813876485C6}" type="slidenum">
              <a:rPr lang="ru-RU" smtClean="0"/>
              <a:t>‹#›</a:t>
            </a:fld>
            <a:endParaRPr lang="ru-RU"/>
          </a:p>
        </p:txBody>
      </p:sp>
    </p:spTree>
    <p:extLst>
      <p:ext uri="{BB962C8B-B14F-4D97-AF65-F5344CB8AC3E}">
        <p14:creationId xmlns:p14="http://schemas.microsoft.com/office/powerpoint/2010/main" val="3490882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453138CA-B17A-4B47-B146-7C0E52F9C0E2}"/>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DF031C0B-87E1-4F57-B927-2807D1C0B400}"/>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71B8D2E-3AE2-4F76-9ABB-B0B712BCBD1A}"/>
              </a:ext>
            </a:extLst>
          </p:cNvPr>
          <p:cNvSpPr>
            <a:spLocks noGrp="1"/>
          </p:cNvSpPr>
          <p:nvPr>
            <p:ph type="dt" sz="half" idx="10"/>
          </p:nvPr>
        </p:nvSpPr>
        <p:spPr/>
        <p:txBody>
          <a:bodyPr/>
          <a:lstStyle/>
          <a:p>
            <a:fld id="{74F80285-4E82-4558-BD4E-4C4081DED7A0}" type="datetimeFigureOut">
              <a:rPr lang="ru-RU" smtClean="0"/>
              <a:t>23.02.2021</a:t>
            </a:fld>
            <a:endParaRPr lang="ru-RU"/>
          </a:p>
        </p:txBody>
      </p:sp>
      <p:sp>
        <p:nvSpPr>
          <p:cNvPr id="5" name="Нижний колонтитул 4">
            <a:extLst>
              <a:ext uri="{FF2B5EF4-FFF2-40B4-BE49-F238E27FC236}">
                <a16:creationId xmlns:a16="http://schemas.microsoft.com/office/drawing/2014/main" id="{CA0CCEF1-0844-4204-88D8-1096C8CFE7B7}"/>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1BD26F1F-1D38-44CE-A80F-4C4E6B20398C}"/>
              </a:ext>
            </a:extLst>
          </p:cNvPr>
          <p:cNvSpPr>
            <a:spLocks noGrp="1"/>
          </p:cNvSpPr>
          <p:nvPr>
            <p:ph type="sldNum" sz="quarter" idx="12"/>
          </p:nvPr>
        </p:nvSpPr>
        <p:spPr/>
        <p:txBody>
          <a:bodyPr/>
          <a:lstStyle/>
          <a:p>
            <a:fld id="{A8F15CA6-66C9-4467-A171-6813876485C6}" type="slidenum">
              <a:rPr lang="ru-RU" smtClean="0"/>
              <a:t>‹#›</a:t>
            </a:fld>
            <a:endParaRPr lang="ru-RU"/>
          </a:p>
        </p:txBody>
      </p:sp>
    </p:spTree>
    <p:extLst>
      <p:ext uri="{BB962C8B-B14F-4D97-AF65-F5344CB8AC3E}">
        <p14:creationId xmlns:p14="http://schemas.microsoft.com/office/powerpoint/2010/main" val="3592293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5DCF84C-71D1-4CAF-A858-7C9C2BD1289B}"/>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B3A28340-77A5-4067-9BD3-0BE5E029EE38}"/>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A62FAA6-B65A-47AB-88CE-7CEDFED452F7}"/>
              </a:ext>
            </a:extLst>
          </p:cNvPr>
          <p:cNvSpPr>
            <a:spLocks noGrp="1"/>
          </p:cNvSpPr>
          <p:nvPr>
            <p:ph type="dt" sz="half" idx="10"/>
          </p:nvPr>
        </p:nvSpPr>
        <p:spPr/>
        <p:txBody>
          <a:bodyPr/>
          <a:lstStyle/>
          <a:p>
            <a:fld id="{74F80285-4E82-4558-BD4E-4C4081DED7A0}" type="datetimeFigureOut">
              <a:rPr lang="ru-RU" smtClean="0"/>
              <a:t>23.02.2021</a:t>
            </a:fld>
            <a:endParaRPr lang="ru-RU"/>
          </a:p>
        </p:txBody>
      </p:sp>
      <p:sp>
        <p:nvSpPr>
          <p:cNvPr id="5" name="Нижний колонтитул 4">
            <a:extLst>
              <a:ext uri="{FF2B5EF4-FFF2-40B4-BE49-F238E27FC236}">
                <a16:creationId xmlns:a16="http://schemas.microsoft.com/office/drawing/2014/main" id="{90BD86C1-8D32-49D1-9415-BDEE78C0177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5FD42343-1FA1-4A83-8284-129AE2C20595}"/>
              </a:ext>
            </a:extLst>
          </p:cNvPr>
          <p:cNvSpPr>
            <a:spLocks noGrp="1"/>
          </p:cNvSpPr>
          <p:nvPr>
            <p:ph type="sldNum" sz="quarter" idx="12"/>
          </p:nvPr>
        </p:nvSpPr>
        <p:spPr/>
        <p:txBody>
          <a:bodyPr/>
          <a:lstStyle/>
          <a:p>
            <a:fld id="{A8F15CA6-66C9-4467-A171-6813876485C6}" type="slidenum">
              <a:rPr lang="ru-RU" smtClean="0"/>
              <a:t>‹#›</a:t>
            </a:fld>
            <a:endParaRPr lang="ru-RU"/>
          </a:p>
        </p:txBody>
      </p:sp>
    </p:spTree>
    <p:extLst>
      <p:ext uri="{BB962C8B-B14F-4D97-AF65-F5344CB8AC3E}">
        <p14:creationId xmlns:p14="http://schemas.microsoft.com/office/powerpoint/2010/main" val="2202914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6434AF6-AA96-4AFE-A5A1-DACC15044CCA}"/>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CACD95DD-BFD1-4213-B9AA-5E894AC734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06354DD9-D90D-4C9C-9A75-CD669642C46C}"/>
              </a:ext>
            </a:extLst>
          </p:cNvPr>
          <p:cNvSpPr>
            <a:spLocks noGrp="1"/>
          </p:cNvSpPr>
          <p:nvPr>
            <p:ph type="dt" sz="half" idx="10"/>
          </p:nvPr>
        </p:nvSpPr>
        <p:spPr/>
        <p:txBody>
          <a:bodyPr/>
          <a:lstStyle/>
          <a:p>
            <a:fld id="{74F80285-4E82-4558-BD4E-4C4081DED7A0}" type="datetimeFigureOut">
              <a:rPr lang="ru-RU" smtClean="0"/>
              <a:t>23.02.2021</a:t>
            </a:fld>
            <a:endParaRPr lang="ru-RU"/>
          </a:p>
        </p:txBody>
      </p:sp>
      <p:sp>
        <p:nvSpPr>
          <p:cNvPr id="5" name="Нижний колонтитул 4">
            <a:extLst>
              <a:ext uri="{FF2B5EF4-FFF2-40B4-BE49-F238E27FC236}">
                <a16:creationId xmlns:a16="http://schemas.microsoft.com/office/drawing/2014/main" id="{69A1A191-11D3-4C1E-A77E-D48659B00D4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1F6F66BA-F6C8-48F4-BC6D-054F327FE3E8}"/>
              </a:ext>
            </a:extLst>
          </p:cNvPr>
          <p:cNvSpPr>
            <a:spLocks noGrp="1"/>
          </p:cNvSpPr>
          <p:nvPr>
            <p:ph type="sldNum" sz="quarter" idx="12"/>
          </p:nvPr>
        </p:nvSpPr>
        <p:spPr/>
        <p:txBody>
          <a:bodyPr/>
          <a:lstStyle/>
          <a:p>
            <a:fld id="{A8F15CA6-66C9-4467-A171-6813876485C6}" type="slidenum">
              <a:rPr lang="ru-RU" smtClean="0"/>
              <a:t>‹#›</a:t>
            </a:fld>
            <a:endParaRPr lang="ru-RU"/>
          </a:p>
        </p:txBody>
      </p:sp>
    </p:spTree>
    <p:extLst>
      <p:ext uri="{BB962C8B-B14F-4D97-AF65-F5344CB8AC3E}">
        <p14:creationId xmlns:p14="http://schemas.microsoft.com/office/powerpoint/2010/main" val="703673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8ED76C2-9FB6-48CF-A952-8D3EA2FA8103}"/>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D71EFBE9-51E0-40BE-94D9-ECE3C7A0C0C5}"/>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060517A2-F590-4D31-8F5B-C1178A9A0448}"/>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A82C46FF-648C-47A3-B714-A051465262EA}"/>
              </a:ext>
            </a:extLst>
          </p:cNvPr>
          <p:cNvSpPr>
            <a:spLocks noGrp="1"/>
          </p:cNvSpPr>
          <p:nvPr>
            <p:ph type="dt" sz="half" idx="10"/>
          </p:nvPr>
        </p:nvSpPr>
        <p:spPr/>
        <p:txBody>
          <a:bodyPr/>
          <a:lstStyle/>
          <a:p>
            <a:fld id="{74F80285-4E82-4558-BD4E-4C4081DED7A0}" type="datetimeFigureOut">
              <a:rPr lang="ru-RU" smtClean="0"/>
              <a:t>23.02.2021</a:t>
            </a:fld>
            <a:endParaRPr lang="ru-RU"/>
          </a:p>
        </p:txBody>
      </p:sp>
      <p:sp>
        <p:nvSpPr>
          <p:cNvPr id="6" name="Нижний колонтитул 5">
            <a:extLst>
              <a:ext uri="{FF2B5EF4-FFF2-40B4-BE49-F238E27FC236}">
                <a16:creationId xmlns:a16="http://schemas.microsoft.com/office/drawing/2014/main" id="{B0246301-FF5B-4D3C-BB37-6C2ABDB6355B}"/>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6B1A3A58-2E76-47F4-AA7D-F3ED0288683A}"/>
              </a:ext>
            </a:extLst>
          </p:cNvPr>
          <p:cNvSpPr>
            <a:spLocks noGrp="1"/>
          </p:cNvSpPr>
          <p:nvPr>
            <p:ph type="sldNum" sz="quarter" idx="12"/>
          </p:nvPr>
        </p:nvSpPr>
        <p:spPr/>
        <p:txBody>
          <a:bodyPr/>
          <a:lstStyle/>
          <a:p>
            <a:fld id="{A8F15CA6-66C9-4467-A171-6813876485C6}" type="slidenum">
              <a:rPr lang="ru-RU" smtClean="0"/>
              <a:t>‹#›</a:t>
            </a:fld>
            <a:endParaRPr lang="ru-RU"/>
          </a:p>
        </p:txBody>
      </p:sp>
    </p:spTree>
    <p:extLst>
      <p:ext uri="{BB962C8B-B14F-4D97-AF65-F5344CB8AC3E}">
        <p14:creationId xmlns:p14="http://schemas.microsoft.com/office/powerpoint/2010/main" val="1391432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3C495BB-76E7-4DC5-8692-F620B00439EC}"/>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26038428-2F64-4E18-ACA7-BBE295C82E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785E994E-4896-4A56-B189-3F4050062ED9}"/>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5846E554-981F-4109-9921-5DD7ECFC41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EBB74025-628A-444F-AD7A-844A52294543}"/>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952D4112-1047-4403-B3A8-ABD7D4338D13}"/>
              </a:ext>
            </a:extLst>
          </p:cNvPr>
          <p:cNvSpPr>
            <a:spLocks noGrp="1"/>
          </p:cNvSpPr>
          <p:nvPr>
            <p:ph type="dt" sz="half" idx="10"/>
          </p:nvPr>
        </p:nvSpPr>
        <p:spPr/>
        <p:txBody>
          <a:bodyPr/>
          <a:lstStyle/>
          <a:p>
            <a:fld id="{74F80285-4E82-4558-BD4E-4C4081DED7A0}" type="datetimeFigureOut">
              <a:rPr lang="ru-RU" smtClean="0"/>
              <a:t>23.02.2021</a:t>
            </a:fld>
            <a:endParaRPr lang="ru-RU"/>
          </a:p>
        </p:txBody>
      </p:sp>
      <p:sp>
        <p:nvSpPr>
          <p:cNvPr id="8" name="Нижний колонтитул 7">
            <a:extLst>
              <a:ext uri="{FF2B5EF4-FFF2-40B4-BE49-F238E27FC236}">
                <a16:creationId xmlns:a16="http://schemas.microsoft.com/office/drawing/2014/main" id="{B3A489DB-A48D-449C-8D85-2185F900C686}"/>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354F98BA-6F2B-4D9C-867E-FD969625D770}"/>
              </a:ext>
            </a:extLst>
          </p:cNvPr>
          <p:cNvSpPr>
            <a:spLocks noGrp="1"/>
          </p:cNvSpPr>
          <p:nvPr>
            <p:ph type="sldNum" sz="quarter" idx="12"/>
          </p:nvPr>
        </p:nvSpPr>
        <p:spPr/>
        <p:txBody>
          <a:bodyPr/>
          <a:lstStyle/>
          <a:p>
            <a:fld id="{A8F15CA6-66C9-4467-A171-6813876485C6}" type="slidenum">
              <a:rPr lang="ru-RU" smtClean="0"/>
              <a:t>‹#›</a:t>
            </a:fld>
            <a:endParaRPr lang="ru-RU"/>
          </a:p>
        </p:txBody>
      </p:sp>
    </p:spTree>
    <p:extLst>
      <p:ext uri="{BB962C8B-B14F-4D97-AF65-F5344CB8AC3E}">
        <p14:creationId xmlns:p14="http://schemas.microsoft.com/office/powerpoint/2010/main" val="2264842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0A52E1-6A8D-47D0-A2B2-1A9775D7B32B}"/>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03508957-76C3-4CC2-B777-59EF3089A226}"/>
              </a:ext>
            </a:extLst>
          </p:cNvPr>
          <p:cNvSpPr>
            <a:spLocks noGrp="1"/>
          </p:cNvSpPr>
          <p:nvPr>
            <p:ph type="dt" sz="half" idx="10"/>
          </p:nvPr>
        </p:nvSpPr>
        <p:spPr/>
        <p:txBody>
          <a:bodyPr/>
          <a:lstStyle/>
          <a:p>
            <a:fld id="{74F80285-4E82-4558-BD4E-4C4081DED7A0}" type="datetimeFigureOut">
              <a:rPr lang="ru-RU" smtClean="0"/>
              <a:t>23.02.2021</a:t>
            </a:fld>
            <a:endParaRPr lang="ru-RU"/>
          </a:p>
        </p:txBody>
      </p:sp>
      <p:sp>
        <p:nvSpPr>
          <p:cNvPr id="4" name="Нижний колонтитул 3">
            <a:extLst>
              <a:ext uri="{FF2B5EF4-FFF2-40B4-BE49-F238E27FC236}">
                <a16:creationId xmlns:a16="http://schemas.microsoft.com/office/drawing/2014/main" id="{50FC636A-EF06-48BA-9DD5-8F691B7FDE8F}"/>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FECEB0DA-E8FC-4536-8B81-7282A8911DAF}"/>
              </a:ext>
            </a:extLst>
          </p:cNvPr>
          <p:cNvSpPr>
            <a:spLocks noGrp="1"/>
          </p:cNvSpPr>
          <p:nvPr>
            <p:ph type="sldNum" sz="quarter" idx="12"/>
          </p:nvPr>
        </p:nvSpPr>
        <p:spPr/>
        <p:txBody>
          <a:bodyPr/>
          <a:lstStyle/>
          <a:p>
            <a:fld id="{A8F15CA6-66C9-4467-A171-6813876485C6}" type="slidenum">
              <a:rPr lang="ru-RU" smtClean="0"/>
              <a:t>‹#›</a:t>
            </a:fld>
            <a:endParaRPr lang="ru-RU"/>
          </a:p>
        </p:txBody>
      </p:sp>
    </p:spTree>
    <p:extLst>
      <p:ext uri="{BB962C8B-B14F-4D97-AF65-F5344CB8AC3E}">
        <p14:creationId xmlns:p14="http://schemas.microsoft.com/office/powerpoint/2010/main" val="2577694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064A2A56-38CF-45E7-BC7C-C3F5877B9FB9}"/>
              </a:ext>
            </a:extLst>
          </p:cNvPr>
          <p:cNvSpPr>
            <a:spLocks noGrp="1"/>
          </p:cNvSpPr>
          <p:nvPr>
            <p:ph type="dt" sz="half" idx="10"/>
          </p:nvPr>
        </p:nvSpPr>
        <p:spPr/>
        <p:txBody>
          <a:bodyPr/>
          <a:lstStyle/>
          <a:p>
            <a:fld id="{74F80285-4E82-4558-BD4E-4C4081DED7A0}" type="datetimeFigureOut">
              <a:rPr lang="ru-RU" smtClean="0"/>
              <a:t>23.02.2021</a:t>
            </a:fld>
            <a:endParaRPr lang="ru-RU"/>
          </a:p>
        </p:txBody>
      </p:sp>
      <p:sp>
        <p:nvSpPr>
          <p:cNvPr id="3" name="Нижний колонтитул 2">
            <a:extLst>
              <a:ext uri="{FF2B5EF4-FFF2-40B4-BE49-F238E27FC236}">
                <a16:creationId xmlns:a16="http://schemas.microsoft.com/office/drawing/2014/main" id="{AFFE39DD-D400-49D0-BE75-C6C1E121B1DE}"/>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7B4DC042-AF35-46D0-A5A9-AA6E24C4DE14}"/>
              </a:ext>
            </a:extLst>
          </p:cNvPr>
          <p:cNvSpPr>
            <a:spLocks noGrp="1"/>
          </p:cNvSpPr>
          <p:nvPr>
            <p:ph type="sldNum" sz="quarter" idx="12"/>
          </p:nvPr>
        </p:nvSpPr>
        <p:spPr/>
        <p:txBody>
          <a:bodyPr/>
          <a:lstStyle/>
          <a:p>
            <a:fld id="{A8F15CA6-66C9-4467-A171-6813876485C6}" type="slidenum">
              <a:rPr lang="ru-RU" smtClean="0"/>
              <a:t>‹#›</a:t>
            </a:fld>
            <a:endParaRPr lang="ru-RU"/>
          </a:p>
        </p:txBody>
      </p:sp>
    </p:spTree>
    <p:extLst>
      <p:ext uri="{BB962C8B-B14F-4D97-AF65-F5344CB8AC3E}">
        <p14:creationId xmlns:p14="http://schemas.microsoft.com/office/powerpoint/2010/main" val="232301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F7A8B77-B925-4884-9BA8-44DBAF618D5F}"/>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A76E2A7D-9A07-4E38-ADD8-F8650CA450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C1A67F18-7CFA-4241-AA0F-FB8C5B60E1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3DDC31B2-425B-476A-98C2-1B8DD272AEE8}"/>
              </a:ext>
            </a:extLst>
          </p:cNvPr>
          <p:cNvSpPr>
            <a:spLocks noGrp="1"/>
          </p:cNvSpPr>
          <p:nvPr>
            <p:ph type="dt" sz="half" idx="10"/>
          </p:nvPr>
        </p:nvSpPr>
        <p:spPr/>
        <p:txBody>
          <a:bodyPr/>
          <a:lstStyle/>
          <a:p>
            <a:fld id="{74F80285-4E82-4558-BD4E-4C4081DED7A0}" type="datetimeFigureOut">
              <a:rPr lang="ru-RU" smtClean="0"/>
              <a:t>23.02.2021</a:t>
            </a:fld>
            <a:endParaRPr lang="ru-RU"/>
          </a:p>
        </p:txBody>
      </p:sp>
      <p:sp>
        <p:nvSpPr>
          <p:cNvPr id="6" name="Нижний колонтитул 5">
            <a:extLst>
              <a:ext uri="{FF2B5EF4-FFF2-40B4-BE49-F238E27FC236}">
                <a16:creationId xmlns:a16="http://schemas.microsoft.com/office/drawing/2014/main" id="{690B64C0-5FBB-4A16-B46C-5B0A2E3055C8}"/>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DAA5D842-6B6D-4D49-874E-8383182A6201}"/>
              </a:ext>
            </a:extLst>
          </p:cNvPr>
          <p:cNvSpPr>
            <a:spLocks noGrp="1"/>
          </p:cNvSpPr>
          <p:nvPr>
            <p:ph type="sldNum" sz="quarter" idx="12"/>
          </p:nvPr>
        </p:nvSpPr>
        <p:spPr/>
        <p:txBody>
          <a:bodyPr/>
          <a:lstStyle/>
          <a:p>
            <a:fld id="{A8F15CA6-66C9-4467-A171-6813876485C6}" type="slidenum">
              <a:rPr lang="ru-RU" smtClean="0"/>
              <a:t>‹#›</a:t>
            </a:fld>
            <a:endParaRPr lang="ru-RU"/>
          </a:p>
        </p:txBody>
      </p:sp>
    </p:spTree>
    <p:extLst>
      <p:ext uri="{BB962C8B-B14F-4D97-AF65-F5344CB8AC3E}">
        <p14:creationId xmlns:p14="http://schemas.microsoft.com/office/powerpoint/2010/main" val="2158994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3166CD6-1CD3-466A-8485-7FE20D990F75}"/>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D90947EF-DF43-40C8-8242-2D194F08D8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682D6758-2679-4E05-B7BE-E78F91EAE9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F85B990C-C9FE-42F5-8D68-D260D1968BFE}"/>
              </a:ext>
            </a:extLst>
          </p:cNvPr>
          <p:cNvSpPr>
            <a:spLocks noGrp="1"/>
          </p:cNvSpPr>
          <p:nvPr>
            <p:ph type="dt" sz="half" idx="10"/>
          </p:nvPr>
        </p:nvSpPr>
        <p:spPr/>
        <p:txBody>
          <a:bodyPr/>
          <a:lstStyle/>
          <a:p>
            <a:fld id="{74F80285-4E82-4558-BD4E-4C4081DED7A0}" type="datetimeFigureOut">
              <a:rPr lang="ru-RU" smtClean="0"/>
              <a:t>23.02.2021</a:t>
            </a:fld>
            <a:endParaRPr lang="ru-RU"/>
          </a:p>
        </p:txBody>
      </p:sp>
      <p:sp>
        <p:nvSpPr>
          <p:cNvPr id="6" name="Нижний колонтитул 5">
            <a:extLst>
              <a:ext uri="{FF2B5EF4-FFF2-40B4-BE49-F238E27FC236}">
                <a16:creationId xmlns:a16="http://schemas.microsoft.com/office/drawing/2014/main" id="{1D3A35EF-33D5-40A5-8B19-FC1DB33E4B81}"/>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10DF1DAA-E951-47A0-BC4F-48E8F2AC171D}"/>
              </a:ext>
            </a:extLst>
          </p:cNvPr>
          <p:cNvSpPr>
            <a:spLocks noGrp="1"/>
          </p:cNvSpPr>
          <p:nvPr>
            <p:ph type="sldNum" sz="quarter" idx="12"/>
          </p:nvPr>
        </p:nvSpPr>
        <p:spPr/>
        <p:txBody>
          <a:bodyPr/>
          <a:lstStyle/>
          <a:p>
            <a:fld id="{A8F15CA6-66C9-4467-A171-6813876485C6}" type="slidenum">
              <a:rPr lang="ru-RU" smtClean="0"/>
              <a:t>‹#›</a:t>
            </a:fld>
            <a:endParaRPr lang="ru-RU"/>
          </a:p>
        </p:txBody>
      </p:sp>
    </p:spTree>
    <p:extLst>
      <p:ext uri="{BB962C8B-B14F-4D97-AF65-F5344CB8AC3E}">
        <p14:creationId xmlns:p14="http://schemas.microsoft.com/office/powerpoint/2010/main" val="1487805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898A98-3851-428E-9C42-76AF38F3C1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D172C60F-1673-4604-A3E7-FFF01C00F7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7D5E84E7-B5C0-4350-997A-B746B522A7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F80285-4E82-4558-BD4E-4C4081DED7A0}" type="datetimeFigureOut">
              <a:rPr lang="ru-RU" smtClean="0"/>
              <a:t>23.02.2021</a:t>
            </a:fld>
            <a:endParaRPr lang="ru-RU"/>
          </a:p>
        </p:txBody>
      </p:sp>
      <p:sp>
        <p:nvSpPr>
          <p:cNvPr id="5" name="Нижний колонтитул 4">
            <a:extLst>
              <a:ext uri="{FF2B5EF4-FFF2-40B4-BE49-F238E27FC236}">
                <a16:creationId xmlns:a16="http://schemas.microsoft.com/office/drawing/2014/main" id="{7FE50B52-A48B-40A6-A50A-CBA7C88C5F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3D69579A-8FE4-4647-975D-1CC75C7C00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F15CA6-66C9-4467-A171-6813876485C6}" type="slidenum">
              <a:rPr lang="ru-RU" smtClean="0"/>
              <a:t>‹#›</a:t>
            </a:fld>
            <a:endParaRPr lang="ru-RU"/>
          </a:p>
        </p:txBody>
      </p:sp>
    </p:spTree>
    <p:extLst>
      <p:ext uri="{BB962C8B-B14F-4D97-AF65-F5344CB8AC3E}">
        <p14:creationId xmlns:p14="http://schemas.microsoft.com/office/powerpoint/2010/main" val="18441923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mailto:drozd@ukr.net" TargetMode="External"/><Relationship Id="rId2" Type="http://schemas.openxmlformats.org/officeDocument/2006/relationships/hyperlink" Target="mailto:yuliia.drozd@opu.u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ru.wikipedia.org/wiki/PCM" TargetMode="External"/><Relationship Id="rId2" Type="http://schemas.openxmlformats.org/officeDocument/2006/relationships/hyperlink" Target="https://ru.wikipedia.org/wiki/%D0%98%D0%9A%D0%9C" TargetMode="External"/><Relationship Id="rId1" Type="http://schemas.openxmlformats.org/officeDocument/2006/relationships/slideLayout" Target="../slideLayouts/slideLayout2.xml"/><Relationship Id="rId4" Type="http://schemas.openxmlformats.org/officeDocument/2006/relationships/hyperlink" Target="https://ru.wikipedia.org/wiki/CD-DA"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a:extLst>
              <a:ext uri="{FF2B5EF4-FFF2-40B4-BE49-F238E27FC236}">
                <a16:creationId xmlns:a16="http://schemas.microsoft.com/office/drawing/2014/main" id="{76B04C9A-985F-4DE7-8664-0974B59830E7}"/>
              </a:ext>
            </a:extLst>
          </p:cNvPr>
          <p:cNvSpPr>
            <a:spLocks noGrp="1"/>
          </p:cNvSpPr>
          <p:nvPr>
            <p:ph type="subTitle" idx="1"/>
          </p:nvPr>
        </p:nvSpPr>
        <p:spPr>
          <a:xfrm>
            <a:off x="685800" y="326572"/>
            <a:ext cx="11136086" cy="6400800"/>
          </a:xfrm>
        </p:spPr>
        <p:txBody>
          <a:bodyPr>
            <a:noAutofit/>
          </a:bodyPr>
          <a:lstStyle/>
          <a:p>
            <a:r>
              <a:rPr lang="ru-RU" sz="3200" dirty="0">
                <a:solidFill>
                  <a:srgbClr val="FF0000"/>
                </a:solidFill>
              </a:rPr>
              <a:t>Дискретная математика </a:t>
            </a:r>
            <a:r>
              <a:rPr lang="ru-RU" sz="3200" dirty="0"/>
              <a:t>это математика, работающая на конечных и счетных множествах.</a:t>
            </a:r>
          </a:p>
          <a:p>
            <a:r>
              <a:rPr lang="ru-RU" sz="3200" dirty="0"/>
              <a:t>Там нет понятия бесконечности  и предела .</a:t>
            </a:r>
          </a:p>
          <a:p>
            <a:r>
              <a:rPr lang="ru-RU" sz="3200" dirty="0"/>
              <a:t>К разделам </a:t>
            </a:r>
            <a:r>
              <a:rPr lang="ru-RU" sz="3200" dirty="0">
                <a:solidFill>
                  <a:srgbClr val="FF0000"/>
                </a:solidFill>
              </a:rPr>
              <a:t>Дискретной математики</a:t>
            </a:r>
            <a:r>
              <a:rPr lang="ru-RU" sz="3200" dirty="0"/>
              <a:t>, в частности, относятся:</a:t>
            </a:r>
          </a:p>
          <a:p>
            <a:r>
              <a:rPr lang="ru-RU" sz="3200" dirty="0">
                <a:solidFill>
                  <a:srgbClr val="FF0000"/>
                </a:solidFill>
              </a:rPr>
              <a:t>Логика – математика рассуждений;</a:t>
            </a:r>
          </a:p>
          <a:p>
            <a:r>
              <a:rPr lang="ru-RU" sz="3200" dirty="0">
                <a:solidFill>
                  <a:srgbClr val="FF0000"/>
                </a:solidFill>
              </a:rPr>
              <a:t>Булева алгебра 15%</a:t>
            </a:r>
          </a:p>
          <a:p>
            <a:r>
              <a:rPr lang="ru-RU" sz="3200" dirty="0">
                <a:solidFill>
                  <a:srgbClr val="FF0000"/>
                </a:solidFill>
              </a:rPr>
              <a:t>Комбинаторика 5%;</a:t>
            </a:r>
          </a:p>
          <a:p>
            <a:r>
              <a:rPr lang="ru-RU" sz="3200" dirty="0">
                <a:solidFill>
                  <a:srgbClr val="FF0000"/>
                </a:solidFill>
              </a:rPr>
              <a:t>Теория графов 75%;</a:t>
            </a:r>
            <a:endParaRPr lang="ru-RU" sz="3200" b="1" dirty="0">
              <a:solidFill>
                <a:srgbClr val="FF0000"/>
              </a:solidFill>
            </a:endParaRPr>
          </a:p>
          <a:p>
            <a:r>
              <a:rPr lang="ru-RU" sz="3200" dirty="0">
                <a:solidFill>
                  <a:srgbClr val="FF0000"/>
                </a:solidFill>
              </a:rPr>
              <a:t>Теория множеств (определения)-5% ;</a:t>
            </a:r>
          </a:p>
          <a:p>
            <a:r>
              <a:rPr lang="ru-RU" sz="3200" dirty="0">
                <a:solidFill>
                  <a:srgbClr val="FF0000"/>
                </a:solidFill>
              </a:rPr>
              <a:t>Теория конечных автоматов( в настоящий курс ДМ не входит).</a:t>
            </a:r>
          </a:p>
        </p:txBody>
      </p:sp>
    </p:spTree>
    <p:extLst>
      <p:ext uri="{BB962C8B-B14F-4D97-AF65-F5344CB8AC3E}">
        <p14:creationId xmlns:p14="http://schemas.microsoft.com/office/powerpoint/2010/main" val="1804099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5319DC9-509F-4F22-8C25-D1010D76A22D}"/>
              </a:ext>
            </a:extLst>
          </p:cNvPr>
          <p:cNvSpPr>
            <a:spLocks noGrp="1"/>
          </p:cNvSpPr>
          <p:nvPr>
            <p:ph type="title"/>
          </p:nvPr>
        </p:nvSpPr>
        <p:spPr>
          <a:xfrm>
            <a:off x="1034142" y="365126"/>
            <a:ext cx="10319657" cy="747214"/>
          </a:xfrm>
        </p:spPr>
        <p:txBody>
          <a:bodyPr/>
          <a:lstStyle/>
          <a:p>
            <a:r>
              <a:rPr lang="ru-RU" dirty="0">
                <a:solidFill>
                  <a:srgbClr val="92D050"/>
                </a:solidFill>
              </a:rPr>
              <a:t>Логические функции в нашей жизни</a:t>
            </a:r>
          </a:p>
        </p:txBody>
      </p:sp>
      <p:sp>
        <p:nvSpPr>
          <p:cNvPr id="3" name="Объект 2">
            <a:extLst>
              <a:ext uri="{FF2B5EF4-FFF2-40B4-BE49-F238E27FC236}">
                <a16:creationId xmlns:a16="http://schemas.microsoft.com/office/drawing/2014/main" id="{B810E15D-758D-4414-9DD1-375EF674A302}"/>
              </a:ext>
            </a:extLst>
          </p:cNvPr>
          <p:cNvSpPr>
            <a:spLocks noGrp="1"/>
          </p:cNvSpPr>
          <p:nvPr>
            <p:ph idx="1"/>
          </p:nvPr>
        </p:nvSpPr>
        <p:spPr>
          <a:xfrm>
            <a:off x="767442" y="1112340"/>
            <a:ext cx="10749643" cy="5190489"/>
          </a:xfrm>
        </p:spPr>
        <p:txBody>
          <a:bodyPr/>
          <a:lstStyle/>
          <a:p>
            <a:r>
              <a:rPr lang="ru-RU" sz="3600" dirty="0">
                <a:solidFill>
                  <a:srgbClr val="FF0000"/>
                </a:solidFill>
              </a:rPr>
              <a:t>Конъюнкция- </a:t>
            </a:r>
            <a:r>
              <a:rPr lang="ru-RU" sz="3600" dirty="0"/>
              <a:t>для того, чтобы функция была истинной необходимо выполнение обоих условий</a:t>
            </a:r>
            <a:r>
              <a:rPr lang="ru-RU" dirty="0"/>
              <a:t>:</a:t>
            </a:r>
          </a:p>
        </p:txBody>
      </p:sp>
      <p:graphicFrame>
        <p:nvGraphicFramePr>
          <p:cNvPr id="4" name="Таблица 15">
            <a:extLst>
              <a:ext uri="{FF2B5EF4-FFF2-40B4-BE49-F238E27FC236}">
                <a16:creationId xmlns:a16="http://schemas.microsoft.com/office/drawing/2014/main" id="{F07BE384-ED77-4A3C-9369-35B252ED7892}"/>
              </a:ext>
            </a:extLst>
          </p:cNvPr>
          <p:cNvGraphicFramePr>
            <a:graphicFrameLocks noGrp="1"/>
          </p:cNvGraphicFramePr>
          <p:nvPr>
            <p:extLst>
              <p:ext uri="{D42A27DB-BD31-4B8C-83A1-F6EECF244321}">
                <p14:modId xmlns:p14="http://schemas.microsoft.com/office/powerpoint/2010/main" val="992210478"/>
              </p:ext>
            </p:extLst>
          </p:nvPr>
        </p:nvGraphicFramePr>
        <p:xfrm>
          <a:off x="1017808" y="2547257"/>
          <a:ext cx="4054935" cy="2656113"/>
        </p:xfrm>
        <a:graphic>
          <a:graphicData uri="http://schemas.openxmlformats.org/drawingml/2006/table">
            <a:tbl>
              <a:tblPr firstRow="1" bandRow="1">
                <a:tableStyleId>{5C22544A-7EE6-4342-B048-85BDC9FD1C3A}</a:tableStyleId>
              </a:tblPr>
              <a:tblGrid>
                <a:gridCol w="1432397">
                  <a:extLst>
                    <a:ext uri="{9D8B030D-6E8A-4147-A177-3AD203B41FA5}">
                      <a16:colId xmlns:a16="http://schemas.microsoft.com/office/drawing/2014/main" val="481650511"/>
                    </a:ext>
                  </a:extLst>
                </a:gridCol>
                <a:gridCol w="1316536">
                  <a:extLst>
                    <a:ext uri="{9D8B030D-6E8A-4147-A177-3AD203B41FA5}">
                      <a16:colId xmlns:a16="http://schemas.microsoft.com/office/drawing/2014/main" val="4118598467"/>
                    </a:ext>
                  </a:extLst>
                </a:gridCol>
                <a:gridCol w="1306002">
                  <a:extLst>
                    <a:ext uri="{9D8B030D-6E8A-4147-A177-3AD203B41FA5}">
                      <a16:colId xmlns:a16="http://schemas.microsoft.com/office/drawing/2014/main" val="974375515"/>
                    </a:ext>
                  </a:extLst>
                </a:gridCol>
              </a:tblGrid>
              <a:tr h="800649">
                <a:tc>
                  <a:txBody>
                    <a:bodyPr/>
                    <a:lstStyle/>
                    <a:p>
                      <a:r>
                        <a:rPr lang="ru-RU" dirty="0"/>
                        <a:t>Постоянный доход</a:t>
                      </a:r>
                    </a:p>
                  </a:txBody>
                  <a:tcPr/>
                </a:tc>
                <a:tc>
                  <a:txBody>
                    <a:bodyPr/>
                    <a:lstStyle/>
                    <a:p>
                      <a:r>
                        <a:rPr lang="ru-RU" dirty="0"/>
                        <a:t>поручитель</a:t>
                      </a:r>
                    </a:p>
                  </a:txBody>
                  <a:tcPr/>
                </a:tc>
                <a:tc>
                  <a:txBody>
                    <a:bodyPr/>
                    <a:lstStyle/>
                    <a:p>
                      <a:r>
                        <a:rPr lang="ru-RU" dirty="0">
                          <a:sym typeface="Symbol" panose="05050102010706020507" pitchFamily="18" charset="2"/>
                        </a:rPr>
                        <a:t>Выдача кредита</a:t>
                      </a:r>
                      <a:endParaRPr lang="ru-RU" dirty="0"/>
                    </a:p>
                  </a:txBody>
                  <a:tcPr/>
                </a:tc>
                <a:extLst>
                  <a:ext uri="{0D108BD9-81ED-4DB2-BD59-A6C34878D82A}">
                    <a16:rowId xmlns:a16="http://schemas.microsoft.com/office/drawing/2014/main" val="2771623760"/>
                  </a:ext>
                </a:extLst>
              </a:tr>
              <a:tr h="463866">
                <a:tc>
                  <a:txBody>
                    <a:bodyPr/>
                    <a:lstStyle/>
                    <a:p>
                      <a:r>
                        <a:rPr lang="en-US" dirty="0"/>
                        <a:t>0</a:t>
                      </a:r>
                      <a:endParaRPr lang="ru-RU" dirty="0"/>
                    </a:p>
                  </a:txBody>
                  <a:tcPr/>
                </a:tc>
                <a:tc>
                  <a:txBody>
                    <a:bodyPr/>
                    <a:lstStyle/>
                    <a:p>
                      <a:r>
                        <a:rPr lang="en-US" dirty="0"/>
                        <a:t>0</a:t>
                      </a:r>
                      <a:endParaRPr lang="ru-RU" dirty="0"/>
                    </a:p>
                  </a:txBody>
                  <a:tcPr/>
                </a:tc>
                <a:tc>
                  <a:txBody>
                    <a:bodyPr/>
                    <a:lstStyle/>
                    <a:p>
                      <a:r>
                        <a:rPr lang="en-US" dirty="0"/>
                        <a:t>0</a:t>
                      </a:r>
                      <a:endParaRPr lang="ru-RU" dirty="0"/>
                    </a:p>
                  </a:txBody>
                  <a:tcPr/>
                </a:tc>
                <a:extLst>
                  <a:ext uri="{0D108BD9-81ED-4DB2-BD59-A6C34878D82A}">
                    <a16:rowId xmlns:a16="http://schemas.microsoft.com/office/drawing/2014/main" val="1883374141"/>
                  </a:ext>
                </a:extLst>
              </a:tr>
              <a:tr h="463866">
                <a:tc>
                  <a:txBody>
                    <a:bodyPr/>
                    <a:lstStyle/>
                    <a:p>
                      <a:r>
                        <a:rPr lang="en-US" dirty="0"/>
                        <a:t>0</a:t>
                      </a:r>
                      <a:endParaRPr lang="ru-RU" dirty="0"/>
                    </a:p>
                  </a:txBody>
                  <a:tcPr/>
                </a:tc>
                <a:tc>
                  <a:txBody>
                    <a:bodyPr/>
                    <a:lstStyle/>
                    <a:p>
                      <a:r>
                        <a:rPr lang="en-US" dirty="0"/>
                        <a:t>1</a:t>
                      </a:r>
                      <a:endParaRPr lang="ru-RU" dirty="0"/>
                    </a:p>
                  </a:txBody>
                  <a:tcPr/>
                </a:tc>
                <a:tc>
                  <a:txBody>
                    <a:bodyPr/>
                    <a:lstStyle/>
                    <a:p>
                      <a:r>
                        <a:rPr lang="en-US" dirty="0"/>
                        <a:t>0</a:t>
                      </a:r>
                      <a:endParaRPr lang="ru-RU" dirty="0"/>
                    </a:p>
                  </a:txBody>
                  <a:tcPr/>
                </a:tc>
                <a:extLst>
                  <a:ext uri="{0D108BD9-81ED-4DB2-BD59-A6C34878D82A}">
                    <a16:rowId xmlns:a16="http://schemas.microsoft.com/office/drawing/2014/main" val="1979800700"/>
                  </a:ext>
                </a:extLst>
              </a:tr>
              <a:tr h="463866">
                <a:tc>
                  <a:txBody>
                    <a:bodyPr/>
                    <a:lstStyle/>
                    <a:p>
                      <a:r>
                        <a:rPr lang="en-US" dirty="0"/>
                        <a:t>1</a:t>
                      </a:r>
                      <a:endParaRPr lang="ru-RU" dirty="0"/>
                    </a:p>
                  </a:txBody>
                  <a:tcPr/>
                </a:tc>
                <a:tc>
                  <a:txBody>
                    <a:bodyPr/>
                    <a:lstStyle/>
                    <a:p>
                      <a:r>
                        <a:rPr lang="en-US" dirty="0"/>
                        <a:t>0</a:t>
                      </a:r>
                      <a:endParaRPr lang="ru-RU" dirty="0"/>
                    </a:p>
                  </a:txBody>
                  <a:tcPr/>
                </a:tc>
                <a:tc>
                  <a:txBody>
                    <a:bodyPr/>
                    <a:lstStyle/>
                    <a:p>
                      <a:r>
                        <a:rPr lang="en-US" dirty="0"/>
                        <a:t>0</a:t>
                      </a:r>
                      <a:endParaRPr lang="ru-RU" dirty="0"/>
                    </a:p>
                  </a:txBody>
                  <a:tcPr/>
                </a:tc>
                <a:extLst>
                  <a:ext uri="{0D108BD9-81ED-4DB2-BD59-A6C34878D82A}">
                    <a16:rowId xmlns:a16="http://schemas.microsoft.com/office/drawing/2014/main" val="3576380794"/>
                  </a:ext>
                </a:extLst>
              </a:tr>
              <a:tr h="463866">
                <a:tc>
                  <a:txBody>
                    <a:bodyPr/>
                    <a:lstStyle/>
                    <a:p>
                      <a:r>
                        <a:rPr lang="en-US" dirty="0"/>
                        <a:t>1</a:t>
                      </a:r>
                      <a:endParaRPr lang="ru-RU" dirty="0"/>
                    </a:p>
                  </a:txBody>
                  <a:tcPr/>
                </a:tc>
                <a:tc>
                  <a:txBody>
                    <a:bodyPr/>
                    <a:lstStyle/>
                    <a:p>
                      <a:r>
                        <a:rPr lang="en-US" dirty="0"/>
                        <a:t>1</a:t>
                      </a:r>
                      <a:endParaRPr lang="ru-RU" dirty="0"/>
                    </a:p>
                  </a:txBody>
                  <a:tcPr/>
                </a:tc>
                <a:tc>
                  <a:txBody>
                    <a:bodyPr/>
                    <a:lstStyle/>
                    <a:p>
                      <a:r>
                        <a:rPr lang="en-US" dirty="0"/>
                        <a:t>1( true)</a:t>
                      </a:r>
                      <a:endParaRPr lang="ru-RU" dirty="0"/>
                    </a:p>
                  </a:txBody>
                  <a:tcPr/>
                </a:tc>
                <a:extLst>
                  <a:ext uri="{0D108BD9-81ED-4DB2-BD59-A6C34878D82A}">
                    <a16:rowId xmlns:a16="http://schemas.microsoft.com/office/drawing/2014/main" val="606847982"/>
                  </a:ext>
                </a:extLst>
              </a:tr>
            </a:tbl>
          </a:graphicData>
        </a:graphic>
      </p:graphicFrame>
      <p:graphicFrame>
        <p:nvGraphicFramePr>
          <p:cNvPr id="5" name="Таблица 15">
            <a:extLst>
              <a:ext uri="{FF2B5EF4-FFF2-40B4-BE49-F238E27FC236}">
                <a16:creationId xmlns:a16="http://schemas.microsoft.com/office/drawing/2014/main" id="{7961AB97-9B37-4D69-86B4-4E789B785A6E}"/>
              </a:ext>
            </a:extLst>
          </p:cNvPr>
          <p:cNvGraphicFramePr>
            <a:graphicFrameLocks noGrp="1"/>
          </p:cNvGraphicFramePr>
          <p:nvPr>
            <p:extLst>
              <p:ext uri="{D42A27DB-BD31-4B8C-83A1-F6EECF244321}">
                <p14:modId xmlns:p14="http://schemas.microsoft.com/office/powerpoint/2010/main" val="991461880"/>
              </p:ext>
            </p:extLst>
          </p:nvPr>
        </p:nvGraphicFramePr>
        <p:xfrm>
          <a:off x="5998029" y="2656115"/>
          <a:ext cx="3820885" cy="2656111"/>
        </p:xfrm>
        <a:graphic>
          <a:graphicData uri="http://schemas.openxmlformats.org/drawingml/2006/table">
            <a:tbl>
              <a:tblPr firstRow="1" bandRow="1">
                <a:tableStyleId>{5C22544A-7EE6-4342-B048-85BDC9FD1C3A}</a:tableStyleId>
              </a:tblPr>
              <a:tblGrid>
                <a:gridCol w="943236">
                  <a:extLst>
                    <a:ext uri="{9D8B030D-6E8A-4147-A177-3AD203B41FA5}">
                      <a16:colId xmlns:a16="http://schemas.microsoft.com/office/drawing/2014/main" val="481650511"/>
                    </a:ext>
                  </a:extLst>
                </a:gridCol>
                <a:gridCol w="1119086">
                  <a:extLst>
                    <a:ext uri="{9D8B030D-6E8A-4147-A177-3AD203B41FA5}">
                      <a16:colId xmlns:a16="http://schemas.microsoft.com/office/drawing/2014/main" val="4118598467"/>
                    </a:ext>
                  </a:extLst>
                </a:gridCol>
                <a:gridCol w="1758563">
                  <a:extLst>
                    <a:ext uri="{9D8B030D-6E8A-4147-A177-3AD203B41FA5}">
                      <a16:colId xmlns:a16="http://schemas.microsoft.com/office/drawing/2014/main" val="974375515"/>
                    </a:ext>
                  </a:extLst>
                </a:gridCol>
              </a:tblGrid>
              <a:tr h="658423">
                <a:tc>
                  <a:txBody>
                    <a:bodyPr/>
                    <a:lstStyle/>
                    <a:p>
                      <a:r>
                        <a:rPr lang="ru-RU" dirty="0"/>
                        <a:t>деньги</a:t>
                      </a:r>
                    </a:p>
                  </a:txBody>
                  <a:tcPr/>
                </a:tc>
                <a:tc>
                  <a:txBody>
                    <a:bodyPr/>
                    <a:lstStyle/>
                    <a:p>
                      <a:r>
                        <a:rPr lang="ru-RU" dirty="0"/>
                        <a:t>время</a:t>
                      </a:r>
                    </a:p>
                  </a:txBody>
                  <a:tcPr/>
                </a:tc>
                <a:tc>
                  <a:txBody>
                    <a:bodyPr/>
                    <a:lstStyle/>
                    <a:p>
                      <a:r>
                        <a:rPr lang="ru-RU" dirty="0">
                          <a:sym typeface="Symbol" panose="05050102010706020507" pitchFamily="18" charset="2"/>
                        </a:rPr>
                        <a:t>Поездка в отпуск</a:t>
                      </a:r>
                      <a:endParaRPr lang="ru-RU" dirty="0"/>
                    </a:p>
                  </a:txBody>
                  <a:tcPr/>
                </a:tc>
                <a:extLst>
                  <a:ext uri="{0D108BD9-81ED-4DB2-BD59-A6C34878D82A}">
                    <a16:rowId xmlns:a16="http://schemas.microsoft.com/office/drawing/2014/main" val="2771623760"/>
                  </a:ext>
                </a:extLst>
              </a:tr>
              <a:tr h="499422">
                <a:tc>
                  <a:txBody>
                    <a:bodyPr/>
                    <a:lstStyle/>
                    <a:p>
                      <a:r>
                        <a:rPr lang="en-US" dirty="0"/>
                        <a:t>0</a:t>
                      </a:r>
                      <a:r>
                        <a:rPr lang="ru-RU" dirty="0"/>
                        <a:t>(</a:t>
                      </a:r>
                      <a:r>
                        <a:rPr lang="en-US" dirty="0"/>
                        <a:t>false)</a:t>
                      </a:r>
                      <a:endParaRPr lang="ru-RU" dirty="0"/>
                    </a:p>
                  </a:txBody>
                  <a:tcPr/>
                </a:tc>
                <a:tc>
                  <a:txBody>
                    <a:bodyPr/>
                    <a:lstStyle/>
                    <a:p>
                      <a:r>
                        <a:rPr lang="en-US" dirty="0"/>
                        <a:t>0(false)</a:t>
                      </a:r>
                      <a:endParaRPr lang="ru-RU" dirty="0"/>
                    </a:p>
                  </a:txBody>
                  <a:tcPr/>
                </a:tc>
                <a:tc>
                  <a:txBody>
                    <a:bodyPr/>
                    <a:lstStyle/>
                    <a:p>
                      <a:r>
                        <a:rPr lang="en-US" dirty="0"/>
                        <a:t>0</a:t>
                      </a:r>
                      <a:endParaRPr lang="ru-RU" dirty="0"/>
                    </a:p>
                  </a:txBody>
                  <a:tcPr/>
                </a:tc>
                <a:extLst>
                  <a:ext uri="{0D108BD9-81ED-4DB2-BD59-A6C34878D82A}">
                    <a16:rowId xmlns:a16="http://schemas.microsoft.com/office/drawing/2014/main" val="1883374141"/>
                  </a:ext>
                </a:extLst>
              </a:tr>
              <a:tr h="499422">
                <a:tc>
                  <a:txBody>
                    <a:bodyPr/>
                    <a:lstStyle/>
                    <a:p>
                      <a:r>
                        <a:rPr lang="en-US" dirty="0"/>
                        <a:t>0</a:t>
                      </a:r>
                      <a:endParaRPr lang="ru-RU" dirty="0"/>
                    </a:p>
                  </a:txBody>
                  <a:tcPr/>
                </a:tc>
                <a:tc>
                  <a:txBody>
                    <a:bodyPr/>
                    <a:lstStyle/>
                    <a:p>
                      <a:r>
                        <a:rPr lang="en-US" dirty="0"/>
                        <a:t>1</a:t>
                      </a:r>
                      <a:endParaRPr lang="ru-RU" dirty="0"/>
                    </a:p>
                  </a:txBody>
                  <a:tcPr/>
                </a:tc>
                <a:tc>
                  <a:txBody>
                    <a:bodyPr/>
                    <a:lstStyle/>
                    <a:p>
                      <a:r>
                        <a:rPr lang="en-US" dirty="0"/>
                        <a:t>0</a:t>
                      </a:r>
                      <a:endParaRPr lang="ru-RU" dirty="0"/>
                    </a:p>
                  </a:txBody>
                  <a:tcPr/>
                </a:tc>
                <a:extLst>
                  <a:ext uri="{0D108BD9-81ED-4DB2-BD59-A6C34878D82A}">
                    <a16:rowId xmlns:a16="http://schemas.microsoft.com/office/drawing/2014/main" val="1979800700"/>
                  </a:ext>
                </a:extLst>
              </a:tr>
              <a:tr h="499422">
                <a:tc>
                  <a:txBody>
                    <a:bodyPr/>
                    <a:lstStyle/>
                    <a:p>
                      <a:r>
                        <a:rPr lang="en-US" dirty="0"/>
                        <a:t>1</a:t>
                      </a:r>
                      <a:endParaRPr lang="ru-RU" dirty="0"/>
                    </a:p>
                  </a:txBody>
                  <a:tcPr/>
                </a:tc>
                <a:tc>
                  <a:txBody>
                    <a:bodyPr/>
                    <a:lstStyle/>
                    <a:p>
                      <a:r>
                        <a:rPr lang="en-US" dirty="0"/>
                        <a:t>0</a:t>
                      </a:r>
                      <a:endParaRPr lang="ru-RU" dirty="0"/>
                    </a:p>
                  </a:txBody>
                  <a:tcPr/>
                </a:tc>
                <a:tc>
                  <a:txBody>
                    <a:bodyPr/>
                    <a:lstStyle/>
                    <a:p>
                      <a:r>
                        <a:rPr lang="en-US" dirty="0"/>
                        <a:t>0</a:t>
                      </a:r>
                      <a:endParaRPr lang="ru-RU" dirty="0"/>
                    </a:p>
                  </a:txBody>
                  <a:tcPr/>
                </a:tc>
                <a:extLst>
                  <a:ext uri="{0D108BD9-81ED-4DB2-BD59-A6C34878D82A}">
                    <a16:rowId xmlns:a16="http://schemas.microsoft.com/office/drawing/2014/main" val="3576380794"/>
                  </a:ext>
                </a:extLst>
              </a:tr>
              <a:tr h="499422">
                <a:tc>
                  <a:txBody>
                    <a:bodyPr/>
                    <a:lstStyle/>
                    <a:p>
                      <a:r>
                        <a:rPr lang="en-US" dirty="0"/>
                        <a:t>1</a:t>
                      </a:r>
                      <a:endParaRPr lang="ru-RU" dirty="0"/>
                    </a:p>
                  </a:txBody>
                  <a:tcPr/>
                </a:tc>
                <a:tc>
                  <a:txBody>
                    <a:bodyPr/>
                    <a:lstStyle/>
                    <a:p>
                      <a:r>
                        <a:rPr lang="en-US" dirty="0"/>
                        <a:t>1</a:t>
                      </a:r>
                      <a:endParaRPr lang="ru-RU" dirty="0"/>
                    </a:p>
                  </a:txBody>
                  <a:tcPr/>
                </a:tc>
                <a:tc>
                  <a:txBody>
                    <a:bodyPr/>
                    <a:lstStyle/>
                    <a:p>
                      <a:r>
                        <a:rPr lang="en-US" dirty="0"/>
                        <a:t>1</a:t>
                      </a:r>
                      <a:endParaRPr lang="ru-RU" dirty="0"/>
                    </a:p>
                  </a:txBody>
                  <a:tcPr/>
                </a:tc>
                <a:extLst>
                  <a:ext uri="{0D108BD9-81ED-4DB2-BD59-A6C34878D82A}">
                    <a16:rowId xmlns:a16="http://schemas.microsoft.com/office/drawing/2014/main" val="606847982"/>
                  </a:ext>
                </a:extLst>
              </a:tr>
            </a:tbl>
          </a:graphicData>
        </a:graphic>
      </p:graphicFrame>
    </p:spTree>
    <p:extLst>
      <p:ext uri="{BB962C8B-B14F-4D97-AF65-F5344CB8AC3E}">
        <p14:creationId xmlns:p14="http://schemas.microsoft.com/office/powerpoint/2010/main" val="4183842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413F9BF-CC73-4E7F-BF90-02726E570C66}"/>
              </a:ext>
            </a:extLst>
          </p:cNvPr>
          <p:cNvSpPr>
            <a:spLocks noGrp="1"/>
          </p:cNvSpPr>
          <p:nvPr>
            <p:ph type="title"/>
          </p:nvPr>
        </p:nvSpPr>
        <p:spPr/>
        <p:txBody>
          <a:bodyPr>
            <a:normAutofit fontScale="90000"/>
          </a:bodyPr>
          <a:lstStyle/>
          <a:p>
            <a:r>
              <a:rPr lang="ru-RU" dirty="0">
                <a:solidFill>
                  <a:srgbClr val="FF0000"/>
                </a:solidFill>
              </a:rPr>
              <a:t>Дизъюнкция</a:t>
            </a:r>
            <a:r>
              <a:rPr lang="ru-RU" dirty="0"/>
              <a:t> – для того, чтобы функция была истинной необходимо, чтобы выполнялось хотя бы одно из условий</a:t>
            </a:r>
          </a:p>
        </p:txBody>
      </p:sp>
      <p:graphicFrame>
        <p:nvGraphicFramePr>
          <p:cNvPr id="4" name="Таблица 15">
            <a:extLst>
              <a:ext uri="{FF2B5EF4-FFF2-40B4-BE49-F238E27FC236}">
                <a16:creationId xmlns:a16="http://schemas.microsoft.com/office/drawing/2014/main" id="{152F2760-34E9-41A1-A67B-F360D5026232}"/>
              </a:ext>
            </a:extLst>
          </p:cNvPr>
          <p:cNvGraphicFramePr>
            <a:graphicFrameLocks noGrp="1"/>
          </p:cNvGraphicFramePr>
          <p:nvPr/>
        </p:nvGraphicFramePr>
        <p:xfrm>
          <a:off x="6607631" y="2536371"/>
          <a:ext cx="3935182" cy="2443172"/>
        </p:xfrm>
        <a:graphic>
          <a:graphicData uri="http://schemas.openxmlformats.org/drawingml/2006/table">
            <a:tbl>
              <a:tblPr firstRow="1" bandRow="1">
                <a:tableStyleId>{5C22544A-7EE6-4342-B048-85BDC9FD1C3A}</a:tableStyleId>
              </a:tblPr>
              <a:tblGrid>
                <a:gridCol w="1328473">
                  <a:extLst>
                    <a:ext uri="{9D8B030D-6E8A-4147-A177-3AD203B41FA5}">
                      <a16:colId xmlns:a16="http://schemas.microsoft.com/office/drawing/2014/main" val="481650511"/>
                    </a:ext>
                  </a:extLst>
                </a:gridCol>
                <a:gridCol w="1306146">
                  <a:extLst>
                    <a:ext uri="{9D8B030D-6E8A-4147-A177-3AD203B41FA5}">
                      <a16:colId xmlns:a16="http://schemas.microsoft.com/office/drawing/2014/main" val="4118598467"/>
                    </a:ext>
                  </a:extLst>
                </a:gridCol>
                <a:gridCol w="1300563">
                  <a:extLst>
                    <a:ext uri="{9D8B030D-6E8A-4147-A177-3AD203B41FA5}">
                      <a16:colId xmlns:a16="http://schemas.microsoft.com/office/drawing/2014/main" val="974375515"/>
                    </a:ext>
                  </a:extLst>
                </a:gridCol>
              </a:tblGrid>
              <a:tr h="703304">
                <a:tc>
                  <a:txBody>
                    <a:bodyPr/>
                    <a:lstStyle/>
                    <a:p>
                      <a:r>
                        <a:rPr lang="ru-RU" dirty="0"/>
                        <a:t>Открыто кафе</a:t>
                      </a:r>
                    </a:p>
                  </a:txBody>
                  <a:tcPr/>
                </a:tc>
                <a:tc>
                  <a:txBody>
                    <a:bodyPr/>
                    <a:lstStyle/>
                    <a:p>
                      <a:r>
                        <a:rPr lang="ru-RU" dirty="0"/>
                        <a:t>Есть  еда на кухне</a:t>
                      </a:r>
                    </a:p>
                  </a:txBody>
                  <a:tcPr/>
                </a:tc>
                <a:tc>
                  <a:txBody>
                    <a:bodyPr/>
                    <a:lstStyle/>
                    <a:p>
                      <a:r>
                        <a:rPr lang="ru-RU" dirty="0">
                          <a:sym typeface="Symbol" panose="05050102010706020507" pitchFamily="18" charset="2"/>
                        </a:rPr>
                        <a:t>Не нужно готовить</a:t>
                      </a:r>
                      <a:endParaRPr lang="ru-RU" dirty="0"/>
                    </a:p>
                  </a:txBody>
                  <a:tcPr/>
                </a:tc>
                <a:extLst>
                  <a:ext uri="{0D108BD9-81ED-4DB2-BD59-A6C34878D82A}">
                    <a16:rowId xmlns:a16="http://schemas.microsoft.com/office/drawing/2014/main" val="2771623760"/>
                  </a:ext>
                </a:extLst>
              </a:tr>
              <a:tr h="434967">
                <a:tc>
                  <a:txBody>
                    <a:bodyPr/>
                    <a:lstStyle/>
                    <a:p>
                      <a:r>
                        <a:rPr lang="en-US" dirty="0"/>
                        <a:t>0</a:t>
                      </a:r>
                      <a:r>
                        <a:rPr lang="ru-RU" dirty="0"/>
                        <a:t>(</a:t>
                      </a:r>
                      <a:r>
                        <a:rPr lang="en-US" dirty="0"/>
                        <a:t>false)</a:t>
                      </a:r>
                      <a:endParaRPr lang="ru-RU" dirty="0"/>
                    </a:p>
                  </a:txBody>
                  <a:tcPr/>
                </a:tc>
                <a:tc>
                  <a:txBody>
                    <a:bodyPr/>
                    <a:lstStyle/>
                    <a:p>
                      <a:r>
                        <a:rPr lang="en-US" dirty="0"/>
                        <a:t>0(false)</a:t>
                      </a:r>
                      <a:endParaRPr lang="ru-RU" dirty="0"/>
                    </a:p>
                  </a:txBody>
                  <a:tcPr/>
                </a:tc>
                <a:tc>
                  <a:txBody>
                    <a:bodyPr/>
                    <a:lstStyle/>
                    <a:p>
                      <a:r>
                        <a:rPr lang="en-US" dirty="0"/>
                        <a:t>0</a:t>
                      </a:r>
                      <a:endParaRPr lang="ru-RU" dirty="0"/>
                    </a:p>
                  </a:txBody>
                  <a:tcPr/>
                </a:tc>
                <a:extLst>
                  <a:ext uri="{0D108BD9-81ED-4DB2-BD59-A6C34878D82A}">
                    <a16:rowId xmlns:a16="http://schemas.microsoft.com/office/drawing/2014/main" val="1883374141"/>
                  </a:ext>
                </a:extLst>
              </a:tr>
              <a:tr h="434967">
                <a:tc>
                  <a:txBody>
                    <a:bodyPr/>
                    <a:lstStyle/>
                    <a:p>
                      <a:r>
                        <a:rPr lang="en-US" dirty="0"/>
                        <a:t>0</a:t>
                      </a:r>
                      <a:endParaRPr lang="ru-RU" dirty="0"/>
                    </a:p>
                  </a:txBody>
                  <a:tcPr/>
                </a:tc>
                <a:tc>
                  <a:txBody>
                    <a:bodyPr/>
                    <a:lstStyle/>
                    <a:p>
                      <a:r>
                        <a:rPr lang="en-US" dirty="0"/>
                        <a:t>1</a:t>
                      </a:r>
                      <a:endParaRPr lang="ru-RU" dirty="0"/>
                    </a:p>
                  </a:txBody>
                  <a:tcPr/>
                </a:tc>
                <a:tc>
                  <a:txBody>
                    <a:bodyPr/>
                    <a:lstStyle/>
                    <a:p>
                      <a:r>
                        <a:rPr lang="ru-RU" dirty="0"/>
                        <a:t>1</a:t>
                      </a:r>
                    </a:p>
                  </a:txBody>
                  <a:tcPr/>
                </a:tc>
                <a:extLst>
                  <a:ext uri="{0D108BD9-81ED-4DB2-BD59-A6C34878D82A}">
                    <a16:rowId xmlns:a16="http://schemas.microsoft.com/office/drawing/2014/main" val="1979800700"/>
                  </a:ext>
                </a:extLst>
              </a:tr>
              <a:tr h="434967">
                <a:tc>
                  <a:txBody>
                    <a:bodyPr/>
                    <a:lstStyle/>
                    <a:p>
                      <a:r>
                        <a:rPr lang="en-US" dirty="0"/>
                        <a:t>1</a:t>
                      </a:r>
                      <a:endParaRPr lang="ru-RU" dirty="0"/>
                    </a:p>
                  </a:txBody>
                  <a:tcPr/>
                </a:tc>
                <a:tc>
                  <a:txBody>
                    <a:bodyPr/>
                    <a:lstStyle/>
                    <a:p>
                      <a:r>
                        <a:rPr lang="en-US" dirty="0"/>
                        <a:t>0</a:t>
                      </a:r>
                      <a:endParaRPr lang="ru-RU" dirty="0"/>
                    </a:p>
                  </a:txBody>
                  <a:tcPr/>
                </a:tc>
                <a:tc>
                  <a:txBody>
                    <a:bodyPr/>
                    <a:lstStyle/>
                    <a:p>
                      <a:r>
                        <a:rPr lang="ru-RU" dirty="0"/>
                        <a:t>1</a:t>
                      </a:r>
                    </a:p>
                  </a:txBody>
                  <a:tcPr/>
                </a:tc>
                <a:extLst>
                  <a:ext uri="{0D108BD9-81ED-4DB2-BD59-A6C34878D82A}">
                    <a16:rowId xmlns:a16="http://schemas.microsoft.com/office/drawing/2014/main" val="3576380794"/>
                  </a:ext>
                </a:extLst>
              </a:tr>
              <a:tr h="434967">
                <a:tc>
                  <a:txBody>
                    <a:bodyPr/>
                    <a:lstStyle/>
                    <a:p>
                      <a:r>
                        <a:rPr lang="en-US" dirty="0"/>
                        <a:t>1</a:t>
                      </a:r>
                      <a:endParaRPr lang="ru-RU" dirty="0"/>
                    </a:p>
                  </a:txBody>
                  <a:tcPr/>
                </a:tc>
                <a:tc>
                  <a:txBody>
                    <a:bodyPr/>
                    <a:lstStyle/>
                    <a:p>
                      <a:r>
                        <a:rPr lang="en-US" dirty="0"/>
                        <a:t>1</a:t>
                      </a:r>
                      <a:endParaRPr lang="ru-RU" dirty="0"/>
                    </a:p>
                  </a:txBody>
                  <a:tcPr/>
                </a:tc>
                <a:tc>
                  <a:txBody>
                    <a:bodyPr/>
                    <a:lstStyle/>
                    <a:p>
                      <a:r>
                        <a:rPr lang="en-US" dirty="0"/>
                        <a:t>1</a:t>
                      </a:r>
                      <a:endParaRPr lang="ru-RU" dirty="0"/>
                    </a:p>
                  </a:txBody>
                  <a:tcPr/>
                </a:tc>
                <a:extLst>
                  <a:ext uri="{0D108BD9-81ED-4DB2-BD59-A6C34878D82A}">
                    <a16:rowId xmlns:a16="http://schemas.microsoft.com/office/drawing/2014/main" val="606847982"/>
                  </a:ext>
                </a:extLst>
              </a:tr>
            </a:tbl>
          </a:graphicData>
        </a:graphic>
      </p:graphicFrame>
      <p:graphicFrame>
        <p:nvGraphicFramePr>
          <p:cNvPr id="5" name="Таблица 15">
            <a:extLst>
              <a:ext uri="{FF2B5EF4-FFF2-40B4-BE49-F238E27FC236}">
                <a16:creationId xmlns:a16="http://schemas.microsoft.com/office/drawing/2014/main" id="{11C03287-5A6B-44EB-9E1C-BE66F1AEE07A}"/>
              </a:ext>
            </a:extLst>
          </p:cNvPr>
          <p:cNvGraphicFramePr>
            <a:graphicFrameLocks noGrp="1"/>
          </p:cNvGraphicFramePr>
          <p:nvPr/>
        </p:nvGraphicFramePr>
        <p:xfrm>
          <a:off x="1491343" y="2588855"/>
          <a:ext cx="4093028" cy="2412460"/>
        </p:xfrm>
        <a:graphic>
          <a:graphicData uri="http://schemas.openxmlformats.org/drawingml/2006/table">
            <a:tbl>
              <a:tblPr firstRow="1" bandRow="1">
                <a:tableStyleId>{5C22544A-7EE6-4342-B048-85BDC9FD1C3A}</a:tableStyleId>
              </a:tblPr>
              <a:tblGrid>
                <a:gridCol w="1240971">
                  <a:extLst>
                    <a:ext uri="{9D8B030D-6E8A-4147-A177-3AD203B41FA5}">
                      <a16:colId xmlns:a16="http://schemas.microsoft.com/office/drawing/2014/main" val="481650511"/>
                    </a:ext>
                  </a:extLst>
                </a:gridCol>
                <a:gridCol w="1600208">
                  <a:extLst>
                    <a:ext uri="{9D8B030D-6E8A-4147-A177-3AD203B41FA5}">
                      <a16:colId xmlns:a16="http://schemas.microsoft.com/office/drawing/2014/main" val="4118598467"/>
                    </a:ext>
                  </a:extLst>
                </a:gridCol>
                <a:gridCol w="1251849">
                  <a:extLst>
                    <a:ext uri="{9D8B030D-6E8A-4147-A177-3AD203B41FA5}">
                      <a16:colId xmlns:a16="http://schemas.microsoft.com/office/drawing/2014/main" val="974375515"/>
                    </a:ext>
                  </a:extLst>
                </a:gridCol>
              </a:tblGrid>
              <a:tr h="646425">
                <a:tc>
                  <a:txBody>
                    <a:bodyPr/>
                    <a:lstStyle/>
                    <a:p>
                      <a:r>
                        <a:rPr lang="ru-RU" dirty="0"/>
                        <a:t> открыт университет</a:t>
                      </a:r>
                    </a:p>
                  </a:txBody>
                  <a:tcPr/>
                </a:tc>
                <a:tc>
                  <a:txBody>
                    <a:bodyPr/>
                    <a:lstStyle/>
                    <a:p>
                      <a:r>
                        <a:rPr lang="ru-RU" dirty="0"/>
                        <a:t>Есть интернет </a:t>
                      </a:r>
                    </a:p>
                  </a:txBody>
                  <a:tcPr/>
                </a:tc>
                <a:tc>
                  <a:txBody>
                    <a:bodyPr/>
                    <a:lstStyle/>
                    <a:p>
                      <a:r>
                        <a:rPr lang="ru-RU" dirty="0">
                          <a:sym typeface="Symbol" panose="05050102010706020507" pitchFamily="18" charset="2"/>
                        </a:rPr>
                        <a:t> Слушаю лекцию</a:t>
                      </a:r>
                      <a:endParaRPr lang="ru-RU" dirty="0"/>
                    </a:p>
                  </a:txBody>
                  <a:tcPr/>
                </a:tc>
                <a:extLst>
                  <a:ext uri="{0D108BD9-81ED-4DB2-BD59-A6C34878D82A}">
                    <a16:rowId xmlns:a16="http://schemas.microsoft.com/office/drawing/2014/main" val="2771623760"/>
                  </a:ext>
                </a:extLst>
              </a:tr>
              <a:tr h="374515">
                <a:tc>
                  <a:txBody>
                    <a:bodyPr/>
                    <a:lstStyle/>
                    <a:p>
                      <a:r>
                        <a:rPr lang="en-US" dirty="0"/>
                        <a:t>0</a:t>
                      </a:r>
                      <a:endParaRPr lang="ru-RU" dirty="0"/>
                    </a:p>
                  </a:txBody>
                  <a:tcPr/>
                </a:tc>
                <a:tc>
                  <a:txBody>
                    <a:bodyPr/>
                    <a:lstStyle/>
                    <a:p>
                      <a:r>
                        <a:rPr lang="en-US" dirty="0"/>
                        <a:t>0</a:t>
                      </a:r>
                      <a:endParaRPr lang="ru-RU" dirty="0"/>
                    </a:p>
                  </a:txBody>
                  <a:tcPr/>
                </a:tc>
                <a:tc>
                  <a:txBody>
                    <a:bodyPr/>
                    <a:lstStyle/>
                    <a:p>
                      <a:r>
                        <a:rPr lang="en-US" dirty="0"/>
                        <a:t>0</a:t>
                      </a:r>
                      <a:endParaRPr lang="ru-RU" dirty="0"/>
                    </a:p>
                  </a:txBody>
                  <a:tcPr/>
                </a:tc>
                <a:extLst>
                  <a:ext uri="{0D108BD9-81ED-4DB2-BD59-A6C34878D82A}">
                    <a16:rowId xmlns:a16="http://schemas.microsoft.com/office/drawing/2014/main" val="1883374141"/>
                  </a:ext>
                </a:extLst>
              </a:tr>
              <a:tr h="374515">
                <a:tc>
                  <a:txBody>
                    <a:bodyPr/>
                    <a:lstStyle/>
                    <a:p>
                      <a:r>
                        <a:rPr lang="en-US" dirty="0"/>
                        <a:t>0</a:t>
                      </a:r>
                      <a:endParaRPr lang="ru-RU" dirty="0"/>
                    </a:p>
                  </a:txBody>
                  <a:tcPr/>
                </a:tc>
                <a:tc>
                  <a:txBody>
                    <a:bodyPr/>
                    <a:lstStyle/>
                    <a:p>
                      <a:r>
                        <a:rPr lang="en-US" dirty="0"/>
                        <a:t>1</a:t>
                      </a:r>
                      <a:endParaRPr lang="ru-RU" dirty="0"/>
                    </a:p>
                  </a:txBody>
                  <a:tcPr/>
                </a:tc>
                <a:tc>
                  <a:txBody>
                    <a:bodyPr/>
                    <a:lstStyle/>
                    <a:p>
                      <a:r>
                        <a:rPr lang="ru-RU" dirty="0"/>
                        <a:t>1</a:t>
                      </a:r>
                    </a:p>
                  </a:txBody>
                  <a:tcPr/>
                </a:tc>
                <a:extLst>
                  <a:ext uri="{0D108BD9-81ED-4DB2-BD59-A6C34878D82A}">
                    <a16:rowId xmlns:a16="http://schemas.microsoft.com/office/drawing/2014/main" val="1979800700"/>
                  </a:ext>
                </a:extLst>
              </a:tr>
              <a:tr h="374515">
                <a:tc>
                  <a:txBody>
                    <a:bodyPr/>
                    <a:lstStyle/>
                    <a:p>
                      <a:r>
                        <a:rPr lang="en-US" dirty="0"/>
                        <a:t>1</a:t>
                      </a:r>
                      <a:endParaRPr lang="ru-RU" dirty="0"/>
                    </a:p>
                  </a:txBody>
                  <a:tcPr/>
                </a:tc>
                <a:tc>
                  <a:txBody>
                    <a:bodyPr/>
                    <a:lstStyle/>
                    <a:p>
                      <a:r>
                        <a:rPr lang="en-US" dirty="0"/>
                        <a:t>0</a:t>
                      </a:r>
                      <a:endParaRPr lang="ru-RU" dirty="0"/>
                    </a:p>
                  </a:txBody>
                  <a:tcPr/>
                </a:tc>
                <a:tc>
                  <a:txBody>
                    <a:bodyPr/>
                    <a:lstStyle/>
                    <a:p>
                      <a:r>
                        <a:rPr lang="ru-RU" dirty="0"/>
                        <a:t>1</a:t>
                      </a:r>
                    </a:p>
                  </a:txBody>
                  <a:tcPr/>
                </a:tc>
                <a:extLst>
                  <a:ext uri="{0D108BD9-81ED-4DB2-BD59-A6C34878D82A}">
                    <a16:rowId xmlns:a16="http://schemas.microsoft.com/office/drawing/2014/main" val="3576380794"/>
                  </a:ext>
                </a:extLst>
              </a:tr>
              <a:tr h="374515">
                <a:tc>
                  <a:txBody>
                    <a:bodyPr/>
                    <a:lstStyle/>
                    <a:p>
                      <a:r>
                        <a:rPr lang="en-US" dirty="0"/>
                        <a:t>1</a:t>
                      </a:r>
                      <a:endParaRPr lang="ru-RU" dirty="0"/>
                    </a:p>
                  </a:txBody>
                  <a:tcPr/>
                </a:tc>
                <a:tc>
                  <a:txBody>
                    <a:bodyPr/>
                    <a:lstStyle/>
                    <a:p>
                      <a:r>
                        <a:rPr lang="en-US" dirty="0"/>
                        <a:t>1</a:t>
                      </a:r>
                      <a:endParaRPr lang="ru-RU" dirty="0"/>
                    </a:p>
                  </a:txBody>
                  <a:tcPr/>
                </a:tc>
                <a:tc>
                  <a:txBody>
                    <a:bodyPr/>
                    <a:lstStyle/>
                    <a:p>
                      <a:r>
                        <a:rPr lang="en-US" dirty="0"/>
                        <a:t>1( true)</a:t>
                      </a:r>
                      <a:endParaRPr lang="ru-RU" dirty="0"/>
                    </a:p>
                  </a:txBody>
                  <a:tcPr/>
                </a:tc>
                <a:extLst>
                  <a:ext uri="{0D108BD9-81ED-4DB2-BD59-A6C34878D82A}">
                    <a16:rowId xmlns:a16="http://schemas.microsoft.com/office/drawing/2014/main" val="606847982"/>
                  </a:ext>
                </a:extLst>
              </a:tr>
            </a:tbl>
          </a:graphicData>
        </a:graphic>
      </p:graphicFrame>
    </p:spTree>
    <p:extLst>
      <p:ext uri="{BB962C8B-B14F-4D97-AF65-F5344CB8AC3E}">
        <p14:creationId xmlns:p14="http://schemas.microsoft.com/office/powerpoint/2010/main" val="1989450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413F9BF-CC73-4E7F-BF90-02726E570C66}"/>
              </a:ext>
            </a:extLst>
          </p:cNvPr>
          <p:cNvSpPr>
            <a:spLocks noGrp="1"/>
          </p:cNvSpPr>
          <p:nvPr>
            <p:ph type="title"/>
          </p:nvPr>
        </p:nvSpPr>
        <p:spPr/>
        <p:txBody>
          <a:bodyPr>
            <a:normAutofit fontScale="90000"/>
          </a:bodyPr>
          <a:lstStyle/>
          <a:p>
            <a:r>
              <a:rPr lang="ru-RU" dirty="0">
                <a:solidFill>
                  <a:srgbClr val="FF0000"/>
                </a:solidFill>
              </a:rPr>
              <a:t>Импликация или следование</a:t>
            </a:r>
            <a:r>
              <a:rPr lang="ru-RU" dirty="0"/>
              <a:t> – функция истинна, если истинно второе высказывание или оба высказывания ложны</a:t>
            </a:r>
          </a:p>
        </p:txBody>
      </p:sp>
      <p:graphicFrame>
        <p:nvGraphicFramePr>
          <p:cNvPr id="4" name="Таблица 15">
            <a:extLst>
              <a:ext uri="{FF2B5EF4-FFF2-40B4-BE49-F238E27FC236}">
                <a16:creationId xmlns:a16="http://schemas.microsoft.com/office/drawing/2014/main" id="{152F2760-34E9-41A1-A67B-F360D5026232}"/>
              </a:ext>
            </a:extLst>
          </p:cNvPr>
          <p:cNvGraphicFramePr>
            <a:graphicFrameLocks noGrp="1"/>
          </p:cNvGraphicFramePr>
          <p:nvPr>
            <p:extLst>
              <p:ext uri="{D42A27DB-BD31-4B8C-83A1-F6EECF244321}">
                <p14:modId xmlns:p14="http://schemas.microsoft.com/office/powerpoint/2010/main" val="2255298468"/>
              </p:ext>
            </p:extLst>
          </p:nvPr>
        </p:nvGraphicFramePr>
        <p:xfrm>
          <a:off x="6444341" y="2636429"/>
          <a:ext cx="4528457" cy="2830952"/>
        </p:xfrm>
        <a:graphic>
          <a:graphicData uri="http://schemas.openxmlformats.org/drawingml/2006/table">
            <a:tbl>
              <a:tblPr firstRow="1" bandRow="1">
                <a:tableStyleId>{5C22544A-7EE6-4342-B048-85BDC9FD1C3A}</a:tableStyleId>
              </a:tblPr>
              <a:tblGrid>
                <a:gridCol w="1360716">
                  <a:extLst>
                    <a:ext uri="{9D8B030D-6E8A-4147-A177-3AD203B41FA5}">
                      <a16:colId xmlns:a16="http://schemas.microsoft.com/office/drawing/2014/main" val="481650511"/>
                    </a:ext>
                  </a:extLst>
                </a:gridCol>
                <a:gridCol w="1387828">
                  <a:extLst>
                    <a:ext uri="{9D8B030D-6E8A-4147-A177-3AD203B41FA5}">
                      <a16:colId xmlns:a16="http://schemas.microsoft.com/office/drawing/2014/main" val="4118598467"/>
                    </a:ext>
                  </a:extLst>
                </a:gridCol>
                <a:gridCol w="1779913">
                  <a:extLst>
                    <a:ext uri="{9D8B030D-6E8A-4147-A177-3AD203B41FA5}">
                      <a16:colId xmlns:a16="http://schemas.microsoft.com/office/drawing/2014/main" val="974375515"/>
                    </a:ext>
                  </a:extLst>
                </a:gridCol>
              </a:tblGrid>
              <a:tr h="774724">
                <a:tc>
                  <a:txBody>
                    <a:bodyPr/>
                    <a:lstStyle/>
                    <a:p>
                      <a:r>
                        <a:rPr lang="ru-RU" dirty="0"/>
                        <a:t> Иду на свидание</a:t>
                      </a:r>
                    </a:p>
                  </a:txBody>
                  <a:tcPr/>
                </a:tc>
                <a:tc>
                  <a:txBody>
                    <a:bodyPr/>
                    <a:lstStyle/>
                    <a:p>
                      <a:r>
                        <a:rPr lang="ru-RU" dirty="0"/>
                        <a:t>Я влюблен</a:t>
                      </a:r>
                    </a:p>
                  </a:txBody>
                  <a:tcPr/>
                </a:tc>
                <a:tc>
                  <a:txBody>
                    <a:bodyPr/>
                    <a:lstStyle/>
                    <a:p>
                      <a:r>
                        <a:rPr lang="ru-RU" dirty="0">
                          <a:sym typeface="Symbol" panose="05050102010706020507" pitchFamily="18" charset="2"/>
                        </a:rPr>
                        <a:t> Из второго высказывания следует первое</a:t>
                      </a:r>
                      <a:endParaRPr lang="ru-RU" dirty="0"/>
                    </a:p>
                  </a:txBody>
                  <a:tcPr/>
                </a:tc>
                <a:extLst>
                  <a:ext uri="{0D108BD9-81ED-4DB2-BD59-A6C34878D82A}">
                    <a16:rowId xmlns:a16="http://schemas.microsoft.com/office/drawing/2014/main" val="2771623760"/>
                  </a:ext>
                </a:extLst>
              </a:tr>
              <a:tr h="479138">
                <a:tc>
                  <a:txBody>
                    <a:bodyPr/>
                    <a:lstStyle/>
                    <a:p>
                      <a:r>
                        <a:rPr lang="en-US" dirty="0"/>
                        <a:t>0</a:t>
                      </a:r>
                      <a:r>
                        <a:rPr lang="ru-RU" dirty="0"/>
                        <a:t>(</a:t>
                      </a:r>
                      <a:r>
                        <a:rPr lang="en-US" dirty="0"/>
                        <a:t>false)</a:t>
                      </a:r>
                      <a:endParaRPr lang="ru-RU" dirty="0"/>
                    </a:p>
                  </a:txBody>
                  <a:tcPr/>
                </a:tc>
                <a:tc>
                  <a:txBody>
                    <a:bodyPr/>
                    <a:lstStyle/>
                    <a:p>
                      <a:r>
                        <a:rPr lang="en-US" dirty="0"/>
                        <a:t>0(false)</a:t>
                      </a:r>
                      <a:endParaRPr lang="ru-RU" dirty="0"/>
                    </a:p>
                  </a:txBody>
                  <a:tcPr/>
                </a:tc>
                <a:tc>
                  <a:txBody>
                    <a:bodyPr/>
                    <a:lstStyle/>
                    <a:p>
                      <a:r>
                        <a:rPr lang="ru-RU" dirty="0"/>
                        <a:t>1</a:t>
                      </a:r>
                    </a:p>
                  </a:txBody>
                  <a:tcPr/>
                </a:tc>
                <a:extLst>
                  <a:ext uri="{0D108BD9-81ED-4DB2-BD59-A6C34878D82A}">
                    <a16:rowId xmlns:a16="http://schemas.microsoft.com/office/drawing/2014/main" val="1883374141"/>
                  </a:ext>
                </a:extLst>
              </a:tr>
              <a:tr h="479138">
                <a:tc>
                  <a:txBody>
                    <a:bodyPr/>
                    <a:lstStyle/>
                    <a:p>
                      <a:r>
                        <a:rPr lang="en-US" dirty="0"/>
                        <a:t>0</a:t>
                      </a:r>
                      <a:endParaRPr lang="ru-RU" dirty="0"/>
                    </a:p>
                  </a:txBody>
                  <a:tcPr/>
                </a:tc>
                <a:tc>
                  <a:txBody>
                    <a:bodyPr/>
                    <a:lstStyle/>
                    <a:p>
                      <a:r>
                        <a:rPr lang="en-US" dirty="0"/>
                        <a:t>1</a:t>
                      </a:r>
                      <a:endParaRPr lang="ru-RU" dirty="0"/>
                    </a:p>
                  </a:txBody>
                  <a:tcPr/>
                </a:tc>
                <a:tc>
                  <a:txBody>
                    <a:bodyPr/>
                    <a:lstStyle/>
                    <a:p>
                      <a:r>
                        <a:rPr lang="ru-RU" dirty="0"/>
                        <a:t>1</a:t>
                      </a:r>
                    </a:p>
                  </a:txBody>
                  <a:tcPr/>
                </a:tc>
                <a:extLst>
                  <a:ext uri="{0D108BD9-81ED-4DB2-BD59-A6C34878D82A}">
                    <a16:rowId xmlns:a16="http://schemas.microsoft.com/office/drawing/2014/main" val="1979800700"/>
                  </a:ext>
                </a:extLst>
              </a:tr>
              <a:tr h="479138">
                <a:tc>
                  <a:txBody>
                    <a:bodyPr/>
                    <a:lstStyle/>
                    <a:p>
                      <a:r>
                        <a:rPr lang="en-US" dirty="0"/>
                        <a:t>1</a:t>
                      </a:r>
                      <a:endParaRPr lang="ru-RU" dirty="0"/>
                    </a:p>
                  </a:txBody>
                  <a:tcPr/>
                </a:tc>
                <a:tc>
                  <a:txBody>
                    <a:bodyPr/>
                    <a:lstStyle/>
                    <a:p>
                      <a:r>
                        <a:rPr lang="en-US" dirty="0"/>
                        <a:t>0</a:t>
                      </a:r>
                      <a:endParaRPr lang="ru-RU" dirty="0"/>
                    </a:p>
                  </a:txBody>
                  <a:tcPr/>
                </a:tc>
                <a:tc>
                  <a:txBody>
                    <a:bodyPr/>
                    <a:lstStyle/>
                    <a:p>
                      <a:r>
                        <a:rPr lang="ru-RU" dirty="0"/>
                        <a:t>0</a:t>
                      </a:r>
                    </a:p>
                  </a:txBody>
                  <a:tcPr/>
                </a:tc>
                <a:extLst>
                  <a:ext uri="{0D108BD9-81ED-4DB2-BD59-A6C34878D82A}">
                    <a16:rowId xmlns:a16="http://schemas.microsoft.com/office/drawing/2014/main" val="3576380794"/>
                  </a:ext>
                </a:extLst>
              </a:tr>
              <a:tr h="479138">
                <a:tc>
                  <a:txBody>
                    <a:bodyPr/>
                    <a:lstStyle/>
                    <a:p>
                      <a:r>
                        <a:rPr lang="en-US" dirty="0"/>
                        <a:t>1</a:t>
                      </a:r>
                      <a:endParaRPr lang="ru-RU" dirty="0"/>
                    </a:p>
                  </a:txBody>
                  <a:tcPr/>
                </a:tc>
                <a:tc>
                  <a:txBody>
                    <a:bodyPr/>
                    <a:lstStyle/>
                    <a:p>
                      <a:r>
                        <a:rPr lang="en-US" dirty="0"/>
                        <a:t>1</a:t>
                      </a:r>
                      <a:endParaRPr lang="ru-RU" dirty="0"/>
                    </a:p>
                  </a:txBody>
                  <a:tcPr/>
                </a:tc>
                <a:tc>
                  <a:txBody>
                    <a:bodyPr/>
                    <a:lstStyle/>
                    <a:p>
                      <a:r>
                        <a:rPr lang="en-US" dirty="0"/>
                        <a:t>1</a:t>
                      </a:r>
                      <a:endParaRPr lang="ru-RU" dirty="0"/>
                    </a:p>
                  </a:txBody>
                  <a:tcPr/>
                </a:tc>
                <a:extLst>
                  <a:ext uri="{0D108BD9-81ED-4DB2-BD59-A6C34878D82A}">
                    <a16:rowId xmlns:a16="http://schemas.microsoft.com/office/drawing/2014/main" val="606847982"/>
                  </a:ext>
                </a:extLst>
              </a:tr>
            </a:tbl>
          </a:graphicData>
        </a:graphic>
      </p:graphicFrame>
      <p:graphicFrame>
        <p:nvGraphicFramePr>
          <p:cNvPr id="5" name="Таблица 15">
            <a:extLst>
              <a:ext uri="{FF2B5EF4-FFF2-40B4-BE49-F238E27FC236}">
                <a16:creationId xmlns:a16="http://schemas.microsoft.com/office/drawing/2014/main" id="{11C03287-5A6B-44EB-9E1C-BE66F1AEE07A}"/>
              </a:ext>
            </a:extLst>
          </p:cNvPr>
          <p:cNvGraphicFramePr>
            <a:graphicFrameLocks noGrp="1"/>
          </p:cNvGraphicFramePr>
          <p:nvPr>
            <p:extLst>
              <p:ext uri="{D42A27DB-BD31-4B8C-83A1-F6EECF244321}">
                <p14:modId xmlns:p14="http://schemas.microsoft.com/office/powerpoint/2010/main" val="295777163"/>
              </p:ext>
            </p:extLst>
          </p:nvPr>
        </p:nvGraphicFramePr>
        <p:xfrm>
          <a:off x="1360714" y="2405744"/>
          <a:ext cx="4876800" cy="3716596"/>
        </p:xfrm>
        <a:graphic>
          <a:graphicData uri="http://schemas.openxmlformats.org/drawingml/2006/table">
            <a:tbl>
              <a:tblPr firstRow="1" bandRow="1">
                <a:tableStyleId>{5C22544A-7EE6-4342-B048-85BDC9FD1C3A}</a:tableStyleId>
              </a:tblPr>
              <a:tblGrid>
                <a:gridCol w="1726947">
                  <a:extLst>
                    <a:ext uri="{9D8B030D-6E8A-4147-A177-3AD203B41FA5}">
                      <a16:colId xmlns:a16="http://schemas.microsoft.com/office/drawing/2014/main" val="481650511"/>
                    </a:ext>
                  </a:extLst>
                </a:gridCol>
                <a:gridCol w="1408150">
                  <a:extLst>
                    <a:ext uri="{9D8B030D-6E8A-4147-A177-3AD203B41FA5}">
                      <a16:colId xmlns:a16="http://schemas.microsoft.com/office/drawing/2014/main" val="4118598467"/>
                    </a:ext>
                  </a:extLst>
                </a:gridCol>
                <a:gridCol w="1741703">
                  <a:extLst>
                    <a:ext uri="{9D8B030D-6E8A-4147-A177-3AD203B41FA5}">
                      <a16:colId xmlns:a16="http://schemas.microsoft.com/office/drawing/2014/main" val="974375515"/>
                    </a:ext>
                  </a:extLst>
                </a:gridCol>
              </a:tblGrid>
              <a:tr h="1156276">
                <a:tc>
                  <a:txBody>
                    <a:bodyPr/>
                    <a:lstStyle/>
                    <a:p>
                      <a:r>
                        <a:rPr lang="ru-RU" dirty="0"/>
                        <a:t> вожу машину </a:t>
                      </a:r>
                    </a:p>
                  </a:txBody>
                  <a:tcPr/>
                </a:tc>
                <a:tc>
                  <a:txBody>
                    <a:bodyPr/>
                    <a:lstStyle/>
                    <a:p>
                      <a:r>
                        <a:rPr lang="ru-RU" dirty="0"/>
                        <a:t>Есть права</a:t>
                      </a:r>
                    </a:p>
                  </a:txBody>
                  <a:tcPr/>
                </a:tc>
                <a:tc>
                  <a:txBody>
                    <a:bodyPr/>
                    <a:lstStyle/>
                    <a:p>
                      <a:r>
                        <a:rPr lang="ru-RU" dirty="0">
                          <a:sym typeface="Symbol" panose="05050102010706020507" pitchFamily="18" charset="2"/>
                        </a:rPr>
                        <a:t> из второго высказывания следует первое</a:t>
                      </a:r>
                      <a:endParaRPr lang="ru-RU" dirty="0"/>
                    </a:p>
                  </a:txBody>
                  <a:tcPr/>
                </a:tc>
                <a:extLst>
                  <a:ext uri="{0D108BD9-81ED-4DB2-BD59-A6C34878D82A}">
                    <a16:rowId xmlns:a16="http://schemas.microsoft.com/office/drawing/2014/main" val="2771623760"/>
                  </a:ext>
                </a:extLst>
              </a:tr>
              <a:tr h="622610">
                <a:tc>
                  <a:txBody>
                    <a:bodyPr/>
                    <a:lstStyle/>
                    <a:p>
                      <a:r>
                        <a:rPr lang="en-US" dirty="0"/>
                        <a:t>0</a:t>
                      </a:r>
                      <a:endParaRPr lang="ru-RU" dirty="0"/>
                    </a:p>
                  </a:txBody>
                  <a:tcPr/>
                </a:tc>
                <a:tc>
                  <a:txBody>
                    <a:bodyPr/>
                    <a:lstStyle/>
                    <a:p>
                      <a:r>
                        <a:rPr lang="en-US" dirty="0"/>
                        <a:t>0</a:t>
                      </a:r>
                      <a:r>
                        <a:rPr lang="ru-RU" dirty="0"/>
                        <a:t>(</a:t>
                      </a:r>
                      <a:r>
                        <a:rPr lang="en-US" dirty="0"/>
                        <a:t>false)</a:t>
                      </a:r>
                      <a:endParaRPr lang="ru-RU" dirty="0"/>
                    </a:p>
                  </a:txBody>
                  <a:tcPr/>
                </a:tc>
                <a:tc>
                  <a:txBody>
                    <a:bodyPr/>
                    <a:lstStyle/>
                    <a:p>
                      <a:r>
                        <a:rPr lang="ru-RU" dirty="0"/>
                        <a:t>1(нет прав-не вожу-истина)</a:t>
                      </a:r>
                    </a:p>
                  </a:txBody>
                  <a:tcPr/>
                </a:tc>
                <a:extLst>
                  <a:ext uri="{0D108BD9-81ED-4DB2-BD59-A6C34878D82A}">
                    <a16:rowId xmlns:a16="http://schemas.microsoft.com/office/drawing/2014/main" val="1883374141"/>
                  </a:ext>
                </a:extLst>
              </a:tr>
              <a:tr h="889442">
                <a:tc>
                  <a:txBody>
                    <a:bodyPr/>
                    <a:lstStyle/>
                    <a:p>
                      <a:r>
                        <a:rPr lang="en-US" dirty="0"/>
                        <a:t>0</a:t>
                      </a:r>
                      <a:endParaRPr lang="ru-RU" dirty="0"/>
                    </a:p>
                  </a:txBody>
                  <a:tcPr/>
                </a:tc>
                <a:tc>
                  <a:txBody>
                    <a:bodyPr/>
                    <a:lstStyle/>
                    <a:p>
                      <a:r>
                        <a:rPr lang="en-US" dirty="0"/>
                        <a:t>1</a:t>
                      </a:r>
                      <a:endParaRPr lang="ru-RU" dirty="0"/>
                    </a:p>
                  </a:txBody>
                  <a:tcPr/>
                </a:tc>
                <a:tc>
                  <a:txBody>
                    <a:bodyPr/>
                    <a:lstStyle/>
                    <a:p>
                      <a:r>
                        <a:rPr lang="ru-RU" dirty="0"/>
                        <a:t>1(есть права- не вожу- истина)</a:t>
                      </a:r>
                    </a:p>
                  </a:txBody>
                  <a:tcPr/>
                </a:tc>
                <a:extLst>
                  <a:ext uri="{0D108BD9-81ED-4DB2-BD59-A6C34878D82A}">
                    <a16:rowId xmlns:a16="http://schemas.microsoft.com/office/drawing/2014/main" val="1979800700"/>
                  </a:ext>
                </a:extLst>
              </a:tr>
              <a:tr h="622610">
                <a:tc>
                  <a:txBody>
                    <a:bodyPr/>
                    <a:lstStyle/>
                    <a:p>
                      <a:r>
                        <a:rPr lang="en-US" dirty="0"/>
                        <a:t>1</a:t>
                      </a:r>
                      <a:endParaRPr lang="ru-RU" dirty="0"/>
                    </a:p>
                  </a:txBody>
                  <a:tcPr/>
                </a:tc>
                <a:tc>
                  <a:txBody>
                    <a:bodyPr/>
                    <a:lstStyle/>
                    <a:p>
                      <a:r>
                        <a:rPr lang="en-US" dirty="0"/>
                        <a:t>0</a:t>
                      </a:r>
                      <a:endParaRPr lang="ru-RU" dirty="0"/>
                    </a:p>
                  </a:txBody>
                  <a:tcPr/>
                </a:tc>
                <a:tc>
                  <a:txBody>
                    <a:bodyPr/>
                    <a:lstStyle/>
                    <a:p>
                      <a:r>
                        <a:rPr lang="ru-RU" dirty="0"/>
                        <a:t>0(нет прав- вожу- ложь)</a:t>
                      </a:r>
                    </a:p>
                  </a:txBody>
                  <a:tcPr/>
                </a:tc>
                <a:extLst>
                  <a:ext uri="{0D108BD9-81ED-4DB2-BD59-A6C34878D82A}">
                    <a16:rowId xmlns:a16="http://schemas.microsoft.com/office/drawing/2014/main" val="3576380794"/>
                  </a:ext>
                </a:extLst>
              </a:tr>
              <a:tr h="355777">
                <a:tc>
                  <a:txBody>
                    <a:bodyPr/>
                    <a:lstStyle/>
                    <a:p>
                      <a:r>
                        <a:rPr lang="en-US" dirty="0"/>
                        <a:t>1</a:t>
                      </a:r>
                      <a:endParaRPr lang="ru-RU" dirty="0"/>
                    </a:p>
                  </a:txBody>
                  <a:tcPr/>
                </a:tc>
                <a:tc>
                  <a:txBody>
                    <a:bodyPr/>
                    <a:lstStyle/>
                    <a:p>
                      <a:r>
                        <a:rPr lang="en-US" dirty="0"/>
                        <a:t>1</a:t>
                      </a:r>
                      <a:endParaRPr lang="ru-RU" dirty="0"/>
                    </a:p>
                  </a:txBody>
                  <a:tcPr/>
                </a:tc>
                <a:tc>
                  <a:txBody>
                    <a:bodyPr/>
                    <a:lstStyle/>
                    <a:p>
                      <a:r>
                        <a:rPr lang="en-US" dirty="0"/>
                        <a:t>1( true)</a:t>
                      </a:r>
                      <a:endParaRPr lang="ru-RU" dirty="0"/>
                    </a:p>
                  </a:txBody>
                  <a:tcPr/>
                </a:tc>
                <a:extLst>
                  <a:ext uri="{0D108BD9-81ED-4DB2-BD59-A6C34878D82A}">
                    <a16:rowId xmlns:a16="http://schemas.microsoft.com/office/drawing/2014/main" val="606847982"/>
                  </a:ext>
                </a:extLst>
              </a:tr>
            </a:tbl>
          </a:graphicData>
        </a:graphic>
      </p:graphicFrame>
    </p:spTree>
    <p:extLst>
      <p:ext uri="{BB962C8B-B14F-4D97-AF65-F5344CB8AC3E}">
        <p14:creationId xmlns:p14="http://schemas.microsoft.com/office/powerpoint/2010/main" val="2925510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413F9BF-CC73-4E7F-BF90-02726E570C66}"/>
              </a:ext>
            </a:extLst>
          </p:cNvPr>
          <p:cNvSpPr>
            <a:spLocks noGrp="1"/>
          </p:cNvSpPr>
          <p:nvPr>
            <p:ph type="title"/>
          </p:nvPr>
        </p:nvSpPr>
        <p:spPr/>
        <p:txBody>
          <a:bodyPr>
            <a:normAutofit fontScale="90000"/>
          </a:bodyPr>
          <a:lstStyle/>
          <a:p>
            <a:r>
              <a:rPr lang="ru-RU" dirty="0" err="1">
                <a:solidFill>
                  <a:srgbClr val="FF0000"/>
                </a:solidFill>
              </a:rPr>
              <a:t>Эквиваленция</a:t>
            </a:r>
            <a:r>
              <a:rPr lang="ru-RU" dirty="0"/>
              <a:t>– Из того факта, что выполняется первое условие, неизбежно следует факт  выполнения второго условия. И наоборот</a:t>
            </a:r>
          </a:p>
        </p:txBody>
      </p:sp>
      <p:graphicFrame>
        <p:nvGraphicFramePr>
          <p:cNvPr id="4" name="Таблица 15">
            <a:extLst>
              <a:ext uri="{FF2B5EF4-FFF2-40B4-BE49-F238E27FC236}">
                <a16:creationId xmlns:a16="http://schemas.microsoft.com/office/drawing/2014/main" id="{152F2760-34E9-41A1-A67B-F360D5026232}"/>
              </a:ext>
            </a:extLst>
          </p:cNvPr>
          <p:cNvGraphicFramePr>
            <a:graphicFrameLocks noGrp="1"/>
          </p:cNvGraphicFramePr>
          <p:nvPr>
            <p:extLst>
              <p:ext uri="{D42A27DB-BD31-4B8C-83A1-F6EECF244321}">
                <p14:modId xmlns:p14="http://schemas.microsoft.com/office/powerpoint/2010/main" val="3410066861"/>
              </p:ext>
            </p:extLst>
          </p:nvPr>
        </p:nvGraphicFramePr>
        <p:xfrm>
          <a:off x="6455227" y="2528720"/>
          <a:ext cx="4386943" cy="2204620"/>
        </p:xfrm>
        <a:graphic>
          <a:graphicData uri="http://schemas.openxmlformats.org/drawingml/2006/table">
            <a:tbl>
              <a:tblPr firstRow="1" bandRow="1">
                <a:tableStyleId>{5C22544A-7EE6-4342-B048-85BDC9FD1C3A}</a:tableStyleId>
              </a:tblPr>
              <a:tblGrid>
                <a:gridCol w="1330098">
                  <a:extLst>
                    <a:ext uri="{9D8B030D-6E8A-4147-A177-3AD203B41FA5}">
                      <a16:colId xmlns:a16="http://schemas.microsoft.com/office/drawing/2014/main" val="481650511"/>
                    </a:ext>
                  </a:extLst>
                </a:gridCol>
                <a:gridCol w="1307743">
                  <a:extLst>
                    <a:ext uri="{9D8B030D-6E8A-4147-A177-3AD203B41FA5}">
                      <a16:colId xmlns:a16="http://schemas.microsoft.com/office/drawing/2014/main" val="4118598467"/>
                    </a:ext>
                  </a:extLst>
                </a:gridCol>
                <a:gridCol w="1749102">
                  <a:extLst>
                    <a:ext uri="{9D8B030D-6E8A-4147-A177-3AD203B41FA5}">
                      <a16:colId xmlns:a16="http://schemas.microsoft.com/office/drawing/2014/main" val="974375515"/>
                    </a:ext>
                  </a:extLst>
                </a:gridCol>
              </a:tblGrid>
              <a:tr h="632431">
                <a:tc>
                  <a:txBody>
                    <a:bodyPr/>
                    <a:lstStyle/>
                    <a:p>
                      <a:r>
                        <a:rPr lang="ru-RU" dirty="0"/>
                        <a:t> есть ребенок</a:t>
                      </a:r>
                    </a:p>
                  </a:txBody>
                  <a:tcPr/>
                </a:tc>
                <a:tc>
                  <a:txBody>
                    <a:bodyPr/>
                    <a:lstStyle/>
                    <a:p>
                      <a:r>
                        <a:rPr lang="ru-RU" dirty="0"/>
                        <a:t> ты -родитель</a:t>
                      </a:r>
                    </a:p>
                  </a:txBody>
                  <a:tcPr/>
                </a:tc>
                <a:tc>
                  <a:txBody>
                    <a:bodyPr/>
                    <a:lstStyle/>
                    <a:p>
                      <a:r>
                        <a:rPr lang="ru-RU" dirty="0">
                          <a:sym typeface="Symbol" panose="05050102010706020507" pitchFamily="18" charset="2"/>
                        </a:rPr>
                        <a:t>Результат(ложь/истина)</a:t>
                      </a:r>
                      <a:endParaRPr lang="ru-RU" dirty="0"/>
                    </a:p>
                  </a:txBody>
                  <a:tcPr/>
                </a:tc>
                <a:extLst>
                  <a:ext uri="{0D108BD9-81ED-4DB2-BD59-A6C34878D82A}">
                    <a16:rowId xmlns:a16="http://schemas.microsoft.com/office/drawing/2014/main" val="2771623760"/>
                  </a:ext>
                </a:extLst>
              </a:tr>
              <a:tr h="391135">
                <a:tc>
                  <a:txBody>
                    <a:bodyPr/>
                    <a:lstStyle/>
                    <a:p>
                      <a:r>
                        <a:rPr lang="en-US" dirty="0"/>
                        <a:t>0</a:t>
                      </a:r>
                      <a:r>
                        <a:rPr lang="ru-RU" dirty="0"/>
                        <a:t>(</a:t>
                      </a:r>
                      <a:r>
                        <a:rPr lang="en-US" dirty="0"/>
                        <a:t>false)</a:t>
                      </a:r>
                      <a:endParaRPr lang="ru-RU" dirty="0"/>
                    </a:p>
                  </a:txBody>
                  <a:tcPr/>
                </a:tc>
                <a:tc>
                  <a:txBody>
                    <a:bodyPr/>
                    <a:lstStyle/>
                    <a:p>
                      <a:r>
                        <a:rPr lang="en-US" dirty="0"/>
                        <a:t>0(false)</a:t>
                      </a:r>
                      <a:endParaRPr lang="ru-RU" dirty="0"/>
                    </a:p>
                  </a:txBody>
                  <a:tcPr/>
                </a:tc>
                <a:tc>
                  <a:txBody>
                    <a:bodyPr/>
                    <a:lstStyle/>
                    <a:p>
                      <a:r>
                        <a:rPr lang="ru-RU" dirty="0"/>
                        <a:t>1</a:t>
                      </a:r>
                    </a:p>
                  </a:txBody>
                  <a:tcPr/>
                </a:tc>
                <a:extLst>
                  <a:ext uri="{0D108BD9-81ED-4DB2-BD59-A6C34878D82A}">
                    <a16:rowId xmlns:a16="http://schemas.microsoft.com/office/drawing/2014/main" val="1883374141"/>
                  </a:ext>
                </a:extLst>
              </a:tr>
              <a:tr h="391135">
                <a:tc>
                  <a:txBody>
                    <a:bodyPr/>
                    <a:lstStyle/>
                    <a:p>
                      <a:r>
                        <a:rPr lang="en-US" dirty="0"/>
                        <a:t>0</a:t>
                      </a:r>
                      <a:endParaRPr lang="ru-RU" dirty="0"/>
                    </a:p>
                  </a:txBody>
                  <a:tcPr/>
                </a:tc>
                <a:tc>
                  <a:txBody>
                    <a:bodyPr/>
                    <a:lstStyle/>
                    <a:p>
                      <a:r>
                        <a:rPr lang="en-US" dirty="0"/>
                        <a:t>1</a:t>
                      </a:r>
                      <a:endParaRPr lang="ru-RU" dirty="0"/>
                    </a:p>
                  </a:txBody>
                  <a:tcPr/>
                </a:tc>
                <a:tc>
                  <a:txBody>
                    <a:bodyPr/>
                    <a:lstStyle/>
                    <a:p>
                      <a:r>
                        <a:rPr lang="ru-RU" dirty="0"/>
                        <a:t>0</a:t>
                      </a:r>
                    </a:p>
                  </a:txBody>
                  <a:tcPr/>
                </a:tc>
                <a:extLst>
                  <a:ext uri="{0D108BD9-81ED-4DB2-BD59-A6C34878D82A}">
                    <a16:rowId xmlns:a16="http://schemas.microsoft.com/office/drawing/2014/main" val="1979800700"/>
                  </a:ext>
                </a:extLst>
              </a:tr>
              <a:tr h="391135">
                <a:tc>
                  <a:txBody>
                    <a:bodyPr/>
                    <a:lstStyle/>
                    <a:p>
                      <a:r>
                        <a:rPr lang="en-US" dirty="0"/>
                        <a:t>1</a:t>
                      </a:r>
                      <a:endParaRPr lang="ru-RU" dirty="0"/>
                    </a:p>
                  </a:txBody>
                  <a:tcPr/>
                </a:tc>
                <a:tc>
                  <a:txBody>
                    <a:bodyPr/>
                    <a:lstStyle/>
                    <a:p>
                      <a:r>
                        <a:rPr lang="en-US" dirty="0"/>
                        <a:t>0</a:t>
                      </a:r>
                      <a:endParaRPr lang="ru-RU" dirty="0"/>
                    </a:p>
                  </a:txBody>
                  <a:tcPr/>
                </a:tc>
                <a:tc>
                  <a:txBody>
                    <a:bodyPr/>
                    <a:lstStyle/>
                    <a:p>
                      <a:r>
                        <a:rPr lang="ru-RU" dirty="0"/>
                        <a:t>0</a:t>
                      </a:r>
                    </a:p>
                  </a:txBody>
                  <a:tcPr/>
                </a:tc>
                <a:extLst>
                  <a:ext uri="{0D108BD9-81ED-4DB2-BD59-A6C34878D82A}">
                    <a16:rowId xmlns:a16="http://schemas.microsoft.com/office/drawing/2014/main" val="3576380794"/>
                  </a:ext>
                </a:extLst>
              </a:tr>
              <a:tr h="391135">
                <a:tc>
                  <a:txBody>
                    <a:bodyPr/>
                    <a:lstStyle/>
                    <a:p>
                      <a:r>
                        <a:rPr lang="en-US" dirty="0"/>
                        <a:t>1</a:t>
                      </a:r>
                      <a:endParaRPr lang="ru-RU" dirty="0"/>
                    </a:p>
                  </a:txBody>
                  <a:tcPr/>
                </a:tc>
                <a:tc>
                  <a:txBody>
                    <a:bodyPr/>
                    <a:lstStyle/>
                    <a:p>
                      <a:r>
                        <a:rPr lang="en-US" dirty="0"/>
                        <a:t>1</a:t>
                      </a:r>
                      <a:endParaRPr lang="ru-RU" dirty="0"/>
                    </a:p>
                  </a:txBody>
                  <a:tcPr/>
                </a:tc>
                <a:tc>
                  <a:txBody>
                    <a:bodyPr/>
                    <a:lstStyle/>
                    <a:p>
                      <a:r>
                        <a:rPr lang="en-US" dirty="0"/>
                        <a:t>1</a:t>
                      </a:r>
                      <a:endParaRPr lang="ru-RU" dirty="0"/>
                    </a:p>
                  </a:txBody>
                  <a:tcPr/>
                </a:tc>
                <a:extLst>
                  <a:ext uri="{0D108BD9-81ED-4DB2-BD59-A6C34878D82A}">
                    <a16:rowId xmlns:a16="http://schemas.microsoft.com/office/drawing/2014/main" val="606847982"/>
                  </a:ext>
                </a:extLst>
              </a:tr>
            </a:tbl>
          </a:graphicData>
        </a:graphic>
      </p:graphicFrame>
      <p:graphicFrame>
        <p:nvGraphicFramePr>
          <p:cNvPr id="5" name="Таблица 15">
            <a:extLst>
              <a:ext uri="{FF2B5EF4-FFF2-40B4-BE49-F238E27FC236}">
                <a16:creationId xmlns:a16="http://schemas.microsoft.com/office/drawing/2014/main" id="{11C03287-5A6B-44EB-9E1C-BE66F1AEE07A}"/>
              </a:ext>
            </a:extLst>
          </p:cNvPr>
          <p:cNvGraphicFramePr>
            <a:graphicFrameLocks noGrp="1"/>
          </p:cNvGraphicFramePr>
          <p:nvPr>
            <p:extLst>
              <p:ext uri="{D42A27DB-BD31-4B8C-83A1-F6EECF244321}">
                <p14:modId xmlns:p14="http://schemas.microsoft.com/office/powerpoint/2010/main" val="2692000001"/>
              </p:ext>
            </p:extLst>
          </p:nvPr>
        </p:nvGraphicFramePr>
        <p:xfrm>
          <a:off x="1491343" y="2588855"/>
          <a:ext cx="4561114" cy="2144485"/>
        </p:xfrm>
        <a:graphic>
          <a:graphicData uri="http://schemas.openxmlformats.org/drawingml/2006/table">
            <a:tbl>
              <a:tblPr firstRow="1" bandRow="1">
                <a:tableStyleId>{5C22544A-7EE6-4342-B048-85BDC9FD1C3A}</a:tableStyleId>
              </a:tblPr>
              <a:tblGrid>
                <a:gridCol w="1240971">
                  <a:extLst>
                    <a:ext uri="{9D8B030D-6E8A-4147-A177-3AD203B41FA5}">
                      <a16:colId xmlns:a16="http://schemas.microsoft.com/office/drawing/2014/main" val="481650511"/>
                    </a:ext>
                  </a:extLst>
                </a:gridCol>
                <a:gridCol w="1600208">
                  <a:extLst>
                    <a:ext uri="{9D8B030D-6E8A-4147-A177-3AD203B41FA5}">
                      <a16:colId xmlns:a16="http://schemas.microsoft.com/office/drawing/2014/main" val="4118598467"/>
                    </a:ext>
                  </a:extLst>
                </a:gridCol>
                <a:gridCol w="1719935">
                  <a:extLst>
                    <a:ext uri="{9D8B030D-6E8A-4147-A177-3AD203B41FA5}">
                      <a16:colId xmlns:a16="http://schemas.microsoft.com/office/drawing/2014/main" val="974375515"/>
                    </a:ext>
                  </a:extLst>
                </a:gridCol>
              </a:tblGrid>
              <a:tr h="646425">
                <a:tc>
                  <a:txBody>
                    <a:bodyPr/>
                    <a:lstStyle/>
                    <a:p>
                      <a:r>
                        <a:rPr lang="ru-RU" dirty="0"/>
                        <a:t>ел</a:t>
                      </a:r>
                    </a:p>
                  </a:txBody>
                  <a:tcPr/>
                </a:tc>
                <a:tc>
                  <a:txBody>
                    <a:bodyPr/>
                    <a:lstStyle/>
                    <a:p>
                      <a:r>
                        <a:rPr lang="ru-RU" dirty="0"/>
                        <a:t>сыт </a:t>
                      </a:r>
                    </a:p>
                  </a:txBody>
                  <a:tcPr/>
                </a:tc>
                <a:tc>
                  <a:txBody>
                    <a:bodyPr/>
                    <a:lstStyle/>
                    <a:p>
                      <a:r>
                        <a:rPr lang="ru-RU" dirty="0">
                          <a:sym typeface="Symbol" panose="05050102010706020507" pitchFamily="18" charset="2"/>
                        </a:rPr>
                        <a:t> результат (ложь/истина)</a:t>
                      </a:r>
                      <a:endParaRPr lang="ru-RU" dirty="0"/>
                    </a:p>
                  </a:txBody>
                  <a:tcPr/>
                </a:tc>
                <a:extLst>
                  <a:ext uri="{0D108BD9-81ED-4DB2-BD59-A6C34878D82A}">
                    <a16:rowId xmlns:a16="http://schemas.microsoft.com/office/drawing/2014/main" val="2771623760"/>
                  </a:ext>
                </a:extLst>
              </a:tr>
              <a:tr h="374515">
                <a:tc>
                  <a:txBody>
                    <a:bodyPr/>
                    <a:lstStyle/>
                    <a:p>
                      <a:r>
                        <a:rPr lang="en-US" dirty="0"/>
                        <a:t>0</a:t>
                      </a:r>
                      <a:endParaRPr lang="ru-RU" dirty="0"/>
                    </a:p>
                  </a:txBody>
                  <a:tcPr/>
                </a:tc>
                <a:tc>
                  <a:txBody>
                    <a:bodyPr/>
                    <a:lstStyle/>
                    <a:p>
                      <a:r>
                        <a:rPr lang="en-US" dirty="0"/>
                        <a:t>0</a:t>
                      </a:r>
                      <a:endParaRPr lang="ru-RU" dirty="0"/>
                    </a:p>
                  </a:txBody>
                  <a:tcPr/>
                </a:tc>
                <a:tc>
                  <a:txBody>
                    <a:bodyPr/>
                    <a:lstStyle/>
                    <a:p>
                      <a:r>
                        <a:rPr lang="ru-RU" dirty="0"/>
                        <a:t>1</a:t>
                      </a:r>
                    </a:p>
                  </a:txBody>
                  <a:tcPr/>
                </a:tc>
                <a:extLst>
                  <a:ext uri="{0D108BD9-81ED-4DB2-BD59-A6C34878D82A}">
                    <a16:rowId xmlns:a16="http://schemas.microsoft.com/office/drawing/2014/main" val="1883374141"/>
                  </a:ext>
                </a:extLst>
              </a:tr>
              <a:tr h="374515">
                <a:tc>
                  <a:txBody>
                    <a:bodyPr/>
                    <a:lstStyle/>
                    <a:p>
                      <a:r>
                        <a:rPr lang="en-US" dirty="0"/>
                        <a:t>0</a:t>
                      </a:r>
                      <a:endParaRPr lang="ru-RU" dirty="0"/>
                    </a:p>
                  </a:txBody>
                  <a:tcPr/>
                </a:tc>
                <a:tc>
                  <a:txBody>
                    <a:bodyPr/>
                    <a:lstStyle/>
                    <a:p>
                      <a:r>
                        <a:rPr lang="en-US" dirty="0"/>
                        <a:t>1</a:t>
                      </a:r>
                      <a:endParaRPr lang="ru-RU" dirty="0"/>
                    </a:p>
                  </a:txBody>
                  <a:tcPr/>
                </a:tc>
                <a:tc>
                  <a:txBody>
                    <a:bodyPr/>
                    <a:lstStyle/>
                    <a:p>
                      <a:r>
                        <a:rPr lang="ru-RU" dirty="0"/>
                        <a:t>0</a:t>
                      </a:r>
                    </a:p>
                  </a:txBody>
                  <a:tcPr/>
                </a:tc>
                <a:extLst>
                  <a:ext uri="{0D108BD9-81ED-4DB2-BD59-A6C34878D82A}">
                    <a16:rowId xmlns:a16="http://schemas.microsoft.com/office/drawing/2014/main" val="1979800700"/>
                  </a:ext>
                </a:extLst>
              </a:tr>
              <a:tr h="374515">
                <a:tc>
                  <a:txBody>
                    <a:bodyPr/>
                    <a:lstStyle/>
                    <a:p>
                      <a:r>
                        <a:rPr lang="en-US" dirty="0"/>
                        <a:t>1</a:t>
                      </a:r>
                      <a:endParaRPr lang="ru-RU" dirty="0"/>
                    </a:p>
                  </a:txBody>
                  <a:tcPr/>
                </a:tc>
                <a:tc>
                  <a:txBody>
                    <a:bodyPr/>
                    <a:lstStyle/>
                    <a:p>
                      <a:r>
                        <a:rPr lang="en-US" dirty="0"/>
                        <a:t>0</a:t>
                      </a:r>
                      <a:endParaRPr lang="ru-RU" dirty="0"/>
                    </a:p>
                  </a:txBody>
                  <a:tcPr/>
                </a:tc>
                <a:tc>
                  <a:txBody>
                    <a:bodyPr/>
                    <a:lstStyle/>
                    <a:p>
                      <a:r>
                        <a:rPr lang="ru-RU" dirty="0"/>
                        <a:t>0</a:t>
                      </a:r>
                    </a:p>
                  </a:txBody>
                  <a:tcPr/>
                </a:tc>
                <a:extLst>
                  <a:ext uri="{0D108BD9-81ED-4DB2-BD59-A6C34878D82A}">
                    <a16:rowId xmlns:a16="http://schemas.microsoft.com/office/drawing/2014/main" val="3576380794"/>
                  </a:ext>
                </a:extLst>
              </a:tr>
              <a:tr h="374515">
                <a:tc>
                  <a:txBody>
                    <a:bodyPr/>
                    <a:lstStyle/>
                    <a:p>
                      <a:r>
                        <a:rPr lang="en-US" dirty="0"/>
                        <a:t>1</a:t>
                      </a:r>
                      <a:endParaRPr lang="ru-RU" dirty="0"/>
                    </a:p>
                  </a:txBody>
                  <a:tcPr/>
                </a:tc>
                <a:tc>
                  <a:txBody>
                    <a:bodyPr/>
                    <a:lstStyle/>
                    <a:p>
                      <a:r>
                        <a:rPr lang="en-US" dirty="0"/>
                        <a:t>1</a:t>
                      </a:r>
                      <a:endParaRPr lang="ru-RU" dirty="0"/>
                    </a:p>
                  </a:txBody>
                  <a:tcPr/>
                </a:tc>
                <a:tc>
                  <a:txBody>
                    <a:bodyPr/>
                    <a:lstStyle/>
                    <a:p>
                      <a:r>
                        <a:rPr lang="en-US" dirty="0"/>
                        <a:t>1( true)</a:t>
                      </a:r>
                      <a:endParaRPr lang="ru-RU" dirty="0"/>
                    </a:p>
                  </a:txBody>
                  <a:tcPr/>
                </a:tc>
                <a:extLst>
                  <a:ext uri="{0D108BD9-81ED-4DB2-BD59-A6C34878D82A}">
                    <a16:rowId xmlns:a16="http://schemas.microsoft.com/office/drawing/2014/main" val="606847982"/>
                  </a:ext>
                </a:extLst>
              </a:tr>
            </a:tbl>
          </a:graphicData>
        </a:graphic>
      </p:graphicFrame>
    </p:spTree>
    <p:extLst>
      <p:ext uri="{BB962C8B-B14F-4D97-AF65-F5344CB8AC3E}">
        <p14:creationId xmlns:p14="http://schemas.microsoft.com/office/powerpoint/2010/main" val="2589740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413F9BF-CC73-4E7F-BF90-02726E570C66}"/>
              </a:ext>
            </a:extLst>
          </p:cNvPr>
          <p:cNvSpPr>
            <a:spLocks noGrp="1"/>
          </p:cNvSpPr>
          <p:nvPr>
            <p:ph type="title"/>
          </p:nvPr>
        </p:nvSpPr>
        <p:spPr>
          <a:xfrm>
            <a:off x="838199" y="365125"/>
            <a:ext cx="10635343" cy="1899104"/>
          </a:xfrm>
        </p:spPr>
        <p:txBody>
          <a:bodyPr>
            <a:normAutofit fontScale="90000"/>
          </a:bodyPr>
          <a:lstStyle/>
          <a:p>
            <a:r>
              <a:rPr lang="ru-RU" sz="3600" dirty="0">
                <a:solidFill>
                  <a:srgbClr val="FF0000"/>
                </a:solidFill>
              </a:rPr>
              <a:t>Сумма по </a:t>
            </a:r>
            <a:r>
              <a:rPr lang="ru-RU" sz="3600" dirty="0" err="1">
                <a:solidFill>
                  <a:srgbClr val="FF0000"/>
                </a:solidFill>
              </a:rPr>
              <a:t>по</a:t>
            </a:r>
            <a:r>
              <a:rPr lang="ru-RU" sz="3600" dirty="0">
                <a:solidFill>
                  <a:srgbClr val="FF0000"/>
                </a:solidFill>
              </a:rPr>
              <a:t> модулю два</a:t>
            </a:r>
            <a:r>
              <a:rPr lang="ru-RU" sz="3600" dirty="0"/>
              <a:t>– контроль по четности. Каждое четное событие делает результат ложным. И, наоборот, каждое нечетное событие восстанавливает  истину.</a:t>
            </a:r>
          </a:p>
        </p:txBody>
      </p:sp>
      <p:graphicFrame>
        <p:nvGraphicFramePr>
          <p:cNvPr id="4" name="Таблица 15">
            <a:extLst>
              <a:ext uri="{FF2B5EF4-FFF2-40B4-BE49-F238E27FC236}">
                <a16:creationId xmlns:a16="http://schemas.microsoft.com/office/drawing/2014/main" id="{152F2760-34E9-41A1-A67B-F360D5026232}"/>
              </a:ext>
            </a:extLst>
          </p:cNvPr>
          <p:cNvGraphicFramePr>
            <a:graphicFrameLocks noGrp="1"/>
          </p:cNvGraphicFramePr>
          <p:nvPr>
            <p:extLst>
              <p:ext uri="{D42A27DB-BD31-4B8C-83A1-F6EECF244321}">
                <p14:modId xmlns:p14="http://schemas.microsoft.com/office/powerpoint/2010/main" val="3964342502"/>
              </p:ext>
            </p:extLst>
          </p:nvPr>
        </p:nvGraphicFramePr>
        <p:xfrm>
          <a:off x="6400800" y="2536373"/>
          <a:ext cx="4724400" cy="3528146"/>
        </p:xfrm>
        <a:graphic>
          <a:graphicData uri="http://schemas.openxmlformats.org/drawingml/2006/table">
            <a:tbl>
              <a:tblPr firstRow="1" bandRow="1">
                <a:tableStyleId>{5C22544A-7EE6-4342-B048-85BDC9FD1C3A}</a:tableStyleId>
              </a:tblPr>
              <a:tblGrid>
                <a:gridCol w="1487456">
                  <a:extLst>
                    <a:ext uri="{9D8B030D-6E8A-4147-A177-3AD203B41FA5}">
                      <a16:colId xmlns:a16="http://schemas.microsoft.com/office/drawing/2014/main" val="481650511"/>
                    </a:ext>
                  </a:extLst>
                </a:gridCol>
                <a:gridCol w="1621939">
                  <a:extLst>
                    <a:ext uri="{9D8B030D-6E8A-4147-A177-3AD203B41FA5}">
                      <a16:colId xmlns:a16="http://schemas.microsoft.com/office/drawing/2014/main" val="4118598467"/>
                    </a:ext>
                  </a:extLst>
                </a:gridCol>
                <a:gridCol w="1615005">
                  <a:extLst>
                    <a:ext uri="{9D8B030D-6E8A-4147-A177-3AD203B41FA5}">
                      <a16:colId xmlns:a16="http://schemas.microsoft.com/office/drawing/2014/main" val="974375515"/>
                    </a:ext>
                  </a:extLst>
                </a:gridCol>
              </a:tblGrid>
              <a:tr h="1287160">
                <a:tc>
                  <a:txBody>
                    <a:bodyPr/>
                    <a:lstStyle/>
                    <a:p>
                      <a:r>
                        <a:rPr lang="ru-RU" dirty="0"/>
                        <a:t>Щелчок выключателя первым человеком</a:t>
                      </a:r>
                    </a:p>
                  </a:txBody>
                  <a:tcPr/>
                </a:tc>
                <a:tc>
                  <a:txBody>
                    <a:bodyPr/>
                    <a:lstStyle/>
                    <a:p>
                      <a:r>
                        <a:rPr lang="ru-RU" dirty="0"/>
                        <a:t>Щелчок выключателя вторым человеком</a:t>
                      </a:r>
                    </a:p>
                  </a:txBody>
                  <a:tcPr/>
                </a:tc>
                <a:tc>
                  <a:txBody>
                    <a:bodyPr/>
                    <a:lstStyle/>
                    <a:p>
                      <a:r>
                        <a:rPr lang="ru-RU" dirty="0">
                          <a:sym typeface="Symbol" panose="05050102010706020507" pitchFamily="18" charset="2"/>
                        </a:rPr>
                        <a:t>Лампа (погашена/горит)</a:t>
                      </a:r>
                      <a:endParaRPr lang="ru-RU" dirty="0"/>
                    </a:p>
                  </a:txBody>
                  <a:tcPr/>
                </a:tc>
                <a:extLst>
                  <a:ext uri="{0D108BD9-81ED-4DB2-BD59-A6C34878D82A}">
                    <a16:rowId xmlns:a16="http://schemas.microsoft.com/office/drawing/2014/main" val="2771623760"/>
                  </a:ext>
                </a:extLst>
              </a:tr>
              <a:tr h="672014">
                <a:tc>
                  <a:txBody>
                    <a:bodyPr/>
                    <a:lstStyle/>
                    <a:p>
                      <a:r>
                        <a:rPr lang="en-US" dirty="0"/>
                        <a:t>0</a:t>
                      </a:r>
                      <a:r>
                        <a:rPr lang="ru-RU" dirty="0"/>
                        <a:t>(не включал</a:t>
                      </a:r>
                      <a:r>
                        <a:rPr lang="en-US" dirty="0"/>
                        <a:t>)</a:t>
                      </a:r>
                      <a:endParaRPr lang="ru-RU" dirty="0"/>
                    </a:p>
                  </a:txBody>
                  <a:tcPr/>
                </a:tc>
                <a:tc>
                  <a:txBody>
                    <a:bodyPr/>
                    <a:lstStyle/>
                    <a:p>
                      <a:r>
                        <a:rPr lang="en-US" dirty="0"/>
                        <a:t>0(</a:t>
                      </a:r>
                      <a:r>
                        <a:rPr lang="ru-RU" dirty="0"/>
                        <a:t>не выключал</a:t>
                      </a:r>
                      <a:r>
                        <a:rPr lang="en-US" dirty="0"/>
                        <a:t>)</a:t>
                      </a:r>
                      <a:endParaRPr lang="ru-RU" dirty="0"/>
                    </a:p>
                  </a:txBody>
                  <a:tcPr/>
                </a:tc>
                <a:tc>
                  <a:txBody>
                    <a:bodyPr/>
                    <a:lstStyle/>
                    <a:p>
                      <a:r>
                        <a:rPr lang="en-US" dirty="0"/>
                        <a:t>0</a:t>
                      </a:r>
                      <a:r>
                        <a:rPr lang="ru-RU" dirty="0"/>
                        <a:t>( не горит)</a:t>
                      </a:r>
                    </a:p>
                  </a:txBody>
                  <a:tcPr/>
                </a:tc>
                <a:extLst>
                  <a:ext uri="{0D108BD9-81ED-4DB2-BD59-A6C34878D82A}">
                    <a16:rowId xmlns:a16="http://schemas.microsoft.com/office/drawing/2014/main" val="1883374141"/>
                  </a:ext>
                </a:extLst>
              </a:tr>
              <a:tr h="563132">
                <a:tc>
                  <a:txBody>
                    <a:bodyPr/>
                    <a:lstStyle/>
                    <a:p>
                      <a:r>
                        <a:rPr lang="en-US" dirty="0"/>
                        <a:t>0</a:t>
                      </a:r>
                      <a:r>
                        <a:rPr lang="ru-RU" dirty="0"/>
                        <a:t>( не включал)</a:t>
                      </a:r>
                    </a:p>
                  </a:txBody>
                  <a:tcPr/>
                </a:tc>
                <a:tc>
                  <a:txBody>
                    <a:bodyPr/>
                    <a:lstStyle/>
                    <a:p>
                      <a:r>
                        <a:rPr lang="en-US" dirty="0"/>
                        <a:t>1</a:t>
                      </a:r>
                      <a:r>
                        <a:rPr lang="ru-RU" dirty="0"/>
                        <a:t>( включал)</a:t>
                      </a:r>
                    </a:p>
                  </a:txBody>
                  <a:tcPr/>
                </a:tc>
                <a:tc>
                  <a:txBody>
                    <a:bodyPr/>
                    <a:lstStyle/>
                    <a:p>
                      <a:r>
                        <a:rPr lang="ru-RU" dirty="0"/>
                        <a:t>1(горит)</a:t>
                      </a:r>
                    </a:p>
                  </a:txBody>
                  <a:tcPr/>
                </a:tc>
                <a:extLst>
                  <a:ext uri="{0D108BD9-81ED-4DB2-BD59-A6C34878D82A}">
                    <a16:rowId xmlns:a16="http://schemas.microsoft.com/office/drawing/2014/main" val="1979800700"/>
                  </a:ext>
                </a:extLst>
              </a:tr>
              <a:tr h="321790">
                <a:tc>
                  <a:txBody>
                    <a:bodyPr/>
                    <a:lstStyle/>
                    <a:p>
                      <a:r>
                        <a:rPr lang="en-US" dirty="0"/>
                        <a:t>1</a:t>
                      </a:r>
                      <a:endParaRPr lang="ru-RU" dirty="0"/>
                    </a:p>
                  </a:txBody>
                  <a:tcPr/>
                </a:tc>
                <a:tc>
                  <a:txBody>
                    <a:bodyPr/>
                    <a:lstStyle/>
                    <a:p>
                      <a:r>
                        <a:rPr lang="en-US" dirty="0"/>
                        <a:t>0</a:t>
                      </a:r>
                      <a:endParaRPr lang="ru-RU" dirty="0"/>
                    </a:p>
                  </a:txBody>
                  <a:tcPr/>
                </a:tc>
                <a:tc>
                  <a:txBody>
                    <a:bodyPr/>
                    <a:lstStyle/>
                    <a:p>
                      <a:r>
                        <a:rPr lang="ru-RU" dirty="0"/>
                        <a:t>1</a:t>
                      </a:r>
                    </a:p>
                  </a:txBody>
                  <a:tcPr/>
                </a:tc>
                <a:extLst>
                  <a:ext uri="{0D108BD9-81ED-4DB2-BD59-A6C34878D82A}">
                    <a16:rowId xmlns:a16="http://schemas.microsoft.com/office/drawing/2014/main" val="3576380794"/>
                  </a:ext>
                </a:extLst>
              </a:tr>
              <a:tr h="563132">
                <a:tc>
                  <a:txBody>
                    <a:bodyPr/>
                    <a:lstStyle/>
                    <a:p>
                      <a:r>
                        <a:rPr lang="en-US" dirty="0"/>
                        <a:t>1</a:t>
                      </a:r>
                      <a:r>
                        <a:rPr lang="ru-RU" dirty="0"/>
                        <a:t>(включил)</a:t>
                      </a:r>
                    </a:p>
                  </a:txBody>
                  <a:tcPr/>
                </a:tc>
                <a:tc>
                  <a:txBody>
                    <a:bodyPr/>
                    <a:lstStyle/>
                    <a:p>
                      <a:r>
                        <a:rPr lang="en-US" dirty="0"/>
                        <a:t>1</a:t>
                      </a:r>
                      <a:r>
                        <a:rPr lang="ru-RU" dirty="0"/>
                        <a:t>(выключил)</a:t>
                      </a:r>
                    </a:p>
                  </a:txBody>
                  <a:tcPr/>
                </a:tc>
                <a:tc>
                  <a:txBody>
                    <a:bodyPr/>
                    <a:lstStyle/>
                    <a:p>
                      <a:r>
                        <a:rPr lang="ru-RU" dirty="0"/>
                        <a:t>0(не горит)</a:t>
                      </a:r>
                    </a:p>
                  </a:txBody>
                  <a:tcPr/>
                </a:tc>
                <a:extLst>
                  <a:ext uri="{0D108BD9-81ED-4DB2-BD59-A6C34878D82A}">
                    <a16:rowId xmlns:a16="http://schemas.microsoft.com/office/drawing/2014/main" val="606847982"/>
                  </a:ext>
                </a:extLst>
              </a:tr>
            </a:tbl>
          </a:graphicData>
        </a:graphic>
      </p:graphicFrame>
      <p:graphicFrame>
        <p:nvGraphicFramePr>
          <p:cNvPr id="5" name="Таблица 15">
            <a:extLst>
              <a:ext uri="{FF2B5EF4-FFF2-40B4-BE49-F238E27FC236}">
                <a16:creationId xmlns:a16="http://schemas.microsoft.com/office/drawing/2014/main" id="{11C03287-5A6B-44EB-9E1C-BE66F1AEE07A}"/>
              </a:ext>
            </a:extLst>
          </p:cNvPr>
          <p:cNvGraphicFramePr>
            <a:graphicFrameLocks noGrp="1"/>
          </p:cNvGraphicFramePr>
          <p:nvPr>
            <p:extLst>
              <p:ext uri="{D42A27DB-BD31-4B8C-83A1-F6EECF244321}">
                <p14:modId xmlns:p14="http://schemas.microsoft.com/office/powerpoint/2010/main" val="1550872245"/>
              </p:ext>
            </p:extLst>
          </p:nvPr>
        </p:nvGraphicFramePr>
        <p:xfrm>
          <a:off x="1513114" y="2588855"/>
          <a:ext cx="4071257" cy="2144485"/>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481650511"/>
                    </a:ext>
                  </a:extLst>
                </a:gridCol>
                <a:gridCol w="1600208">
                  <a:extLst>
                    <a:ext uri="{9D8B030D-6E8A-4147-A177-3AD203B41FA5}">
                      <a16:colId xmlns:a16="http://schemas.microsoft.com/office/drawing/2014/main" val="4118598467"/>
                    </a:ext>
                  </a:extLst>
                </a:gridCol>
                <a:gridCol w="1251849">
                  <a:extLst>
                    <a:ext uri="{9D8B030D-6E8A-4147-A177-3AD203B41FA5}">
                      <a16:colId xmlns:a16="http://schemas.microsoft.com/office/drawing/2014/main" val="974375515"/>
                    </a:ext>
                  </a:extLst>
                </a:gridCol>
              </a:tblGrid>
              <a:tr h="646425">
                <a:tc>
                  <a:txBody>
                    <a:bodyPr/>
                    <a:lstStyle/>
                    <a:p>
                      <a:r>
                        <a:rPr lang="ru-RU" dirty="0"/>
                        <a:t> событие номер 1</a:t>
                      </a:r>
                    </a:p>
                  </a:txBody>
                  <a:tcPr/>
                </a:tc>
                <a:tc>
                  <a:txBody>
                    <a:bodyPr/>
                    <a:lstStyle/>
                    <a:p>
                      <a:r>
                        <a:rPr lang="ru-RU" dirty="0"/>
                        <a:t>Событие номер 2</a:t>
                      </a:r>
                    </a:p>
                  </a:txBody>
                  <a:tcPr/>
                </a:tc>
                <a:tc>
                  <a:txBody>
                    <a:bodyPr/>
                    <a:lstStyle/>
                    <a:p>
                      <a:r>
                        <a:rPr lang="ru-RU" dirty="0">
                          <a:sym typeface="Symbol" panose="05050102010706020507" pitchFamily="18" charset="2"/>
                        </a:rPr>
                        <a:t> Результат</a:t>
                      </a:r>
                      <a:endParaRPr lang="ru-RU" dirty="0"/>
                    </a:p>
                  </a:txBody>
                  <a:tcPr/>
                </a:tc>
                <a:extLst>
                  <a:ext uri="{0D108BD9-81ED-4DB2-BD59-A6C34878D82A}">
                    <a16:rowId xmlns:a16="http://schemas.microsoft.com/office/drawing/2014/main" val="2771623760"/>
                  </a:ext>
                </a:extLst>
              </a:tr>
              <a:tr h="374515">
                <a:tc>
                  <a:txBody>
                    <a:bodyPr/>
                    <a:lstStyle/>
                    <a:p>
                      <a:r>
                        <a:rPr lang="en-US" dirty="0"/>
                        <a:t>0</a:t>
                      </a:r>
                      <a:endParaRPr lang="ru-RU" dirty="0"/>
                    </a:p>
                  </a:txBody>
                  <a:tcPr/>
                </a:tc>
                <a:tc>
                  <a:txBody>
                    <a:bodyPr/>
                    <a:lstStyle/>
                    <a:p>
                      <a:r>
                        <a:rPr lang="en-US" dirty="0"/>
                        <a:t>0</a:t>
                      </a:r>
                      <a:endParaRPr lang="ru-RU" dirty="0"/>
                    </a:p>
                  </a:txBody>
                  <a:tcPr/>
                </a:tc>
                <a:tc>
                  <a:txBody>
                    <a:bodyPr/>
                    <a:lstStyle/>
                    <a:p>
                      <a:r>
                        <a:rPr lang="en-US" dirty="0"/>
                        <a:t>0</a:t>
                      </a:r>
                      <a:endParaRPr lang="ru-RU" dirty="0"/>
                    </a:p>
                  </a:txBody>
                  <a:tcPr/>
                </a:tc>
                <a:extLst>
                  <a:ext uri="{0D108BD9-81ED-4DB2-BD59-A6C34878D82A}">
                    <a16:rowId xmlns:a16="http://schemas.microsoft.com/office/drawing/2014/main" val="1883374141"/>
                  </a:ext>
                </a:extLst>
              </a:tr>
              <a:tr h="374515">
                <a:tc>
                  <a:txBody>
                    <a:bodyPr/>
                    <a:lstStyle/>
                    <a:p>
                      <a:r>
                        <a:rPr lang="en-US" dirty="0"/>
                        <a:t>0</a:t>
                      </a:r>
                      <a:endParaRPr lang="ru-RU" dirty="0"/>
                    </a:p>
                  </a:txBody>
                  <a:tcPr/>
                </a:tc>
                <a:tc>
                  <a:txBody>
                    <a:bodyPr/>
                    <a:lstStyle/>
                    <a:p>
                      <a:r>
                        <a:rPr lang="en-US" dirty="0"/>
                        <a:t>1</a:t>
                      </a:r>
                      <a:endParaRPr lang="ru-RU" dirty="0"/>
                    </a:p>
                  </a:txBody>
                  <a:tcPr/>
                </a:tc>
                <a:tc>
                  <a:txBody>
                    <a:bodyPr/>
                    <a:lstStyle/>
                    <a:p>
                      <a:r>
                        <a:rPr lang="ru-RU" dirty="0"/>
                        <a:t>1</a:t>
                      </a:r>
                    </a:p>
                  </a:txBody>
                  <a:tcPr/>
                </a:tc>
                <a:extLst>
                  <a:ext uri="{0D108BD9-81ED-4DB2-BD59-A6C34878D82A}">
                    <a16:rowId xmlns:a16="http://schemas.microsoft.com/office/drawing/2014/main" val="1979800700"/>
                  </a:ext>
                </a:extLst>
              </a:tr>
              <a:tr h="374515">
                <a:tc>
                  <a:txBody>
                    <a:bodyPr/>
                    <a:lstStyle/>
                    <a:p>
                      <a:r>
                        <a:rPr lang="en-US" dirty="0"/>
                        <a:t>1</a:t>
                      </a:r>
                      <a:endParaRPr lang="ru-RU" dirty="0"/>
                    </a:p>
                  </a:txBody>
                  <a:tcPr/>
                </a:tc>
                <a:tc>
                  <a:txBody>
                    <a:bodyPr/>
                    <a:lstStyle/>
                    <a:p>
                      <a:r>
                        <a:rPr lang="en-US" dirty="0"/>
                        <a:t>0</a:t>
                      </a:r>
                      <a:endParaRPr lang="ru-RU" dirty="0"/>
                    </a:p>
                  </a:txBody>
                  <a:tcPr/>
                </a:tc>
                <a:tc>
                  <a:txBody>
                    <a:bodyPr/>
                    <a:lstStyle/>
                    <a:p>
                      <a:r>
                        <a:rPr lang="ru-RU" dirty="0"/>
                        <a:t>1</a:t>
                      </a:r>
                    </a:p>
                  </a:txBody>
                  <a:tcPr/>
                </a:tc>
                <a:extLst>
                  <a:ext uri="{0D108BD9-81ED-4DB2-BD59-A6C34878D82A}">
                    <a16:rowId xmlns:a16="http://schemas.microsoft.com/office/drawing/2014/main" val="3576380794"/>
                  </a:ext>
                </a:extLst>
              </a:tr>
              <a:tr h="374515">
                <a:tc>
                  <a:txBody>
                    <a:bodyPr/>
                    <a:lstStyle/>
                    <a:p>
                      <a:r>
                        <a:rPr lang="en-US" dirty="0"/>
                        <a:t>1</a:t>
                      </a:r>
                      <a:endParaRPr lang="ru-RU" dirty="0"/>
                    </a:p>
                  </a:txBody>
                  <a:tcPr/>
                </a:tc>
                <a:tc>
                  <a:txBody>
                    <a:bodyPr/>
                    <a:lstStyle/>
                    <a:p>
                      <a:r>
                        <a:rPr lang="en-US" dirty="0"/>
                        <a:t>1</a:t>
                      </a:r>
                      <a:endParaRPr lang="ru-RU" dirty="0"/>
                    </a:p>
                  </a:txBody>
                  <a:tcPr/>
                </a:tc>
                <a:tc>
                  <a:txBody>
                    <a:bodyPr/>
                    <a:lstStyle/>
                    <a:p>
                      <a:r>
                        <a:rPr lang="ru-RU" dirty="0"/>
                        <a:t>0</a:t>
                      </a:r>
                      <a:r>
                        <a:rPr lang="en-US" dirty="0"/>
                        <a:t>( true)</a:t>
                      </a:r>
                      <a:endParaRPr lang="ru-RU" dirty="0"/>
                    </a:p>
                  </a:txBody>
                  <a:tcPr/>
                </a:tc>
                <a:extLst>
                  <a:ext uri="{0D108BD9-81ED-4DB2-BD59-A6C34878D82A}">
                    <a16:rowId xmlns:a16="http://schemas.microsoft.com/office/drawing/2014/main" val="606847982"/>
                  </a:ext>
                </a:extLst>
              </a:tr>
            </a:tbl>
          </a:graphicData>
        </a:graphic>
      </p:graphicFrame>
    </p:spTree>
    <p:extLst>
      <p:ext uri="{BB962C8B-B14F-4D97-AF65-F5344CB8AC3E}">
        <p14:creationId xmlns:p14="http://schemas.microsoft.com/office/powerpoint/2010/main" val="43328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63C19D-28F1-46A7-96CE-EC8BFB7FDD17}"/>
              </a:ext>
            </a:extLst>
          </p:cNvPr>
          <p:cNvSpPr>
            <a:spLocks noGrp="1"/>
          </p:cNvSpPr>
          <p:nvPr>
            <p:ph type="title"/>
          </p:nvPr>
        </p:nvSpPr>
        <p:spPr/>
        <p:txBody>
          <a:bodyPr/>
          <a:lstStyle/>
          <a:p>
            <a:r>
              <a:rPr lang="ru-RU" dirty="0">
                <a:solidFill>
                  <a:srgbClr val="92D050"/>
                </a:solidFill>
              </a:rPr>
              <a:t>Приоритетность логических операций</a:t>
            </a:r>
          </a:p>
        </p:txBody>
      </p:sp>
      <p:sp>
        <p:nvSpPr>
          <p:cNvPr id="3" name="Объект 2">
            <a:extLst>
              <a:ext uri="{FF2B5EF4-FFF2-40B4-BE49-F238E27FC236}">
                <a16:creationId xmlns:a16="http://schemas.microsoft.com/office/drawing/2014/main" id="{640AE90A-00E4-4969-A46F-0BCD3FFBF1D7}"/>
              </a:ext>
            </a:extLst>
          </p:cNvPr>
          <p:cNvSpPr>
            <a:spLocks noGrp="1"/>
          </p:cNvSpPr>
          <p:nvPr>
            <p:ph idx="1"/>
          </p:nvPr>
        </p:nvSpPr>
        <p:spPr/>
        <p:txBody>
          <a:bodyPr/>
          <a:lstStyle/>
          <a:p>
            <a:r>
              <a:rPr lang="ru-RU" dirty="0"/>
              <a:t>Операция </a:t>
            </a:r>
            <a:r>
              <a:rPr lang="ru-RU" dirty="0">
                <a:solidFill>
                  <a:srgbClr val="FF0000"/>
                </a:solidFill>
              </a:rPr>
              <a:t>инверсии</a:t>
            </a:r>
            <a:r>
              <a:rPr lang="ru-RU" dirty="0"/>
              <a:t> (отрицания) выполняется первой </a:t>
            </a:r>
            <a:r>
              <a:rPr lang="ru-RU" dirty="0">
                <a:solidFill>
                  <a:srgbClr val="FF0000"/>
                </a:solidFill>
              </a:rPr>
              <a:t>1</a:t>
            </a:r>
            <a:r>
              <a:rPr lang="ru-RU" dirty="0"/>
              <a:t>. Второй выполняется операция </a:t>
            </a:r>
            <a:r>
              <a:rPr lang="ru-RU" dirty="0">
                <a:solidFill>
                  <a:srgbClr val="FF0000"/>
                </a:solidFill>
              </a:rPr>
              <a:t>конъюнкции</a:t>
            </a:r>
            <a:r>
              <a:rPr lang="ru-RU" dirty="0"/>
              <a:t>  (</a:t>
            </a:r>
            <a:r>
              <a:rPr lang="ru-RU" dirty="0">
                <a:solidFill>
                  <a:srgbClr val="FF0000"/>
                </a:solidFill>
              </a:rPr>
              <a:t>2</a:t>
            </a:r>
            <a:r>
              <a:rPr lang="ru-RU" dirty="0"/>
              <a:t>), затем </a:t>
            </a:r>
            <a:r>
              <a:rPr lang="ru-RU" dirty="0">
                <a:solidFill>
                  <a:srgbClr val="FF0000"/>
                </a:solidFill>
              </a:rPr>
              <a:t>дизъюнкция</a:t>
            </a:r>
            <a:r>
              <a:rPr lang="ru-RU" dirty="0"/>
              <a:t>(</a:t>
            </a:r>
            <a:r>
              <a:rPr lang="ru-RU" dirty="0">
                <a:solidFill>
                  <a:srgbClr val="FF0000"/>
                </a:solidFill>
              </a:rPr>
              <a:t>3</a:t>
            </a:r>
            <a:r>
              <a:rPr lang="ru-RU" dirty="0"/>
              <a:t>) и, наконец, </a:t>
            </a:r>
            <a:r>
              <a:rPr lang="ru-RU" dirty="0">
                <a:solidFill>
                  <a:srgbClr val="FF0000"/>
                </a:solidFill>
              </a:rPr>
              <a:t>импликации</a:t>
            </a:r>
            <a:r>
              <a:rPr lang="ru-RU" dirty="0"/>
              <a:t>(</a:t>
            </a:r>
            <a:r>
              <a:rPr lang="ru-RU" dirty="0">
                <a:solidFill>
                  <a:srgbClr val="FF0000"/>
                </a:solidFill>
              </a:rPr>
              <a:t>4</a:t>
            </a:r>
            <a:r>
              <a:rPr lang="ru-RU" dirty="0"/>
              <a:t>) и </a:t>
            </a:r>
            <a:r>
              <a:rPr lang="ru-RU" dirty="0" err="1">
                <a:solidFill>
                  <a:srgbClr val="FF0000"/>
                </a:solidFill>
              </a:rPr>
              <a:t>эквиваленции</a:t>
            </a:r>
            <a:r>
              <a:rPr lang="ru-RU" dirty="0"/>
              <a:t> (</a:t>
            </a:r>
            <a:r>
              <a:rPr lang="ru-RU" dirty="0">
                <a:solidFill>
                  <a:srgbClr val="FF0000"/>
                </a:solidFill>
              </a:rPr>
              <a:t>5</a:t>
            </a:r>
            <a:r>
              <a:rPr lang="ru-RU" dirty="0"/>
              <a:t>).</a:t>
            </a:r>
          </a:p>
          <a:p>
            <a:r>
              <a:rPr lang="ru-RU" dirty="0"/>
              <a:t>Например, высказывание</a:t>
            </a:r>
          </a:p>
          <a:p>
            <a:r>
              <a:rPr lang="ru-RU" dirty="0">
                <a:sym typeface="Symbol" panose="05050102010706020507" pitchFamily="18" charset="2"/>
              </a:rPr>
              <a:t></a:t>
            </a:r>
            <a:r>
              <a:rPr lang="en-US" dirty="0">
                <a:sym typeface="Symbol" panose="05050102010706020507" pitchFamily="18" charset="2"/>
              </a:rPr>
              <a:t>P</a:t>
            </a:r>
            <a:r>
              <a:rPr lang="ru-RU" dirty="0">
                <a:sym typeface="Symbol" panose="05050102010706020507" pitchFamily="18" charset="2"/>
              </a:rPr>
              <a:t></a:t>
            </a:r>
            <a:r>
              <a:rPr lang="en-US" dirty="0">
                <a:sym typeface="Symbol" panose="05050102010706020507" pitchFamily="18" charset="2"/>
              </a:rPr>
              <a:t>Q</a:t>
            </a:r>
            <a:r>
              <a:rPr lang="ru-RU" dirty="0">
                <a:sym typeface="Symbol" panose="05050102010706020507" pitchFamily="18" charset="2"/>
              </a:rPr>
              <a:t></a:t>
            </a:r>
            <a:r>
              <a:rPr lang="en-US" dirty="0">
                <a:sym typeface="Symbol" panose="05050102010706020507" pitchFamily="18" charset="2"/>
              </a:rPr>
              <a:t>Q</a:t>
            </a:r>
            <a:r>
              <a:rPr lang="ru-RU" dirty="0">
                <a:sym typeface="Symbol" panose="05050102010706020507" pitchFamily="18" charset="2"/>
              </a:rPr>
              <a:t></a:t>
            </a:r>
            <a:r>
              <a:rPr lang="en-US" dirty="0">
                <a:sym typeface="Symbol" panose="05050102010706020507" pitchFamily="18" charset="2"/>
              </a:rPr>
              <a:t>P</a:t>
            </a:r>
            <a:r>
              <a:rPr lang="ru-RU" dirty="0">
                <a:sym typeface="Symbol" panose="05050102010706020507" pitchFamily="18" charset="2"/>
              </a:rPr>
              <a:t></a:t>
            </a:r>
            <a:r>
              <a:rPr lang="en-US" dirty="0">
                <a:sym typeface="Symbol" panose="05050102010706020507" pitchFamily="18" charset="2"/>
              </a:rPr>
              <a:t>Q</a:t>
            </a:r>
          </a:p>
          <a:p>
            <a:pPr marL="0" indent="0">
              <a:buNone/>
            </a:pPr>
            <a:r>
              <a:rPr lang="ru-RU" dirty="0">
                <a:sym typeface="Symbol" panose="05050102010706020507" pitchFamily="18" charset="2"/>
              </a:rPr>
              <a:t>После расстановки скобок в соответствии с приоритетом примет вид:</a:t>
            </a:r>
          </a:p>
          <a:p>
            <a:pPr marL="0" indent="0">
              <a:buNone/>
            </a:pPr>
            <a:r>
              <a:rPr lang="ru-RU" dirty="0">
                <a:sym typeface="Symbol" panose="05050102010706020507" pitchFamily="18" charset="2"/>
              </a:rPr>
              <a:t>(((</a:t>
            </a:r>
            <a:r>
              <a:rPr lang="en-US" dirty="0">
                <a:sym typeface="Symbol" panose="05050102010706020507" pitchFamily="18" charset="2"/>
              </a:rPr>
              <a:t>P</a:t>
            </a:r>
            <a:r>
              <a:rPr lang="ru-RU" dirty="0">
                <a:sym typeface="Symbol" panose="05050102010706020507" pitchFamily="18" charset="2"/>
              </a:rPr>
              <a:t>)</a:t>
            </a:r>
            <a:r>
              <a:rPr lang="en-US" dirty="0">
                <a:sym typeface="Symbol" panose="05050102010706020507" pitchFamily="18" charset="2"/>
              </a:rPr>
              <a:t>Q</a:t>
            </a:r>
            <a:r>
              <a:rPr lang="ru-RU" dirty="0">
                <a:sym typeface="Symbol" panose="05050102010706020507" pitchFamily="18" charset="2"/>
              </a:rPr>
              <a:t>)((</a:t>
            </a:r>
            <a:r>
              <a:rPr lang="en-US" dirty="0">
                <a:sym typeface="Symbol" panose="05050102010706020507" pitchFamily="18" charset="2"/>
              </a:rPr>
              <a:t>Q</a:t>
            </a:r>
            <a:r>
              <a:rPr lang="ru-RU" dirty="0">
                <a:sym typeface="Symbol" panose="05050102010706020507" pitchFamily="18" charset="2"/>
              </a:rPr>
              <a:t>)</a:t>
            </a:r>
            <a:r>
              <a:rPr lang="en-US" dirty="0">
                <a:sym typeface="Symbol" panose="05050102010706020507" pitchFamily="18" charset="2"/>
              </a:rPr>
              <a:t>P</a:t>
            </a:r>
            <a:r>
              <a:rPr lang="ru-RU" dirty="0">
                <a:sym typeface="Symbol" panose="05050102010706020507" pitchFamily="18" charset="2"/>
              </a:rPr>
              <a:t>))(</a:t>
            </a:r>
            <a:r>
              <a:rPr lang="en-US" dirty="0">
                <a:sym typeface="Symbol" panose="05050102010706020507" pitchFamily="18" charset="2"/>
              </a:rPr>
              <a:t>Q</a:t>
            </a:r>
            <a:r>
              <a:rPr lang="ru-RU" dirty="0">
                <a:sym typeface="Symbol" panose="05050102010706020507" pitchFamily="18" charset="2"/>
              </a:rPr>
              <a:t>)</a:t>
            </a:r>
            <a:endParaRPr lang="en-US" dirty="0">
              <a:sym typeface="Symbol" panose="05050102010706020507" pitchFamily="18" charset="2"/>
            </a:endParaRPr>
          </a:p>
          <a:p>
            <a:pPr marL="0" indent="0">
              <a:buNone/>
            </a:pPr>
            <a:endParaRPr lang="ru-RU" dirty="0"/>
          </a:p>
          <a:p>
            <a:endParaRPr lang="ru-RU" dirty="0"/>
          </a:p>
        </p:txBody>
      </p:sp>
    </p:spTree>
    <p:extLst>
      <p:ext uri="{BB962C8B-B14F-4D97-AF65-F5344CB8AC3E}">
        <p14:creationId xmlns:p14="http://schemas.microsoft.com/office/powerpoint/2010/main" val="657129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309913C-6ADF-4513-B48B-2049A55A9A28}"/>
              </a:ext>
            </a:extLst>
          </p:cNvPr>
          <p:cNvSpPr>
            <a:spLocks noGrp="1"/>
          </p:cNvSpPr>
          <p:nvPr>
            <p:ph type="title"/>
          </p:nvPr>
        </p:nvSpPr>
        <p:spPr/>
        <p:txBody>
          <a:bodyPr>
            <a:normAutofit/>
          </a:bodyPr>
          <a:lstStyle/>
          <a:p>
            <a:r>
              <a:rPr lang="ru-RU" sz="3600" dirty="0">
                <a:solidFill>
                  <a:srgbClr val="FF0000"/>
                </a:solidFill>
              </a:rPr>
              <a:t>Таблица истинности- </a:t>
            </a:r>
            <a:r>
              <a:rPr lang="ru-RU" sz="3600" dirty="0"/>
              <a:t>используется для определения истинности или ложности  сложного высказывания</a:t>
            </a:r>
          </a:p>
        </p:txBody>
      </p:sp>
      <p:sp>
        <p:nvSpPr>
          <p:cNvPr id="3" name="Объект 2">
            <a:extLst>
              <a:ext uri="{FF2B5EF4-FFF2-40B4-BE49-F238E27FC236}">
                <a16:creationId xmlns:a16="http://schemas.microsoft.com/office/drawing/2014/main" id="{1207035D-90EB-45E2-88B1-F625AC96A2AE}"/>
              </a:ext>
            </a:extLst>
          </p:cNvPr>
          <p:cNvSpPr>
            <a:spLocks noGrp="1"/>
          </p:cNvSpPr>
          <p:nvPr>
            <p:ph idx="1"/>
          </p:nvPr>
        </p:nvSpPr>
        <p:spPr/>
        <p:txBody>
          <a:bodyPr/>
          <a:lstStyle/>
          <a:p>
            <a:r>
              <a:rPr lang="ru-RU" dirty="0"/>
              <a:t>Например</a:t>
            </a:r>
            <a:r>
              <a:rPr lang="en-US" dirty="0"/>
              <a:t>,</a:t>
            </a:r>
            <a:endParaRPr lang="ru-RU" dirty="0"/>
          </a:p>
          <a:p>
            <a:r>
              <a:rPr lang="ru-RU" dirty="0">
                <a:sym typeface="Symbol" panose="05050102010706020507" pitchFamily="18" charset="2"/>
              </a:rPr>
              <a:t>(((</a:t>
            </a:r>
            <a:r>
              <a:rPr lang="en-US" dirty="0">
                <a:sym typeface="Symbol" panose="05050102010706020507" pitchFamily="18" charset="2"/>
              </a:rPr>
              <a:t>P</a:t>
            </a:r>
            <a:r>
              <a:rPr lang="ru-RU" dirty="0">
                <a:sym typeface="Symbol" panose="05050102010706020507" pitchFamily="18" charset="2"/>
              </a:rPr>
              <a:t>)</a:t>
            </a:r>
            <a:r>
              <a:rPr lang="en-US" dirty="0">
                <a:sym typeface="Symbol" panose="05050102010706020507" pitchFamily="18" charset="2"/>
              </a:rPr>
              <a:t>Q</a:t>
            </a:r>
            <a:r>
              <a:rPr lang="ru-RU" dirty="0">
                <a:sym typeface="Symbol" panose="05050102010706020507" pitchFamily="18" charset="2"/>
              </a:rPr>
              <a:t>)((</a:t>
            </a:r>
            <a:r>
              <a:rPr lang="en-US" dirty="0">
                <a:sym typeface="Symbol" panose="05050102010706020507" pitchFamily="18" charset="2"/>
              </a:rPr>
              <a:t>Q</a:t>
            </a:r>
            <a:r>
              <a:rPr lang="ru-RU" dirty="0">
                <a:sym typeface="Symbol" panose="05050102010706020507" pitchFamily="18" charset="2"/>
              </a:rPr>
              <a:t>)</a:t>
            </a:r>
            <a:r>
              <a:rPr lang="en-US" dirty="0">
                <a:sym typeface="Symbol" panose="05050102010706020507" pitchFamily="18" charset="2"/>
              </a:rPr>
              <a:t>P</a:t>
            </a:r>
            <a:r>
              <a:rPr lang="ru-RU" dirty="0">
                <a:sym typeface="Symbol" panose="05050102010706020507" pitchFamily="18" charset="2"/>
              </a:rPr>
              <a:t>))(</a:t>
            </a:r>
            <a:r>
              <a:rPr lang="en-US" dirty="0">
                <a:sym typeface="Symbol" panose="05050102010706020507" pitchFamily="18" charset="2"/>
              </a:rPr>
              <a:t>Q</a:t>
            </a:r>
            <a:r>
              <a:rPr lang="ru-RU" dirty="0">
                <a:sym typeface="Symbol" panose="05050102010706020507" pitchFamily="18" charset="2"/>
              </a:rPr>
              <a:t>)</a:t>
            </a:r>
            <a:endParaRPr lang="en-US" dirty="0">
              <a:sym typeface="Symbol" panose="05050102010706020507" pitchFamily="18" charset="2"/>
            </a:endParaRPr>
          </a:p>
          <a:p>
            <a:r>
              <a:rPr lang="ru-RU" dirty="0"/>
              <a:t>Например</a:t>
            </a:r>
          </a:p>
          <a:p>
            <a:endParaRPr lang="ru-RU" dirty="0"/>
          </a:p>
        </p:txBody>
      </p:sp>
      <p:graphicFrame>
        <p:nvGraphicFramePr>
          <p:cNvPr id="4" name="Таблица 4">
            <a:extLst>
              <a:ext uri="{FF2B5EF4-FFF2-40B4-BE49-F238E27FC236}">
                <a16:creationId xmlns:a16="http://schemas.microsoft.com/office/drawing/2014/main" id="{5CF66771-3D19-41B0-AE1C-1C47C1CF10DF}"/>
              </a:ext>
            </a:extLst>
          </p:cNvPr>
          <p:cNvGraphicFramePr>
            <a:graphicFrameLocks noGrp="1"/>
          </p:cNvGraphicFramePr>
          <p:nvPr>
            <p:extLst>
              <p:ext uri="{D42A27DB-BD31-4B8C-83A1-F6EECF244321}">
                <p14:modId xmlns:p14="http://schemas.microsoft.com/office/powerpoint/2010/main" val="1641980419"/>
              </p:ext>
            </p:extLst>
          </p:nvPr>
        </p:nvGraphicFramePr>
        <p:xfrm>
          <a:off x="685800" y="2830285"/>
          <a:ext cx="9916884" cy="379766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281345362"/>
                    </a:ext>
                  </a:extLst>
                </a:gridCol>
                <a:gridCol w="1023257">
                  <a:extLst>
                    <a:ext uri="{9D8B030D-6E8A-4147-A177-3AD203B41FA5}">
                      <a16:colId xmlns:a16="http://schemas.microsoft.com/office/drawing/2014/main" val="2974890319"/>
                    </a:ext>
                  </a:extLst>
                </a:gridCol>
                <a:gridCol w="947057">
                  <a:extLst>
                    <a:ext uri="{9D8B030D-6E8A-4147-A177-3AD203B41FA5}">
                      <a16:colId xmlns:a16="http://schemas.microsoft.com/office/drawing/2014/main" val="3235885624"/>
                    </a:ext>
                  </a:extLst>
                </a:gridCol>
                <a:gridCol w="1099457">
                  <a:extLst>
                    <a:ext uri="{9D8B030D-6E8A-4147-A177-3AD203B41FA5}">
                      <a16:colId xmlns:a16="http://schemas.microsoft.com/office/drawing/2014/main" val="222410486"/>
                    </a:ext>
                  </a:extLst>
                </a:gridCol>
                <a:gridCol w="2340429">
                  <a:extLst>
                    <a:ext uri="{9D8B030D-6E8A-4147-A177-3AD203B41FA5}">
                      <a16:colId xmlns:a16="http://schemas.microsoft.com/office/drawing/2014/main" val="2584527399"/>
                    </a:ext>
                  </a:extLst>
                </a:gridCol>
                <a:gridCol w="3439884">
                  <a:extLst>
                    <a:ext uri="{9D8B030D-6E8A-4147-A177-3AD203B41FA5}">
                      <a16:colId xmlns:a16="http://schemas.microsoft.com/office/drawing/2014/main" val="1157960767"/>
                    </a:ext>
                  </a:extLst>
                </a:gridCol>
              </a:tblGrid>
              <a:tr h="986373">
                <a:tc>
                  <a:txBody>
                    <a:bodyPr/>
                    <a:lstStyle/>
                    <a:p>
                      <a:r>
                        <a:rPr lang="en-US" dirty="0"/>
                        <a:t>P</a:t>
                      </a:r>
                      <a:endParaRPr lang="ru-RU" dirty="0"/>
                    </a:p>
                  </a:txBody>
                  <a:tcPr/>
                </a:tc>
                <a:tc>
                  <a:txBody>
                    <a:bodyPr/>
                    <a:lstStyle/>
                    <a:p>
                      <a:r>
                        <a:rPr lang="en-US" dirty="0"/>
                        <a:t>Q</a:t>
                      </a:r>
                      <a:endParaRPr lang="ru-RU" dirty="0"/>
                    </a:p>
                  </a:txBody>
                  <a:tcPr/>
                </a:tc>
                <a:tc>
                  <a:txBody>
                    <a:bodyPr/>
                    <a:lstStyle/>
                    <a:p>
                      <a:r>
                        <a:rPr lang="ru-RU" dirty="0">
                          <a:sym typeface="Symbol" panose="05050102010706020507" pitchFamily="18" charset="2"/>
                        </a:rPr>
                        <a:t></a:t>
                      </a:r>
                      <a:r>
                        <a:rPr lang="en-US" dirty="0">
                          <a:sym typeface="Symbol" panose="05050102010706020507" pitchFamily="18" charset="2"/>
                        </a:rPr>
                        <a:t>P</a:t>
                      </a:r>
                      <a:r>
                        <a:rPr lang="ru-RU" dirty="0">
                          <a:sym typeface="Symbol" panose="05050102010706020507" pitchFamily="18" charset="2"/>
                        </a:rPr>
                        <a:t></a:t>
                      </a:r>
                      <a:r>
                        <a:rPr lang="en-US" dirty="0">
                          <a:sym typeface="Symbol" panose="05050102010706020507" pitchFamily="18" charset="2"/>
                        </a:rPr>
                        <a:t>Q</a:t>
                      </a:r>
                      <a:endParaRPr lang="ru-RU" dirty="0"/>
                    </a:p>
                  </a:txBody>
                  <a:tcPr/>
                </a:tc>
                <a:tc>
                  <a:txBody>
                    <a:bodyPr/>
                    <a:lstStyle/>
                    <a:p>
                      <a:r>
                        <a:rPr lang="ru-RU" dirty="0">
                          <a:sym typeface="Symbol" panose="05050102010706020507" pitchFamily="18" charset="2"/>
                        </a:rPr>
                        <a:t></a:t>
                      </a:r>
                      <a:r>
                        <a:rPr lang="en-US" dirty="0">
                          <a:sym typeface="Symbol" panose="05050102010706020507" pitchFamily="18" charset="2"/>
                        </a:rPr>
                        <a:t>Q</a:t>
                      </a:r>
                      <a:r>
                        <a:rPr lang="ru-RU" dirty="0">
                          <a:sym typeface="Symbol" panose="05050102010706020507" pitchFamily="18" charset="2"/>
                        </a:rPr>
                        <a:t></a:t>
                      </a:r>
                      <a:r>
                        <a:rPr lang="en-US" dirty="0">
                          <a:sym typeface="Symbol" panose="05050102010706020507" pitchFamily="18" charset="2"/>
                        </a:rPr>
                        <a:t>P</a:t>
                      </a:r>
                      <a:endParaRPr lang="ru-RU" dirty="0"/>
                    </a:p>
                  </a:txBody>
                  <a:tcPr/>
                </a:tc>
                <a:tc>
                  <a:txBody>
                    <a:bodyPr/>
                    <a:lstStyle/>
                    <a:p>
                      <a:r>
                        <a:rPr lang="ru-RU" dirty="0">
                          <a:sym typeface="Symbol" panose="05050102010706020507" pitchFamily="18" charset="2"/>
                        </a:rPr>
                        <a:t>((</a:t>
                      </a:r>
                      <a:r>
                        <a:rPr lang="en-US" dirty="0">
                          <a:sym typeface="Symbol" panose="05050102010706020507" pitchFamily="18" charset="2"/>
                        </a:rPr>
                        <a:t>P</a:t>
                      </a:r>
                      <a:r>
                        <a:rPr lang="ru-RU" dirty="0">
                          <a:sym typeface="Symbol" panose="05050102010706020507" pitchFamily="18" charset="2"/>
                        </a:rPr>
                        <a:t>)</a:t>
                      </a:r>
                      <a:r>
                        <a:rPr lang="en-US" dirty="0">
                          <a:sym typeface="Symbol" panose="05050102010706020507" pitchFamily="18" charset="2"/>
                        </a:rPr>
                        <a:t>Q</a:t>
                      </a:r>
                      <a:r>
                        <a:rPr lang="ru-RU" dirty="0">
                          <a:sym typeface="Symbol" panose="05050102010706020507" pitchFamily="18" charset="2"/>
                        </a:rPr>
                        <a:t>)((</a:t>
                      </a:r>
                      <a:r>
                        <a:rPr lang="en-US" dirty="0">
                          <a:sym typeface="Symbol" panose="05050102010706020507" pitchFamily="18" charset="2"/>
                        </a:rPr>
                        <a:t>Q</a:t>
                      </a:r>
                      <a:r>
                        <a:rPr lang="ru-RU" dirty="0">
                          <a:sym typeface="Symbol" panose="05050102010706020507" pitchFamily="18" charset="2"/>
                        </a:rPr>
                        <a:t>)</a:t>
                      </a:r>
                      <a:r>
                        <a:rPr lang="en-US" dirty="0">
                          <a:sym typeface="Symbol" panose="05050102010706020507" pitchFamily="18" charset="2"/>
                        </a:rPr>
                        <a:t>P</a:t>
                      </a:r>
                      <a:r>
                        <a:rPr lang="ru-RU" dirty="0">
                          <a:sym typeface="Symbol" panose="05050102010706020507" pitchFamily="18" charset="2"/>
                        </a:rPr>
                        <a:t>)</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sym typeface="Symbol" panose="05050102010706020507" pitchFamily="18" charset="2"/>
                        </a:rPr>
                        <a:t>(((</a:t>
                      </a:r>
                      <a:r>
                        <a:rPr lang="en-US" dirty="0">
                          <a:sym typeface="Symbol" panose="05050102010706020507" pitchFamily="18" charset="2"/>
                        </a:rPr>
                        <a:t>P</a:t>
                      </a:r>
                      <a:r>
                        <a:rPr lang="ru-RU" dirty="0">
                          <a:sym typeface="Symbol" panose="05050102010706020507" pitchFamily="18" charset="2"/>
                        </a:rPr>
                        <a:t>)</a:t>
                      </a:r>
                      <a:r>
                        <a:rPr lang="en-US" dirty="0">
                          <a:sym typeface="Symbol" panose="05050102010706020507" pitchFamily="18" charset="2"/>
                        </a:rPr>
                        <a:t>Q</a:t>
                      </a:r>
                      <a:r>
                        <a:rPr lang="ru-RU" dirty="0">
                          <a:sym typeface="Symbol" panose="05050102010706020507" pitchFamily="18" charset="2"/>
                        </a:rPr>
                        <a:t>)((</a:t>
                      </a:r>
                      <a:r>
                        <a:rPr lang="en-US" dirty="0">
                          <a:sym typeface="Symbol" panose="05050102010706020507" pitchFamily="18" charset="2"/>
                        </a:rPr>
                        <a:t>Q</a:t>
                      </a:r>
                      <a:r>
                        <a:rPr lang="ru-RU" dirty="0">
                          <a:sym typeface="Symbol" panose="05050102010706020507" pitchFamily="18" charset="2"/>
                        </a:rPr>
                        <a:t>)</a:t>
                      </a:r>
                      <a:r>
                        <a:rPr lang="en-US" dirty="0">
                          <a:sym typeface="Symbol" panose="05050102010706020507" pitchFamily="18" charset="2"/>
                        </a:rPr>
                        <a:t>P</a:t>
                      </a:r>
                      <a:r>
                        <a:rPr lang="ru-RU" dirty="0">
                          <a:sym typeface="Symbol" panose="05050102010706020507" pitchFamily="18" charset="2"/>
                        </a:rPr>
                        <a:t>))(</a:t>
                      </a:r>
                      <a:r>
                        <a:rPr lang="en-US" dirty="0">
                          <a:sym typeface="Symbol" panose="05050102010706020507" pitchFamily="18" charset="2"/>
                        </a:rPr>
                        <a:t>Q</a:t>
                      </a:r>
                      <a:r>
                        <a:rPr lang="ru-RU" dirty="0">
                          <a:sym typeface="Symbol" panose="05050102010706020507" pitchFamily="18" charset="2"/>
                        </a:rPr>
                        <a:t>)</a:t>
                      </a:r>
                      <a:endParaRPr lang="en-US" dirty="0">
                        <a:sym typeface="Symbol" panose="05050102010706020507" pitchFamily="18" charset="2"/>
                      </a:endParaRPr>
                    </a:p>
                    <a:p>
                      <a:endParaRPr lang="ru-RU" dirty="0"/>
                    </a:p>
                  </a:txBody>
                  <a:tcPr/>
                </a:tc>
                <a:extLst>
                  <a:ext uri="{0D108BD9-81ED-4DB2-BD59-A6C34878D82A}">
                    <a16:rowId xmlns:a16="http://schemas.microsoft.com/office/drawing/2014/main" val="266827988"/>
                  </a:ext>
                </a:extLst>
              </a:tr>
              <a:tr h="1015346">
                <a:tc>
                  <a:txBody>
                    <a:bodyPr/>
                    <a:lstStyle/>
                    <a:p>
                      <a:r>
                        <a:rPr lang="en-US" dirty="0"/>
                        <a:t>0</a:t>
                      </a:r>
                      <a:endParaRPr lang="ru-RU" dirty="0"/>
                    </a:p>
                  </a:txBody>
                  <a:tcPr/>
                </a:tc>
                <a:tc>
                  <a:txBody>
                    <a:bodyPr/>
                    <a:lstStyle/>
                    <a:p>
                      <a:r>
                        <a:rPr lang="en-US" dirty="0"/>
                        <a:t>0</a:t>
                      </a:r>
                      <a:endParaRPr lang="ru-RU" dirty="0"/>
                    </a:p>
                  </a:txBody>
                  <a:tcPr/>
                </a:tc>
                <a:tc>
                  <a:txBody>
                    <a:bodyPr/>
                    <a:lstStyle/>
                    <a:p>
                      <a:r>
                        <a:rPr lang="en-US" dirty="0"/>
                        <a:t>0</a:t>
                      </a:r>
                      <a:endParaRPr lang="ru-RU" dirty="0"/>
                    </a:p>
                  </a:txBody>
                  <a:tcPr/>
                </a:tc>
                <a:tc>
                  <a:txBody>
                    <a:bodyPr/>
                    <a:lstStyle/>
                    <a:p>
                      <a:r>
                        <a:rPr lang="en-US" dirty="0"/>
                        <a:t>0</a:t>
                      </a:r>
                      <a:endParaRPr lang="ru-RU" dirty="0"/>
                    </a:p>
                  </a:txBody>
                  <a:tcPr/>
                </a:tc>
                <a:tc>
                  <a:txBody>
                    <a:bodyPr/>
                    <a:lstStyle/>
                    <a:p>
                      <a:r>
                        <a:rPr lang="en-US" dirty="0"/>
                        <a:t>0</a:t>
                      </a:r>
                      <a:endParaRPr lang="ru-RU" dirty="0"/>
                    </a:p>
                  </a:txBody>
                  <a:tcPr/>
                </a:tc>
                <a:tc>
                  <a:txBody>
                    <a:bodyPr/>
                    <a:lstStyle/>
                    <a:p>
                      <a:r>
                        <a:rPr lang="en-US" dirty="0"/>
                        <a:t>1</a:t>
                      </a:r>
                      <a:endParaRPr lang="ru-RU" dirty="0"/>
                    </a:p>
                  </a:txBody>
                  <a:tcPr/>
                </a:tc>
                <a:extLst>
                  <a:ext uri="{0D108BD9-81ED-4DB2-BD59-A6C34878D82A}">
                    <a16:rowId xmlns:a16="http://schemas.microsoft.com/office/drawing/2014/main" val="1460506932"/>
                  </a:ext>
                </a:extLst>
              </a:tr>
              <a:tr h="598647">
                <a:tc>
                  <a:txBody>
                    <a:bodyPr/>
                    <a:lstStyle/>
                    <a:p>
                      <a:r>
                        <a:rPr lang="en-US" dirty="0"/>
                        <a:t>0</a:t>
                      </a:r>
                      <a:endParaRPr lang="ru-RU" dirty="0"/>
                    </a:p>
                  </a:txBody>
                  <a:tcPr/>
                </a:tc>
                <a:tc>
                  <a:txBody>
                    <a:bodyPr/>
                    <a:lstStyle/>
                    <a:p>
                      <a:r>
                        <a:rPr lang="en-US" dirty="0"/>
                        <a:t>1</a:t>
                      </a:r>
                      <a:endParaRPr lang="ru-RU" dirty="0"/>
                    </a:p>
                  </a:txBody>
                  <a:tcPr/>
                </a:tc>
                <a:tc>
                  <a:txBody>
                    <a:bodyPr/>
                    <a:lstStyle/>
                    <a:p>
                      <a:r>
                        <a:rPr lang="en-US" dirty="0"/>
                        <a:t>1</a:t>
                      </a:r>
                      <a:endParaRPr lang="ru-RU" dirty="0"/>
                    </a:p>
                  </a:txBody>
                  <a:tcPr/>
                </a:tc>
                <a:tc>
                  <a:txBody>
                    <a:bodyPr/>
                    <a:lstStyle/>
                    <a:p>
                      <a:r>
                        <a:rPr lang="en-US" dirty="0"/>
                        <a:t>0</a:t>
                      </a:r>
                      <a:endParaRPr lang="ru-RU" dirty="0"/>
                    </a:p>
                  </a:txBody>
                  <a:tcPr/>
                </a:tc>
                <a:tc>
                  <a:txBody>
                    <a:bodyPr/>
                    <a:lstStyle/>
                    <a:p>
                      <a:r>
                        <a:rPr lang="en-US" dirty="0"/>
                        <a:t>1</a:t>
                      </a:r>
                      <a:endParaRPr lang="ru-RU" dirty="0"/>
                    </a:p>
                  </a:txBody>
                  <a:tcPr/>
                </a:tc>
                <a:tc>
                  <a:txBody>
                    <a:bodyPr/>
                    <a:lstStyle/>
                    <a:p>
                      <a:r>
                        <a:rPr lang="en-US" dirty="0"/>
                        <a:t>0</a:t>
                      </a:r>
                      <a:endParaRPr lang="ru-RU" dirty="0"/>
                    </a:p>
                  </a:txBody>
                  <a:tcPr/>
                </a:tc>
                <a:extLst>
                  <a:ext uri="{0D108BD9-81ED-4DB2-BD59-A6C34878D82A}">
                    <a16:rowId xmlns:a16="http://schemas.microsoft.com/office/drawing/2014/main" val="3202518282"/>
                  </a:ext>
                </a:extLst>
              </a:tr>
              <a:tr h="598647">
                <a:tc>
                  <a:txBody>
                    <a:bodyPr/>
                    <a:lstStyle/>
                    <a:p>
                      <a:r>
                        <a:rPr lang="en-US" dirty="0"/>
                        <a:t>1</a:t>
                      </a:r>
                      <a:endParaRPr lang="ru-RU" dirty="0"/>
                    </a:p>
                  </a:txBody>
                  <a:tcPr/>
                </a:tc>
                <a:tc>
                  <a:txBody>
                    <a:bodyPr/>
                    <a:lstStyle/>
                    <a:p>
                      <a:r>
                        <a:rPr lang="en-US" dirty="0"/>
                        <a:t>0</a:t>
                      </a:r>
                      <a:endParaRPr lang="ru-RU" dirty="0"/>
                    </a:p>
                  </a:txBody>
                  <a:tcPr/>
                </a:tc>
                <a:tc>
                  <a:txBody>
                    <a:bodyPr/>
                    <a:lstStyle/>
                    <a:p>
                      <a:r>
                        <a:rPr lang="en-US" dirty="0"/>
                        <a:t>0</a:t>
                      </a:r>
                      <a:endParaRPr lang="ru-RU" dirty="0"/>
                    </a:p>
                  </a:txBody>
                  <a:tcPr/>
                </a:tc>
                <a:tc>
                  <a:txBody>
                    <a:bodyPr/>
                    <a:lstStyle/>
                    <a:p>
                      <a:r>
                        <a:rPr lang="en-US" dirty="0"/>
                        <a:t>1</a:t>
                      </a:r>
                      <a:endParaRPr lang="ru-RU" dirty="0"/>
                    </a:p>
                  </a:txBody>
                  <a:tcPr/>
                </a:tc>
                <a:tc>
                  <a:txBody>
                    <a:bodyPr/>
                    <a:lstStyle/>
                    <a:p>
                      <a:r>
                        <a:rPr lang="en-US" dirty="0"/>
                        <a:t>1</a:t>
                      </a:r>
                      <a:endParaRPr lang="ru-RU" dirty="0"/>
                    </a:p>
                  </a:txBody>
                  <a:tcPr/>
                </a:tc>
                <a:tc>
                  <a:txBody>
                    <a:bodyPr/>
                    <a:lstStyle/>
                    <a:p>
                      <a:r>
                        <a:rPr lang="en-US" dirty="0"/>
                        <a:t>1</a:t>
                      </a:r>
                      <a:endParaRPr lang="ru-RU" dirty="0"/>
                    </a:p>
                  </a:txBody>
                  <a:tcPr/>
                </a:tc>
                <a:extLst>
                  <a:ext uri="{0D108BD9-81ED-4DB2-BD59-A6C34878D82A}">
                    <a16:rowId xmlns:a16="http://schemas.microsoft.com/office/drawing/2014/main" val="1892563729"/>
                  </a:ext>
                </a:extLst>
              </a:tr>
              <a:tr h="598647">
                <a:tc>
                  <a:txBody>
                    <a:bodyPr/>
                    <a:lstStyle/>
                    <a:p>
                      <a:r>
                        <a:rPr lang="en-US" dirty="0"/>
                        <a:t>1</a:t>
                      </a:r>
                      <a:endParaRPr lang="ru-RU" dirty="0"/>
                    </a:p>
                  </a:txBody>
                  <a:tcPr/>
                </a:tc>
                <a:tc>
                  <a:txBody>
                    <a:bodyPr/>
                    <a:lstStyle/>
                    <a:p>
                      <a:r>
                        <a:rPr lang="en-US" dirty="0"/>
                        <a:t>1</a:t>
                      </a:r>
                      <a:endParaRPr lang="ru-RU" dirty="0"/>
                    </a:p>
                  </a:txBody>
                  <a:tcPr/>
                </a:tc>
                <a:tc>
                  <a:txBody>
                    <a:bodyPr/>
                    <a:lstStyle/>
                    <a:p>
                      <a:r>
                        <a:rPr lang="en-US" dirty="0"/>
                        <a:t>0</a:t>
                      </a:r>
                      <a:endParaRPr lang="ru-RU" dirty="0"/>
                    </a:p>
                  </a:txBody>
                  <a:tcPr/>
                </a:tc>
                <a:tc>
                  <a:txBody>
                    <a:bodyPr/>
                    <a:lstStyle/>
                    <a:p>
                      <a:r>
                        <a:rPr lang="en-US" dirty="0"/>
                        <a:t>0</a:t>
                      </a:r>
                      <a:endParaRPr lang="ru-RU" dirty="0"/>
                    </a:p>
                  </a:txBody>
                  <a:tcPr/>
                </a:tc>
                <a:tc>
                  <a:txBody>
                    <a:bodyPr/>
                    <a:lstStyle/>
                    <a:p>
                      <a:r>
                        <a:rPr lang="en-US" dirty="0"/>
                        <a:t>0</a:t>
                      </a:r>
                      <a:endParaRPr lang="ru-RU" dirty="0"/>
                    </a:p>
                  </a:txBody>
                  <a:tcPr/>
                </a:tc>
                <a:tc>
                  <a:txBody>
                    <a:bodyPr/>
                    <a:lstStyle/>
                    <a:p>
                      <a:r>
                        <a:rPr lang="en-US" dirty="0"/>
                        <a:t>1</a:t>
                      </a:r>
                      <a:endParaRPr lang="ru-RU" dirty="0"/>
                    </a:p>
                  </a:txBody>
                  <a:tcPr/>
                </a:tc>
                <a:extLst>
                  <a:ext uri="{0D108BD9-81ED-4DB2-BD59-A6C34878D82A}">
                    <a16:rowId xmlns:a16="http://schemas.microsoft.com/office/drawing/2014/main" val="2169788729"/>
                  </a:ext>
                </a:extLst>
              </a:tr>
            </a:tbl>
          </a:graphicData>
        </a:graphic>
      </p:graphicFrame>
    </p:spTree>
    <p:extLst>
      <p:ext uri="{BB962C8B-B14F-4D97-AF65-F5344CB8AC3E}">
        <p14:creationId xmlns:p14="http://schemas.microsoft.com/office/powerpoint/2010/main" val="27089892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3A9A18-BB28-4558-9E47-7A6FFA46AB68}"/>
              </a:ext>
            </a:extLst>
          </p:cNvPr>
          <p:cNvSpPr>
            <a:spLocks noGrp="1"/>
          </p:cNvSpPr>
          <p:nvPr>
            <p:ph type="title"/>
          </p:nvPr>
        </p:nvSpPr>
        <p:spPr>
          <a:xfrm>
            <a:off x="838200" y="127226"/>
            <a:ext cx="10515600" cy="1113745"/>
          </a:xfrm>
        </p:spPr>
        <p:txBody>
          <a:bodyPr/>
          <a:lstStyle/>
          <a:p>
            <a:pPr algn="ctr"/>
            <a:r>
              <a:rPr lang="uk-UA" dirty="0" err="1">
                <a:solidFill>
                  <a:srgbClr val="FF0000"/>
                </a:solidFill>
              </a:rPr>
              <a:t>Тождества</a:t>
            </a:r>
            <a:r>
              <a:rPr lang="uk-UA" dirty="0">
                <a:solidFill>
                  <a:srgbClr val="FF0000"/>
                </a:solidFill>
              </a:rPr>
              <a:t> </a:t>
            </a:r>
            <a:r>
              <a:rPr lang="uk-UA" dirty="0" err="1">
                <a:solidFill>
                  <a:srgbClr val="FF0000"/>
                </a:solidFill>
              </a:rPr>
              <a:t>булевой</a:t>
            </a:r>
            <a:r>
              <a:rPr lang="uk-UA" dirty="0">
                <a:solidFill>
                  <a:srgbClr val="FF0000"/>
                </a:solidFill>
              </a:rPr>
              <a:t> </a:t>
            </a:r>
            <a:r>
              <a:rPr lang="uk-UA" dirty="0" err="1">
                <a:solidFill>
                  <a:srgbClr val="FF0000"/>
                </a:solidFill>
              </a:rPr>
              <a:t>алгебр</a:t>
            </a:r>
            <a:r>
              <a:rPr lang="ru-RU" dirty="0">
                <a:solidFill>
                  <a:srgbClr val="FF0000"/>
                </a:solidFill>
              </a:rPr>
              <a:t>ы</a:t>
            </a:r>
          </a:p>
        </p:txBody>
      </p:sp>
      <p:sp>
        <p:nvSpPr>
          <p:cNvPr id="3" name="Объект 2">
            <a:extLst>
              <a:ext uri="{FF2B5EF4-FFF2-40B4-BE49-F238E27FC236}">
                <a16:creationId xmlns:a16="http://schemas.microsoft.com/office/drawing/2014/main" id="{BD78DC22-3B0F-4777-BA01-29F15CF18F09}"/>
              </a:ext>
            </a:extLst>
          </p:cNvPr>
          <p:cNvSpPr>
            <a:spLocks noGrp="1"/>
          </p:cNvSpPr>
          <p:nvPr>
            <p:ph idx="1"/>
          </p:nvPr>
        </p:nvSpPr>
        <p:spPr>
          <a:xfrm>
            <a:off x="838200" y="1240971"/>
            <a:ext cx="10515600" cy="5251904"/>
          </a:xfrm>
        </p:spPr>
        <p:txBody>
          <a:bodyPr>
            <a:normAutofit/>
          </a:bodyPr>
          <a:lstStyle/>
          <a:p>
            <a:pPr indent="342900" algn="just"/>
            <a:r>
              <a:rPr lang="ru-RU" sz="2400" b="1" dirty="0">
                <a:effectLst/>
                <a:latin typeface="Times New Roman" panose="02020603050405020304" pitchFamily="18" charset="0"/>
                <a:ea typeface="Times New Roman" panose="02020603050405020304" pitchFamily="18" charset="0"/>
              </a:rPr>
              <a:t>Булева алгебра</a:t>
            </a:r>
            <a:r>
              <a:rPr lang="ru-RU" sz="2400" dirty="0">
                <a:effectLst/>
                <a:latin typeface="Times New Roman" panose="02020603050405020304" pitchFamily="18" charset="0"/>
                <a:ea typeface="Times New Roman" panose="02020603050405020304" pitchFamily="18" charset="0"/>
              </a:rPr>
              <a:t>. Множество всех булевых функций вместе с операциями  отрицания, конъюнкции и дизъюнкции  образует </a:t>
            </a:r>
            <a:r>
              <a:rPr lang="ru-RU" sz="2400" b="1" i="1" dirty="0">
                <a:effectLst/>
                <a:latin typeface="Times New Roman" panose="02020603050405020304" pitchFamily="18" charset="0"/>
                <a:ea typeface="Times New Roman" panose="02020603050405020304" pitchFamily="18" charset="0"/>
              </a:rPr>
              <a:t>булеву алгебру.</a:t>
            </a:r>
            <a:endParaRPr lang="ru-RU" sz="2400" dirty="0">
              <a:effectLst/>
              <a:latin typeface="Times New Roman" panose="02020603050405020304" pitchFamily="18" charset="0"/>
              <a:ea typeface="Times New Roman" panose="02020603050405020304" pitchFamily="18" charset="0"/>
            </a:endParaRPr>
          </a:p>
          <a:p>
            <a:pPr indent="342900" algn="just"/>
            <a:r>
              <a:rPr lang="ru-RU" sz="2400" dirty="0">
                <a:effectLst/>
                <a:latin typeface="Times New Roman" panose="02020603050405020304" pitchFamily="18" charset="0"/>
                <a:ea typeface="Times New Roman" panose="02020603050405020304" pitchFamily="18" charset="0"/>
              </a:rPr>
              <a:t>На  основе определения основных операций  нетрудно убедиться  в справедливости следующих тождеств булевой алгебры:</a:t>
            </a:r>
          </a:p>
          <a:p>
            <a:pPr indent="342900" algn="just"/>
            <a:r>
              <a:rPr lang="ru-RU" sz="2400" b="1" dirty="0">
                <a:effectLst/>
                <a:latin typeface="Times New Roman" panose="02020603050405020304" pitchFamily="18" charset="0"/>
                <a:ea typeface="Times New Roman" panose="02020603050405020304" pitchFamily="18" charset="0"/>
              </a:rPr>
              <a:t>Коммутативность </a:t>
            </a:r>
            <a:endParaRPr lang="ru-RU" sz="2400" dirty="0">
              <a:effectLst/>
              <a:latin typeface="Times New Roman" panose="02020603050405020304" pitchFamily="18" charset="0"/>
              <a:ea typeface="Times New Roman" panose="02020603050405020304" pitchFamily="18" charset="0"/>
            </a:endParaRPr>
          </a:p>
          <a:p>
            <a:pPr indent="342900" algn="just"/>
            <a:r>
              <a:rPr lang="ru-RU" sz="2400" dirty="0">
                <a:effectLst/>
                <a:latin typeface="Times New Roman" panose="02020603050405020304" pitchFamily="18" charset="0"/>
                <a:ea typeface="Times New Roman" panose="02020603050405020304" pitchFamily="18" charset="0"/>
              </a:rPr>
              <a:t>х</a:t>
            </a:r>
            <a:r>
              <a:rPr lang="ru-RU" sz="2400" dirty="0">
                <a:effectLst/>
                <a:latin typeface="Times New Roman" panose="02020603050405020304" pitchFamily="18" charset="0"/>
                <a:ea typeface="Times New Roman" panose="02020603050405020304" pitchFamily="18" charset="0"/>
                <a:sym typeface="Symbol" panose="05050102010706020507" pitchFamily="18" charset="2"/>
              </a:rPr>
              <a:t></a:t>
            </a:r>
            <a:r>
              <a:rPr lang="ru-RU" sz="240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y</a:t>
            </a:r>
            <a:r>
              <a:rPr lang="ru-RU" sz="240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y </a:t>
            </a:r>
            <a:r>
              <a:rPr lang="ru-RU" sz="2400" dirty="0">
                <a:effectLst/>
                <a:latin typeface="Times New Roman" panose="02020603050405020304" pitchFamily="18" charset="0"/>
                <a:ea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Times New Roman" panose="02020603050405020304" pitchFamily="18" charset="0"/>
              </a:rPr>
              <a:t>x</a:t>
            </a:r>
            <a:r>
              <a:rPr lang="ru-RU" sz="2400" dirty="0">
                <a:effectLst/>
                <a:latin typeface="Times New Roman" panose="02020603050405020304" pitchFamily="18" charset="0"/>
                <a:ea typeface="Times New Roman" panose="02020603050405020304" pitchFamily="18" charset="0"/>
              </a:rPr>
              <a:t>,</a:t>
            </a:r>
          </a:p>
          <a:p>
            <a:pPr indent="342900" algn="just"/>
            <a:r>
              <a:rPr lang="ru-RU" sz="2400" dirty="0">
                <a:effectLst/>
                <a:latin typeface="Times New Roman" panose="02020603050405020304" pitchFamily="18" charset="0"/>
                <a:ea typeface="Times New Roman" panose="02020603050405020304" pitchFamily="18" charset="0"/>
              </a:rPr>
              <a:t>х</a:t>
            </a:r>
            <a:r>
              <a:rPr lang="ru-RU" sz="2400" dirty="0">
                <a:effectLst/>
                <a:latin typeface="Times New Roman" panose="02020603050405020304" pitchFamily="18" charset="0"/>
                <a:ea typeface="Times New Roman" panose="02020603050405020304" pitchFamily="18" charset="0"/>
                <a:sym typeface="Symbol" panose="05050102010706020507" pitchFamily="18" charset="2"/>
              </a:rPr>
              <a:t></a:t>
            </a:r>
            <a:r>
              <a:rPr lang="ru-RU" sz="240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y</a:t>
            </a:r>
            <a:r>
              <a:rPr lang="ru-RU" sz="2400" dirty="0">
                <a:effectLst/>
                <a:latin typeface="Times New Roman" panose="02020603050405020304" pitchFamily="18" charset="0"/>
                <a:ea typeface="Times New Roman" panose="02020603050405020304" pitchFamily="18" charset="0"/>
              </a:rPr>
              <a:t> = </a:t>
            </a:r>
            <a:r>
              <a:rPr lang="en-US" sz="2400" dirty="0">
                <a:effectLst/>
                <a:latin typeface="Times New Roman" panose="02020603050405020304" pitchFamily="18" charset="0"/>
                <a:ea typeface="Times New Roman" panose="02020603050405020304" pitchFamily="18" charset="0"/>
              </a:rPr>
              <a:t>y</a:t>
            </a:r>
            <a:r>
              <a:rPr lang="ru-RU" sz="2400" dirty="0">
                <a:effectLst/>
                <a:latin typeface="Times New Roman" panose="02020603050405020304" pitchFamily="18" charset="0"/>
                <a:ea typeface="Times New Roman" panose="02020603050405020304" pitchFamily="18" charset="0"/>
                <a:sym typeface="Symbol" panose="05050102010706020507" pitchFamily="18" charset="2"/>
              </a:rPr>
              <a:t></a:t>
            </a:r>
            <a:r>
              <a:rPr lang="ru-RU" sz="2400" dirty="0">
                <a:effectLst/>
                <a:latin typeface="Times New Roman" panose="02020603050405020304" pitchFamily="18" charset="0"/>
                <a:ea typeface="Times New Roman" panose="02020603050405020304" pitchFamily="18" charset="0"/>
              </a:rPr>
              <a:t> х,</a:t>
            </a:r>
          </a:p>
          <a:p>
            <a:pPr indent="342900" algn="just"/>
            <a:r>
              <a:rPr lang="ru-RU" sz="2400" b="1" dirty="0">
                <a:effectLst/>
                <a:latin typeface="Times New Roman" panose="02020603050405020304" pitchFamily="18" charset="0"/>
                <a:ea typeface="Times New Roman" panose="02020603050405020304" pitchFamily="18" charset="0"/>
              </a:rPr>
              <a:t>Ассоциативность</a:t>
            </a:r>
            <a:endParaRPr lang="ru-RU" sz="2400" dirty="0">
              <a:effectLst/>
              <a:latin typeface="Times New Roman" panose="02020603050405020304" pitchFamily="18" charset="0"/>
              <a:ea typeface="Times New Roman" panose="02020603050405020304" pitchFamily="18" charset="0"/>
            </a:endParaRPr>
          </a:p>
          <a:p>
            <a:pPr indent="342900" algn="just"/>
            <a:r>
              <a:rPr lang="ru-RU" sz="2400" dirty="0">
                <a:effectLst/>
                <a:latin typeface="Times New Roman" panose="02020603050405020304" pitchFamily="18" charset="0"/>
                <a:ea typeface="Times New Roman" panose="02020603050405020304" pitchFamily="18" charset="0"/>
              </a:rPr>
              <a:t> (х </a:t>
            </a:r>
            <a:r>
              <a:rPr lang="ru-RU" sz="2400" dirty="0">
                <a:effectLst/>
                <a:latin typeface="Times New Roman" panose="02020603050405020304" pitchFamily="18" charset="0"/>
                <a:ea typeface="Times New Roman" panose="02020603050405020304" pitchFamily="18" charset="0"/>
                <a:sym typeface="Symbol" panose="05050102010706020507" pitchFamily="18" charset="2"/>
              </a:rPr>
              <a:t></a:t>
            </a:r>
            <a:r>
              <a:rPr lang="es-ES" sz="2400" dirty="0">
                <a:effectLst/>
                <a:latin typeface="Times New Roman" panose="02020603050405020304" pitchFamily="18" charset="0"/>
                <a:ea typeface="Times New Roman" panose="02020603050405020304" pitchFamily="18" charset="0"/>
              </a:rPr>
              <a:t>y</a:t>
            </a:r>
            <a:r>
              <a:rPr lang="ru-RU" sz="2400" dirty="0">
                <a:effectLst/>
                <a:latin typeface="Times New Roman" panose="02020603050405020304" pitchFamily="18" charset="0"/>
                <a:ea typeface="Times New Roman" panose="02020603050405020304" pitchFamily="18" charset="0"/>
              </a:rPr>
              <a:t>) </a:t>
            </a:r>
            <a:r>
              <a:rPr lang="ru-RU" sz="2400" dirty="0">
                <a:effectLst/>
                <a:latin typeface="Times New Roman" panose="02020603050405020304" pitchFamily="18" charset="0"/>
                <a:ea typeface="Times New Roman" panose="02020603050405020304" pitchFamily="18" charset="0"/>
                <a:sym typeface="Symbol" panose="05050102010706020507" pitchFamily="18" charset="2"/>
              </a:rPr>
              <a:t></a:t>
            </a:r>
            <a:r>
              <a:rPr lang="es-ES" sz="2400" dirty="0">
                <a:effectLst/>
                <a:latin typeface="Times New Roman" panose="02020603050405020304" pitchFamily="18" charset="0"/>
                <a:ea typeface="Times New Roman" panose="02020603050405020304" pitchFamily="18" charset="0"/>
              </a:rPr>
              <a:t> z ==x </a:t>
            </a:r>
            <a:r>
              <a:rPr lang="ru-RU" sz="2400" dirty="0">
                <a:effectLst/>
                <a:latin typeface="Times New Roman" panose="02020603050405020304" pitchFamily="18" charset="0"/>
                <a:ea typeface="Times New Roman" panose="02020603050405020304" pitchFamily="18" charset="0"/>
                <a:sym typeface="Symbol" panose="05050102010706020507" pitchFamily="18" charset="2"/>
              </a:rPr>
              <a:t></a:t>
            </a:r>
            <a:r>
              <a:rPr lang="ru-RU" sz="2400" dirty="0">
                <a:effectLst/>
                <a:latin typeface="Times New Roman" panose="02020603050405020304" pitchFamily="18" charset="0"/>
                <a:ea typeface="Times New Roman" panose="02020603050405020304" pitchFamily="18" charset="0"/>
              </a:rPr>
              <a:t> (</a:t>
            </a:r>
            <a:r>
              <a:rPr lang="es-ES" sz="2400" dirty="0">
                <a:effectLst/>
                <a:latin typeface="Times New Roman" panose="02020603050405020304" pitchFamily="18" charset="0"/>
                <a:ea typeface="Times New Roman" panose="02020603050405020304" pitchFamily="18" charset="0"/>
              </a:rPr>
              <a:t>y</a:t>
            </a:r>
            <a:r>
              <a:rPr lang="ru-RU" sz="2400" dirty="0">
                <a:effectLst/>
                <a:latin typeface="Times New Roman" panose="02020603050405020304" pitchFamily="18" charset="0"/>
                <a:ea typeface="Times New Roman" panose="02020603050405020304" pitchFamily="18" charset="0"/>
                <a:sym typeface="Symbol" panose="05050102010706020507" pitchFamily="18" charset="2"/>
              </a:rPr>
              <a:t></a:t>
            </a:r>
            <a:r>
              <a:rPr lang="es-ES" sz="2400" dirty="0">
                <a:effectLst/>
                <a:latin typeface="Times New Roman" panose="02020603050405020304" pitchFamily="18" charset="0"/>
                <a:ea typeface="Times New Roman" panose="02020603050405020304" pitchFamily="18" charset="0"/>
              </a:rPr>
              <a:t> z</a:t>
            </a:r>
            <a:r>
              <a:rPr lang="ru-RU" sz="2400" dirty="0">
                <a:effectLst/>
                <a:latin typeface="Times New Roman" panose="02020603050405020304" pitchFamily="18" charset="0"/>
                <a:ea typeface="Times New Roman" panose="02020603050405020304" pitchFamily="18" charset="0"/>
              </a:rPr>
              <a:t>)</a:t>
            </a:r>
            <a:r>
              <a:rPr lang="es-ES" sz="2400" dirty="0">
                <a:effectLst/>
                <a:latin typeface="Times New Roman" panose="02020603050405020304" pitchFamily="18" charset="0"/>
                <a:ea typeface="Times New Roman" panose="02020603050405020304" pitchFamily="18" charset="0"/>
              </a:rPr>
              <a:t>,  </a:t>
            </a:r>
            <a:r>
              <a:rPr lang="ru-RU" sz="2400" dirty="0">
                <a:effectLst/>
                <a:latin typeface="Times New Roman" panose="02020603050405020304" pitchFamily="18" charset="0"/>
                <a:ea typeface="Times New Roman" panose="02020603050405020304" pitchFamily="18" charset="0"/>
              </a:rPr>
              <a:t>(</a:t>
            </a:r>
            <a:r>
              <a:rPr lang="es-ES" sz="2400" dirty="0">
                <a:effectLst/>
                <a:latin typeface="Times New Roman" panose="02020603050405020304" pitchFamily="18" charset="0"/>
                <a:ea typeface="Times New Roman" panose="02020603050405020304" pitchFamily="18" charset="0"/>
              </a:rPr>
              <a:t>x</a:t>
            </a:r>
            <a:r>
              <a:rPr lang="ru-RU" sz="2400" dirty="0">
                <a:effectLst/>
                <a:latin typeface="Times New Roman" panose="02020603050405020304" pitchFamily="18" charset="0"/>
                <a:ea typeface="Times New Roman" panose="02020603050405020304" pitchFamily="18" charset="0"/>
                <a:sym typeface="Symbol" panose="05050102010706020507" pitchFamily="18" charset="2"/>
              </a:rPr>
              <a:t></a:t>
            </a:r>
            <a:r>
              <a:rPr lang="es-ES" sz="2400" dirty="0">
                <a:effectLst/>
                <a:latin typeface="Times New Roman" panose="02020603050405020304" pitchFamily="18" charset="0"/>
                <a:ea typeface="Times New Roman" panose="02020603050405020304" pitchFamily="18" charset="0"/>
              </a:rPr>
              <a:t> y</a:t>
            </a:r>
            <a:r>
              <a:rPr lang="ru-RU" sz="2400" dirty="0">
                <a:effectLst/>
                <a:latin typeface="Times New Roman" panose="02020603050405020304" pitchFamily="18" charset="0"/>
                <a:ea typeface="Times New Roman" panose="02020603050405020304" pitchFamily="18" charset="0"/>
              </a:rPr>
              <a:t>) </a:t>
            </a:r>
            <a:r>
              <a:rPr lang="ru-RU" sz="2400" dirty="0">
                <a:effectLst/>
                <a:latin typeface="Times New Roman" panose="02020603050405020304" pitchFamily="18" charset="0"/>
                <a:ea typeface="Times New Roman" panose="02020603050405020304" pitchFamily="18" charset="0"/>
                <a:sym typeface="Symbol" panose="05050102010706020507" pitchFamily="18" charset="2"/>
              </a:rPr>
              <a:t></a:t>
            </a:r>
            <a:r>
              <a:rPr lang="es-ES" sz="2400" dirty="0">
                <a:effectLst/>
                <a:latin typeface="Times New Roman" panose="02020603050405020304" pitchFamily="18" charset="0"/>
                <a:ea typeface="Times New Roman" panose="02020603050405020304" pitchFamily="18" charset="0"/>
              </a:rPr>
              <a:t> z= x</a:t>
            </a:r>
            <a:r>
              <a:rPr lang="ru-RU" sz="2400" dirty="0">
                <a:effectLst/>
                <a:latin typeface="Times New Roman" panose="02020603050405020304" pitchFamily="18" charset="0"/>
                <a:ea typeface="Times New Roman" panose="02020603050405020304" pitchFamily="18" charset="0"/>
                <a:sym typeface="Symbol" panose="05050102010706020507" pitchFamily="18" charset="2"/>
              </a:rPr>
              <a:t></a:t>
            </a:r>
            <a:r>
              <a:rPr lang="ru-RU" sz="2400" dirty="0">
                <a:effectLst/>
                <a:latin typeface="Times New Roman" panose="02020603050405020304" pitchFamily="18" charset="0"/>
                <a:ea typeface="Times New Roman" panose="02020603050405020304" pitchFamily="18" charset="0"/>
              </a:rPr>
              <a:t> (</a:t>
            </a:r>
            <a:r>
              <a:rPr lang="es-ES" sz="2400" dirty="0">
                <a:effectLst/>
                <a:latin typeface="Times New Roman" panose="02020603050405020304" pitchFamily="18" charset="0"/>
                <a:ea typeface="Times New Roman" panose="02020603050405020304" pitchFamily="18" charset="0"/>
              </a:rPr>
              <a:t>y </a:t>
            </a:r>
            <a:r>
              <a:rPr lang="ru-RU" sz="2400" dirty="0">
                <a:effectLst/>
                <a:latin typeface="Times New Roman" panose="02020603050405020304" pitchFamily="18" charset="0"/>
                <a:ea typeface="Times New Roman" panose="02020603050405020304" pitchFamily="18" charset="0"/>
                <a:sym typeface="Symbol" panose="05050102010706020507" pitchFamily="18" charset="2"/>
              </a:rPr>
              <a:t></a:t>
            </a:r>
            <a:r>
              <a:rPr lang="es-ES" sz="2400" dirty="0">
                <a:effectLst/>
                <a:latin typeface="Times New Roman" panose="02020603050405020304" pitchFamily="18" charset="0"/>
                <a:ea typeface="Times New Roman" panose="02020603050405020304" pitchFamily="18" charset="0"/>
              </a:rPr>
              <a:t>z</a:t>
            </a:r>
            <a:r>
              <a:rPr lang="ru-RU" sz="2400" dirty="0">
                <a:effectLst/>
                <a:latin typeface="Times New Roman" panose="02020603050405020304" pitchFamily="18" charset="0"/>
                <a:ea typeface="Times New Roman" panose="02020603050405020304" pitchFamily="18" charset="0"/>
              </a:rPr>
              <a:t>)</a:t>
            </a:r>
            <a:r>
              <a:rPr lang="es-ES" sz="2400" dirty="0">
                <a:effectLst/>
                <a:latin typeface="Times New Roman" panose="02020603050405020304" pitchFamily="18" charset="0"/>
                <a:ea typeface="Times New Roman" panose="02020603050405020304" pitchFamily="18" charset="0"/>
              </a:rPr>
              <a:t>;</a:t>
            </a:r>
            <a:endParaRPr lang="ru-RU" sz="2400" dirty="0">
              <a:effectLst/>
              <a:latin typeface="Times New Roman" panose="02020603050405020304" pitchFamily="18" charset="0"/>
              <a:ea typeface="Times New Roman" panose="02020603050405020304" pitchFamily="18" charset="0"/>
            </a:endParaRPr>
          </a:p>
          <a:p>
            <a:pPr indent="342900" algn="just"/>
            <a:r>
              <a:rPr lang="ru-RU" sz="2400" b="1" dirty="0">
                <a:effectLst/>
                <a:latin typeface="Times New Roman" panose="02020603050405020304" pitchFamily="18" charset="0"/>
                <a:ea typeface="Times New Roman" panose="02020603050405020304" pitchFamily="18" charset="0"/>
              </a:rPr>
              <a:t>Свойство констант</a:t>
            </a:r>
            <a:r>
              <a:rPr lang="ru-RU" sz="240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x</a:t>
            </a:r>
            <a:r>
              <a:rPr lang="ru-RU" sz="2400" dirty="0">
                <a:effectLst/>
                <a:latin typeface="Times New Roman" panose="02020603050405020304" pitchFamily="18" charset="0"/>
                <a:ea typeface="Times New Roman" panose="02020603050405020304" pitchFamily="18" charset="0"/>
                <a:sym typeface="Symbol" panose="05050102010706020507" pitchFamily="18" charset="2"/>
              </a:rPr>
              <a:t></a:t>
            </a:r>
            <a:r>
              <a:rPr lang="ru-RU" sz="2400" dirty="0">
                <a:effectLst/>
                <a:latin typeface="Times New Roman" panose="02020603050405020304" pitchFamily="18" charset="0"/>
                <a:ea typeface="Times New Roman" panose="02020603050405020304" pitchFamily="18" charset="0"/>
              </a:rPr>
              <a:t> 0=</a:t>
            </a:r>
            <a:r>
              <a:rPr lang="en-US" sz="2400" dirty="0">
                <a:effectLst/>
                <a:latin typeface="Times New Roman" panose="02020603050405020304" pitchFamily="18" charset="0"/>
                <a:ea typeface="Times New Roman" panose="02020603050405020304" pitchFamily="18" charset="0"/>
              </a:rPr>
              <a:t>x</a:t>
            </a:r>
            <a:r>
              <a:rPr lang="ru-RU" sz="240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x</a:t>
            </a:r>
            <a:r>
              <a:rPr lang="ru-RU" sz="2400" dirty="0">
                <a:effectLst/>
                <a:latin typeface="Times New Roman" panose="02020603050405020304" pitchFamily="18" charset="0"/>
                <a:ea typeface="Times New Roman" panose="02020603050405020304" pitchFamily="18" charset="0"/>
                <a:sym typeface="Symbol" panose="05050102010706020507" pitchFamily="18" charset="2"/>
              </a:rPr>
              <a:t></a:t>
            </a:r>
            <a:r>
              <a:rPr lang="ru-RU" sz="2400" dirty="0">
                <a:effectLst/>
                <a:latin typeface="Times New Roman" panose="02020603050405020304" pitchFamily="18" charset="0"/>
                <a:ea typeface="Times New Roman" panose="02020603050405020304" pitchFamily="18" charset="0"/>
              </a:rPr>
              <a:t>1 =</a:t>
            </a:r>
            <a:r>
              <a:rPr lang="en-US" sz="2400" dirty="0">
                <a:effectLst/>
                <a:latin typeface="Times New Roman" panose="02020603050405020304" pitchFamily="18" charset="0"/>
                <a:ea typeface="Times New Roman" panose="02020603050405020304" pitchFamily="18" charset="0"/>
              </a:rPr>
              <a:t>x</a:t>
            </a:r>
            <a:r>
              <a:rPr lang="ru-RU" sz="2400" dirty="0">
                <a:effectLst/>
                <a:latin typeface="Times New Roman" panose="02020603050405020304" pitchFamily="18" charset="0"/>
                <a:ea typeface="Times New Roman" panose="02020603050405020304" pitchFamily="18" charset="0"/>
              </a:rPr>
              <a:t>,</a:t>
            </a:r>
          </a:p>
          <a:p>
            <a:pPr indent="342900" algn="just"/>
            <a:r>
              <a:rPr lang="ru-RU" sz="2400" b="1" dirty="0">
                <a:effectLst/>
                <a:latin typeface="Times New Roman" panose="02020603050405020304" pitchFamily="18" charset="0"/>
                <a:ea typeface="Times New Roman" panose="02020603050405020304" pitchFamily="18" charset="0"/>
              </a:rPr>
              <a:t>Свойство отрицания</a:t>
            </a:r>
            <a:r>
              <a:rPr lang="ru-RU" sz="240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x </a:t>
            </a:r>
            <a:r>
              <a:rPr lang="ru-RU" sz="2400" dirty="0">
                <a:effectLst/>
                <a:latin typeface="Times New Roman" panose="02020603050405020304" pitchFamily="18" charset="0"/>
                <a:ea typeface="Times New Roman" panose="02020603050405020304" pitchFamily="18" charset="0"/>
                <a:sym typeface="Symbol" panose="05050102010706020507" pitchFamily="18" charset="2"/>
              </a:rPr>
              <a:t></a:t>
            </a:r>
            <a:r>
              <a:rPr lang="ru-RU" sz="240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x</a:t>
            </a:r>
            <a:r>
              <a:rPr lang="ru-RU" sz="2400" dirty="0">
                <a:effectLst/>
                <a:latin typeface="Times New Roman" panose="02020603050405020304" pitchFamily="18" charset="0"/>
                <a:ea typeface="Times New Roman" panose="02020603050405020304" pitchFamily="18" charset="0"/>
              </a:rPr>
              <a:t> = 1 </a:t>
            </a:r>
            <a:r>
              <a:rPr lang="en-US" sz="2400" dirty="0">
                <a:effectLst/>
                <a:latin typeface="Times New Roman" panose="02020603050405020304" pitchFamily="18" charset="0"/>
                <a:ea typeface="Times New Roman" panose="02020603050405020304" pitchFamily="18" charset="0"/>
              </a:rPr>
              <a:t>x </a:t>
            </a:r>
            <a:r>
              <a:rPr lang="ru-RU" sz="2400" dirty="0">
                <a:effectLst/>
                <a:latin typeface="Times New Roman" panose="02020603050405020304" pitchFamily="18" charset="0"/>
                <a:ea typeface="Times New Roman" panose="02020603050405020304" pitchFamily="18" charset="0"/>
                <a:sym typeface="Symbol" panose="05050102010706020507" pitchFamily="18" charset="2"/>
              </a:rPr>
              <a:t></a:t>
            </a:r>
            <a:r>
              <a:rPr lang="ru-RU" sz="240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x</a:t>
            </a:r>
            <a:r>
              <a:rPr lang="ru-RU" sz="2400" dirty="0">
                <a:effectLst/>
                <a:latin typeface="Times New Roman" panose="02020603050405020304" pitchFamily="18" charset="0"/>
                <a:ea typeface="Times New Roman" panose="02020603050405020304" pitchFamily="18" charset="0"/>
              </a:rPr>
              <a:t>  =  0.</a:t>
            </a:r>
            <a:endParaRPr lang="ru-RU" sz="2400" dirty="0"/>
          </a:p>
        </p:txBody>
      </p:sp>
    </p:spTree>
    <p:extLst>
      <p:ext uri="{BB962C8B-B14F-4D97-AF65-F5344CB8AC3E}">
        <p14:creationId xmlns:p14="http://schemas.microsoft.com/office/powerpoint/2010/main" val="311532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5831C69C-C7D1-429A-8011-9CA0821D28C7}"/>
              </a:ext>
            </a:extLst>
          </p:cNvPr>
          <p:cNvSpPr>
            <a:spLocks noGrp="1"/>
          </p:cNvSpPr>
          <p:nvPr>
            <p:ph idx="1"/>
          </p:nvPr>
        </p:nvSpPr>
        <p:spPr>
          <a:xfrm>
            <a:off x="838200" y="1088571"/>
            <a:ext cx="10515600" cy="5088392"/>
          </a:xfrm>
        </p:spPr>
        <p:txBody>
          <a:bodyPr>
            <a:normAutofit fontScale="85000" lnSpcReduction="20000"/>
          </a:bodyPr>
          <a:lstStyle/>
          <a:p>
            <a:pPr indent="342900" algn="just"/>
            <a:r>
              <a:rPr lang="ru-RU" sz="2800" b="1" dirty="0">
                <a:effectLst/>
                <a:latin typeface="Times New Roman" panose="02020603050405020304" pitchFamily="18" charset="0"/>
                <a:ea typeface="Times New Roman" panose="02020603050405020304" pitchFamily="18" charset="0"/>
              </a:rPr>
              <a:t>Тождественные преобразования.</a:t>
            </a:r>
            <a:r>
              <a:rPr lang="ru-RU" sz="2800" b="1" i="1" dirty="0">
                <a:effectLst/>
                <a:latin typeface="Times New Roman" panose="02020603050405020304" pitchFamily="18" charset="0"/>
                <a:ea typeface="Times New Roman" panose="02020603050405020304" pitchFamily="18" charset="0"/>
              </a:rPr>
              <a:t> </a:t>
            </a:r>
            <a:r>
              <a:rPr lang="ru-RU" sz="2800" dirty="0">
                <a:effectLst/>
                <a:latin typeface="Times New Roman" panose="02020603050405020304" pitchFamily="18" charset="0"/>
                <a:ea typeface="Times New Roman" panose="02020603050405020304" pitchFamily="18" charset="0"/>
              </a:rPr>
              <a:t>Приведенные свойства позволяю</a:t>
            </a:r>
            <a:r>
              <a:rPr lang="uk-UA" sz="2800" dirty="0">
                <a:effectLst/>
                <a:latin typeface="Times New Roman" panose="02020603050405020304" pitchFamily="18" charset="0"/>
                <a:ea typeface="Times New Roman" panose="02020603050405020304" pitchFamily="18" charset="0"/>
              </a:rPr>
              <a:t>т</a:t>
            </a:r>
            <a:r>
              <a:rPr lang="uk-UA" sz="2800" b="1" dirty="0">
                <a:effectLst/>
                <a:latin typeface="Times New Roman" panose="02020603050405020304" pitchFamily="18" charset="0"/>
                <a:ea typeface="Times New Roman" panose="02020603050405020304" pitchFamily="18" charset="0"/>
              </a:rPr>
              <a:t> </a:t>
            </a:r>
            <a:r>
              <a:rPr lang="ru-RU" sz="2800" dirty="0">
                <a:effectLst/>
                <a:latin typeface="Times New Roman" panose="02020603050405020304" pitchFamily="18" charset="0"/>
                <a:ea typeface="Times New Roman" panose="02020603050405020304" pitchFamily="18" charset="0"/>
              </a:rPr>
              <a:t>получить ряд важных законов и тождеств уже без обращения к таблицам соответствия:</a:t>
            </a:r>
          </a:p>
          <a:p>
            <a:pPr algn="just"/>
            <a:r>
              <a:rPr lang="ru-RU" sz="2800" dirty="0">
                <a:effectLst/>
                <a:latin typeface="Times New Roman" panose="02020603050405020304" pitchFamily="18" charset="0"/>
                <a:ea typeface="Times New Roman" panose="02020603050405020304" pitchFamily="18" charset="0"/>
              </a:rPr>
              <a:t>Законы  де Моргана :</a:t>
            </a:r>
            <a:r>
              <a:rPr lang="ru-RU" sz="2800" dirty="0">
                <a:effectLst/>
                <a:latin typeface="Times New Roman" panose="02020603050405020304" pitchFamily="18" charset="0"/>
                <a:ea typeface="Times New Roman" panose="02020603050405020304" pitchFamily="18" charset="0"/>
                <a:sym typeface="Symbol" panose="05050102010706020507" pitchFamily="18" charset="2"/>
              </a:rPr>
              <a:t></a:t>
            </a:r>
            <a:r>
              <a:rPr lang="ru-RU" sz="280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x</a:t>
            </a:r>
            <a:r>
              <a:rPr lang="en-US" sz="2800" dirty="0">
                <a:effectLst/>
                <a:latin typeface="Times New Roman" panose="02020603050405020304" pitchFamily="18" charset="0"/>
                <a:ea typeface="Times New Roman" panose="02020603050405020304" pitchFamily="18" charset="0"/>
                <a:sym typeface="Symbol" panose="05050102010706020507" pitchFamily="18" charset="2"/>
              </a:rPr>
              <a:t></a:t>
            </a:r>
            <a:r>
              <a:rPr lang="en-US" sz="2800" dirty="0">
                <a:effectLst/>
                <a:latin typeface="Times New Roman" panose="02020603050405020304" pitchFamily="18" charset="0"/>
                <a:ea typeface="Times New Roman" panose="02020603050405020304" pitchFamily="18" charset="0"/>
              </a:rPr>
              <a:t> y</a:t>
            </a:r>
            <a:r>
              <a:rPr lang="ru-RU" sz="2800" dirty="0">
                <a:effectLst/>
                <a:latin typeface="Times New Roman" panose="02020603050405020304" pitchFamily="18" charset="0"/>
                <a:ea typeface="Times New Roman" panose="02020603050405020304" pitchFamily="18" charset="0"/>
              </a:rPr>
              <a:t>)  =</a:t>
            </a:r>
            <a:r>
              <a:rPr lang="ru-RU" sz="2800" dirty="0">
                <a:effectLst/>
                <a:latin typeface="Times New Roman" panose="02020603050405020304" pitchFamily="18" charset="0"/>
                <a:ea typeface="Times New Roman" panose="02020603050405020304" pitchFamily="18" charset="0"/>
                <a:sym typeface="Symbol" panose="05050102010706020507" pitchFamily="18" charset="2"/>
              </a:rPr>
              <a:t></a:t>
            </a:r>
            <a:r>
              <a:rPr lang="ru-RU" sz="280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x</a:t>
            </a:r>
            <a:r>
              <a:rPr lang="ru-RU" sz="2800" dirty="0">
                <a:effectLst/>
                <a:latin typeface="Times New Roman" panose="02020603050405020304" pitchFamily="18" charset="0"/>
                <a:ea typeface="Times New Roman" panose="02020603050405020304" pitchFamily="18" charset="0"/>
                <a:sym typeface="Symbol" panose="05050102010706020507" pitchFamily="18" charset="2"/>
              </a:rPr>
              <a:t></a:t>
            </a:r>
            <a:r>
              <a:rPr lang="ru-RU" sz="2800" dirty="0">
                <a:effectLst/>
                <a:latin typeface="Times New Roman" panose="02020603050405020304" pitchFamily="18" charset="0"/>
                <a:ea typeface="Times New Roman" panose="02020603050405020304" pitchFamily="18" charset="0"/>
              </a:rPr>
              <a:t> </a:t>
            </a:r>
            <a:r>
              <a:rPr lang="ru-RU" sz="2800" dirty="0">
                <a:effectLst/>
                <a:latin typeface="Times New Roman" panose="02020603050405020304" pitchFamily="18" charset="0"/>
                <a:ea typeface="Times New Roman" panose="02020603050405020304" pitchFamily="18" charset="0"/>
                <a:sym typeface="Symbol" panose="05050102010706020507" pitchFamily="18" charset="2"/>
              </a:rPr>
              <a:t></a:t>
            </a:r>
            <a:r>
              <a:rPr lang="en-US" sz="2800" dirty="0">
                <a:effectLst/>
                <a:latin typeface="Times New Roman" panose="02020603050405020304" pitchFamily="18" charset="0"/>
                <a:ea typeface="Times New Roman" panose="02020603050405020304" pitchFamily="18" charset="0"/>
              </a:rPr>
              <a:t>y</a:t>
            </a:r>
            <a:r>
              <a:rPr lang="ru-RU" sz="2800" dirty="0">
                <a:effectLst/>
                <a:latin typeface="Times New Roman" panose="02020603050405020304" pitchFamily="18" charset="0"/>
                <a:ea typeface="Times New Roman" panose="02020603050405020304" pitchFamily="18" charset="0"/>
              </a:rPr>
              <a:t>,</a:t>
            </a:r>
            <a:r>
              <a:rPr lang="ru-RU" sz="2800" dirty="0">
                <a:effectLst/>
                <a:latin typeface="Times New Roman" panose="02020603050405020304" pitchFamily="18" charset="0"/>
                <a:ea typeface="Times New Roman" panose="02020603050405020304" pitchFamily="18" charset="0"/>
                <a:sym typeface="Symbol" panose="05050102010706020507" pitchFamily="18" charset="2"/>
              </a:rPr>
              <a:t></a:t>
            </a:r>
            <a:r>
              <a:rPr lang="ru-RU" sz="280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x </a:t>
            </a:r>
            <a:r>
              <a:rPr lang="ru-RU" sz="2800" dirty="0">
                <a:effectLst/>
                <a:latin typeface="Times New Roman" panose="02020603050405020304" pitchFamily="18" charset="0"/>
                <a:ea typeface="Times New Roman" panose="02020603050405020304" pitchFamily="18" charset="0"/>
                <a:sym typeface="Symbol" panose="05050102010706020507" pitchFamily="18" charset="2"/>
              </a:rPr>
              <a:t></a:t>
            </a:r>
            <a:r>
              <a:rPr lang="ru-RU" sz="280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y</a:t>
            </a:r>
            <a:r>
              <a:rPr lang="ru-RU" sz="2800" dirty="0">
                <a:effectLst/>
                <a:latin typeface="Times New Roman" panose="02020603050405020304" pitchFamily="18" charset="0"/>
                <a:ea typeface="Times New Roman" panose="02020603050405020304" pitchFamily="18" charset="0"/>
              </a:rPr>
              <a:t>) =</a:t>
            </a:r>
            <a:r>
              <a:rPr lang="ru-RU" sz="2800" dirty="0">
                <a:effectLst/>
                <a:latin typeface="Times New Roman" panose="02020603050405020304" pitchFamily="18" charset="0"/>
                <a:ea typeface="Times New Roman" panose="02020603050405020304" pitchFamily="18" charset="0"/>
                <a:sym typeface="Symbol" panose="05050102010706020507" pitchFamily="18" charset="2"/>
              </a:rPr>
              <a:t></a:t>
            </a:r>
            <a:r>
              <a:rPr lang="ru-RU" sz="280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x</a:t>
            </a:r>
            <a:r>
              <a:rPr lang="en-US" sz="2800" dirty="0">
                <a:effectLst/>
                <a:latin typeface="Times New Roman" panose="02020603050405020304" pitchFamily="18" charset="0"/>
                <a:ea typeface="Times New Roman" panose="02020603050405020304" pitchFamily="18" charset="0"/>
                <a:sym typeface="Symbol" panose="05050102010706020507" pitchFamily="18" charset="2"/>
              </a:rPr>
              <a:t></a:t>
            </a:r>
            <a:r>
              <a:rPr lang="en-US" sz="2800" dirty="0">
                <a:effectLst/>
                <a:latin typeface="Times New Roman" panose="02020603050405020304" pitchFamily="18" charset="0"/>
                <a:ea typeface="Times New Roman" panose="02020603050405020304" pitchFamily="18" charset="0"/>
              </a:rPr>
              <a:t> </a:t>
            </a:r>
            <a:r>
              <a:rPr lang="ru-RU" sz="2800" dirty="0">
                <a:effectLst/>
                <a:latin typeface="Times New Roman" panose="02020603050405020304" pitchFamily="18" charset="0"/>
                <a:ea typeface="Times New Roman" panose="02020603050405020304" pitchFamily="18" charset="0"/>
                <a:sym typeface="Symbol" panose="05050102010706020507" pitchFamily="18" charset="2"/>
              </a:rPr>
              <a:t></a:t>
            </a:r>
            <a:r>
              <a:rPr lang="en-US" sz="2800" dirty="0">
                <a:effectLst/>
                <a:latin typeface="Times New Roman" panose="02020603050405020304" pitchFamily="18" charset="0"/>
                <a:ea typeface="Times New Roman" panose="02020603050405020304" pitchFamily="18" charset="0"/>
              </a:rPr>
              <a:t>y</a:t>
            </a:r>
            <a:r>
              <a:rPr lang="ru-RU" sz="2800" dirty="0">
                <a:effectLst/>
                <a:latin typeface="Times New Roman" panose="02020603050405020304" pitchFamily="18" charset="0"/>
                <a:ea typeface="Times New Roman" panose="02020603050405020304" pitchFamily="18" charset="0"/>
              </a:rPr>
              <a:t>;</a:t>
            </a:r>
          </a:p>
          <a:p>
            <a:pPr algn="just"/>
            <a:r>
              <a:rPr lang="ru-RU" sz="2800" dirty="0">
                <a:effectLst/>
                <a:latin typeface="Times New Roman" panose="02020603050405020304" pitchFamily="18" charset="0"/>
                <a:ea typeface="Times New Roman" panose="02020603050405020304" pitchFamily="18" charset="0"/>
              </a:rPr>
              <a:t> Законы поглощения  </a:t>
            </a:r>
            <a:r>
              <a:rPr lang="en-US" sz="2800" dirty="0">
                <a:effectLst/>
                <a:latin typeface="Times New Roman" panose="02020603050405020304" pitchFamily="18" charset="0"/>
                <a:ea typeface="Times New Roman" panose="02020603050405020304" pitchFamily="18" charset="0"/>
              </a:rPr>
              <a:t>x </a:t>
            </a:r>
            <a:r>
              <a:rPr lang="ru-RU" sz="2800" dirty="0">
                <a:effectLst/>
                <a:latin typeface="Times New Roman" panose="02020603050405020304" pitchFamily="18" charset="0"/>
                <a:ea typeface="Times New Roman" panose="02020603050405020304" pitchFamily="18" charset="0"/>
                <a:sym typeface="Symbol" panose="05050102010706020507" pitchFamily="18" charset="2"/>
              </a:rPr>
              <a:t></a:t>
            </a:r>
            <a:r>
              <a:rPr lang="ru-RU" sz="2800" dirty="0">
                <a:effectLst/>
                <a:latin typeface="Times New Roman" panose="02020603050405020304" pitchFamily="18" charset="0"/>
                <a:ea typeface="Times New Roman" panose="02020603050405020304" pitchFamily="18" charset="0"/>
              </a:rPr>
              <a:t>(</a:t>
            </a:r>
            <a:r>
              <a:rPr lang="en-US" sz="2800" dirty="0">
                <a:effectLst/>
                <a:latin typeface="Times New Roman" panose="02020603050405020304" pitchFamily="18" charset="0"/>
                <a:ea typeface="Times New Roman" panose="02020603050405020304" pitchFamily="18" charset="0"/>
              </a:rPr>
              <a:t>x</a:t>
            </a:r>
            <a:r>
              <a:rPr lang="en-US" sz="2800" dirty="0">
                <a:effectLst/>
                <a:latin typeface="Times New Roman" panose="02020603050405020304" pitchFamily="18" charset="0"/>
                <a:ea typeface="Times New Roman" panose="02020603050405020304" pitchFamily="18" charset="0"/>
                <a:sym typeface="Symbol" panose="05050102010706020507" pitchFamily="18" charset="2"/>
              </a:rPr>
              <a:t></a:t>
            </a:r>
            <a:r>
              <a:rPr lang="en-US" sz="2800" dirty="0">
                <a:effectLst/>
                <a:latin typeface="Times New Roman" panose="02020603050405020304" pitchFamily="18" charset="0"/>
                <a:ea typeface="Times New Roman" panose="02020603050405020304" pitchFamily="18" charset="0"/>
              </a:rPr>
              <a:t> y</a:t>
            </a:r>
            <a:r>
              <a:rPr lang="ru-RU" sz="2800" dirty="0">
                <a:effectLst/>
                <a:latin typeface="Times New Roman" panose="02020603050405020304" pitchFamily="18" charset="0"/>
                <a:ea typeface="Times New Roman" panose="02020603050405020304" pitchFamily="18" charset="0"/>
              </a:rPr>
              <a:t>) = </a:t>
            </a:r>
            <a:r>
              <a:rPr lang="en-US" sz="2800" dirty="0">
                <a:effectLst/>
                <a:latin typeface="Times New Roman" panose="02020603050405020304" pitchFamily="18" charset="0"/>
                <a:ea typeface="Times New Roman" panose="02020603050405020304" pitchFamily="18" charset="0"/>
              </a:rPr>
              <a:t>x</a:t>
            </a:r>
            <a:r>
              <a:rPr lang="ru-RU" sz="280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x </a:t>
            </a:r>
            <a:r>
              <a:rPr lang="ru-RU" sz="2800" dirty="0">
                <a:effectLst/>
                <a:latin typeface="Times New Roman" panose="02020603050405020304" pitchFamily="18" charset="0"/>
                <a:ea typeface="Times New Roman" panose="02020603050405020304" pitchFamily="18" charset="0"/>
                <a:sym typeface="Symbol" panose="05050102010706020507" pitchFamily="18" charset="2"/>
              </a:rPr>
              <a:t></a:t>
            </a:r>
            <a:r>
              <a:rPr lang="ru-RU" sz="2800" dirty="0">
                <a:effectLst/>
                <a:latin typeface="Times New Roman" panose="02020603050405020304" pitchFamily="18" charset="0"/>
                <a:ea typeface="Times New Roman" panose="02020603050405020304" pitchFamily="18" charset="0"/>
              </a:rPr>
              <a:t>(</a:t>
            </a:r>
            <a:r>
              <a:rPr lang="en-US" sz="2800" dirty="0">
                <a:effectLst/>
                <a:latin typeface="Times New Roman" panose="02020603050405020304" pitchFamily="18" charset="0"/>
                <a:ea typeface="Times New Roman" panose="02020603050405020304" pitchFamily="18" charset="0"/>
              </a:rPr>
              <a:t>x</a:t>
            </a:r>
            <a:r>
              <a:rPr lang="en-US" sz="2800" dirty="0">
                <a:effectLst/>
                <a:latin typeface="Times New Roman" panose="02020603050405020304" pitchFamily="18" charset="0"/>
                <a:ea typeface="Times New Roman" panose="02020603050405020304" pitchFamily="18" charset="0"/>
                <a:sym typeface="Symbol" panose="05050102010706020507" pitchFamily="18" charset="2"/>
              </a:rPr>
              <a:t></a:t>
            </a:r>
            <a:r>
              <a:rPr lang="en-US" sz="2800" dirty="0">
                <a:effectLst/>
                <a:latin typeface="Times New Roman" panose="02020603050405020304" pitchFamily="18" charset="0"/>
                <a:ea typeface="Times New Roman" panose="02020603050405020304" pitchFamily="18" charset="0"/>
              </a:rPr>
              <a:t> y</a:t>
            </a:r>
            <a:r>
              <a:rPr lang="ru-RU" sz="2800" dirty="0">
                <a:effectLst/>
                <a:latin typeface="Times New Roman" panose="02020603050405020304" pitchFamily="18" charset="0"/>
                <a:ea typeface="Times New Roman" panose="02020603050405020304" pitchFamily="18" charset="0"/>
              </a:rPr>
              <a:t>) = </a:t>
            </a:r>
            <a:r>
              <a:rPr lang="en-US" sz="2800" dirty="0">
                <a:effectLst/>
                <a:latin typeface="Times New Roman" panose="02020603050405020304" pitchFamily="18" charset="0"/>
                <a:ea typeface="Times New Roman" panose="02020603050405020304" pitchFamily="18" charset="0"/>
              </a:rPr>
              <a:t>x</a:t>
            </a:r>
            <a:r>
              <a:rPr lang="ru-RU" sz="2800" dirty="0">
                <a:effectLst/>
                <a:latin typeface="Times New Roman" panose="02020603050405020304" pitchFamily="18" charset="0"/>
                <a:ea typeface="Times New Roman" panose="02020603050405020304" pitchFamily="18" charset="0"/>
              </a:rPr>
              <a:t>; </a:t>
            </a:r>
          </a:p>
          <a:p>
            <a:pPr algn="just"/>
            <a:r>
              <a:rPr lang="ru-RU" sz="2800" dirty="0">
                <a:effectLst/>
                <a:latin typeface="Times New Roman" panose="02020603050405020304" pitchFamily="18" charset="0"/>
                <a:ea typeface="Times New Roman" panose="02020603050405020304" pitchFamily="18" charset="0"/>
              </a:rPr>
              <a:t>  Законы идемпотентности  </a:t>
            </a:r>
            <a:r>
              <a:rPr lang="en-US" sz="2800" dirty="0">
                <a:effectLst/>
                <a:latin typeface="Times New Roman" panose="02020603050405020304" pitchFamily="18" charset="0"/>
                <a:ea typeface="Times New Roman" panose="02020603050405020304" pitchFamily="18" charset="0"/>
              </a:rPr>
              <a:t>x</a:t>
            </a:r>
            <a:r>
              <a:rPr lang="en-US" sz="2800" dirty="0">
                <a:effectLst/>
                <a:latin typeface="Times New Roman" panose="02020603050405020304" pitchFamily="18" charset="0"/>
                <a:ea typeface="Times New Roman" panose="02020603050405020304" pitchFamily="18" charset="0"/>
                <a:sym typeface="Symbol" panose="05050102010706020507" pitchFamily="18" charset="2"/>
              </a:rPr>
              <a:t></a:t>
            </a:r>
            <a:r>
              <a:rPr lang="en-US" sz="2800" dirty="0">
                <a:effectLst/>
                <a:latin typeface="Times New Roman" panose="02020603050405020304" pitchFamily="18" charset="0"/>
                <a:ea typeface="Times New Roman" panose="02020603050405020304" pitchFamily="18" charset="0"/>
              </a:rPr>
              <a:t> x</a:t>
            </a:r>
            <a:r>
              <a:rPr lang="ru-RU" sz="2800" dirty="0">
                <a:effectLst/>
                <a:latin typeface="Times New Roman" panose="02020603050405020304" pitchFamily="18" charset="0"/>
                <a:ea typeface="Times New Roman" panose="02020603050405020304" pitchFamily="18" charset="0"/>
              </a:rPr>
              <a:t>=</a:t>
            </a:r>
            <a:r>
              <a:rPr lang="en-US" sz="2800" dirty="0">
                <a:effectLst/>
                <a:latin typeface="Times New Roman" panose="02020603050405020304" pitchFamily="18" charset="0"/>
                <a:ea typeface="Times New Roman" panose="02020603050405020304" pitchFamily="18" charset="0"/>
              </a:rPr>
              <a:t>x</a:t>
            </a:r>
            <a:r>
              <a:rPr lang="ru-RU" sz="280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x</a:t>
            </a:r>
            <a:r>
              <a:rPr lang="ru-RU" sz="2800" dirty="0">
                <a:effectLst/>
                <a:latin typeface="Times New Roman" panose="02020603050405020304" pitchFamily="18" charset="0"/>
                <a:ea typeface="Times New Roman" panose="02020603050405020304" pitchFamily="18" charset="0"/>
                <a:sym typeface="Symbol" panose="05050102010706020507" pitchFamily="18" charset="2"/>
              </a:rPr>
              <a:t></a:t>
            </a:r>
            <a:r>
              <a:rPr lang="en-US" sz="2800" dirty="0">
                <a:effectLst/>
                <a:latin typeface="Times New Roman" panose="02020603050405020304" pitchFamily="18" charset="0"/>
                <a:ea typeface="Times New Roman" panose="02020603050405020304" pitchFamily="18" charset="0"/>
              </a:rPr>
              <a:t>x</a:t>
            </a:r>
            <a:r>
              <a:rPr lang="ru-RU" sz="2800" dirty="0">
                <a:effectLst/>
                <a:latin typeface="Times New Roman" panose="02020603050405020304" pitchFamily="18" charset="0"/>
                <a:ea typeface="Times New Roman" panose="02020603050405020304" pitchFamily="18" charset="0"/>
              </a:rPr>
              <a:t>=</a:t>
            </a:r>
            <a:r>
              <a:rPr lang="en-US" sz="2800" dirty="0">
                <a:effectLst/>
                <a:latin typeface="Times New Roman" panose="02020603050405020304" pitchFamily="18" charset="0"/>
                <a:ea typeface="Times New Roman" panose="02020603050405020304" pitchFamily="18" charset="0"/>
              </a:rPr>
              <a:t>x</a:t>
            </a:r>
            <a:r>
              <a:rPr lang="ru-RU" sz="2800" dirty="0">
                <a:effectLst/>
                <a:latin typeface="Times New Roman" panose="02020603050405020304" pitchFamily="18" charset="0"/>
                <a:ea typeface="Times New Roman" panose="02020603050405020304" pitchFamily="18" charset="0"/>
              </a:rPr>
              <a:t>;</a:t>
            </a:r>
          </a:p>
          <a:p>
            <a:pPr algn="just"/>
            <a:r>
              <a:rPr lang="ru-RU" sz="2800" dirty="0">
                <a:effectLst/>
                <a:latin typeface="Times New Roman" panose="02020603050405020304" pitchFamily="18" charset="0"/>
                <a:ea typeface="Times New Roman" panose="02020603050405020304" pitchFamily="18" charset="0"/>
              </a:rPr>
              <a:t>А также тождества   </a:t>
            </a:r>
            <a:r>
              <a:rPr lang="en-US" sz="2800" dirty="0">
                <a:effectLst/>
                <a:latin typeface="Times New Roman" panose="02020603050405020304" pitchFamily="18" charset="0"/>
                <a:ea typeface="Times New Roman" panose="02020603050405020304" pitchFamily="18" charset="0"/>
              </a:rPr>
              <a:t>x </a:t>
            </a:r>
            <a:r>
              <a:rPr lang="ru-RU" sz="2800" dirty="0">
                <a:effectLst/>
                <a:latin typeface="Times New Roman" panose="02020603050405020304" pitchFamily="18" charset="0"/>
                <a:ea typeface="Times New Roman" panose="02020603050405020304" pitchFamily="18" charset="0"/>
                <a:sym typeface="Symbol" panose="05050102010706020507" pitchFamily="18" charset="2"/>
              </a:rPr>
              <a:t></a:t>
            </a:r>
            <a:r>
              <a:rPr lang="ru-RU" sz="2800" dirty="0">
                <a:effectLst/>
                <a:latin typeface="Times New Roman" panose="02020603050405020304" pitchFamily="18" charset="0"/>
                <a:ea typeface="Times New Roman" panose="02020603050405020304" pitchFamily="18" charset="0"/>
              </a:rPr>
              <a:t>( </a:t>
            </a:r>
            <a:r>
              <a:rPr lang="ru-RU" sz="2800" dirty="0">
                <a:effectLst/>
                <a:latin typeface="Times New Roman" panose="02020603050405020304" pitchFamily="18" charset="0"/>
                <a:ea typeface="Times New Roman" panose="02020603050405020304" pitchFamily="18" charset="0"/>
                <a:sym typeface="Symbol" panose="05050102010706020507" pitchFamily="18" charset="2"/>
              </a:rPr>
              <a:t></a:t>
            </a:r>
            <a:r>
              <a:rPr lang="en-US" sz="2800" dirty="0">
                <a:effectLst/>
                <a:latin typeface="Times New Roman" panose="02020603050405020304" pitchFamily="18" charset="0"/>
                <a:ea typeface="Times New Roman" panose="02020603050405020304" pitchFamily="18" charset="0"/>
              </a:rPr>
              <a:t>x </a:t>
            </a:r>
            <a:r>
              <a:rPr lang="en-US" sz="2800" dirty="0">
                <a:effectLst/>
                <a:latin typeface="Times New Roman" panose="02020603050405020304" pitchFamily="18" charset="0"/>
                <a:ea typeface="Times New Roman" panose="02020603050405020304" pitchFamily="18" charset="0"/>
                <a:sym typeface="Symbol" panose="05050102010706020507" pitchFamily="18" charset="2"/>
              </a:rPr>
              <a:t></a:t>
            </a:r>
            <a:r>
              <a:rPr lang="en-US" sz="2800" dirty="0">
                <a:effectLst/>
                <a:latin typeface="Times New Roman" panose="02020603050405020304" pitchFamily="18" charset="0"/>
                <a:ea typeface="Times New Roman" panose="02020603050405020304" pitchFamily="18" charset="0"/>
              </a:rPr>
              <a:t> y</a:t>
            </a:r>
            <a:r>
              <a:rPr lang="ru-RU" sz="2800" dirty="0">
                <a:effectLst/>
                <a:latin typeface="Times New Roman" panose="02020603050405020304" pitchFamily="18" charset="0"/>
                <a:ea typeface="Times New Roman" panose="02020603050405020304" pitchFamily="18" charset="0"/>
              </a:rPr>
              <a:t>) = </a:t>
            </a:r>
            <a:r>
              <a:rPr lang="en-US" sz="2800" dirty="0">
                <a:effectLst/>
                <a:latin typeface="Times New Roman" panose="02020603050405020304" pitchFamily="18" charset="0"/>
                <a:ea typeface="Times New Roman" panose="02020603050405020304" pitchFamily="18" charset="0"/>
              </a:rPr>
              <a:t>x</a:t>
            </a:r>
            <a:r>
              <a:rPr lang="ru-RU" sz="2800" dirty="0">
                <a:effectLst/>
                <a:latin typeface="Times New Roman" panose="02020603050405020304" pitchFamily="18" charset="0"/>
                <a:ea typeface="Times New Roman" panose="02020603050405020304" pitchFamily="18" charset="0"/>
                <a:sym typeface="Symbol" panose="05050102010706020507" pitchFamily="18" charset="2"/>
              </a:rPr>
              <a:t></a:t>
            </a:r>
            <a:r>
              <a:rPr lang="en-US" sz="2800" dirty="0">
                <a:effectLst/>
                <a:latin typeface="Times New Roman" panose="02020603050405020304" pitchFamily="18" charset="0"/>
                <a:ea typeface="Times New Roman" panose="02020603050405020304" pitchFamily="18" charset="0"/>
              </a:rPr>
              <a:t>y</a:t>
            </a:r>
            <a:r>
              <a:rPr lang="ru-RU" sz="2800" dirty="0">
                <a:effectLst/>
                <a:latin typeface="Times New Roman" panose="02020603050405020304" pitchFamily="18" charset="0"/>
                <a:ea typeface="Times New Roman" panose="02020603050405020304" pitchFamily="18" charset="0"/>
              </a:rPr>
              <a:t>;         </a:t>
            </a:r>
          </a:p>
          <a:p>
            <a:pPr algn="just"/>
            <a:r>
              <a:rPr lang="ru-RU" sz="2800" dirty="0">
                <a:effectLst/>
                <a:latin typeface="Times New Roman" panose="02020603050405020304" pitchFamily="18" charset="0"/>
                <a:ea typeface="Times New Roman" panose="02020603050405020304" pitchFamily="18" charset="0"/>
              </a:rPr>
              <a:t>				(х </a:t>
            </a:r>
            <a:r>
              <a:rPr lang="en-US" sz="2800" dirty="0">
                <a:effectLst/>
                <a:latin typeface="Times New Roman" panose="02020603050405020304" pitchFamily="18" charset="0"/>
                <a:ea typeface="Times New Roman" panose="02020603050405020304" pitchFamily="18" charset="0"/>
                <a:sym typeface="Symbol" panose="05050102010706020507" pitchFamily="18" charset="2"/>
              </a:rPr>
              <a:t></a:t>
            </a:r>
            <a:r>
              <a:rPr lang="es-ES" sz="2800" dirty="0">
                <a:effectLst/>
                <a:latin typeface="Times New Roman" panose="02020603050405020304" pitchFamily="18" charset="0"/>
                <a:ea typeface="Times New Roman" panose="02020603050405020304" pitchFamily="18" charset="0"/>
              </a:rPr>
              <a:t> y ) </a:t>
            </a:r>
            <a:r>
              <a:rPr lang="ru-RU" sz="2800" dirty="0">
                <a:effectLst/>
                <a:latin typeface="Times New Roman" panose="02020603050405020304" pitchFamily="18" charset="0"/>
                <a:ea typeface="Times New Roman" panose="02020603050405020304" pitchFamily="18" charset="0"/>
                <a:sym typeface="Symbol" panose="05050102010706020507" pitchFamily="18" charset="2"/>
              </a:rPr>
              <a:t></a:t>
            </a:r>
            <a:r>
              <a:rPr lang="ru-RU" sz="2800" dirty="0">
                <a:effectLst/>
                <a:latin typeface="Times New Roman" panose="02020603050405020304" pitchFamily="18" charset="0"/>
                <a:ea typeface="Times New Roman" panose="02020603050405020304" pitchFamily="18" charset="0"/>
              </a:rPr>
              <a:t>(</a:t>
            </a:r>
            <a:r>
              <a:rPr lang="es-ES" sz="2800" dirty="0">
                <a:effectLst/>
                <a:latin typeface="Times New Roman" panose="02020603050405020304" pitchFamily="18" charset="0"/>
                <a:ea typeface="Times New Roman" panose="02020603050405020304" pitchFamily="18" charset="0"/>
              </a:rPr>
              <a:t> x </a:t>
            </a:r>
            <a:r>
              <a:rPr lang="en-US" sz="2800" dirty="0">
                <a:effectLst/>
                <a:latin typeface="Times New Roman" panose="02020603050405020304" pitchFamily="18" charset="0"/>
                <a:ea typeface="Times New Roman" panose="02020603050405020304" pitchFamily="18" charset="0"/>
                <a:sym typeface="Symbol" panose="05050102010706020507" pitchFamily="18" charset="2"/>
              </a:rPr>
              <a:t></a:t>
            </a:r>
            <a:r>
              <a:rPr lang="es-ES" sz="2800" dirty="0">
                <a:effectLst/>
                <a:latin typeface="Times New Roman" panose="02020603050405020304" pitchFamily="18" charset="0"/>
                <a:ea typeface="Times New Roman" panose="02020603050405020304" pitchFamily="18" charset="0"/>
              </a:rPr>
              <a:t> z) </a:t>
            </a:r>
            <a:r>
              <a:rPr lang="ru-RU" sz="2800" dirty="0">
                <a:effectLst/>
                <a:latin typeface="Times New Roman" panose="02020603050405020304" pitchFamily="18" charset="0"/>
                <a:ea typeface="Times New Roman" panose="02020603050405020304" pitchFamily="18" charset="0"/>
                <a:sym typeface="Symbol" panose="05050102010706020507" pitchFamily="18" charset="2"/>
              </a:rPr>
              <a:t></a:t>
            </a:r>
            <a:r>
              <a:rPr lang="es-ES" sz="2800" dirty="0">
                <a:effectLst/>
                <a:latin typeface="Times New Roman" panose="02020603050405020304" pitchFamily="18" charset="0"/>
                <a:ea typeface="Times New Roman" panose="02020603050405020304" pitchFamily="18" charset="0"/>
              </a:rPr>
              <a:t>( y</a:t>
            </a:r>
            <a:r>
              <a:rPr lang="en-US" sz="2800" dirty="0">
                <a:effectLst/>
                <a:latin typeface="Times New Roman" panose="02020603050405020304" pitchFamily="18" charset="0"/>
                <a:ea typeface="Times New Roman" panose="02020603050405020304" pitchFamily="18" charset="0"/>
                <a:sym typeface="Symbol" panose="05050102010706020507" pitchFamily="18" charset="2"/>
              </a:rPr>
              <a:t></a:t>
            </a:r>
            <a:r>
              <a:rPr lang="en-US" sz="2800" dirty="0">
                <a:effectLst/>
                <a:latin typeface="Times New Roman" panose="02020603050405020304" pitchFamily="18" charset="0"/>
                <a:ea typeface="Times New Roman" panose="02020603050405020304" pitchFamily="18" charset="0"/>
              </a:rPr>
              <a:t> </a:t>
            </a:r>
            <a:r>
              <a:rPr lang="ru-RU" sz="2800" dirty="0">
                <a:effectLst/>
                <a:latin typeface="Times New Roman" panose="02020603050405020304" pitchFamily="18" charset="0"/>
                <a:ea typeface="Times New Roman" panose="02020603050405020304" pitchFamily="18" charset="0"/>
                <a:sym typeface="Symbol" panose="05050102010706020507" pitchFamily="18" charset="2"/>
              </a:rPr>
              <a:t></a:t>
            </a:r>
            <a:r>
              <a:rPr lang="es-ES" sz="2800" dirty="0">
                <a:effectLst/>
                <a:latin typeface="Times New Roman" panose="02020603050405020304" pitchFamily="18" charset="0"/>
                <a:ea typeface="Times New Roman" panose="02020603050405020304" pitchFamily="18" charset="0"/>
              </a:rPr>
              <a:t>z)  =(x</a:t>
            </a:r>
            <a:r>
              <a:rPr lang="ru-RU" sz="2800" dirty="0">
                <a:effectLst/>
                <a:latin typeface="Times New Roman" panose="02020603050405020304" pitchFamily="18" charset="0"/>
                <a:ea typeface="Times New Roman" panose="02020603050405020304" pitchFamily="18" charset="0"/>
                <a:sym typeface="Symbol" panose="05050102010706020507" pitchFamily="18" charset="2"/>
              </a:rPr>
              <a:t></a:t>
            </a:r>
            <a:r>
              <a:rPr lang="ru-RU" sz="2800" dirty="0">
                <a:effectLst/>
                <a:latin typeface="Times New Roman" panose="02020603050405020304" pitchFamily="18" charset="0"/>
                <a:ea typeface="Times New Roman" panose="02020603050405020304" pitchFamily="18" charset="0"/>
              </a:rPr>
              <a:t> </a:t>
            </a:r>
            <a:r>
              <a:rPr lang="es-ES" sz="2800" dirty="0">
                <a:effectLst/>
                <a:latin typeface="Times New Roman" panose="02020603050405020304" pitchFamily="18" charset="0"/>
                <a:ea typeface="Times New Roman" panose="02020603050405020304" pitchFamily="18" charset="0"/>
              </a:rPr>
              <a:t>z) </a:t>
            </a:r>
            <a:r>
              <a:rPr lang="ru-RU" sz="2800" dirty="0">
                <a:effectLst/>
                <a:latin typeface="Times New Roman" panose="02020603050405020304" pitchFamily="18" charset="0"/>
                <a:ea typeface="Times New Roman" panose="02020603050405020304" pitchFamily="18" charset="0"/>
                <a:sym typeface="Symbol" panose="05050102010706020507" pitchFamily="18" charset="2"/>
              </a:rPr>
              <a:t></a:t>
            </a:r>
            <a:r>
              <a:rPr lang="ru-RU" sz="2800" dirty="0">
                <a:effectLst/>
                <a:latin typeface="Times New Roman" panose="02020603050405020304" pitchFamily="18" charset="0"/>
                <a:ea typeface="Times New Roman" panose="02020603050405020304" pitchFamily="18" charset="0"/>
              </a:rPr>
              <a:t> </a:t>
            </a:r>
            <a:r>
              <a:rPr lang="es-ES" sz="2800" dirty="0">
                <a:effectLst/>
                <a:latin typeface="Times New Roman" panose="02020603050405020304" pitchFamily="18" charset="0"/>
                <a:ea typeface="Times New Roman" panose="02020603050405020304" pitchFamily="18" charset="0"/>
              </a:rPr>
              <a:t>(y</a:t>
            </a:r>
            <a:r>
              <a:rPr lang="en-US" sz="2800" dirty="0">
                <a:effectLst/>
                <a:latin typeface="Times New Roman" panose="02020603050405020304" pitchFamily="18" charset="0"/>
                <a:ea typeface="Times New Roman" panose="02020603050405020304" pitchFamily="18" charset="0"/>
                <a:sym typeface="Symbol" panose="05050102010706020507" pitchFamily="18" charset="2"/>
              </a:rPr>
              <a:t></a:t>
            </a:r>
            <a:r>
              <a:rPr lang="en-US" sz="2800" dirty="0">
                <a:effectLst/>
                <a:latin typeface="Times New Roman" panose="02020603050405020304" pitchFamily="18" charset="0"/>
                <a:ea typeface="Times New Roman" panose="02020603050405020304" pitchFamily="18" charset="0"/>
              </a:rPr>
              <a:t> </a:t>
            </a:r>
            <a:r>
              <a:rPr lang="ru-RU" sz="2800" dirty="0">
                <a:effectLst/>
                <a:latin typeface="Times New Roman" panose="02020603050405020304" pitchFamily="18" charset="0"/>
                <a:ea typeface="Times New Roman" panose="02020603050405020304" pitchFamily="18" charset="0"/>
                <a:sym typeface="Symbol" panose="05050102010706020507" pitchFamily="18" charset="2"/>
              </a:rPr>
              <a:t></a:t>
            </a:r>
            <a:r>
              <a:rPr lang="es-ES" sz="2800" dirty="0">
                <a:effectLst/>
                <a:latin typeface="Times New Roman" panose="02020603050405020304" pitchFamily="18" charset="0"/>
                <a:ea typeface="Times New Roman" panose="02020603050405020304" pitchFamily="18" charset="0"/>
              </a:rPr>
              <a:t>z);</a:t>
            </a:r>
            <a:endParaRPr lang="ru-RU" sz="2800" dirty="0">
              <a:effectLst/>
              <a:latin typeface="Times New Roman" panose="02020603050405020304" pitchFamily="18" charset="0"/>
              <a:ea typeface="Times New Roman" panose="02020603050405020304" pitchFamily="18" charset="0"/>
            </a:endParaRPr>
          </a:p>
          <a:p>
            <a:pPr algn="just"/>
            <a:r>
              <a:rPr lang="es-ES" sz="2800" dirty="0">
                <a:effectLst/>
                <a:latin typeface="Times New Roman" panose="02020603050405020304" pitchFamily="18" charset="0"/>
                <a:ea typeface="Times New Roman" panose="02020603050405020304" pitchFamily="18" charset="0"/>
              </a:rPr>
              <a:t>				</a:t>
            </a:r>
            <a:r>
              <a:rPr lang="ru-RU" sz="2800" dirty="0">
                <a:effectLst/>
                <a:latin typeface="Times New Roman" panose="02020603050405020304" pitchFamily="18" charset="0"/>
                <a:ea typeface="Times New Roman" panose="02020603050405020304" pitchFamily="18" charset="0"/>
                <a:sym typeface="Symbol" panose="05050102010706020507" pitchFamily="18" charset="2"/>
              </a:rPr>
              <a:t></a:t>
            </a:r>
            <a:r>
              <a:rPr lang="ru-RU" sz="2800" dirty="0">
                <a:effectLst/>
                <a:latin typeface="Times New Roman" panose="02020603050405020304" pitchFamily="18" charset="0"/>
                <a:ea typeface="Times New Roman" panose="02020603050405020304" pitchFamily="18" charset="0"/>
              </a:rPr>
              <a:t>х</a:t>
            </a:r>
            <a:r>
              <a:rPr lang="es-ES" sz="2800" dirty="0">
                <a:effectLst/>
                <a:latin typeface="Times New Roman" panose="02020603050405020304" pitchFamily="18" charset="0"/>
                <a:ea typeface="Times New Roman" panose="02020603050405020304" pitchFamily="18" charset="0"/>
              </a:rPr>
              <a:t> =x;</a:t>
            </a:r>
            <a:endParaRPr lang="ru-RU" sz="2800" dirty="0">
              <a:effectLst/>
              <a:latin typeface="Times New Roman" panose="02020603050405020304" pitchFamily="18" charset="0"/>
              <a:ea typeface="Times New Roman" panose="02020603050405020304" pitchFamily="18" charset="0"/>
            </a:endParaRPr>
          </a:p>
          <a:p>
            <a:pPr algn="just"/>
            <a:r>
              <a:rPr lang="es-ES" sz="2800" dirty="0">
                <a:effectLst/>
                <a:latin typeface="Times New Roman" panose="02020603050405020304" pitchFamily="18" charset="0"/>
                <a:ea typeface="Times New Roman" panose="02020603050405020304" pitchFamily="18" charset="0"/>
              </a:rPr>
              <a:t>				</a:t>
            </a:r>
            <a:r>
              <a:rPr lang="ru-RU" sz="2800" dirty="0">
                <a:effectLst/>
                <a:latin typeface="Times New Roman" panose="02020603050405020304" pitchFamily="18" charset="0"/>
                <a:ea typeface="Times New Roman" panose="02020603050405020304" pitchFamily="18" charset="0"/>
                <a:sym typeface="Symbol" panose="05050102010706020507" pitchFamily="18" charset="2"/>
              </a:rPr>
              <a:t></a:t>
            </a:r>
            <a:r>
              <a:rPr lang="es-ES" sz="2800" dirty="0">
                <a:effectLst/>
                <a:latin typeface="Times New Roman" panose="02020603050405020304" pitchFamily="18" charset="0"/>
                <a:ea typeface="Times New Roman" panose="02020603050405020304" pitchFamily="18" charset="0"/>
              </a:rPr>
              <a:t>1==0;</a:t>
            </a:r>
            <a:endParaRPr lang="ru-RU" sz="2800" dirty="0">
              <a:effectLst/>
              <a:latin typeface="Times New Roman" panose="02020603050405020304" pitchFamily="18" charset="0"/>
              <a:ea typeface="Times New Roman" panose="02020603050405020304" pitchFamily="18" charset="0"/>
            </a:endParaRPr>
          </a:p>
          <a:p>
            <a:pPr algn="just"/>
            <a:r>
              <a:rPr lang="es-ES" sz="2800" dirty="0">
                <a:effectLst/>
                <a:latin typeface="Times New Roman" panose="02020603050405020304" pitchFamily="18" charset="0"/>
                <a:ea typeface="Times New Roman" panose="02020603050405020304" pitchFamily="18" charset="0"/>
              </a:rPr>
              <a:t>				</a:t>
            </a:r>
            <a:r>
              <a:rPr lang="ru-RU" sz="2800" dirty="0">
                <a:effectLst/>
                <a:latin typeface="Times New Roman" panose="02020603050405020304" pitchFamily="18" charset="0"/>
                <a:ea typeface="Times New Roman" panose="02020603050405020304" pitchFamily="18" charset="0"/>
                <a:sym typeface="Symbol" panose="05050102010706020507" pitchFamily="18" charset="2"/>
              </a:rPr>
              <a:t></a:t>
            </a:r>
            <a:r>
              <a:rPr lang="es-ES" sz="2800" dirty="0">
                <a:effectLst/>
                <a:latin typeface="Times New Roman" panose="02020603050405020304" pitchFamily="18" charset="0"/>
                <a:ea typeface="Times New Roman" panose="02020603050405020304" pitchFamily="18" charset="0"/>
              </a:rPr>
              <a:t>0==1;</a:t>
            </a:r>
            <a:endParaRPr lang="ru-RU" sz="2800" dirty="0">
              <a:effectLst/>
              <a:latin typeface="Times New Roman" panose="02020603050405020304" pitchFamily="18" charset="0"/>
              <a:ea typeface="Times New Roman" panose="02020603050405020304" pitchFamily="18" charset="0"/>
            </a:endParaRPr>
          </a:p>
          <a:p>
            <a:pPr algn="just"/>
            <a:r>
              <a:rPr lang="es-ES" sz="2800" dirty="0">
                <a:effectLst/>
                <a:latin typeface="Times New Roman" panose="02020603050405020304" pitchFamily="18" charset="0"/>
                <a:ea typeface="Times New Roman" panose="02020603050405020304" pitchFamily="18" charset="0"/>
              </a:rPr>
              <a:t>				</a:t>
            </a:r>
            <a:r>
              <a:rPr lang="ru-RU" sz="2800" dirty="0">
                <a:effectLst/>
                <a:latin typeface="Times New Roman" panose="02020603050405020304" pitchFamily="18" charset="0"/>
                <a:ea typeface="Times New Roman" panose="02020603050405020304" pitchFamily="18" charset="0"/>
              </a:rPr>
              <a:t>х </a:t>
            </a:r>
            <a:r>
              <a:rPr lang="ru-RU" sz="2800" dirty="0">
                <a:effectLst/>
                <a:latin typeface="Times New Roman" panose="02020603050405020304" pitchFamily="18" charset="0"/>
                <a:ea typeface="Times New Roman" panose="02020603050405020304" pitchFamily="18" charset="0"/>
                <a:sym typeface="Symbol" panose="05050102010706020507" pitchFamily="18" charset="2"/>
              </a:rPr>
              <a:t></a:t>
            </a:r>
            <a:r>
              <a:rPr lang="es-ES" sz="2800" dirty="0">
                <a:effectLst/>
                <a:latin typeface="Times New Roman" panose="02020603050405020304" pitchFamily="18" charset="0"/>
                <a:ea typeface="Times New Roman" panose="02020603050405020304" pitchFamily="18" charset="0"/>
              </a:rPr>
              <a:t>1=1;</a:t>
            </a:r>
            <a:endParaRPr lang="ru-RU" sz="2800" dirty="0">
              <a:effectLst/>
              <a:latin typeface="Times New Roman" panose="02020603050405020304" pitchFamily="18" charset="0"/>
              <a:ea typeface="Times New Roman" panose="02020603050405020304" pitchFamily="18" charset="0"/>
            </a:endParaRPr>
          </a:p>
          <a:p>
            <a:r>
              <a:rPr lang="es-ES" sz="2800" dirty="0">
                <a:effectLst/>
                <a:latin typeface="Times New Roman" panose="02020603050405020304" pitchFamily="18" charset="0"/>
                <a:ea typeface="Times New Roman" panose="02020603050405020304" pitchFamily="18" charset="0"/>
              </a:rPr>
              <a:t>				</a:t>
            </a:r>
            <a:r>
              <a:rPr lang="ru-RU" sz="2800" dirty="0">
                <a:effectLst/>
                <a:latin typeface="Times New Roman" panose="02020603050405020304" pitchFamily="18" charset="0"/>
                <a:ea typeface="Times New Roman" panose="02020603050405020304" pitchFamily="18" charset="0"/>
              </a:rPr>
              <a:t>х</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ru-RU" sz="2800" dirty="0">
                <a:effectLst/>
                <a:latin typeface="Times New Roman" panose="02020603050405020304" pitchFamily="18" charset="0"/>
                <a:ea typeface="Times New Roman" panose="02020603050405020304" pitchFamily="18" charset="0"/>
              </a:rPr>
              <a:t> 0 =0.	</a:t>
            </a:r>
            <a:endParaRPr lang="ru-RU" dirty="0"/>
          </a:p>
        </p:txBody>
      </p:sp>
      <p:sp>
        <p:nvSpPr>
          <p:cNvPr id="4" name="Заголовок 1">
            <a:extLst>
              <a:ext uri="{FF2B5EF4-FFF2-40B4-BE49-F238E27FC236}">
                <a16:creationId xmlns:a16="http://schemas.microsoft.com/office/drawing/2014/main" id="{A1ECEBE2-252B-48FC-B12C-BCABD20A7751}"/>
              </a:ext>
            </a:extLst>
          </p:cNvPr>
          <p:cNvSpPr txBox="1">
            <a:spLocks/>
          </p:cNvSpPr>
          <p:nvPr/>
        </p:nvSpPr>
        <p:spPr>
          <a:xfrm>
            <a:off x="838200" y="127226"/>
            <a:ext cx="10515600" cy="111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a:t>Тождества булевой алгебр</a:t>
            </a:r>
            <a:r>
              <a:rPr lang="ru-RU"/>
              <a:t>ы</a:t>
            </a:r>
            <a:endParaRPr lang="ru-RU" dirty="0"/>
          </a:p>
        </p:txBody>
      </p:sp>
    </p:spTree>
    <p:extLst>
      <p:ext uri="{BB962C8B-B14F-4D97-AF65-F5344CB8AC3E}">
        <p14:creationId xmlns:p14="http://schemas.microsoft.com/office/powerpoint/2010/main" val="41126140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0F107C-01B7-47EE-891F-018B6CEBA2A5}"/>
              </a:ext>
            </a:extLst>
          </p:cNvPr>
          <p:cNvSpPr txBox="1"/>
          <p:nvPr/>
        </p:nvSpPr>
        <p:spPr>
          <a:xfrm>
            <a:off x="1153886" y="653142"/>
            <a:ext cx="10221685" cy="4585871"/>
          </a:xfrm>
          <a:prstGeom prst="rect">
            <a:avLst/>
          </a:prstGeom>
          <a:noFill/>
        </p:spPr>
        <p:txBody>
          <a:bodyPr wrap="square">
            <a:spAutoFit/>
          </a:bodyPr>
          <a:lstStyle/>
          <a:p>
            <a:pPr indent="342900" algn="just"/>
            <a:r>
              <a:rPr lang="ru-RU" sz="3600" b="1" dirty="0">
                <a:solidFill>
                  <a:srgbClr val="92D050"/>
                </a:solidFill>
                <a:effectLst/>
                <a:latin typeface="Times New Roman" panose="02020603050405020304" pitchFamily="18" charset="0"/>
                <a:ea typeface="Times New Roman" panose="02020603050405020304" pitchFamily="18" charset="0"/>
              </a:rPr>
              <a:t>Упрощение записи формул</a:t>
            </a:r>
            <a:r>
              <a:rPr lang="ru-RU" sz="3200" b="1" dirty="0">
                <a:effectLst/>
                <a:latin typeface="Times New Roman" panose="02020603050405020304" pitchFamily="18" charset="0"/>
                <a:ea typeface="Times New Roman" panose="02020603050405020304" pitchFamily="18" charset="0"/>
              </a:rPr>
              <a:t>. </a:t>
            </a:r>
            <a:r>
              <a:rPr lang="ru-RU" sz="3200" dirty="0">
                <a:effectLst/>
                <a:latin typeface="Times New Roman" panose="02020603050405020304" pitchFamily="18" charset="0"/>
                <a:ea typeface="Times New Roman" panose="02020603050405020304" pitchFamily="18" charset="0"/>
              </a:rPr>
              <a:t>Операции дизъюнкции и конъюнкции подчиняются законам коммутативности и  ассоциативности. Поэтому, если переменные или формулы связаны  только посредством одной из этих операций, то их можно выполнять в любом порядке, а формулы записывать без скобок. Например,   (( </a:t>
            </a:r>
            <a:r>
              <a:rPr lang="en-US" sz="3200" dirty="0">
                <a:effectLst/>
                <a:latin typeface="Times New Roman" panose="02020603050405020304" pitchFamily="18" charset="0"/>
                <a:ea typeface="Times New Roman" panose="02020603050405020304" pitchFamily="18" charset="0"/>
              </a:rPr>
              <a:t>x</a:t>
            </a:r>
            <a:r>
              <a:rPr lang="ru-RU" sz="3200" dirty="0">
                <a:effectLst/>
                <a:latin typeface="Times New Roman" panose="02020603050405020304" pitchFamily="18" charset="0"/>
                <a:ea typeface="Times New Roman" panose="02020603050405020304" pitchFamily="18" charset="0"/>
              </a:rPr>
              <a:t>2) ˅( </a:t>
            </a:r>
            <a:r>
              <a:rPr lang="en-US" sz="3200" dirty="0">
                <a:effectLst/>
                <a:latin typeface="Times New Roman" panose="02020603050405020304" pitchFamily="18" charset="0"/>
                <a:ea typeface="Times New Roman" panose="02020603050405020304" pitchFamily="18" charset="0"/>
              </a:rPr>
              <a:t>x</a:t>
            </a:r>
            <a:r>
              <a:rPr lang="ru-RU" sz="3200" dirty="0">
                <a:effectLst/>
                <a:latin typeface="Times New Roman" panose="02020603050405020304" pitchFamily="18" charset="0"/>
                <a:ea typeface="Times New Roman" panose="02020603050405020304" pitchFamily="18" charset="0"/>
              </a:rPr>
              <a:t>3 ˅ </a:t>
            </a:r>
            <a:r>
              <a:rPr lang="en-US" sz="3200" dirty="0">
                <a:effectLst/>
                <a:latin typeface="Times New Roman" panose="02020603050405020304" pitchFamily="18" charset="0"/>
                <a:ea typeface="Times New Roman" panose="02020603050405020304" pitchFamily="18" charset="0"/>
              </a:rPr>
              <a:t>x</a:t>
            </a:r>
            <a:r>
              <a:rPr lang="ru-RU" sz="3200" dirty="0">
                <a:effectLst/>
                <a:latin typeface="Times New Roman" panose="02020603050405020304" pitchFamily="18" charset="0"/>
                <a:ea typeface="Times New Roman" panose="02020603050405020304" pitchFamily="18" charset="0"/>
              </a:rPr>
              <a:t>4))˅</a:t>
            </a:r>
            <a:r>
              <a:rPr lang="en-US" sz="3200" dirty="0">
                <a:effectLst/>
                <a:latin typeface="Times New Roman" panose="02020603050405020304" pitchFamily="18" charset="0"/>
                <a:ea typeface="Times New Roman" panose="02020603050405020304" pitchFamily="18" charset="0"/>
              </a:rPr>
              <a:t>x</a:t>
            </a:r>
            <a:r>
              <a:rPr lang="ru-RU" sz="3200" dirty="0">
                <a:effectLst/>
                <a:latin typeface="Times New Roman" panose="02020603050405020304" pitchFamily="18" charset="0"/>
                <a:ea typeface="Times New Roman" panose="02020603050405020304" pitchFamily="18" charset="0"/>
              </a:rPr>
              <a:t>5=</a:t>
            </a:r>
          </a:p>
          <a:p>
            <a:pPr indent="342900" algn="just"/>
            <a:r>
              <a:rPr lang="en-US" sz="3200" dirty="0">
                <a:effectLst/>
                <a:latin typeface="Times New Roman" panose="02020603050405020304" pitchFamily="18" charset="0"/>
                <a:ea typeface="Times New Roman" panose="02020603050405020304" pitchFamily="18" charset="0"/>
              </a:rPr>
              <a:t>x</a:t>
            </a:r>
            <a:r>
              <a:rPr lang="ru-RU" sz="3200" dirty="0">
                <a:effectLst/>
                <a:latin typeface="Times New Roman" panose="02020603050405020304" pitchFamily="18" charset="0"/>
                <a:ea typeface="Times New Roman" panose="02020603050405020304" pitchFamily="18" charset="0"/>
              </a:rPr>
              <a:t>1˅</a:t>
            </a:r>
            <a:r>
              <a:rPr lang="en-US" sz="3200" dirty="0">
                <a:effectLst/>
                <a:latin typeface="Times New Roman" panose="02020603050405020304" pitchFamily="18" charset="0"/>
                <a:ea typeface="Times New Roman" panose="02020603050405020304" pitchFamily="18" charset="0"/>
              </a:rPr>
              <a:t>x</a:t>
            </a:r>
            <a:r>
              <a:rPr lang="ru-RU" sz="3200" dirty="0">
                <a:effectLst/>
                <a:latin typeface="Times New Roman" panose="02020603050405020304" pitchFamily="18" charset="0"/>
                <a:ea typeface="Times New Roman" panose="02020603050405020304" pitchFamily="18" charset="0"/>
              </a:rPr>
              <a:t>2˅</a:t>
            </a:r>
            <a:r>
              <a:rPr lang="en-US" sz="3200" dirty="0">
                <a:effectLst/>
                <a:latin typeface="Times New Roman" panose="02020603050405020304" pitchFamily="18" charset="0"/>
                <a:ea typeface="Times New Roman" panose="02020603050405020304" pitchFamily="18" charset="0"/>
              </a:rPr>
              <a:t>x</a:t>
            </a:r>
            <a:r>
              <a:rPr lang="ru-RU" sz="3200" dirty="0">
                <a:effectLst/>
                <a:latin typeface="Times New Roman" panose="02020603050405020304" pitchFamily="18" charset="0"/>
                <a:ea typeface="Times New Roman" panose="02020603050405020304" pitchFamily="18" charset="0"/>
              </a:rPr>
              <a:t>3˅</a:t>
            </a:r>
            <a:r>
              <a:rPr lang="en-US" sz="3200" dirty="0">
                <a:effectLst/>
                <a:latin typeface="Times New Roman" panose="02020603050405020304" pitchFamily="18" charset="0"/>
                <a:ea typeface="Times New Roman" panose="02020603050405020304" pitchFamily="18" charset="0"/>
              </a:rPr>
              <a:t>x</a:t>
            </a:r>
            <a:r>
              <a:rPr lang="ru-RU" sz="3200" dirty="0">
                <a:effectLst/>
                <a:latin typeface="Times New Roman" panose="02020603050405020304" pitchFamily="18" charset="0"/>
                <a:ea typeface="Times New Roman" panose="02020603050405020304" pitchFamily="18" charset="0"/>
              </a:rPr>
              <a:t>4˅ </a:t>
            </a:r>
            <a:r>
              <a:rPr lang="en-US" sz="3200" dirty="0">
                <a:effectLst/>
                <a:latin typeface="Times New Roman" panose="02020603050405020304" pitchFamily="18" charset="0"/>
                <a:ea typeface="Times New Roman" panose="02020603050405020304" pitchFamily="18" charset="0"/>
              </a:rPr>
              <a:t>x</a:t>
            </a:r>
            <a:r>
              <a:rPr lang="ru-RU" sz="3200" dirty="0">
                <a:effectLst/>
                <a:latin typeface="Times New Roman" panose="02020603050405020304" pitchFamily="18" charset="0"/>
                <a:ea typeface="Times New Roman" panose="02020603050405020304" pitchFamily="18" charset="0"/>
              </a:rPr>
              <a:t>5</a:t>
            </a:r>
            <a:r>
              <a:rPr lang="ru-RU" sz="3200" b="1" dirty="0">
                <a:effectLst/>
                <a:latin typeface="Times New Roman" panose="02020603050405020304" pitchFamily="18" charset="0"/>
                <a:ea typeface="Times New Roman" panose="02020603050405020304" pitchFamily="18" charset="0"/>
              </a:rPr>
              <a:t>, </a:t>
            </a:r>
            <a:r>
              <a:rPr lang="ru-RU" sz="3200" dirty="0">
                <a:effectLst/>
                <a:latin typeface="Times New Roman" panose="02020603050405020304" pitchFamily="18" charset="0"/>
                <a:ea typeface="Times New Roman" panose="02020603050405020304" pitchFamily="18" charset="0"/>
              </a:rPr>
              <a:t>а также</a:t>
            </a:r>
            <a:r>
              <a:rPr lang="ru-RU" sz="3200" b="1" dirty="0">
                <a:effectLst/>
                <a:latin typeface="Times New Roman" panose="02020603050405020304" pitchFamily="18" charset="0"/>
                <a:ea typeface="Times New Roman" panose="02020603050405020304" pitchFamily="18" charset="0"/>
              </a:rPr>
              <a:t> </a:t>
            </a:r>
            <a:r>
              <a:rPr lang="ru-RU" sz="3200" dirty="0">
                <a:effectLst/>
                <a:latin typeface="Times New Roman" panose="02020603050405020304" pitchFamily="18" charset="0"/>
                <a:ea typeface="Times New Roman" panose="02020603050405020304" pitchFamily="18" charset="0"/>
              </a:rPr>
              <a:t>  </a:t>
            </a:r>
          </a:p>
          <a:p>
            <a:pPr indent="342900" algn="just"/>
            <a:r>
              <a:rPr lang="ru-RU" sz="3200" dirty="0">
                <a:effectLst/>
                <a:latin typeface="Times New Roman" panose="02020603050405020304" pitchFamily="18" charset="0"/>
                <a:ea typeface="Times New Roman" panose="02020603050405020304" pitchFamily="18" charset="0"/>
              </a:rPr>
              <a:t>((</a:t>
            </a:r>
            <a:r>
              <a:rPr lang="en-US" sz="3200" dirty="0">
                <a:effectLst/>
                <a:latin typeface="Times New Roman" panose="02020603050405020304" pitchFamily="18" charset="0"/>
                <a:ea typeface="Times New Roman" panose="02020603050405020304" pitchFamily="18" charset="0"/>
              </a:rPr>
              <a:t>x</a:t>
            </a:r>
            <a:r>
              <a:rPr lang="ru-RU" sz="3200" dirty="0">
                <a:effectLst/>
                <a:latin typeface="Times New Roman" panose="02020603050405020304" pitchFamily="18" charset="0"/>
                <a:ea typeface="Times New Roman" panose="02020603050405020304" pitchFamily="18" charset="0"/>
              </a:rPr>
              <a:t>1 ˄ </a:t>
            </a:r>
            <a:r>
              <a:rPr lang="en-US" sz="3200" dirty="0">
                <a:effectLst/>
                <a:latin typeface="Times New Roman" panose="02020603050405020304" pitchFamily="18" charset="0"/>
                <a:ea typeface="Times New Roman" panose="02020603050405020304" pitchFamily="18" charset="0"/>
              </a:rPr>
              <a:t>x</a:t>
            </a:r>
            <a:r>
              <a:rPr lang="ru-RU" sz="3200" dirty="0">
                <a:effectLst/>
                <a:latin typeface="Times New Roman" panose="02020603050405020304" pitchFamily="18" charset="0"/>
                <a:ea typeface="Times New Roman" panose="02020603050405020304" pitchFamily="18" charset="0"/>
              </a:rPr>
              <a:t>2) ˄ ( </a:t>
            </a:r>
            <a:r>
              <a:rPr lang="en-US" sz="3200" dirty="0">
                <a:effectLst/>
                <a:latin typeface="Times New Roman" panose="02020603050405020304" pitchFamily="18" charset="0"/>
                <a:ea typeface="Times New Roman" panose="02020603050405020304" pitchFamily="18" charset="0"/>
              </a:rPr>
              <a:t>x</a:t>
            </a:r>
            <a:r>
              <a:rPr lang="ru-RU" sz="3200" dirty="0">
                <a:effectLst/>
                <a:latin typeface="Times New Roman" panose="02020603050405020304" pitchFamily="18" charset="0"/>
                <a:ea typeface="Times New Roman" panose="02020603050405020304" pitchFamily="18" charset="0"/>
              </a:rPr>
              <a:t>3 ˄ </a:t>
            </a:r>
            <a:r>
              <a:rPr lang="en-US" sz="3200" dirty="0">
                <a:effectLst/>
                <a:latin typeface="Times New Roman" panose="02020603050405020304" pitchFamily="18" charset="0"/>
                <a:ea typeface="Times New Roman" panose="02020603050405020304" pitchFamily="18" charset="0"/>
              </a:rPr>
              <a:t>x</a:t>
            </a:r>
            <a:r>
              <a:rPr lang="ru-RU" sz="3200" dirty="0">
                <a:effectLst/>
                <a:latin typeface="Times New Roman" panose="02020603050405020304" pitchFamily="18" charset="0"/>
                <a:ea typeface="Times New Roman" panose="02020603050405020304" pitchFamily="18" charset="0"/>
              </a:rPr>
              <a:t>4))˄ </a:t>
            </a:r>
            <a:r>
              <a:rPr lang="en-US" sz="3200" dirty="0">
                <a:effectLst/>
                <a:latin typeface="Times New Roman" panose="02020603050405020304" pitchFamily="18" charset="0"/>
                <a:ea typeface="Times New Roman" panose="02020603050405020304" pitchFamily="18" charset="0"/>
              </a:rPr>
              <a:t>x</a:t>
            </a:r>
            <a:r>
              <a:rPr lang="ru-RU" sz="3200" dirty="0">
                <a:effectLst/>
                <a:latin typeface="Times New Roman" panose="02020603050405020304" pitchFamily="18" charset="0"/>
                <a:ea typeface="Times New Roman" panose="02020603050405020304" pitchFamily="18" charset="0"/>
              </a:rPr>
              <a:t>5=1 ˄ </a:t>
            </a:r>
            <a:r>
              <a:rPr lang="en-US" sz="3200" dirty="0">
                <a:effectLst/>
                <a:latin typeface="Times New Roman" panose="02020603050405020304" pitchFamily="18" charset="0"/>
                <a:ea typeface="Times New Roman" panose="02020603050405020304" pitchFamily="18" charset="0"/>
              </a:rPr>
              <a:t>x</a:t>
            </a:r>
            <a:r>
              <a:rPr lang="ru-RU" sz="3200" dirty="0">
                <a:effectLst/>
                <a:latin typeface="Times New Roman" panose="02020603050405020304" pitchFamily="18" charset="0"/>
                <a:ea typeface="Times New Roman" panose="02020603050405020304" pitchFamily="18" charset="0"/>
              </a:rPr>
              <a:t>2  ˄ </a:t>
            </a:r>
            <a:r>
              <a:rPr lang="en-US" sz="3200" dirty="0">
                <a:effectLst/>
                <a:latin typeface="Times New Roman" panose="02020603050405020304" pitchFamily="18" charset="0"/>
                <a:ea typeface="Times New Roman" panose="02020603050405020304" pitchFamily="18" charset="0"/>
              </a:rPr>
              <a:t>x</a:t>
            </a:r>
            <a:r>
              <a:rPr lang="ru-RU" sz="3200" dirty="0">
                <a:effectLst/>
                <a:latin typeface="Times New Roman" panose="02020603050405020304" pitchFamily="18" charset="0"/>
                <a:ea typeface="Times New Roman" panose="02020603050405020304" pitchFamily="18" charset="0"/>
              </a:rPr>
              <a:t>3 ˄ </a:t>
            </a:r>
            <a:r>
              <a:rPr lang="en-US" sz="3200" dirty="0">
                <a:effectLst/>
                <a:latin typeface="Times New Roman" panose="02020603050405020304" pitchFamily="18" charset="0"/>
                <a:ea typeface="Times New Roman" panose="02020603050405020304" pitchFamily="18" charset="0"/>
              </a:rPr>
              <a:t>x</a:t>
            </a:r>
            <a:r>
              <a:rPr lang="ru-RU" sz="3200" dirty="0">
                <a:effectLst/>
                <a:latin typeface="Times New Roman" panose="02020603050405020304" pitchFamily="18" charset="0"/>
                <a:ea typeface="Times New Roman" panose="02020603050405020304" pitchFamily="18" charset="0"/>
              </a:rPr>
              <a:t>4  ˄ </a:t>
            </a:r>
            <a:r>
              <a:rPr lang="en-US" sz="3200" dirty="0">
                <a:effectLst/>
                <a:latin typeface="Times New Roman" panose="02020603050405020304" pitchFamily="18" charset="0"/>
                <a:ea typeface="Times New Roman" panose="02020603050405020304" pitchFamily="18" charset="0"/>
              </a:rPr>
              <a:t>x</a:t>
            </a:r>
            <a:r>
              <a:rPr lang="ru-RU" sz="3200" dirty="0">
                <a:effectLst/>
                <a:latin typeface="Times New Roman" panose="02020603050405020304" pitchFamily="18" charset="0"/>
                <a:ea typeface="Times New Roman" panose="02020603050405020304" pitchFamily="18" charset="0"/>
              </a:rPr>
              <a:t>5</a:t>
            </a:r>
          </a:p>
        </p:txBody>
      </p:sp>
    </p:spTree>
    <p:extLst>
      <p:ext uri="{BB962C8B-B14F-4D97-AF65-F5344CB8AC3E}">
        <p14:creationId xmlns:p14="http://schemas.microsoft.com/office/powerpoint/2010/main" val="716047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EB44D80-BAB9-48A8-B55F-56F8192C5030}"/>
              </a:ext>
            </a:extLst>
          </p:cNvPr>
          <p:cNvSpPr>
            <a:spLocks noGrp="1"/>
          </p:cNvSpPr>
          <p:nvPr>
            <p:ph type="title"/>
          </p:nvPr>
        </p:nvSpPr>
        <p:spPr/>
        <p:txBody>
          <a:bodyPr/>
          <a:lstStyle/>
          <a:p>
            <a:r>
              <a:rPr lang="ru-RU" dirty="0">
                <a:solidFill>
                  <a:srgbClr val="FF0000"/>
                </a:solidFill>
              </a:rPr>
              <a:t>Определение дискретной математики</a:t>
            </a:r>
          </a:p>
        </p:txBody>
      </p:sp>
      <p:sp>
        <p:nvSpPr>
          <p:cNvPr id="3" name="Объект 2">
            <a:extLst>
              <a:ext uri="{FF2B5EF4-FFF2-40B4-BE49-F238E27FC236}">
                <a16:creationId xmlns:a16="http://schemas.microsoft.com/office/drawing/2014/main" id="{533946DD-7386-4BBF-9509-7D78D0288A10}"/>
              </a:ext>
            </a:extLst>
          </p:cNvPr>
          <p:cNvSpPr>
            <a:spLocks noGrp="1"/>
          </p:cNvSpPr>
          <p:nvPr>
            <p:ph idx="1"/>
          </p:nvPr>
        </p:nvSpPr>
        <p:spPr/>
        <p:txBody>
          <a:bodyPr/>
          <a:lstStyle/>
          <a:p>
            <a:pPr algn="just"/>
            <a:r>
              <a:rPr lang="ru-RU" sz="2400" b="1" dirty="0">
                <a:effectLst/>
                <a:latin typeface="Times New Roman" panose="02020603050405020304" pitchFamily="18" charset="0"/>
                <a:ea typeface="Times New Roman" panose="02020603050405020304" pitchFamily="18" charset="0"/>
              </a:rPr>
              <a:t>Дискретная и непрерывная математика </a:t>
            </a:r>
            <a:r>
              <a:rPr lang="ru-RU" sz="2400" dirty="0">
                <a:effectLst/>
                <a:latin typeface="Times New Roman" panose="02020603050405020304" pitchFamily="18" charset="0"/>
                <a:ea typeface="Times New Roman" panose="02020603050405020304" pitchFamily="18" charset="0"/>
              </a:rPr>
              <a:t>взаимно дополняют друг друга. Понятия и методы одной часто используются в другой. Один и тот же объект может использоваться с двух точек зрения и в зависимости  от этого выбирается непрерывная или дискретная математика.</a:t>
            </a:r>
          </a:p>
          <a:p>
            <a:pPr indent="342900" algn="just"/>
            <a:r>
              <a:rPr lang="ru-RU" sz="2400" b="1" dirty="0">
                <a:effectLst/>
                <a:latin typeface="Times New Roman" panose="02020603050405020304" pitchFamily="18" charset="0"/>
                <a:ea typeface="Times New Roman" panose="02020603050405020304" pitchFamily="18" charset="0"/>
              </a:rPr>
              <a:t>Дискретная математика –</a:t>
            </a:r>
            <a:r>
              <a:rPr lang="ru-RU" sz="2400" dirty="0">
                <a:effectLst/>
                <a:latin typeface="Times New Roman" panose="02020603050405020304" pitchFamily="18" charset="0"/>
                <a:ea typeface="Times New Roman" panose="02020603050405020304" pitchFamily="18" charset="0"/>
              </a:rPr>
              <a:t> самостоятельное направление современной математики она изучает модели объектов, процессов, зависимостей, существующих в реальном  мире, с которыми имеют дело в технике, информатике и в других областях знаний.</a:t>
            </a:r>
          </a:p>
          <a:p>
            <a:pPr indent="342900" algn="just"/>
            <a:r>
              <a:rPr lang="ru-RU" sz="2400" dirty="0">
                <a:effectLst/>
                <a:latin typeface="Times New Roman" panose="02020603050405020304" pitchFamily="18" charset="0"/>
                <a:ea typeface="Times New Roman" panose="02020603050405020304" pitchFamily="18" charset="0"/>
              </a:rPr>
              <a:t>В частности, аппарат дискретной математики используется для создания и эксплуатации современных ЭВМ, средств передачи и обработки информации, АСУ и АС проектирования.</a:t>
            </a:r>
          </a:p>
          <a:p>
            <a:endParaRPr lang="ru-RU" dirty="0"/>
          </a:p>
        </p:txBody>
      </p:sp>
    </p:spTree>
    <p:extLst>
      <p:ext uri="{BB962C8B-B14F-4D97-AF65-F5344CB8AC3E}">
        <p14:creationId xmlns:p14="http://schemas.microsoft.com/office/powerpoint/2010/main" val="35869670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8BF8468-C8C6-4618-8CD5-E2DF392A7FBF}"/>
              </a:ext>
            </a:extLst>
          </p:cNvPr>
          <p:cNvSpPr>
            <a:spLocks noGrp="1"/>
          </p:cNvSpPr>
          <p:nvPr>
            <p:ph type="title"/>
          </p:nvPr>
        </p:nvSpPr>
        <p:spPr/>
        <p:txBody>
          <a:bodyPr/>
          <a:lstStyle/>
          <a:p>
            <a:pPr algn="ctr"/>
            <a:r>
              <a:rPr lang="ru-RU" b="1" dirty="0">
                <a:solidFill>
                  <a:srgbClr val="FF0000"/>
                </a:solidFill>
              </a:rPr>
              <a:t>Теория множеств</a:t>
            </a:r>
          </a:p>
        </p:txBody>
      </p:sp>
      <p:sp>
        <p:nvSpPr>
          <p:cNvPr id="3" name="Объект 2">
            <a:extLst>
              <a:ext uri="{FF2B5EF4-FFF2-40B4-BE49-F238E27FC236}">
                <a16:creationId xmlns:a16="http://schemas.microsoft.com/office/drawing/2014/main" id="{35205530-FDD7-48F1-8061-2AEAAC46655E}"/>
              </a:ext>
            </a:extLst>
          </p:cNvPr>
          <p:cNvSpPr>
            <a:spLocks noGrp="1"/>
          </p:cNvSpPr>
          <p:nvPr>
            <p:ph idx="1"/>
          </p:nvPr>
        </p:nvSpPr>
        <p:spPr/>
        <p:txBody>
          <a:bodyPr/>
          <a:lstStyle/>
          <a:p>
            <a:pPr algn="just"/>
            <a:r>
              <a:rPr lang="ru-RU" dirty="0">
                <a:effectLst/>
                <a:latin typeface="Times New Roman" panose="02020603050405020304" pitchFamily="18" charset="0"/>
                <a:ea typeface="Times New Roman" panose="02020603050405020304" pitchFamily="18" charset="0"/>
              </a:rPr>
              <a:t>Множество может содержать любое число элементов – конечное или бесконечное. Есть понятие </a:t>
            </a:r>
            <a:r>
              <a:rPr lang="ru-RU" b="1" dirty="0">
                <a:effectLst/>
                <a:latin typeface="Times New Roman" panose="02020603050405020304" pitchFamily="18" charset="0"/>
                <a:ea typeface="Times New Roman" panose="02020603050405020304" pitchFamily="18" charset="0"/>
              </a:rPr>
              <a:t>единичного</a:t>
            </a:r>
            <a:r>
              <a:rPr lang="ru-RU" dirty="0">
                <a:effectLst/>
                <a:latin typeface="Times New Roman" panose="02020603050405020304" pitchFamily="18" charset="0"/>
                <a:ea typeface="Times New Roman" panose="02020603050405020304" pitchFamily="18" charset="0"/>
              </a:rPr>
              <a:t> множества содержащего один элемент, есть понятие </a:t>
            </a:r>
            <a:r>
              <a:rPr lang="ru-RU" b="1" dirty="0">
                <a:effectLst/>
                <a:latin typeface="Times New Roman" panose="02020603050405020304" pitchFamily="18" charset="0"/>
                <a:ea typeface="Times New Roman" panose="02020603050405020304" pitchFamily="18" charset="0"/>
              </a:rPr>
              <a:t>пустого</a:t>
            </a:r>
            <a:r>
              <a:rPr lang="ru-RU" dirty="0">
                <a:effectLst/>
                <a:latin typeface="Times New Roman" panose="02020603050405020304" pitchFamily="18" charset="0"/>
                <a:ea typeface="Times New Roman" panose="02020603050405020304" pitchFamily="18" charset="0"/>
              </a:rPr>
              <a:t> множества, которое не содержит  никаких элементов, обозначается  символом </a:t>
            </a:r>
            <a:r>
              <a:rPr lang="ru-RU" dirty="0">
                <a:effectLst/>
                <a:latin typeface="Times New Roman" panose="02020603050405020304" pitchFamily="18" charset="0"/>
                <a:ea typeface="Times New Roman" panose="02020603050405020304" pitchFamily="18" charset="0"/>
                <a:sym typeface="Symbol" panose="05050102010706020507" pitchFamily="18" charset="2"/>
              </a:rPr>
              <a:t></a:t>
            </a:r>
            <a:r>
              <a:rPr lang="ru-RU" dirty="0">
                <a:effectLst/>
                <a:latin typeface="Times New Roman" panose="02020603050405020304" pitchFamily="18" charset="0"/>
                <a:ea typeface="Times New Roman" panose="02020603050405020304" pitchFamily="18" charset="0"/>
              </a:rPr>
              <a:t>. Можно использовать для определения заведомо несуществующей совокупности элементов –множество  крылатых черепах, людей населяющих Луну или заранее неизвестно, существуют ли элементы такого множества ( множество красных дипломников на нынешнем первом курсе, множество всех решений в целых числах уравнения </a:t>
            </a:r>
            <a:r>
              <a:rPr lang="en-US" dirty="0">
                <a:effectLst/>
                <a:latin typeface="Times New Roman" panose="02020603050405020304" pitchFamily="18" charset="0"/>
                <a:ea typeface="Times New Roman" panose="02020603050405020304" pitchFamily="18" charset="0"/>
              </a:rPr>
              <a:t>x</a:t>
            </a:r>
            <a:r>
              <a:rPr lang="ru-RU" baseline="30000" dirty="0">
                <a:effectLst/>
                <a:latin typeface="Times New Roman" panose="02020603050405020304" pitchFamily="18" charset="0"/>
                <a:ea typeface="Times New Roman" panose="02020603050405020304" pitchFamily="18" charset="0"/>
              </a:rPr>
              <a:t>3</a:t>
            </a:r>
            <a:r>
              <a:rPr lang="ru-RU"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y</a:t>
            </a:r>
            <a:r>
              <a:rPr lang="ru-RU" baseline="30000" dirty="0">
                <a:effectLst/>
                <a:latin typeface="Times New Roman" panose="02020603050405020304" pitchFamily="18" charset="0"/>
                <a:ea typeface="Times New Roman" panose="02020603050405020304" pitchFamily="18" charset="0"/>
              </a:rPr>
              <a:t>3</a:t>
            </a:r>
            <a:r>
              <a:rPr lang="ru-RU"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z</a:t>
            </a:r>
            <a:r>
              <a:rPr lang="ru-RU" baseline="30000" dirty="0">
                <a:effectLst/>
                <a:latin typeface="Times New Roman" panose="02020603050405020304" pitchFamily="18" charset="0"/>
                <a:ea typeface="Times New Roman" panose="02020603050405020304" pitchFamily="18" charset="0"/>
              </a:rPr>
              <a:t>3</a:t>
            </a:r>
            <a:r>
              <a:rPr lang="ru-RU" dirty="0">
                <a:effectLst/>
                <a:latin typeface="Times New Roman" panose="02020603050405020304" pitchFamily="18" charset="0"/>
                <a:ea typeface="Times New Roman" panose="02020603050405020304" pitchFamily="18" charset="0"/>
              </a:rPr>
              <a:t>=30) .</a:t>
            </a:r>
          </a:p>
          <a:p>
            <a:endParaRPr lang="ru-RU" dirty="0"/>
          </a:p>
        </p:txBody>
      </p:sp>
    </p:spTree>
    <p:extLst>
      <p:ext uri="{BB962C8B-B14F-4D97-AF65-F5344CB8AC3E}">
        <p14:creationId xmlns:p14="http://schemas.microsoft.com/office/powerpoint/2010/main" val="13946938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03129F92-494B-4724-8B96-474F32EEEDC8}"/>
              </a:ext>
            </a:extLst>
          </p:cNvPr>
          <p:cNvSpPr>
            <a:spLocks noGrp="1"/>
          </p:cNvSpPr>
          <p:nvPr>
            <p:ph idx="1"/>
          </p:nvPr>
        </p:nvSpPr>
        <p:spPr>
          <a:xfrm>
            <a:off x="664028" y="323395"/>
            <a:ext cx="11005458" cy="6208034"/>
          </a:xfrm>
        </p:spPr>
        <p:txBody>
          <a:bodyPr>
            <a:noAutofit/>
          </a:bodyPr>
          <a:lstStyle/>
          <a:p>
            <a:r>
              <a:rPr lang="ru-RU" sz="2600" i="1" dirty="0">
                <a:effectLst/>
                <a:latin typeface="Times New Roman" panose="02020603050405020304" pitchFamily="18" charset="0"/>
                <a:ea typeface="Times New Roman" panose="02020603050405020304" pitchFamily="18" charset="0"/>
              </a:rPr>
              <a:t>Задание множеств</a:t>
            </a:r>
            <a:r>
              <a:rPr lang="ru-RU" sz="2600" dirty="0">
                <a:effectLst/>
                <a:latin typeface="Times New Roman" panose="02020603050405020304" pitchFamily="18" charset="0"/>
                <a:ea typeface="Times New Roman" panose="02020603050405020304" pitchFamily="18" charset="0"/>
              </a:rPr>
              <a:t>. Множество А={</a:t>
            </a:r>
            <a:r>
              <a:rPr lang="en-US" sz="2600" dirty="0">
                <a:effectLst/>
                <a:latin typeface="Times New Roman" panose="02020603050405020304" pitchFamily="18" charset="0"/>
                <a:ea typeface="Times New Roman" panose="02020603050405020304" pitchFamily="18" charset="0"/>
              </a:rPr>
              <a:t>a</a:t>
            </a:r>
            <a:r>
              <a:rPr lang="ru-RU" sz="2600" baseline="-25000" dirty="0">
                <a:effectLst/>
                <a:latin typeface="Times New Roman" panose="02020603050405020304" pitchFamily="18" charset="0"/>
                <a:ea typeface="Times New Roman" panose="02020603050405020304" pitchFamily="18" charset="0"/>
              </a:rPr>
              <a:t>1</a:t>
            </a:r>
            <a:r>
              <a:rPr lang="ru-RU" sz="260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a</a:t>
            </a:r>
            <a:r>
              <a:rPr lang="ru-RU" sz="2600" baseline="-25000" dirty="0">
                <a:effectLst/>
                <a:latin typeface="Times New Roman" panose="02020603050405020304" pitchFamily="18" charset="0"/>
                <a:ea typeface="Times New Roman" panose="02020603050405020304" pitchFamily="18" charset="0"/>
              </a:rPr>
              <a:t>2</a:t>
            </a:r>
            <a:r>
              <a:rPr lang="ru-RU" sz="260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a</a:t>
            </a:r>
            <a:r>
              <a:rPr lang="en-US" sz="2600" baseline="-25000" dirty="0">
                <a:effectLst/>
                <a:latin typeface="Times New Roman" panose="02020603050405020304" pitchFamily="18" charset="0"/>
                <a:ea typeface="Times New Roman" panose="02020603050405020304" pitchFamily="18" charset="0"/>
              </a:rPr>
              <a:t>n</a:t>
            </a:r>
            <a:r>
              <a:rPr lang="ru-RU" sz="2600" dirty="0">
                <a:effectLst/>
                <a:latin typeface="Times New Roman" panose="02020603050405020304" pitchFamily="18" charset="0"/>
                <a:ea typeface="Times New Roman" panose="02020603050405020304" pitchFamily="18" charset="0"/>
              </a:rPr>
              <a:t>,} можно задать простым перечислением его элементов. Например, спецификация множества деталей изделия. Другой способ задания множеств состоит в </a:t>
            </a:r>
            <a:r>
              <a:rPr lang="ru-RU" sz="2600" dirty="0" err="1">
                <a:effectLst/>
                <a:latin typeface="Times New Roman" panose="02020603050405020304" pitchFamily="18" charset="0"/>
                <a:ea typeface="Times New Roman" panose="02020603050405020304" pitchFamily="18" charset="0"/>
              </a:rPr>
              <a:t>в</a:t>
            </a:r>
            <a:r>
              <a:rPr lang="ru-RU" sz="2600" dirty="0">
                <a:effectLst/>
                <a:latin typeface="Times New Roman" panose="02020603050405020304" pitchFamily="18" charset="0"/>
                <a:ea typeface="Times New Roman" panose="02020603050405020304" pitchFamily="18" charset="0"/>
              </a:rPr>
              <a:t> описании элементов определяющим свойством </a:t>
            </a:r>
            <a:r>
              <a:rPr lang="en-US" sz="2600" dirty="0">
                <a:effectLst/>
                <a:latin typeface="Times New Roman" panose="02020603050405020304" pitchFamily="18" charset="0"/>
                <a:ea typeface="Times New Roman" panose="02020603050405020304" pitchFamily="18" charset="0"/>
              </a:rPr>
              <a:t>R</a:t>
            </a:r>
            <a:r>
              <a:rPr lang="ru-RU" sz="2600" dirty="0">
                <a:effectLst/>
                <a:latin typeface="Times New Roman" panose="02020603050405020304" pitchFamily="18" charset="0"/>
                <a:ea typeface="Times New Roman" panose="02020603050405020304" pitchFamily="18" charset="0"/>
              </a:rPr>
              <a:t>(</a:t>
            </a:r>
            <a:r>
              <a:rPr lang="en-US" sz="2600" dirty="0">
                <a:effectLst/>
                <a:latin typeface="Times New Roman" panose="02020603050405020304" pitchFamily="18" charset="0"/>
                <a:ea typeface="Times New Roman" panose="02020603050405020304" pitchFamily="18" charset="0"/>
              </a:rPr>
              <a:t>x</a:t>
            </a:r>
            <a:r>
              <a:rPr lang="ru-RU" sz="2600" dirty="0">
                <a:effectLst/>
                <a:latin typeface="Times New Roman" panose="02020603050405020304" pitchFamily="18" charset="0"/>
                <a:ea typeface="Times New Roman" panose="02020603050405020304" pitchFamily="18" charset="0"/>
              </a:rPr>
              <a:t>)  общим для всех элементов. Обычно </a:t>
            </a:r>
            <a:r>
              <a:rPr lang="en-US" sz="2600" dirty="0">
                <a:effectLst/>
                <a:latin typeface="Times New Roman" panose="02020603050405020304" pitchFamily="18" charset="0"/>
                <a:ea typeface="Times New Roman" panose="02020603050405020304" pitchFamily="18" charset="0"/>
              </a:rPr>
              <a:t>R</a:t>
            </a:r>
            <a:r>
              <a:rPr lang="ru-RU" sz="2600" dirty="0">
                <a:effectLst/>
                <a:latin typeface="Times New Roman" panose="02020603050405020304" pitchFamily="18" charset="0"/>
                <a:ea typeface="Times New Roman" panose="02020603050405020304" pitchFamily="18" charset="0"/>
              </a:rPr>
              <a:t>(</a:t>
            </a:r>
            <a:r>
              <a:rPr lang="en-US" sz="2600" dirty="0">
                <a:effectLst/>
                <a:latin typeface="Times New Roman" panose="02020603050405020304" pitchFamily="18" charset="0"/>
                <a:ea typeface="Times New Roman" panose="02020603050405020304" pitchFamily="18" charset="0"/>
              </a:rPr>
              <a:t>x</a:t>
            </a:r>
            <a:r>
              <a:rPr lang="ru-RU" sz="2600" dirty="0">
                <a:effectLst/>
                <a:latin typeface="Times New Roman" panose="02020603050405020304" pitchFamily="18" charset="0"/>
                <a:ea typeface="Times New Roman" panose="02020603050405020304" pitchFamily="18" charset="0"/>
              </a:rPr>
              <a:t>) </a:t>
            </a:r>
          </a:p>
          <a:p>
            <a:r>
              <a:rPr lang="ru-RU" sz="2600" dirty="0">
                <a:effectLst/>
                <a:latin typeface="Times New Roman" panose="02020603050405020304" pitchFamily="18" charset="0"/>
                <a:ea typeface="Times New Roman" panose="02020603050405020304" pitchFamily="18" charset="0"/>
              </a:rPr>
              <a:t>Совокупность допустимых объектов, зафиксированная явным образом называется УНИВЕРСУМОМ и обычно обозначают через </a:t>
            </a:r>
            <a:r>
              <a:rPr lang="en-US" sz="2600" b="1" dirty="0">
                <a:effectLst/>
                <a:latin typeface="Times New Roman" panose="02020603050405020304" pitchFamily="18" charset="0"/>
                <a:ea typeface="Times New Roman" panose="02020603050405020304" pitchFamily="18" charset="0"/>
              </a:rPr>
              <a:t>U</a:t>
            </a:r>
            <a:r>
              <a:rPr lang="ru-RU" sz="2600" dirty="0">
                <a:effectLst/>
                <a:latin typeface="Times New Roman" panose="02020603050405020304" pitchFamily="18" charset="0"/>
                <a:ea typeface="Times New Roman" panose="02020603050405020304" pitchFamily="18" charset="0"/>
              </a:rPr>
              <a:t> . Так универсумом арифметики служат числа, зоологии- животные.</a:t>
            </a:r>
          </a:p>
          <a:p>
            <a:r>
              <a:rPr lang="ru-RU" sz="2600" i="1" dirty="0">
                <a:effectLst/>
                <a:latin typeface="Times New Roman" panose="02020603050405020304" pitchFamily="18" charset="0"/>
                <a:ea typeface="Times New Roman" panose="02020603050405020304" pitchFamily="18" charset="0"/>
              </a:rPr>
              <a:t>Множество и подмножества. </a:t>
            </a:r>
            <a:r>
              <a:rPr lang="ru-RU" sz="2600" dirty="0">
                <a:effectLst/>
                <a:latin typeface="Times New Roman" panose="02020603050405020304" pitchFamily="18" charset="0"/>
                <a:ea typeface="Times New Roman" panose="02020603050405020304" pitchFamily="18" charset="0"/>
              </a:rPr>
              <a:t>Множество А, все элементы которого принадлежат множеству В, называется подмножеством части множества В. Это отношение между множествами называется включением и обозначается символом </a:t>
            </a:r>
            <a:r>
              <a:rPr lang="en-US" sz="2600" dirty="0">
                <a:effectLst/>
                <a:latin typeface="Times New Roman" panose="02020603050405020304" pitchFamily="18" charset="0"/>
                <a:ea typeface="Times New Roman" panose="02020603050405020304" pitchFamily="18" charset="0"/>
                <a:sym typeface="Symbol" panose="05050102010706020507" pitchFamily="18" charset="2"/>
              </a:rPr>
              <a:t></a:t>
            </a:r>
            <a:r>
              <a:rPr lang="ru-RU" sz="2600" dirty="0">
                <a:effectLst/>
                <a:latin typeface="Times New Roman" panose="02020603050405020304" pitchFamily="18" charset="0"/>
                <a:ea typeface="Times New Roman" panose="02020603050405020304" pitchFamily="18" charset="0"/>
              </a:rPr>
              <a:t>, т.е. А</a:t>
            </a:r>
            <a:r>
              <a:rPr lang="en-US" sz="2600" dirty="0">
                <a:effectLst/>
                <a:latin typeface="Times New Roman" panose="02020603050405020304" pitchFamily="18" charset="0"/>
                <a:ea typeface="Times New Roman" panose="02020603050405020304" pitchFamily="18" charset="0"/>
                <a:sym typeface="Symbol" panose="05050102010706020507" pitchFamily="18" charset="2"/>
              </a:rPr>
              <a:t></a:t>
            </a:r>
            <a:r>
              <a:rPr lang="en-US" sz="2600" dirty="0">
                <a:effectLst/>
                <a:latin typeface="Times New Roman" panose="02020603050405020304" pitchFamily="18" charset="0"/>
                <a:ea typeface="Times New Roman" panose="02020603050405020304" pitchFamily="18" charset="0"/>
              </a:rPr>
              <a:t>B</a:t>
            </a:r>
            <a:r>
              <a:rPr lang="ru-RU" sz="2600" dirty="0">
                <a:effectLst/>
                <a:latin typeface="Times New Roman" panose="02020603050405020304" pitchFamily="18" charset="0"/>
                <a:ea typeface="Times New Roman" panose="02020603050405020304" pitchFamily="18" charset="0"/>
              </a:rPr>
              <a:t> (А включено в В) или В</a:t>
            </a:r>
            <a:r>
              <a:rPr lang="ru-RU" sz="2600" dirty="0">
                <a:effectLst/>
                <a:latin typeface="Times New Roman" panose="02020603050405020304" pitchFamily="18" charset="0"/>
                <a:ea typeface="Times New Roman" panose="02020603050405020304" pitchFamily="18" charset="0"/>
                <a:sym typeface="Symbol" panose="05050102010706020507" pitchFamily="18" charset="2"/>
              </a:rPr>
              <a:t></a:t>
            </a:r>
            <a:r>
              <a:rPr lang="ru-RU" sz="2600" dirty="0">
                <a:effectLst/>
                <a:latin typeface="Times New Roman" panose="02020603050405020304" pitchFamily="18" charset="0"/>
                <a:ea typeface="Times New Roman" panose="02020603050405020304" pitchFamily="18" charset="0"/>
              </a:rPr>
              <a:t>А (В включает А). Например, множество конденсаторов электронной цепи является подмножеством всех ее компонентов, множество положительных чисел – это подмножество множества действительных чисел. Отношение нестрогого включения А</a:t>
            </a:r>
            <a:r>
              <a:rPr lang="en-US" sz="2600" dirty="0">
                <a:effectLst/>
                <a:latin typeface="Times New Roman" panose="02020603050405020304" pitchFamily="18" charset="0"/>
                <a:ea typeface="Times New Roman" panose="02020603050405020304" pitchFamily="18" charset="0"/>
                <a:sym typeface="Symbol" panose="05050102010706020507" pitchFamily="18" charset="2"/>
              </a:rPr>
              <a:t></a:t>
            </a:r>
            <a:r>
              <a:rPr lang="ru-RU" sz="2600" dirty="0">
                <a:effectLst/>
                <a:latin typeface="Times New Roman" panose="02020603050405020304" pitchFamily="18" charset="0"/>
                <a:ea typeface="Times New Roman" panose="02020603050405020304" pitchFamily="18" charset="0"/>
              </a:rPr>
              <a:t>В, которое допускает равенство А и В. А</a:t>
            </a:r>
            <a:r>
              <a:rPr lang="en-US" sz="2600" dirty="0">
                <a:effectLst/>
                <a:latin typeface="Times New Roman" panose="02020603050405020304" pitchFamily="18" charset="0"/>
                <a:ea typeface="Times New Roman" panose="02020603050405020304" pitchFamily="18" charset="0"/>
                <a:sym typeface="Symbol" panose="05050102010706020507" pitchFamily="18" charset="2"/>
              </a:rPr>
              <a:t></a:t>
            </a:r>
            <a:r>
              <a:rPr lang="en-US" sz="2600" dirty="0">
                <a:effectLst/>
                <a:latin typeface="Times New Roman" panose="02020603050405020304" pitchFamily="18" charset="0"/>
                <a:ea typeface="Times New Roman" panose="02020603050405020304" pitchFamily="18" charset="0"/>
              </a:rPr>
              <a:t>B</a:t>
            </a:r>
            <a:r>
              <a:rPr lang="ru-RU" sz="2600" dirty="0">
                <a:effectLst/>
                <a:latin typeface="Times New Roman" panose="02020603050405020304" pitchFamily="18" charset="0"/>
                <a:ea typeface="Times New Roman" panose="02020603050405020304" pitchFamily="18" charset="0"/>
              </a:rPr>
              <a:t> – строгое включение, которое не допускает равенства А и В.</a:t>
            </a:r>
            <a:endParaRPr lang="ru-RU" sz="2600" dirty="0"/>
          </a:p>
        </p:txBody>
      </p:sp>
    </p:spTree>
    <p:extLst>
      <p:ext uri="{BB962C8B-B14F-4D97-AF65-F5344CB8AC3E}">
        <p14:creationId xmlns:p14="http://schemas.microsoft.com/office/powerpoint/2010/main" val="20820945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0E5E4AF-5C11-497D-B93E-4C60F6F8AADE}"/>
              </a:ext>
            </a:extLst>
          </p:cNvPr>
          <p:cNvSpPr>
            <a:spLocks noGrp="1"/>
          </p:cNvSpPr>
          <p:nvPr>
            <p:ph idx="1"/>
          </p:nvPr>
        </p:nvSpPr>
        <p:spPr>
          <a:xfrm>
            <a:off x="261257" y="0"/>
            <a:ext cx="11723913" cy="6858000"/>
          </a:xfrm>
        </p:spPr>
        <p:txBody>
          <a:bodyPr>
            <a:normAutofit/>
          </a:bodyPr>
          <a:lstStyle/>
          <a:p>
            <a:pPr indent="342900" algn="just"/>
            <a:r>
              <a:rPr lang="ru-RU" sz="1800" i="1" dirty="0">
                <a:effectLst/>
                <a:latin typeface="Times New Roman" panose="02020603050405020304" pitchFamily="18" charset="0"/>
                <a:ea typeface="Times New Roman" panose="02020603050405020304" pitchFamily="18" charset="0"/>
              </a:rPr>
              <a:t>Операции над множествами</a:t>
            </a:r>
            <a:r>
              <a:rPr lang="ru-RU" sz="1800" dirty="0">
                <a:effectLst/>
                <a:latin typeface="Times New Roman" panose="02020603050405020304" pitchFamily="18" charset="0"/>
                <a:ea typeface="Times New Roman" panose="02020603050405020304" pitchFamily="18" charset="0"/>
              </a:rPr>
              <a:t>. Множества можно определять также при помощи операций над другими множествами. Пусть имеются два множества А и В.</a:t>
            </a:r>
          </a:p>
          <a:p>
            <a:pPr indent="342900" algn="just"/>
            <a:r>
              <a:rPr lang="ru-RU" sz="1800" i="1" dirty="0">
                <a:effectLst/>
                <a:latin typeface="Times New Roman" panose="02020603050405020304" pitchFamily="18" charset="0"/>
                <a:ea typeface="Times New Roman" panose="02020603050405020304" pitchFamily="18" charset="0"/>
              </a:rPr>
              <a:t>Объединение(сумма) </a:t>
            </a:r>
            <a:r>
              <a:rPr lang="ru-RU" sz="1800" dirty="0">
                <a:effectLst/>
                <a:latin typeface="Times New Roman" panose="02020603050405020304" pitchFamily="18" charset="0"/>
                <a:ea typeface="Times New Roman" panose="02020603050405020304" pitchFamily="18" charset="0"/>
              </a:rPr>
              <a:t>– А</a:t>
            </a:r>
            <a:r>
              <a:rPr lang="ru-RU" sz="1800" dirty="0">
                <a:effectLst/>
                <a:latin typeface="Times New Roman" panose="02020603050405020304" pitchFamily="18" charset="0"/>
                <a:ea typeface="Times New Roman" panose="02020603050405020304" pitchFamily="18" charset="0"/>
                <a:sym typeface="Symbol" panose="05050102010706020507" pitchFamily="18" charset="2"/>
              </a:rPr>
              <a:t></a:t>
            </a:r>
            <a:r>
              <a:rPr lang="ru-RU" sz="1800" dirty="0">
                <a:effectLst/>
                <a:latin typeface="Times New Roman" panose="02020603050405020304" pitchFamily="18" charset="0"/>
                <a:ea typeface="Times New Roman" panose="02020603050405020304" pitchFamily="18" charset="0"/>
              </a:rPr>
              <a:t>В есть множество всех элементов , принадлежащих А или В. Например, {1,2,3}</a:t>
            </a:r>
            <a:r>
              <a:rPr lang="ru-RU" sz="1800" dirty="0">
                <a:effectLst/>
                <a:latin typeface="Times New Roman" panose="02020603050405020304" pitchFamily="18" charset="0"/>
                <a:ea typeface="Times New Roman" panose="02020603050405020304" pitchFamily="18" charset="0"/>
                <a:sym typeface="Symbol" panose="05050102010706020507" pitchFamily="18" charset="2"/>
              </a:rPr>
              <a:t></a:t>
            </a:r>
            <a:r>
              <a:rPr lang="ru-RU" sz="1800" dirty="0">
                <a:effectLst/>
                <a:latin typeface="Times New Roman" panose="02020603050405020304" pitchFamily="18" charset="0"/>
                <a:ea typeface="Times New Roman" panose="02020603050405020304" pitchFamily="18" charset="0"/>
              </a:rPr>
              <a:t> {2,3,4}= {1,2,3,4}.</a:t>
            </a:r>
          </a:p>
          <a:p>
            <a:pPr indent="342900" algn="just"/>
            <a:r>
              <a:rPr lang="ru-RU" sz="1800" i="1" dirty="0">
                <a:effectLst/>
                <a:latin typeface="Times New Roman" panose="02020603050405020304" pitchFamily="18" charset="0"/>
                <a:ea typeface="Times New Roman" panose="02020603050405020304" pitchFamily="18" charset="0"/>
              </a:rPr>
              <a:t>Пересечение (произведение) – </a:t>
            </a:r>
            <a:r>
              <a:rPr lang="ru-RU" sz="1800" dirty="0">
                <a:effectLst/>
                <a:latin typeface="Times New Roman" panose="02020603050405020304" pitchFamily="18" charset="0"/>
                <a:ea typeface="Times New Roman" panose="02020603050405020304" pitchFamily="18" charset="0"/>
              </a:rPr>
              <a:t>есть множество всех элементов, принадлежащих одновременно   как А так и В. Например, {1,2,3}</a:t>
            </a:r>
            <a:r>
              <a:rPr lang="ru-RU" sz="1800" dirty="0">
                <a:effectLst/>
                <a:latin typeface="Times New Roman" panose="02020603050405020304" pitchFamily="18" charset="0"/>
                <a:ea typeface="Times New Roman" panose="02020603050405020304" pitchFamily="18" charset="0"/>
                <a:sym typeface="Symbol" panose="05050102010706020507" pitchFamily="18" charset="2"/>
              </a:rPr>
              <a:t></a:t>
            </a:r>
            <a:r>
              <a:rPr lang="ru-RU" sz="1800" dirty="0">
                <a:effectLst/>
                <a:latin typeface="Times New Roman" panose="02020603050405020304" pitchFamily="18" charset="0"/>
                <a:ea typeface="Times New Roman" panose="02020603050405020304" pitchFamily="18" charset="0"/>
              </a:rPr>
              <a:t> {2,3,4}= {2,3}. Множества , не имеющие общих элементов называют непересекающимися  А</a:t>
            </a:r>
            <a:r>
              <a:rPr lang="ru-RU" sz="1800" dirty="0">
                <a:effectLst/>
                <a:latin typeface="Times New Roman" panose="02020603050405020304" pitchFamily="18" charset="0"/>
                <a:ea typeface="Times New Roman" panose="02020603050405020304" pitchFamily="18" charset="0"/>
                <a:sym typeface="Symbol" panose="05050102010706020507" pitchFamily="18" charset="2"/>
              </a:rPr>
              <a:t></a:t>
            </a:r>
            <a:r>
              <a:rPr lang="ru-RU" sz="1800" dirty="0">
                <a:effectLst/>
                <a:latin typeface="Times New Roman" panose="02020603050405020304" pitchFamily="18" charset="0"/>
                <a:ea typeface="Times New Roman" panose="02020603050405020304" pitchFamily="18" charset="0"/>
              </a:rPr>
              <a:t>В=</a:t>
            </a:r>
            <a:r>
              <a:rPr lang="ru-RU" sz="1800" dirty="0">
                <a:effectLst/>
                <a:latin typeface="Times New Roman" panose="02020603050405020304" pitchFamily="18" charset="0"/>
                <a:ea typeface="Times New Roman" panose="02020603050405020304" pitchFamily="18" charset="0"/>
                <a:sym typeface="Symbol" panose="05050102010706020507" pitchFamily="18" charset="2"/>
              </a:rPr>
              <a:t></a:t>
            </a:r>
            <a:r>
              <a:rPr lang="ru-RU" sz="1800" dirty="0">
                <a:effectLst/>
                <a:latin typeface="Times New Roman" panose="02020603050405020304" pitchFamily="18" charset="0"/>
                <a:ea typeface="Times New Roman" panose="02020603050405020304" pitchFamily="18" charset="0"/>
              </a:rPr>
              <a:t>.</a:t>
            </a:r>
          </a:p>
          <a:p>
            <a:pPr indent="342900" algn="just"/>
            <a:r>
              <a:rPr lang="ru-RU" sz="1800" i="1" dirty="0">
                <a:effectLst/>
                <a:latin typeface="Times New Roman" panose="02020603050405020304" pitchFamily="18" charset="0"/>
                <a:ea typeface="Times New Roman" panose="02020603050405020304" pitchFamily="18" charset="0"/>
              </a:rPr>
              <a:t>Разность А\В (или А-</a:t>
            </a:r>
            <a:r>
              <a:rPr lang="ru-RU" sz="1800" dirty="0">
                <a:effectLst/>
                <a:latin typeface="Times New Roman" panose="02020603050405020304" pitchFamily="18" charset="0"/>
                <a:ea typeface="Times New Roman" panose="02020603050405020304" pitchFamily="18" charset="0"/>
              </a:rPr>
              <a:t>В) есть множество, состоящее из  всех элементов А, не входящих в </a:t>
            </a:r>
            <a:r>
              <a:rPr lang="ru-RU" sz="1800" dirty="0" err="1">
                <a:effectLst/>
                <a:latin typeface="Times New Roman" panose="02020603050405020304" pitchFamily="18" charset="0"/>
                <a:ea typeface="Times New Roman" panose="02020603050405020304" pitchFamily="18" charset="0"/>
              </a:rPr>
              <a:t>В</a:t>
            </a:r>
            <a:r>
              <a:rPr lang="ru-RU" sz="1800" dirty="0">
                <a:effectLst/>
                <a:latin typeface="Times New Roman" panose="02020603050405020304" pitchFamily="18" charset="0"/>
                <a:ea typeface="Times New Roman" panose="02020603050405020304" pitchFamily="18" charset="0"/>
              </a:rPr>
              <a:t>, Например, {1,2,3}\{2,3,4}= {1}. Ее можно рассматривать как относительное дополнение В до А  и обозначать через </a:t>
            </a:r>
            <a:r>
              <a:rPr lang="ru-RU" sz="1800" dirty="0">
                <a:effectLst/>
                <a:latin typeface="Times New Roman" panose="02020603050405020304" pitchFamily="18" charset="0"/>
                <a:ea typeface="Times New Roman" panose="02020603050405020304" pitchFamily="18" charset="0"/>
                <a:sym typeface="Symbol" panose="05050102010706020507" pitchFamily="18" charset="2"/>
              </a:rPr>
              <a:t></a:t>
            </a:r>
            <a:r>
              <a:rPr lang="ru-RU" sz="1800" dirty="0">
                <a:effectLst/>
                <a:latin typeface="Times New Roman" panose="02020603050405020304" pitchFamily="18" charset="0"/>
                <a:ea typeface="Times New Roman" panose="02020603050405020304" pitchFamily="18" charset="0"/>
              </a:rPr>
              <a:t>А. Оно содержит все элементы универсума  </a:t>
            </a:r>
            <a:r>
              <a:rPr lang="en-US" sz="1800" b="1" dirty="0">
                <a:effectLst/>
                <a:latin typeface="Times New Roman" panose="02020603050405020304" pitchFamily="18" charset="0"/>
                <a:ea typeface="Times New Roman" panose="02020603050405020304" pitchFamily="18" charset="0"/>
              </a:rPr>
              <a:t>U</a:t>
            </a:r>
            <a:r>
              <a:rPr lang="ru-RU" sz="1800" b="1" dirty="0">
                <a:effectLst/>
                <a:latin typeface="Times New Roman" panose="02020603050405020304" pitchFamily="18" charset="0"/>
                <a:ea typeface="Times New Roman" panose="02020603050405020304" pitchFamily="18" charset="0"/>
              </a:rPr>
              <a:t>, </a:t>
            </a:r>
            <a:r>
              <a:rPr lang="ru-RU" sz="1800" dirty="0">
                <a:effectLst/>
                <a:latin typeface="Times New Roman" panose="02020603050405020304" pitchFamily="18" charset="0"/>
                <a:ea typeface="Times New Roman" panose="02020603050405020304" pitchFamily="18" charset="0"/>
              </a:rPr>
              <a:t>кроме элементов множества А. Дополнение А определяется отрицанием свойства  </a:t>
            </a:r>
            <a:r>
              <a:rPr lang="en-US" sz="1800" dirty="0">
                <a:effectLst/>
                <a:latin typeface="Times New Roman" panose="02020603050405020304" pitchFamily="18" charset="0"/>
                <a:ea typeface="Times New Roman" panose="02020603050405020304" pitchFamily="18" charset="0"/>
              </a:rPr>
              <a:t>R</a:t>
            </a:r>
            <a:r>
              <a:rPr lang="ru-RU" sz="1800" dirty="0">
                <a:effectLst/>
                <a:latin typeface="Times New Roman" panose="02020603050405020304" pitchFamily="18" charset="0"/>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x</a:t>
            </a:r>
            <a:r>
              <a:rPr lang="ru-RU" sz="1800" dirty="0">
                <a:effectLst/>
                <a:latin typeface="Times New Roman" panose="02020603050405020304" pitchFamily="18" charset="0"/>
                <a:ea typeface="Times New Roman" panose="02020603050405020304" pitchFamily="18" charset="0"/>
              </a:rPr>
              <a:t>), с помощью которого определяется А. Очевидно        А\В</a:t>
            </a:r>
            <a:r>
              <a:rPr lang="ru-RU" sz="1800" i="1" dirty="0">
                <a:effectLst/>
                <a:latin typeface="Times New Roman" panose="02020603050405020304" pitchFamily="18" charset="0"/>
                <a:ea typeface="Times New Roman" panose="02020603050405020304" pitchFamily="18" charset="0"/>
              </a:rPr>
              <a:t>=</a:t>
            </a:r>
            <a:r>
              <a:rPr lang="ru-RU" sz="1800" dirty="0">
                <a:effectLst/>
                <a:latin typeface="Times New Roman" panose="02020603050405020304" pitchFamily="18" charset="0"/>
                <a:ea typeface="Times New Roman" panose="02020603050405020304" pitchFamily="18" charset="0"/>
              </a:rPr>
              <a:t> А</a:t>
            </a:r>
            <a:r>
              <a:rPr lang="ru-RU" sz="1800" dirty="0">
                <a:effectLst/>
                <a:latin typeface="Times New Roman" panose="02020603050405020304" pitchFamily="18" charset="0"/>
                <a:ea typeface="Times New Roman" panose="02020603050405020304" pitchFamily="18" charset="0"/>
                <a:sym typeface="Symbol" panose="05050102010706020507" pitchFamily="18" charset="2"/>
              </a:rPr>
              <a:t></a:t>
            </a:r>
            <a:r>
              <a:rPr lang="ru-RU" sz="1800" dirty="0">
                <a:effectLst/>
                <a:latin typeface="Times New Roman" panose="02020603050405020304" pitchFamily="18" charset="0"/>
                <a:ea typeface="Times New Roman" panose="02020603050405020304" pitchFamily="18" charset="0"/>
              </a:rPr>
              <a:t>В.</a:t>
            </a:r>
          </a:p>
          <a:p>
            <a:pPr indent="342900" algn="just"/>
            <a:r>
              <a:rPr lang="ru-RU" sz="1800" i="1" dirty="0">
                <a:effectLst/>
                <a:latin typeface="Times New Roman" panose="02020603050405020304" pitchFamily="18" charset="0"/>
                <a:ea typeface="Times New Roman" panose="02020603050405020304" pitchFamily="18" charset="0"/>
              </a:rPr>
              <a:t>Дизъюнктивная сумма (симметрическая разность) А+В(или А</a:t>
            </a:r>
            <a:r>
              <a:rPr lang="ru-RU" sz="1800" i="1" dirty="0">
                <a:effectLst/>
                <a:latin typeface="Times New Roman" panose="02020603050405020304" pitchFamily="18" charset="0"/>
                <a:ea typeface="Times New Roman" panose="02020603050405020304" pitchFamily="18" charset="0"/>
                <a:sym typeface="Symbol" panose="05050102010706020507" pitchFamily="18" charset="2"/>
              </a:rPr>
              <a:t></a:t>
            </a:r>
            <a:r>
              <a:rPr lang="ru-RU" sz="1800" i="1" dirty="0">
                <a:effectLst/>
                <a:latin typeface="Times New Roman" panose="02020603050405020304" pitchFamily="18" charset="0"/>
                <a:ea typeface="Times New Roman" panose="02020603050405020304" pitchFamily="18" charset="0"/>
              </a:rPr>
              <a:t>В) </a:t>
            </a:r>
            <a:r>
              <a:rPr lang="ru-RU" sz="1800" dirty="0">
                <a:effectLst/>
                <a:latin typeface="Times New Roman" panose="02020603050405020304" pitchFamily="18" charset="0"/>
                <a:ea typeface="Times New Roman" panose="02020603050405020304" pitchFamily="18" charset="0"/>
              </a:rPr>
              <a:t>есть множество всех элементов, принадлежащих или А или В ( но </a:t>
            </a:r>
            <a:r>
              <a:rPr lang="ru-RU" sz="1800" dirty="0" err="1">
                <a:effectLst/>
                <a:latin typeface="Times New Roman" panose="02020603050405020304" pitchFamily="18" charset="0"/>
                <a:ea typeface="Times New Roman" panose="02020603050405020304" pitchFamily="18" charset="0"/>
              </a:rPr>
              <a:t>тне</a:t>
            </a:r>
            <a:r>
              <a:rPr lang="ru-RU" sz="1800" dirty="0">
                <a:effectLst/>
                <a:latin typeface="Times New Roman" panose="02020603050405020304" pitchFamily="18" charset="0"/>
                <a:ea typeface="Times New Roman" panose="02020603050405020304" pitchFamily="18" charset="0"/>
              </a:rPr>
              <a:t> обоим вместе). Например, {1,2,3}+ {2,3,4}= {1,4}. Дизъюнктивная  сумма  получается объединением  элементов множества за исключением тех, которые встречаются дважды.</a:t>
            </a:r>
          </a:p>
          <a:p>
            <a:pPr indent="342900" algn="just"/>
            <a:r>
              <a:rPr lang="ru-RU" sz="1800" i="1" dirty="0">
                <a:effectLst/>
                <a:latin typeface="Times New Roman" panose="02020603050405020304" pitchFamily="18" charset="0"/>
                <a:ea typeface="Times New Roman" panose="02020603050405020304" pitchFamily="18" charset="0"/>
              </a:rPr>
              <a:t>Круги Эйлера. </a:t>
            </a:r>
            <a:r>
              <a:rPr lang="ru-RU" sz="1800" dirty="0">
                <a:effectLst/>
                <a:latin typeface="Times New Roman" panose="02020603050405020304" pitchFamily="18" charset="0"/>
                <a:ea typeface="Times New Roman" panose="02020603050405020304" pitchFamily="18" charset="0"/>
              </a:rPr>
              <a:t>Для наглядного изображения соотношений между подмножествами  какого-либо универсума используют круги Эйлера. Обычно универсум изображается множеством  точек прямоугольника, а его подмножества изображаются в виде кругов или других простых областей внутри этого прямоугольник.</a:t>
            </a:r>
          </a:p>
          <a:p>
            <a:pPr indent="342900" algn="just"/>
            <a:r>
              <a:rPr lang="ru-RU" sz="1800" i="1" dirty="0">
                <a:effectLst/>
                <a:latin typeface="Times New Roman" panose="02020603050405020304" pitchFamily="18" charset="0"/>
                <a:ea typeface="Times New Roman" panose="02020603050405020304" pitchFamily="18" charset="0"/>
              </a:rPr>
              <a:t>Непересекающиеся множества </a:t>
            </a:r>
            <a:r>
              <a:rPr lang="ru-RU" sz="1800" dirty="0">
                <a:effectLst/>
                <a:latin typeface="Times New Roman" panose="02020603050405020304" pitchFamily="18" charset="0"/>
                <a:ea typeface="Times New Roman" panose="02020603050405020304" pitchFamily="18" charset="0"/>
              </a:rPr>
              <a:t> изображаются неперекрывающимися областями, а включение множества  соответствует области целиком  располагающейся внутри другой (рис. 2). Дополнение множества А (до </a:t>
            </a:r>
            <a:r>
              <a:rPr lang="en-US" sz="1800" dirty="0">
                <a:effectLst/>
                <a:latin typeface="Times New Roman" panose="02020603050405020304" pitchFamily="18" charset="0"/>
                <a:ea typeface="Times New Roman" panose="02020603050405020304" pitchFamily="18" charset="0"/>
              </a:rPr>
              <a:t>U</a:t>
            </a:r>
            <a:r>
              <a:rPr lang="ru-RU" sz="1800" dirty="0">
                <a:effectLst/>
                <a:latin typeface="Times New Roman" panose="02020603050405020304" pitchFamily="18" charset="0"/>
                <a:ea typeface="Times New Roman" panose="02020603050405020304" pitchFamily="18" charset="0"/>
              </a:rPr>
              <a:t>), т.е. множество </a:t>
            </a:r>
            <a:r>
              <a:rPr lang="ru-RU" sz="1800" dirty="0">
                <a:effectLst/>
                <a:latin typeface="Times New Roman" panose="02020603050405020304" pitchFamily="18" charset="0"/>
                <a:ea typeface="Times New Roman" panose="02020603050405020304" pitchFamily="18" charset="0"/>
                <a:sym typeface="Symbol" panose="05050102010706020507" pitchFamily="18" charset="2"/>
              </a:rPr>
              <a:t></a:t>
            </a:r>
            <a:r>
              <a:rPr lang="ru-RU" sz="1800" dirty="0">
                <a:effectLst/>
                <a:latin typeface="Times New Roman" panose="02020603050405020304" pitchFamily="18" charset="0"/>
                <a:ea typeface="Times New Roman" panose="02020603050405020304" pitchFamily="18" charset="0"/>
              </a:rPr>
              <a:t>А изображается той частью прямоугольника, которая лежит за пределами круга, изображающего А.</a:t>
            </a:r>
          </a:p>
          <a:p>
            <a:endParaRPr lang="ru-RU" dirty="0"/>
          </a:p>
        </p:txBody>
      </p:sp>
    </p:spTree>
    <p:extLst>
      <p:ext uri="{BB962C8B-B14F-4D97-AF65-F5344CB8AC3E}">
        <p14:creationId xmlns:p14="http://schemas.microsoft.com/office/powerpoint/2010/main" val="30886985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5E1AABD-8270-41F8-8177-E16538451C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7" y="6350"/>
            <a:ext cx="11417527" cy="7137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59693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52B1816-7672-4082-BC5E-7F0F63006744}"/>
              </a:ext>
            </a:extLst>
          </p:cNvPr>
          <p:cNvSpPr>
            <a:spLocks noGrp="1"/>
          </p:cNvSpPr>
          <p:nvPr>
            <p:ph type="title"/>
          </p:nvPr>
        </p:nvSpPr>
        <p:spPr/>
        <p:txBody>
          <a:bodyPr/>
          <a:lstStyle/>
          <a:p>
            <a:pPr algn="ctr"/>
            <a:r>
              <a:rPr lang="ru-RU" b="1" dirty="0">
                <a:solidFill>
                  <a:srgbClr val="FF0000"/>
                </a:solidFill>
              </a:rPr>
              <a:t>Теория множеств</a:t>
            </a:r>
          </a:p>
        </p:txBody>
      </p:sp>
      <p:sp>
        <p:nvSpPr>
          <p:cNvPr id="3" name="Объект 2">
            <a:extLst>
              <a:ext uri="{FF2B5EF4-FFF2-40B4-BE49-F238E27FC236}">
                <a16:creationId xmlns:a16="http://schemas.microsoft.com/office/drawing/2014/main" id="{BA5AACDF-8FB1-445D-B65F-B79CAECFE9E8}"/>
              </a:ext>
            </a:extLst>
          </p:cNvPr>
          <p:cNvSpPr>
            <a:spLocks noGrp="1"/>
          </p:cNvSpPr>
          <p:nvPr>
            <p:ph idx="1"/>
          </p:nvPr>
        </p:nvSpPr>
        <p:spPr>
          <a:xfrm>
            <a:off x="838200" y="1611086"/>
            <a:ext cx="10515600" cy="4996543"/>
          </a:xfrm>
        </p:spPr>
        <p:txBody>
          <a:bodyPr/>
          <a:lstStyle/>
          <a:p>
            <a:pPr algn="just"/>
            <a:r>
              <a:rPr lang="ru-RU" sz="1800" b="1" dirty="0">
                <a:effectLst/>
                <a:latin typeface="Times New Roman" panose="02020603050405020304" pitchFamily="18" charset="0"/>
                <a:ea typeface="Times New Roman" panose="02020603050405020304" pitchFamily="18" charset="0"/>
              </a:rPr>
              <a:t>Основные определения теории множеств.</a:t>
            </a:r>
            <a:endParaRPr lang="ru-RU" sz="1800" dirty="0">
              <a:effectLst/>
              <a:latin typeface="Times New Roman" panose="02020603050405020304" pitchFamily="18" charset="0"/>
              <a:ea typeface="Times New Roman" panose="02020603050405020304" pitchFamily="18" charset="0"/>
            </a:endParaRPr>
          </a:p>
          <a:p>
            <a:pPr indent="342900" algn="just"/>
            <a:r>
              <a:rPr lang="ru-RU" sz="2400" dirty="0">
                <a:effectLst/>
                <a:latin typeface="Times New Roman" panose="02020603050405020304" pitchFamily="18" charset="0"/>
                <a:ea typeface="Times New Roman" panose="02020603050405020304" pitchFamily="18" charset="0"/>
              </a:rPr>
              <a:t>Множество относится к числу наиболее общих, основополагающих понятий математики. Например, множество образуется из элементов, обладающих некоторыми свойствами и находящихся в некоторых отношениях между собой или с  элементами других множеств. </a:t>
            </a:r>
          </a:p>
          <a:p>
            <a:pPr indent="342900" algn="just"/>
            <a:r>
              <a:rPr lang="ru-RU" sz="2400" i="1" dirty="0">
                <a:effectLst/>
                <a:latin typeface="Times New Roman" panose="02020603050405020304" pitchFamily="18" charset="0"/>
                <a:ea typeface="Times New Roman" panose="02020603050405020304" pitchFamily="18" charset="0"/>
              </a:rPr>
              <a:t>Отношение принадлежности</a:t>
            </a:r>
            <a:r>
              <a:rPr lang="ru-RU" sz="240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a:t>
            </a:r>
            <a:r>
              <a:rPr lang="ru-RU" sz="2400" dirty="0" err="1">
                <a:effectLst/>
                <a:latin typeface="Times New Roman" panose="02020603050405020304" pitchFamily="18" charset="0"/>
                <a:ea typeface="Times New Roman" panose="02020603050405020304" pitchFamily="18" charset="0"/>
              </a:rPr>
              <a:t>ножество</a:t>
            </a:r>
            <a:r>
              <a:rPr lang="ru-RU" sz="2400" dirty="0">
                <a:effectLst/>
                <a:latin typeface="Times New Roman" panose="02020603050405020304" pitchFamily="18" charset="0"/>
                <a:ea typeface="Times New Roman" panose="02020603050405020304" pitchFamily="18" charset="0"/>
              </a:rPr>
              <a:t> А состоит из различных элементов </a:t>
            </a:r>
            <a:r>
              <a:rPr lang="en-US" sz="2400" dirty="0">
                <a:effectLst/>
                <a:latin typeface="Times New Roman" panose="02020603050405020304" pitchFamily="18" charset="0"/>
                <a:ea typeface="Times New Roman" panose="02020603050405020304" pitchFamily="18" charset="0"/>
              </a:rPr>
              <a:t>a</a:t>
            </a:r>
            <a:r>
              <a:rPr lang="ru-RU" sz="2400" baseline="-25000" dirty="0">
                <a:effectLst/>
                <a:latin typeface="Times New Roman" panose="02020603050405020304" pitchFamily="18" charset="0"/>
                <a:ea typeface="Times New Roman" panose="02020603050405020304" pitchFamily="18" charset="0"/>
              </a:rPr>
              <a:t>1</a:t>
            </a:r>
            <a:r>
              <a:rPr lang="ru-RU" sz="240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a:t>
            </a:r>
            <a:r>
              <a:rPr lang="ru-RU" sz="2400" baseline="-25000" dirty="0">
                <a:effectLst/>
                <a:latin typeface="Times New Roman" panose="02020603050405020304" pitchFamily="18" charset="0"/>
                <a:ea typeface="Times New Roman" panose="02020603050405020304" pitchFamily="18" charset="0"/>
              </a:rPr>
              <a:t>2</a:t>
            </a:r>
            <a:r>
              <a:rPr lang="ru-RU" sz="240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a:t>
            </a:r>
            <a:r>
              <a:rPr lang="en-US" sz="2400" baseline="-25000" dirty="0">
                <a:effectLst/>
                <a:latin typeface="Times New Roman" panose="02020603050405020304" pitchFamily="18" charset="0"/>
                <a:ea typeface="Times New Roman" panose="02020603050405020304" pitchFamily="18" charset="0"/>
              </a:rPr>
              <a:t>n</a:t>
            </a:r>
            <a:r>
              <a:rPr lang="ru-RU" sz="2400" dirty="0">
                <a:effectLst/>
                <a:latin typeface="Times New Roman" panose="02020603050405020304" pitchFamily="18" charset="0"/>
                <a:ea typeface="Times New Roman" panose="02020603050405020304" pitchFamily="18" charset="0"/>
              </a:rPr>
              <a:t>, (и только из этих элементов), условно записывается А={ </a:t>
            </a:r>
            <a:r>
              <a:rPr lang="en-US" sz="2400" dirty="0">
                <a:effectLst/>
                <a:latin typeface="Times New Roman" panose="02020603050405020304" pitchFamily="18" charset="0"/>
                <a:ea typeface="Times New Roman" panose="02020603050405020304" pitchFamily="18" charset="0"/>
              </a:rPr>
              <a:t>a</a:t>
            </a:r>
            <a:r>
              <a:rPr lang="ru-RU" sz="2400" baseline="-25000" dirty="0">
                <a:effectLst/>
                <a:latin typeface="Times New Roman" panose="02020603050405020304" pitchFamily="18" charset="0"/>
                <a:ea typeface="Times New Roman" panose="02020603050405020304" pitchFamily="18" charset="0"/>
              </a:rPr>
              <a:t>1</a:t>
            </a:r>
            <a:r>
              <a:rPr lang="ru-RU" sz="240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a:t>
            </a:r>
            <a:r>
              <a:rPr lang="ru-RU" sz="2400" baseline="-25000" dirty="0">
                <a:effectLst/>
                <a:latin typeface="Times New Roman" panose="02020603050405020304" pitchFamily="18" charset="0"/>
                <a:ea typeface="Times New Roman" panose="02020603050405020304" pitchFamily="18" charset="0"/>
              </a:rPr>
              <a:t>2</a:t>
            </a:r>
            <a:r>
              <a:rPr lang="ru-RU" sz="240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a:t>
            </a:r>
            <a:r>
              <a:rPr lang="en-US" sz="2400" baseline="-25000" dirty="0">
                <a:effectLst/>
                <a:latin typeface="Times New Roman" panose="02020603050405020304" pitchFamily="18" charset="0"/>
                <a:ea typeface="Times New Roman" panose="02020603050405020304" pitchFamily="18" charset="0"/>
              </a:rPr>
              <a:t>n</a:t>
            </a:r>
            <a:r>
              <a:rPr lang="ru-RU" sz="2400" dirty="0">
                <a:effectLst/>
                <a:latin typeface="Times New Roman" panose="02020603050405020304" pitchFamily="18" charset="0"/>
                <a:ea typeface="Times New Roman" panose="02020603050405020304" pitchFamily="18" charset="0"/>
              </a:rPr>
              <a:t>,} обозначается символом </a:t>
            </a:r>
            <a:r>
              <a:rPr lang="en-US" sz="2400" dirty="0">
                <a:effectLst/>
                <a:latin typeface="Times New Roman" panose="02020603050405020304" pitchFamily="18" charset="0"/>
                <a:ea typeface="Times New Roman" panose="02020603050405020304" pitchFamily="18" charset="0"/>
                <a:sym typeface="Symbol" panose="05050102010706020507" pitchFamily="18" charset="2"/>
              </a:rPr>
              <a:t></a:t>
            </a:r>
            <a:r>
              <a:rPr lang="ru-RU" sz="2400" dirty="0">
                <a:effectLst/>
                <a:latin typeface="Times New Roman" panose="02020603050405020304" pitchFamily="18" charset="0"/>
                <a:ea typeface="Times New Roman" panose="02020603050405020304" pitchFamily="18" charset="0"/>
              </a:rPr>
              <a:t> ,т.е.  </a:t>
            </a:r>
            <a:r>
              <a:rPr lang="en-US" sz="2400" dirty="0">
                <a:effectLst/>
                <a:latin typeface="Times New Roman" panose="02020603050405020304" pitchFamily="18" charset="0"/>
                <a:ea typeface="Times New Roman" panose="02020603050405020304" pitchFamily="18" charset="0"/>
              </a:rPr>
              <a:t>a</a:t>
            </a:r>
            <a:r>
              <a:rPr lang="ru-RU" sz="2400" baseline="-25000" dirty="0">
                <a:effectLst/>
                <a:latin typeface="Times New Roman" panose="02020603050405020304" pitchFamily="18" charset="0"/>
                <a:ea typeface="Times New Roman" panose="02020603050405020304" pitchFamily="18" charset="0"/>
              </a:rPr>
              <a:t>1</a:t>
            </a:r>
            <a:r>
              <a:rPr lang="en-US" sz="2400" dirty="0">
                <a:effectLst/>
                <a:latin typeface="Times New Roman" panose="02020603050405020304" pitchFamily="18" charset="0"/>
                <a:ea typeface="Times New Roman" panose="02020603050405020304" pitchFamily="18" charset="0"/>
                <a:sym typeface="Symbol" panose="05050102010706020507" pitchFamily="18" charset="2"/>
              </a:rPr>
              <a:t></a:t>
            </a:r>
            <a:r>
              <a:rPr lang="ru-RU" sz="2400" dirty="0">
                <a:effectLst/>
                <a:latin typeface="Times New Roman" panose="02020603050405020304" pitchFamily="18" charset="0"/>
                <a:ea typeface="Times New Roman" panose="02020603050405020304" pitchFamily="18" charset="0"/>
              </a:rPr>
              <a:t>А, </a:t>
            </a:r>
            <a:r>
              <a:rPr lang="en-US" sz="2400" dirty="0">
                <a:effectLst/>
                <a:latin typeface="Times New Roman" panose="02020603050405020304" pitchFamily="18" charset="0"/>
                <a:ea typeface="Times New Roman" panose="02020603050405020304" pitchFamily="18" charset="0"/>
              </a:rPr>
              <a:t>a</a:t>
            </a:r>
            <a:r>
              <a:rPr lang="ru-RU" sz="2400" baseline="-25000" dirty="0">
                <a:effectLst/>
                <a:latin typeface="Times New Roman" panose="02020603050405020304" pitchFamily="18" charset="0"/>
                <a:ea typeface="Times New Roman" panose="02020603050405020304" pitchFamily="18" charset="0"/>
              </a:rPr>
              <a:t>2</a:t>
            </a:r>
            <a:r>
              <a:rPr lang="en-US" sz="2400" dirty="0">
                <a:effectLst/>
                <a:latin typeface="Times New Roman" panose="02020603050405020304" pitchFamily="18" charset="0"/>
                <a:ea typeface="Times New Roman" panose="02020603050405020304" pitchFamily="18" charset="0"/>
                <a:sym typeface="Symbol" panose="05050102010706020507" pitchFamily="18" charset="2"/>
              </a:rPr>
              <a:t></a:t>
            </a:r>
            <a:r>
              <a:rPr lang="ru-RU" sz="2400" dirty="0">
                <a:effectLst/>
                <a:latin typeface="Times New Roman" panose="02020603050405020304" pitchFamily="18" charset="0"/>
                <a:ea typeface="Times New Roman" panose="02020603050405020304" pitchFamily="18" charset="0"/>
              </a:rPr>
              <a:t>А, </a:t>
            </a:r>
            <a:r>
              <a:rPr lang="en-US" sz="2400" dirty="0">
                <a:effectLst/>
                <a:latin typeface="Times New Roman" panose="02020603050405020304" pitchFamily="18" charset="0"/>
                <a:ea typeface="Times New Roman" panose="02020603050405020304" pitchFamily="18" charset="0"/>
              </a:rPr>
              <a:t>a</a:t>
            </a:r>
            <a:r>
              <a:rPr lang="en-US" sz="2400" baseline="-25000" dirty="0">
                <a:effectLst/>
                <a:latin typeface="Times New Roman" panose="02020603050405020304" pitchFamily="18" charset="0"/>
                <a:ea typeface="Times New Roman" panose="02020603050405020304" pitchFamily="18" charset="0"/>
              </a:rPr>
              <a:t>n</a:t>
            </a:r>
            <a:r>
              <a:rPr lang="en-US" sz="2400" dirty="0">
                <a:effectLst/>
                <a:latin typeface="Times New Roman" panose="02020603050405020304" pitchFamily="18" charset="0"/>
                <a:ea typeface="Times New Roman" panose="02020603050405020304" pitchFamily="18" charset="0"/>
                <a:sym typeface="Symbol" panose="05050102010706020507" pitchFamily="18" charset="2"/>
              </a:rPr>
              <a:t></a:t>
            </a:r>
            <a:r>
              <a:rPr lang="ru-RU" sz="2400" dirty="0">
                <a:effectLst/>
                <a:latin typeface="Times New Roman" panose="02020603050405020304" pitchFamily="18" charset="0"/>
                <a:ea typeface="Times New Roman" panose="02020603050405020304" pitchFamily="18" charset="0"/>
              </a:rPr>
              <a:t>А  или </a:t>
            </a:r>
            <a:r>
              <a:rPr lang="en-US" sz="2400" dirty="0">
                <a:effectLst/>
                <a:latin typeface="Times New Roman" panose="02020603050405020304" pitchFamily="18" charset="0"/>
                <a:ea typeface="Times New Roman" panose="02020603050405020304" pitchFamily="18" charset="0"/>
              </a:rPr>
              <a:t>a</a:t>
            </a:r>
            <a:r>
              <a:rPr lang="ru-RU" sz="2400" baseline="-25000" dirty="0">
                <a:effectLst/>
                <a:latin typeface="Times New Roman" panose="02020603050405020304" pitchFamily="18" charset="0"/>
                <a:ea typeface="Times New Roman" panose="02020603050405020304" pitchFamily="18" charset="0"/>
              </a:rPr>
              <a:t>1</a:t>
            </a:r>
            <a:r>
              <a:rPr lang="ru-RU" sz="240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a:t>
            </a:r>
            <a:r>
              <a:rPr lang="ru-RU" sz="2400" baseline="-25000" dirty="0">
                <a:effectLst/>
                <a:latin typeface="Times New Roman" panose="02020603050405020304" pitchFamily="18" charset="0"/>
                <a:ea typeface="Times New Roman" panose="02020603050405020304" pitchFamily="18" charset="0"/>
              </a:rPr>
              <a:t>2</a:t>
            </a:r>
            <a:r>
              <a:rPr lang="ru-RU" sz="240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a:t>
            </a:r>
            <a:r>
              <a:rPr lang="en-US" sz="2400" baseline="-25000" dirty="0">
                <a:effectLst/>
                <a:latin typeface="Times New Roman" panose="02020603050405020304" pitchFamily="18" charset="0"/>
                <a:ea typeface="Times New Roman" panose="02020603050405020304" pitchFamily="18" charset="0"/>
              </a:rPr>
              <a:t>n</a:t>
            </a:r>
            <a:r>
              <a:rPr lang="en-US" sz="2400" dirty="0">
                <a:effectLst/>
                <a:latin typeface="Times New Roman" panose="02020603050405020304" pitchFamily="18" charset="0"/>
                <a:ea typeface="Times New Roman" panose="02020603050405020304" pitchFamily="18" charset="0"/>
                <a:sym typeface="Symbol" panose="05050102010706020507" pitchFamily="18" charset="2"/>
              </a:rPr>
              <a:t></a:t>
            </a:r>
            <a:r>
              <a:rPr lang="ru-RU" sz="2400" dirty="0">
                <a:effectLst/>
                <a:latin typeface="Times New Roman" panose="02020603050405020304" pitchFamily="18" charset="0"/>
                <a:ea typeface="Times New Roman" panose="02020603050405020304" pitchFamily="18" charset="0"/>
              </a:rPr>
              <a:t>А .  Если </a:t>
            </a:r>
            <a:r>
              <a:rPr lang="en-US" sz="2400" dirty="0">
                <a:effectLst/>
                <a:latin typeface="Times New Roman" panose="02020603050405020304" pitchFamily="18" charset="0"/>
                <a:ea typeface="Times New Roman" panose="02020603050405020304" pitchFamily="18" charset="0"/>
              </a:rPr>
              <a:t>b </a:t>
            </a:r>
            <a:r>
              <a:rPr lang="ru-RU" sz="2400" dirty="0">
                <a:effectLst/>
                <a:latin typeface="Times New Roman" panose="02020603050405020304" pitchFamily="18" charset="0"/>
                <a:ea typeface="Times New Roman" panose="02020603050405020304" pitchFamily="18" charset="0"/>
              </a:rPr>
              <a:t>не является элементом А, то пишут  </a:t>
            </a:r>
            <a:r>
              <a:rPr lang="en-US" sz="2400" dirty="0">
                <a:effectLst/>
                <a:latin typeface="Times New Roman" panose="02020603050405020304" pitchFamily="18" charset="0"/>
                <a:ea typeface="Times New Roman" panose="02020603050405020304" pitchFamily="18" charset="0"/>
              </a:rPr>
              <a:t>b </a:t>
            </a:r>
            <a:r>
              <a:rPr lang="en-US" sz="2400" dirty="0">
                <a:effectLst/>
                <a:latin typeface="Times New Roman" panose="02020603050405020304" pitchFamily="18" charset="0"/>
                <a:ea typeface="Times New Roman" panose="02020603050405020304" pitchFamily="18" charset="0"/>
                <a:sym typeface="Symbol" panose="05050102010706020507" pitchFamily="18" charset="2"/>
              </a:rPr>
              <a:t></a:t>
            </a:r>
            <a:r>
              <a:rPr lang="ru-RU" sz="2400" dirty="0">
                <a:effectLst/>
                <a:latin typeface="Times New Roman" panose="02020603050405020304" pitchFamily="18" charset="0"/>
                <a:ea typeface="Times New Roman" panose="02020603050405020304" pitchFamily="18" charset="0"/>
              </a:rPr>
              <a:t> А .</a:t>
            </a:r>
          </a:p>
          <a:p>
            <a:r>
              <a:rPr lang="ru-RU" sz="2400" dirty="0">
                <a:effectLst/>
                <a:latin typeface="Times New Roman" panose="02020603050405020304" pitchFamily="18" charset="0"/>
                <a:ea typeface="Times New Roman" panose="02020603050405020304" pitchFamily="18" charset="0"/>
              </a:rPr>
              <a:t>Два множества равны (тождественны), если А=В, тогда и только тогда, когда каждый элемент А является элементом  В и обратно. Это значит, что множество однозначно определяется своими элементами.</a:t>
            </a:r>
          </a:p>
          <a:p>
            <a:endParaRPr lang="ru-RU" dirty="0"/>
          </a:p>
        </p:txBody>
      </p:sp>
    </p:spTree>
    <p:extLst>
      <p:ext uri="{BB962C8B-B14F-4D97-AF65-F5344CB8AC3E}">
        <p14:creationId xmlns:p14="http://schemas.microsoft.com/office/powerpoint/2010/main" val="20925993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11942B0-CDFB-447E-BFD5-5D844B91A62A}"/>
              </a:ext>
            </a:extLst>
          </p:cNvPr>
          <p:cNvSpPr>
            <a:spLocks noGrp="1"/>
          </p:cNvSpPr>
          <p:nvPr>
            <p:ph type="title"/>
          </p:nvPr>
        </p:nvSpPr>
        <p:spPr/>
        <p:txBody>
          <a:bodyPr/>
          <a:lstStyle/>
          <a:p>
            <a:pPr algn="ctr"/>
            <a:r>
              <a:rPr lang="ru-RU" b="1" dirty="0">
                <a:solidFill>
                  <a:srgbClr val="FF0000"/>
                </a:solidFill>
              </a:rPr>
              <a:t>Теория множеств</a:t>
            </a:r>
          </a:p>
        </p:txBody>
      </p:sp>
      <p:sp>
        <p:nvSpPr>
          <p:cNvPr id="3" name="Объект 2">
            <a:extLst>
              <a:ext uri="{FF2B5EF4-FFF2-40B4-BE49-F238E27FC236}">
                <a16:creationId xmlns:a16="http://schemas.microsoft.com/office/drawing/2014/main" id="{6C595C38-1B85-4AB5-8AFE-911B29EB2D6C}"/>
              </a:ext>
            </a:extLst>
          </p:cNvPr>
          <p:cNvSpPr>
            <a:spLocks noGrp="1"/>
          </p:cNvSpPr>
          <p:nvPr>
            <p:ph idx="1"/>
          </p:nvPr>
        </p:nvSpPr>
        <p:spPr/>
        <p:txBody>
          <a:bodyPr/>
          <a:lstStyle/>
          <a:p>
            <a:pPr algn="just"/>
            <a:r>
              <a:rPr lang="ru-RU" sz="2400" i="1" dirty="0">
                <a:effectLst/>
                <a:latin typeface="Times New Roman" panose="02020603050405020304" pitchFamily="18" charset="0"/>
                <a:ea typeface="Times New Roman" panose="02020603050405020304" pitchFamily="18" charset="0"/>
              </a:rPr>
              <a:t>Непересекающиеся множества </a:t>
            </a:r>
            <a:r>
              <a:rPr lang="ru-RU" sz="2400" dirty="0">
                <a:effectLst/>
                <a:latin typeface="Times New Roman" panose="02020603050405020304" pitchFamily="18" charset="0"/>
                <a:ea typeface="Times New Roman" panose="02020603050405020304" pitchFamily="18" charset="0"/>
              </a:rPr>
              <a:t>изображаются неперекрывающимися областями, а включение множества соответствует области целиком располагающейся внутри другой (рис. 1.2). Дополнение множества А (до </a:t>
            </a:r>
            <a:r>
              <a:rPr lang="en-US" sz="2400" dirty="0">
                <a:effectLst/>
                <a:latin typeface="Times New Roman" panose="02020603050405020304" pitchFamily="18" charset="0"/>
                <a:ea typeface="Times New Roman" panose="02020603050405020304" pitchFamily="18" charset="0"/>
              </a:rPr>
              <a:t>U</a:t>
            </a:r>
            <a:r>
              <a:rPr lang="ru-RU" sz="2400" dirty="0">
                <a:effectLst/>
                <a:latin typeface="Times New Roman" panose="02020603050405020304" pitchFamily="18" charset="0"/>
                <a:ea typeface="Times New Roman" panose="02020603050405020304" pitchFamily="18" charset="0"/>
              </a:rPr>
              <a:t>), т.е. </a:t>
            </a:r>
            <a:r>
              <a:rPr lang="ru-RU" sz="2400" dirty="0" err="1">
                <a:effectLst/>
                <a:latin typeface="Times New Roman" panose="02020603050405020304" pitchFamily="18" charset="0"/>
                <a:ea typeface="Times New Roman" panose="02020603050405020304" pitchFamily="18" charset="0"/>
              </a:rPr>
              <a:t>множество</a:t>
            </a:r>
            <a:r>
              <a:rPr lang="ru-RU" sz="2400" dirty="0" err="1">
                <a:effectLst/>
                <a:latin typeface="Times New Roman" panose="02020603050405020304" pitchFamily="18" charset="0"/>
                <a:ea typeface="Times New Roman" panose="02020603050405020304" pitchFamily="18" charset="0"/>
                <a:sym typeface="Symbol" panose="05050102010706020507" pitchFamily="18" charset="2"/>
              </a:rPr>
              <a:t></a:t>
            </a:r>
            <a:r>
              <a:rPr lang="ru-RU" sz="2400" dirty="0" err="1">
                <a:effectLst/>
                <a:latin typeface="Times New Roman" panose="02020603050405020304" pitchFamily="18" charset="0"/>
                <a:ea typeface="Times New Roman" panose="02020603050405020304" pitchFamily="18" charset="0"/>
              </a:rPr>
              <a:t>А</a:t>
            </a:r>
            <a:r>
              <a:rPr lang="ru-RU" sz="2400" dirty="0">
                <a:effectLst/>
                <a:latin typeface="Times New Roman" panose="02020603050405020304" pitchFamily="18" charset="0"/>
                <a:ea typeface="Times New Roman" panose="02020603050405020304" pitchFamily="18" charset="0"/>
              </a:rPr>
              <a:t> изображается той частью прямоугольника, которая лежит за пределами круга, изображающего А.</a:t>
            </a:r>
          </a:p>
          <a:p>
            <a:endParaRPr lang="ru-RU" dirty="0"/>
          </a:p>
        </p:txBody>
      </p:sp>
    </p:spTree>
    <p:extLst>
      <p:ext uri="{BB962C8B-B14F-4D97-AF65-F5344CB8AC3E}">
        <p14:creationId xmlns:p14="http://schemas.microsoft.com/office/powerpoint/2010/main" val="19212106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539505A-57B4-44D8-8C8C-1E91771046EE}"/>
              </a:ext>
            </a:extLst>
          </p:cNvPr>
          <p:cNvSpPr>
            <a:spLocks noGrp="1"/>
          </p:cNvSpPr>
          <p:nvPr>
            <p:ph type="title"/>
          </p:nvPr>
        </p:nvSpPr>
        <p:spPr/>
        <p:txBody>
          <a:bodyPr/>
          <a:lstStyle/>
          <a:p>
            <a:pPr algn="ctr"/>
            <a:r>
              <a:rPr lang="ru-RU" b="1" dirty="0">
                <a:solidFill>
                  <a:srgbClr val="FF0000"/>
                </a:solidFill>
              </a:rPr>
              <a:t>Теория множеств</a:t>
            </a:r>
          </a:p>
        </p:txBody>
      </p:sp>
      <p:sp>
        <p:nvSpPr>
          <p:cNvPr id="3" name="Объект 2">
            <a:extLst>
              <a:ext uri="{FF2B5EF4-FFF2-40B4-BE49-F238E27FC236}">
                <a16:creationId xmlns:a16="http://schemas.microsoft.com/office/drawing/2014/main" id="{8F581585-4BC2-48CB-8729-616D8F7C0B91}"/>
              </a:ext>
            </a:extLst>
          </p:cNvPr>
          <p:cNvSpPr>
            <a:spLocks noGrp="1"/>
          </p:cNvSpPr>
          <p:nvPr>
            <p:ph idx="1"/>
          </p:nvPr>
        </p:nvSpPr>
        <p:spPr>
          <a:xfrm>
            <a:off x="3091543" y="4454512"/>
            <a:ext cx="5701113" cy="4076726"/>
          </a:xfrm>
        </p:spPr>
        <p:txBody>
          <a:bodyPr>
            <a:normAutofit/>
          </a:bodyPr>
          <a:lstStyle/>
          <a:p>
            <a:pPr algn="just"/>
            <a:r>
              <a:rPr lang="ru-RU" sz="2400" dirty="0">
                <a:effectLst/>
                <a:latin typeface="Times New Roman" panose="02020603050405020304" pitchFamily="18" charset="0"/>
                <a:ea typeface="Times New Roman" panose="02020603050405020304" pitchFamily="18" charset="0"/>
              </a:rPr>
              <a:t>Рис 1.3 Круги </a:t>
            </a:r>
            <a:r>
              <a:rPr lang="ru-RU" sz="2400" dirty="0">
                <a:latin typeface="Times New Roman" panose="02020603050405020304" pitchFamily="18" charset="0"/>
                <a:ea typeface="Times New Roman" panose="02020603050405020304" pitchFamily="18" charset="0"/>
              </a:rPr>
              <a:t>Э</a:t>
            </a:r>
            <a:r>
              <a:rPr lang="ru-RU" sz="2400" dirty="0">
                <a:effectLst/>
                <a:latin typeface="Times New Roman" panose="02020603050405020304" pitchFamily="18" charset="0"/>
                <a:ea typeface="Times New Roman" panose="02020603050405020304" pitchFamily="18" charset="0"/>
              </a:rPr>
              <a:t>йлера для непересекающихся множеств, отношения включения и дополнения</a:t>
            </a:r>
            <a:endParaRPr lang="ru-RU" sz="2400" dirty="0"/>
          </a:p>
        </p:txBody>
      </p:sp>
      <p:pic>
        <p:nvPicPr>
          <p:cNvPr id="4098" name="Picture 2">
            <a:extLst>
              <a:ext uri="{FF2B5EF4-FFF2-40B4-BE49-F238E27FC236}">
                <a16:creationId xmlns:a16="http://schemas.microsoft.com/office/drawing/2014/main" id="{26179EF4-4A63-4343-94B7-EB6AD3CA87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2192" y="2363871"/>
            <a:ext cx="6997461" cy="1918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30630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8617D02-F565-46E9-9BF4-8370D3A7FE01}"/>
              </a:ext>
            </a:extLst>
          </p:cNvPr>
          <p:cNvSpPr>
            <a:spLocks noGrp="1"/>
          </p:cNvSpPr>
          <p:nvPr>
            <p:ph type="title"/>
          </p:nvPr>
        </p:nvSpPr>
        <p:spPr>
          <a:xfrm>
            <a:off x="838200" y="0"/>
            <a:ext cx="10515600" cy="1325563"/>
          </a:xfrm>
        </p:spPr>
        <p:txBody>
          <a:bodyPr/>
          <a:lstStyle/>
          <a:p>
            <a:pPr algn="ctr"/>
            <a:r>
              <a:rPr lang="uk-UA" dirty="0" err="1"/>
              <a:t>Операции</a:t>
            </a:r>
            <a:r>
              <a:rPr lang="uk-UA" dirty="0"/>
              <a:t> над </a:t>
            </a:r>
            <a:r>
              <a:rPr lang="uk-UA" dirty="0" err="1"/>
              <a:t>множествами</a:t>
            </a:r>
            <a:endParaRPr lang="ru-RU" dirty="0"/>
          </a:p>
        </p:txBody>
      </p:sp>
      <p:sp>
        <p:nvSpPr>
          <p:cNvPr id="21" name="Rectangle 17">
            <a:extLst>
              <a:ext uri="{FF2B5EF4-FFF2-40B4-BE49-F238E27FC236}">
                <a16:creationId xmlns:a16="http://schemas.microsoft.com/office/drawing/2014/main" id="{508651BF-8A09-456D-9539-D8621FFC8288}"/>
              </a:ext>
            </a:extLst>
          </p:cNvPr>
          <p:cNvSpPr>
            <a:spLocks noChangeArrowheads="1"/>
          </p:cNvSpPr>
          <p:nvPr/>
        </p:nvSpPr>
        <p:spPr bwMode="auto">
          <a:xfrm>
            <a:off x="398585" y="940228"/>
            <a:ext cx="11629292" cy="6278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6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Свойства операций над множествами</a:t>
            </a:r>
            <a:r>
              <a:rPr kumimoji="0" lang="ru-RU" altLang="ru-RU" sz="2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Свойства выражаются совокупностью тождеств, справедливых независимо от конкретного содержания входящих в них множеств, являющихся подмножествами некоторого универсума </a:t>
            </a:r>
            <a:r>
              <a:rPr kumimoji="0" lang="en-US" altLang="ru-RU" sz="2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U</a:t>
            </a:r>
            <a:r>
              <a:rPr kumimoji="0" lang="ru-RU" altLang="ru-RU" sz="2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t>
            </a:r>
            <a:r>
              <a:rPr kumimoji="0" lang="uk-UA" altLang="ru-RU" sz="2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ru-RU" altLang="ru-RU" sz="2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ru-RU" sz="2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1а) А </a:t>
            </a:r>
            <a:r>
              <a:rPr kumimoji="0" lang="en-US" altLang="ru-RU" sz="2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kumimoji="0" lang="en-US" altLang="ru-RU" sz="2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B= B </a:t>
            </a:r>
            <a:r>
              <a:rPr kumimoji="0" lang="en-US" altLang="ru-RU" sz="2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kumimoji="0" lang="en-US" altLang="ru-RU" sz="2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a:t>
            </a:r>
            <a:endParaRPr kumimoji="0" lang="ru-RU" altLang="ru-RU" sz="2600" b="0" i="0" u="none" strike="noStrike" cap="none" normalizeH="0" baseline="0" dirty="0">
              <a:ln>
                <a:noFill/>
              </a:ln>
              <a:solidFill>
                <a:schemeClr val="tx1"/>
              </a:solidFill>
              <a:effectLst/>
              <a:latin typeface="Arial" panose="020B0604020202020204" pitchFamily="34" charset="0"/>
              <a:cs typeface="Arial" panose="020B0604020202020204" pitchFamily="34" charset="0"/>
              <a:sym typeface="Symbol" panose="05050102010706020507"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2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2a) A </a:t>
            </a:r>
            <a:r>
              <a:rPr kumimoji="0" lang="en-US" altLang="ru-RU" sz="2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(B</a:t>
            </a:r>
            <a:r>
              <a:rPr kumimoji="0" lang="en-US" altLang="ru-RU" sz="2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kumimoji="0" lang="en-US" altLang="ru-RU" sz="2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C)= (A</a:t>
            </a:r>
            <a:r>
              <a:rPr kumimoji="0" lang="en-US" altLang="ru-RU" sz="2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kumimoji="0" lang="en-US" altLang="ru-RU" sz="2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B) </a:t>
            </a:r>
            <a:r>
              <a:rPr kumimoji="0" lang="en-US" altLang="ru-RU" sz="2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kumimoji="0" lang="en-US" altLang="ru-RU" sz="2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C;</a:t>
            </a:r>
            <a:endParaRPr kumimoji="0" lang="ru-RU" altLang="ru-RU" sz="2600" b="0" i="0" u="none" strike="noStrike" cap="none" normalizeH="0" baseline="0" dirty="0">
              <a:ln>
                <a:noFill/>
              </a:ln>
              <a:solidFill>
                <a:schemeClr val="tx1"/>
              </a:solidFill>
              <a:effectLst/>
              <a:latin typeface="Arial" panose="020B0604020202020204" pitchFamily="34" charset="0"/>
              <a:cs typeface="Arial" panose="020B0604020202020204" pitchFamily="34" charset="0"/>
              <a:sym typeface="Symbol" panose="05050102010706020507"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2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3a) A</a:t>
            </a:r>
            <a:r>
              <a:rPr kumimoji="0" lang="en-US" altLang="ru-RU" sz="2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(B</a:t>
            </a:r>
            <a:r>
              <a:rPr kumimoji="0" lang="en-US" altLang="ru-RU" sz="2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kumimoji="0" lang="en-US" altLang="ru-RU" sz="2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C)= (A</a:t>
            </a:r>
            <a:r>
              <a:rPr kumimoji="0" lang="en-US" altLang="ru-RU" sz="2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kumimoji="0" lang="en-US" altLang="ru-RU" sz="2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B) </a:t>
            </a:r>
            <a:r>
              <a:rPr kumimoji="0" lang="en-US" altLang="ru-RU" sz="2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kumimoji="0" lang="en-US" altLang="ru-RU" sz="2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a:t>
            </a:r>
            <a:r>
              <a:rPr kumimoji="0" lang="en-US" altLang="ru-RU" sz="2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kumimoji="0" lang="en-US" altLang="ru-RU" sz="2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C)</a:t>
            </a:r>
            <a:endParaRPr kumimoji="0" lang="ru-RU" altLang="ru-RU" sz="2600" b="0" i="0" u="none" strike="noStrike" cap="none" normalizeH="0" baseline="0" dirty="0">
              <a:ln>
                <a:noFill/>
              </a:ln>
              <a:solidFill>
                <a:schemeClr val="tx1"/>
              </a:solidFill>
              <a:effectLst/>
              <a:latin typeface="Arial" panose="020B0604020202020204" pitchFamily="34" charset="0"/>
              <a:cs typeface="Arial" panose="020B0604020202020204" pitchFamily="34" charset="0"/>
              <a:sym typeface="Symbol" panose="05050102010706020507"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2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4a) A </a:t>
            </a:r>
            <a:r>
              <a:rPr kumimoji="0" lang="en-US" altLang="ru-RU" sz="2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ru-RU" sz="2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kumimoji="0" lang="en-US" altLang="ru-RU" sz="2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a:t>
            </a:r>
            <a:endParaRPr kumimoji="0" lang="ru-RU" altLang="ru-RU" sz="2600" b="0" i="0" u="none" strike="noStrike" cap="none" normalizeH="0" baseline="0" dirty="0">
              <a:ln>
                <a:noFill/>
              </a:ln>
              <a:solidFill>
                <a:schemeClr val="tx1"/>
              </a:solidFill>
              <a:effectLst/>
              <a:latin typeface="Arial" panose="020B0604020202020204" pitchFamily="34" charset="0"/>
              <a:cs typeface="Arial" panose="020B0604020202020204" pitchFamily="34" charset="0"/>
              <a:sym typeface="Symbol" panose="05050102010706020507"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2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5a) A </a:t>
            </a:r>
            <a:r>
              <a:rPr kumimoji="0" lang="en-US" altLang="ru-RU" sz="2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A=U;</a:t>
            </a:r>
            <a:endParaRPr kumimoji="0" lang="ru-RU" altLang="ru-RU" sz="2600" b="0" i="0" u="none" strike="noStrike" cap="none" normalizeH="0" baseline="0" dirty="0">
              <a:ln>
                <a:noFill/>
              </a:ln>
              <a:solidFill>
                <a:schemeClr val="tx1"/>
              </a:solidFill>
              <a:effectLst/>
              <a:latin typeface="Arial" panose="020B0604020202020204" pitchFamily="34" charset="0"/>
              <a:cs typeface="Arial" panose="020B0604020202020204" pitchFamily="34" charset="0"/>
              <a:sym typeface="Symbol" panose="05050102010706020507"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2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6a) A </a:t>
            </a:r>
            <a:r>
              <a:rPr kumimoji="0" lang="en-US" altLang="ru-RU" sz="2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U= U;</a:t>
            </a:r>
            <a:endParaRPr kumimoji="0" lang="ru-RU" altLang="ru-RU" sz="2600" b="0" i="0" u="none" strike="noStrike" cap="none" normalizeH="0" baseline="0" dirty="0">
              <a:ln>
                <a:noFill/>
              </a:ln>
              <a:solidFill>
                <a:schemeClr val="tx1"/>
              </a:solidFill>
              <a:effectLst/>
              <a:latin typeface="Arial" panose="020B0604020202020204" pitchFamily="34" charset="0"/>
              <a:cs typeface="Arial" panose="020B0604020202020204" pitchFamily="34" charset="0"/>
              <a:sym typeface="Symbol" panose="05050102010706020507"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2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7a)</a:t>
            </a:r>
            <a:r>
              <a:rPr kumimoji="0" lang="en-US" altLang="ru-RU" sz="2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=U;</a:t>
            </a:r>
            <a:endParaRPr kumimoji="0" lang="ru-RU" altLang="ru-RU" sz="2600" b="0" i="0" u="none" strike="noStrike" cap="none" normalizeH="0" baseline="0" dirty="0">
              <a:ln>
                <a:noFill/>
              </a:ln>
              <a:solidFill>
                <a:schemeClr val="tx1"/>
              </a:solidFill>
              <a:effectLst/>
              <a:latin typeface="Arial" panose="020B0604020202020204" pitchFamily="34" charset="0"/>
              <a:cs typeface="Arial" panose="020B0604020202020204" pitchFamily="34" charset="0"/>
              <a:sym typeface="Symbol" panose="05050102010706020507"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2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8a) A</a:t>
            </a:r>
            <a:r>
              <a:rPr kumimoji="0" lang="en-US" altLang="ru-RU" sz="2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a:t>
            </a:r>
            <a:r>
              <a:rPr kumimoji="0" lang="en-US" altLang="ru-RU" sz="2600" b="0" i="0" u="sng"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t>
            </a:r>
            <a:r>
              <a:rPr kumimoji="0" lang="ru-RU" altLang="ru-RU" sz="2600" b="0" i="0" u="sng"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А</a:t>
            </a:r>
            <a:r>
              <a:rPr kumimoji="0" lang="en-US" altLang="ru-RU" sz="2600" b="0" i="0" u="sng"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t>
            </a:r>
            <a:endParaRPr kumimoji="0" lang="ru-RU" altLang="ru-RU" sz="2600" b="0" i="0" u="sng" strike="noStrike" cap="none" normalizeH="0" baseline="0" dirty="0">
              <a:ln>
                <a:noFill/>
              </a:ln>
              <a:solidFill>
                <a:schemeClr val="tx1"/>
              </a:solidFill>
              <a:effectLst/>
              <a:latin typeface="Arial" panose="020B0604020202020204" pitchFamily="34" charset="0"/>
              <a:cs typeface="Arial" panose="020B0604020202020204" pitchFamily="34" charset="0"/>
              <a:sym typeface="Symbol" panose="05050102010706020507"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2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9a) A </a:t>
            </a:r>
            <a:r>
              <a:rPr kumimoji="0" lang="en-US" altLang="ru-RU" sz="2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a:t>
            </a:r>
            <a:r>
              <a:rPr kumimoji="0" lang="en-US" altLang="ru-RU" sz="2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kumimoji="0" lang="en-US" altLang="ru-RU" sz="2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B)= A;</a:t>
            </a:r>
            <a:endParaRPr kumimoji="0" lang="ru-RU" altLang="ru-RU" sz="2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pPr eaLnBrk="0" fontAlgn="base" hangingPunct="0">
              <a:spcBef>
                <a:spcPct val="0"/>
              </a:spcBef>
              <a:spcAft>
                <a:spcPct val="0"/>
              </a:spcAft>
            </a:pPr>
            <a:r>
              <a:rPr kumimoji="0" lang="en-US" altLang="ru-RU" sz="2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10a) (A</a:t>
            </a:r>
            <a:r>
              <a:rPr kumimoji="0" lang="en-US" altLang="ru-RU" sz="2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kumimoji="0" lang="en-US" altLang="ru-RU" sz="2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B) =</a:t>
            </a:r>
            <a:r>
              <a:rPr kumimoji="0" lang="en-US" altLang="ru-RU" sz="2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kumimoji="0" lang="en-US" altLang="ru-RU" sz="2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 </a:t>
            </a:r>
            <a:r>
              <a:rPr kumimoji="0" lang="en-US" altLang="ru-RU" sz="2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kumimoji="0" lang="en-US" altLang="ru-RU" sz="2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B;</a:t>
            </a:r>
            <a:endParaRPr kumimoji="0" lang="en-US" altLang="ru-RU" sz="2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2600" b="0" i="0" u="none" strike="noStrike" cap="none" normalizeH="0" baseline="0" dirty="0">
              <a:ln>
                <a:noFill/>
              </a:ln>
              <a:solidFill>
                <a:schemeClr val="tx1"/>
              </a:solidFill>
              <a:effectLst/>
              <a:latin typeface="Times New Roman" panose="02020603050405020304" pitchFamily="18" charset="0"/>
              <a:sym typeface="Symbol" panose="05050102010706020507"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2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sym typeface="Symbol" panose="05050102010706020507" pitchFamily="18" charset="2"/>
            </a:endParaRPr>
          </a:p>
        </p:txBody>
      </p:sp>
      <p:sp>
        <p:nvSpPr>
          <p:cNvPr id="26" name="Line 19">
            <a:extLst>
              <a:ext uri="{FF2B5EF4-FFF2-40B4-BE49-F238E27FC236}">
                <a16:creationId xmlns:a16="http://schemas.microsoft.com/office/drawing/2014/main" id="{4A4B6FE1-D9FF-4D6E-92DA-583D2627926A}"/>
              </a:ext>
            </a:extLst>
          </p:cNvPr>
          <p:cNvSpPr>
            <a:spLocks noChangeShapeType="1"/>
          </p:cNvSpPr>
          <p:nvPr/>
        </p:nvSpPr>
        <p:spPr bwMode="auto">
          <a:xfrm flipV="1">
            <a:off x="1406071" y="6204857"/>
            <a:ext cx="531586" cy="612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dirty="0"/>
          </a:p>
        </p:txBody>
      </p:sp>
    </p:spTree>
    <p:extLst>
      <p:ext uri="{BB962C8B-B14F-4D97-AF65-F5344CB8AC3E}">
        <p14:creationId xmlns:p14="http://schemas.microsoft.com/office/powerpoint/2010/main" val="21864094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8617D02-F565-46E9-9BF4-8370D3A7FE01}"/>
              </a:ext>
            </a:extLst>
          </p:cNvPr>
          <p:cNvSpPr>
            <a:spLocks noGrp="1"/>
          </p:cNvSpPr>
          <p:nvPr>
            <p:ph type="title"/>
          </p:nvPr>
        </p:nvSpPr>
        <p:spPr>
          <a:xfrm>
            <a:off x="838200" y="100693"/>
            <a:ext cx="10515600" cy="1325563"/>
          </a:xfrm>
        </p:spPr>
        <p:txBody>
          <a:bodyPr/>
          <a:lstStyle/>
          <a:p>
            <a:pPr algn="ctr"/>
            <a:r>
              <a:rPr lang="uk-UA" dirty="0" err="1"/>
              <a:t>Операции</a:t>
            </a:r>
            <a:r>
              <a:rPr lang="uk-UA" dirty="0"/>
              <a:t> над </a:t>
            </a:r>
            <a:r>
              <a:rPr lang="uk-UA" dirty="0" err="1"/>
              <a:t>множествами</a:t>
            </a:r>
            <a:endParaRPr lang="ru-RU" dirty="0"/>
          </a:p>
        </p:txBody>
      </p:sp>
      <p:sp>
        <p:nvSpPr>
          <p:cNvPr id="3" name="Rectangle 2">
            <a:extLst>
              <a:ext uri="{FF2B5EF4-FFF2-40B4-BE49-F238E27FC236}">
                <a16:creationId xmlns:a16="http://schemas.microsoft.com/office/drawing/2014/main" id="{45A758E0-B0F9-4837-B29D-5C9A1E7E9E34}"/>
              </a:ext>
            </a:extLst>
          </p:cNvPr>
          <p:cNvSpPr>
            <a:spLocks noChangeArrowheads="1"/>
          </p:cNvSpPr>
          <p:nvPr/>
        </p:nvSpPr>
        <p:spPr bwMode="auto">
          <a:xfrm>
            <a:off x="679237" y="1589897"/>
            <a:ext cx="5290679"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1</a:t>
            </a:r>
            <a:r>
              <a:rPr kumimoji="0" lang="ru-RU"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б</a:t>
            </a:r>
            <a:r>
              <a:rPr kumimoji="0" lang="uk-UA"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А </a:t>
            </a:r>
            <a:r>
              <a:rPr kumimoji="0" lang="en-US"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kumimoji="0" lang="en-US"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B= B </a:t>
            </a:r>
            <a:r>
              <a:rPr kumimoji="0" lang="en-US"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kumimoji="0" lang="en-US"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a:t>
            </a:r>
            <a:endParaRPr kumimoji="0" lang="ru-RU" altLang="ru-RU" sz="2800" b="0" i="0" u="none" strike="noStrike" cap="none" normalizeH="0" baseline="0" dirty="0">
              <a:ln>
                <a:noFill/>
              </a:ln>
              <a:solidFill>
                <a:schemeClr val="tx1"/>
              </a:solidFill>
              <a:effectLst/>
              <a:latin typeface="Arial" panose="020B0604020202020204" pitchFamily="34" charset="0"/>
              <a:cs typeface="Arial" panose="020B0604020202020204" pitchFamily="34" charset="0"/>
              <a:sym typeface="Symbol" panose="05050102010706020507"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2</a:t>
            </a:r>
            <a:r>
              <a:rPr kumimoji="0" lang="ru-RU"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б</a:t>
            </a:r>
            <a:r>
              <a:rPr kumimoji="0" lang="en-US"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 A </a:t>
            </a:r>
            <a:r>
              <a:rPr kumimoji="0" lang="en-US"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(B</a:t>
            </a:r>
            <a:r>
              <a:rPr kumimoji="0" lang="en-US"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kumimoji="0" lang="en-US"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C)= (A</a:t>
            </a:r>
            <a:r>
              <a:rPr kumimoji="0" lang="en-US"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kumimoji="0" lang="en-US"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B) </a:t>
            </a:r>
            <a:r>
              <a:rPr kumimoji="0" lang="en-US"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kumimoji="0" lang="en-US"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3</a:t>
            </a:r>
            <a:r>
              <a:rPr kumimoji="0" lang="ru-RU"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б</a:t>
            </a:r>
            <a:r>
              <a:rPr kumimoji="0" lang="en-US"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 A </a:t>
            </a:r>
            <a:r>
              <a:rPr kumimoji="0" lang="en-US"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(B</a:t>
            </a:r>
            <a:r>
              <a:rPr kumimoji="0" lang="en-US"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kumimoji="0" lang="en-US"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C)= (A</a:t>
            </a:r>
            <a:r>
              <a:rPr kumimoji="0" lang="en-US"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kumimoji="0" lang="en-US"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B) </a:t>
            </a:r>
            <a:r>
              <a:rPr kumimoji="0" lang="en-US"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kumimoji="0" lang="en-US"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a:t>
            </a:r>
            <a:r>
              <a:rPr kumimoji="0" lang="en-US"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kumimoji="0" lang="en-US"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C)</a:t>
            </a:r>
            <a:endParaRPr kumimoji="0" lang="ru-RU" altLang="ru-RU" sz="2800" b="0" i="0" u="none" strike="noStrike" cap="none" normalizeH="0" baseline="0" dirty="0">
              <a:ln>
                <a:noFill/>
              </a:ln>
              <a:solidFill>
                <a:schemeClr val="tx1"/>
              </a:solidFill>
              <a:effectLst/>
              <a:latin typeface="Arial" panose="020B0604020202020204" pitchFamily="34" charset="0"/>
              <a:cs typeface="Arial" panose="020B0604020202020204" pitchFamily="34" charset="0"/>
              <a:sym typeface="Symbol" panose="05050102010706020507"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4</a:t>
            </a:r>
            <a:r>
              <a:rPr kumimoji="0" lang="ru-RU"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б</a:t>
            </a:r>
            <a:r>
              <a:rPr kumimoji="0" lang="en-US"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 A </a:t>
            </a:r>
            <a:r>
              <a:rPr kumimoji="0" lang="en-US"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U =A;</a:t>
            </a:r>
            <a:endParaRPr kumimoji="0" lang="ru-RU" altLang="ru-RU" sz="2800" b="0" i="0" u="none" strike="noStrike" cap="none" normalizeH="0" baseline="0" dirty="0">
              <a:ln>
                <a:noFill/>
              </a:ln>
              <a:solidFill>
                <a:schemeClr val="tx1"/>
              </a:solidFill>
              <a:effectLst/>
              <a:latin typeface="Arial" panose="020B0604020202020204" pitchFamily="34" charset="0"/>
              <a:cs typeface="Arial" panose="020B0604020202020204" pitchFamily="34" charset="0"/>
              <a:sym typeface="Symbol" panose="05050102010706020507"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5</a:t>
            </a:r>
            <a:r>
              <a:rPr kumimoji="0" lang="ru-RU"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б</a:t>
            </a:r>
            <a:r>
              <a:rPr kumimoji="0" lang="en-US"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 A </a:t>
            </a:r>
            <a:r>
              <a:rPr kumimoji="0" lang="en-US"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a:t>
            </a:r>
            <a:r>
              <a:rPr kumimoji="0" lang="en-US"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kumimoji="0" lang="en-US"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t>
            </a:r>
            <a:endParaRPr kumimoji="0" lang="ru-RU" altLang="ru-RU" sz="2800" b="0" i="0" u="none" strike="noStrike" cap="none" normalizeH="0" baseline="0" dirty="0">
              <a:ln>
                <a:noFill/>
              </a:ln>
              <a:solidFill>
                <a:schemeClr val="tx1"/>
              </a:solidFill>
              <a:effectLst/>
              <a:latin typeface="Arial" panose="020B0604020202020204" pitchFamily="34" charset="0"/>
              <a:cs typeface="Arial" panose="020B0604020202020204" pitchFamily="34" charset="0"/>
              <a:sym typeface="Symbol" panose="05050102010706020507"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6</a:t>
            </a:r>
            <a:r>
              <a:rPr kumimoji="0" lang="ru-RU"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б</a:t>
            </a:r>
            <a:r>
              <a:rPr kumimoji="0" lang="en-US"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 A </a:t>
            </a:r>
            <a:r>
              <a:rPr kumimoji="0" lang="en-US"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kumimoji="0" lang="en-US"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kumimoji="0" lang="en-US"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ru-RU" altLang="ru-RU" sz="2800" b="0" i="0" u="none" strike="noStrike" cap="none" normalizeH="0" baseline="0" dirty="0">
              <a:ln>
                <a:noFill/>
              </a:ln>
              <a:solidFill>
                <a:schemeClr val="tx1"/>
              </a:solidFill>
              <a:effectLst/>
              <a:latin typeface="Arial" panose="020B0604020202020204" pitchFamily="34" charset="0"/>
              <a:cs typeface="Arial" panose="020B0604020202020204" pitchFamily="34" charset="0"/>
              <a:sym typeface="Symbol" panose="05050102010706020507"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7</a:t>
            </a:r>
            <a:r>
              <a:rPr kumimoji="0" lang="ru-RU"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б</a:t>
            </a:r>
            <a:r>
              <a:rPr kumimoji="0" lang="en-US"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kumimoji="0" lang="en-US"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U =</a:t>
            </a:r>
            <a:r>
              <a:rPr kumimoji="0" lang="en-US"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kumimoji="0" lang="en-US"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t>
            </a:r>
            <a:endParaRPr kumimoji="0" lang="ru-RU" altLang="ru-RU" sz="2800" b="0" i="0" u="none" strike="noStrike" cap="none" normalizeH="0" baseline="0" dirty="0">
              <a:ln>
                <a:noFill/>
              </a:ln>
              <a:solidFill>
                <a:schemeClr val="tx1"/>
              </a:solidFill>
              <a:effectLst/>
              <a:latin typeface="Arial" panose="020B0604020202020204" pitchFamily="34" charset="0"/>
              <a:cs typeface="Arial" panose="020B0604020202020204" pitchFamily="34" charset="0"/>
              <a:sym typeface="Symbol" panose="05050102010706020507"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8</a:t>
            </a:r>
            <a:r>
              <a:rPr kumimoji="0" lang="ru-RU"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б</a:t>
            </a:r>
            <a:r>
              <a:rPr kumimoji="0" lang="en-US"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 A </a:t>
            </a:r>
            <a:r>
              <a:rPr kumimoji="0" lang="en-US"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A=A;</a:t>
            </a:r>
            <a:endParaRPr kumimoji="0" lang="ru-RU" altLang="ru-RU" sz="2800" b="0" i="0" u="none" strike="noStrike" cap="none" normalizeH="0" baseline="0" dirty="0">
              <a:ln>
                <a:noFill/>
              </a:ln>
              <a:solidFill>
                <a:schemeClr val="tx1"/>
              </a:solidFill>
              <a:effectLst/>
              <a:latin typeface="Arial" panose="020B0604020202020204" pitchFamily="34" charset="0"/>
              <a:cs typeface="Arial" panose="020B0604020202020204" pitchFamily="34" charset="0"/>
              <a:sym typeface="Symbol" panose="05050102010706020507"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9</a:t>
            </a:r>
            <a:r>
              <a:rPr kumimoji="0" lang="ru-RU"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б</a:t>
            </a:r>
            <a:r>
              <a:rPr kumimoji="0" lang="en-US"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 A </a:t>
            </a:r>
            <a:r>
              <a:rPr kumimoji="0" lang="en-US"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a:t>
            </a:r>
            <a:r>
              <a:rPr kumimoji="0" lang="en-US"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kumimoji="0" lang="en-US"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B)= A;</a:t>
            </a:r>
            <a:endParaRPr kumimoji="0" lang="ru-RU"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10</a:t>
            </a:r>
            <a:r>
              <a:rPr kumimoji="0" lang="ru-RU"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б</a:t>
            </a:r>
            <a:r>
              <a:rPr kumimoji="0" lang="en-US"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a:t>
            </a:r>
            <a:r>
              <a:rPr kumimoji="0" lang="en-US"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kumimoji="0" lang="en-US"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B) =</a:t>
            </a:r>
            <a:r>
              <a:rPr kumimoji="0" lang="en-US"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kumimoji="0" lang="en-US"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a:t>
            </a:r>
            <a:r>
              <a:rPr kumimoji="0" lang="en-US"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kumimoji="0" lang="en-US"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B</a:t>
            </a:r>
            <a:endParaRPr kumimoji="0" lang="ru-RU" altLang="ru-RU" sz="2800" b="0" i="0" u="none" strike="noStrike" cap="none" normalizeH="0" baseline="0" dirty="0">
              <a:ln>
                <a:noFill/>
              </a:ln>
              <a:solidFill>
                <a:schemeClr val="tx1"/>
              </a:solidFill>
              <a:effectLst/>
              <a:latin typeface="Arial" panose="020B0604020202020204" pitchFamily="34" charset="0"/>
              <a:cs typeface="Arial" panose="020B0604020202020204" pitchFamily="34" charset="0"/>
              <a:sym typeface="Symbol" panose="05050102010706020507"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sym typeface="Symbol" panose="05050102010706020507" pitchFamily="18" charset="2"/>
            </a:endParaRPr>
          </a:p>
        </p:txBody>
      </p:sp>
      <p:sp>
        <p:nvSpPr>
          <p:cNvPr id="9" name="Line 19">
            <a:extLst>
              <a:ext uri="{FF2B5EF4-FFF2-40B4-BE49-F238E27FC236}">
                <a16:creationId xmlns:a16="http://schemas.microsoft.com/office/drawing/2014/main" id="{95096606-60E8-4A9A-A01A-4D8893A14947}"/>
              </a:ext>
            </a:extLst>
          </p:cNvPr>
          <p:cNvSpPr>
            <a:spLocks noChangeShapeType="1"/>
          </p:cNvSpPr>
          <p:nvPr/>
        </p:nvSpPr>
        <p:spPr bwMode="auto">
          <a:xfrm flipV="1">
            <a:off x="1719944" y="5519057"/>
            <a:ext cx="685800" cy="2177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dirty="0"/>
          </a:p>
        </p:txBody>
      </p:sp>
    </p:spTree>
    <p:extLst>
      <p:ext uri="{BB962C8B-B14F-4D97-AF65-F5344CB8AC3E}">
        <p14:creationId xmlns:p14="http://schemas.microsoft.com/office/powerpoint/2010/main" val="13115634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2">
            <a:extLst>
              <a:ext uri="{FF2B5EF4-FFF2-40B4-BE49-F238E27FC236}">
                <a16:creationId xmlns:a16="http://schemas.microsoft.com/office/drawing/2014/main" id="{4333359D-82CE-44E0-B2BB-6A3342A8C43B}"/>
              </a:ext>
            </a:extLst>
          </p:cNvPr>
          <p:cNvSpPr>
            <a:spLocks noChangeShapeType="1"/>
          </p:cNvSpPr>
          <p:nvPr/>
        </p:nvSpPr>
        <p:spPr bwMode="auto">
          <a:xfrm flipV="1">
            <a:off x="1762579" y="2652038"/>
            <a:ext cx="1333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latin typeface="Arial" panose="020B0604020202020204" pitchFamily="34" charset="0"/>
              <a:cs typeface="Arial" panose="020B0604020202020204" pitchFamily="34" charset="0"/>
            </a:endParaRPr>
          </a:p>
        </p:txBody>
      </p:sp>
      <p:sp>
        <p:nvSpPr>
          <p:cNvPr id="5" name="Line 1">
            <a:extLst>
              <a:ext uri="{FF2B5EF4-FFF2-40B4-BE49-F238E27FC236}">
                <a16:creationId xmlns:a16="http://schemas.microsoft.com/office/drawing/2014/main" id="{AA413088-DF72-483D-8A38-09E44AA5236F}"/>
              </a:ext>
            </a:extLst>
          </p:cNvPr>
          <p:cNvSpPr>
            <a:spLocks noChangeShapeType="1"/>
          </p:cNvSpPr>
          <p:nvPr/>
        </p:nvSpPr>
        <p:spPr bwMode="auto">
          <a:xfrm flipV="1">
            <a:off x="1762579" y="2598973"/>
            <a:ext cx="1397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latin typeface="Arial" panose="020B0604020202020204" pitchFamily="34" charset="0"/>
              <a:cs typeface="Arial" panose="020B0604020202020204" pitchFamily="34" charset="0"/>
            </a:endParaRPr>
          </a:p>
        </p:txBody>
      </p:sp>
      <p:sp>
        <p:nvSpPr>
          <p:cNvPr id="8" name="Rectangle 5">
            <a:extLst>
              <a:ext uri="{FF2B5EF4-FFF2-40B4-BE49-F238E27FC236}">
                <a16:creationId xmlns:a16="http://schemas.microsoft.com/office/drawing/2014/main" id="{006DEB6F-9F4A-4F09-A699-8FDC5843A16C}"/>
              </a:ext>
            </a:extLst>
          </p:cNvPr>
          <p:cNvSpPr>
            <a:spLocks noChangeArrowheads="1"/>
          </p:cNvSpPr>
          <p:nvPr/>
        </p:nvSpPr>
        <p:spPr bwMode="auto">
          <a:xfrm>
            <a:off x="1034143" y="1727455"/>
            <a:ext cx="8845691"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11) </a:t>
            </a:r>
            <a:r>
              <a:rPr kumimoji="0" lang="ru-RU"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если</a:t>
            </a:r>
            <a:r>
              <a:rPr kumimoji="0" lang="en-US"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 </a:t>
            </a:r>
            <a:r>
              <a:rPr kumimoji="0" lang="en-US"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kumimoji="0" lang="en-US"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B =U </a:t>
            </a:r>
            <a:r>
              <a:rPr kumimoji="0" lang="ru-RU"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и</a:t>
            </a:r>
            <a:r>
              <a:rPr kumimoji="0" lang="en-US"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 A </a:t>
            </a:r>
            <a:r>
              <a:rPr kumimoji="0" lang="en-US"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B=</a:t>
            </a:r>
            <a:r>
              <a:rPr kumimoji="0" lang="en-US"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kumimoji="0" lang="en-US"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 </a:t>
            </a:r>
            <a:r>
              <a:rPr kumimoji="0" lang="ru-RU"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то</a:t>
            </a:r>
            <a:r>
              <a:rPr kumimoji="0" lang="en-US"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 B=</a:t>
            </a:r>
            <a:r>
              <a:rPr kumimoji="0" lang="en-US"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 ;</a:t>
            </a:r>
          </a:p>
          <a:p>
            <a:pPr eaLnBrk="0" fontAlgn="base" hangingPunct="0">
              <a:spcBef>
                <a:spcPct val="0"/>
              </a:spcBef>
              <a:spcAft>
                <a:spcPct val="0"/>
              </a:spcAft>
            </a:pPr>
            <a:r>
              <a:rPr kumimoji="0" lang="en-US"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12)</a:t>
            </a:r>
            <a:r>
              <a:rPr kumimoji="0" lang="en-US"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kumimoji="0" lang="en-US"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 =U \ A;</a:t>
            </a:r>
            <a:endParaRPr kumimoji="0" lang="ru-RU" altLang="ru-RU" sz="2800" b="0" i="0" u="none" strike="noStrike" cap="none" normalizeH="0" baseline="0" dirty="0">
              <a:ln>
                <a:noFill/>
              </a:ln>
              <a:solidFill>
                <a:schemeClr val="tx1"/>
              </a:solidFill>
              <a:effectLst/>
              <a:latin typeface="Arial" panose="020B0604020202020204" pitchFamily="34" charset="0"/>
              <a:cs typeface="Arial" panose="020B0604020202020204" pitchFamily="34" charset="0"/>
              <a:sym typeface="Symbol" panose="05050102010706020507"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13) A=A;</a:t>
            </a:r>
            <a:endParaRPr kumimoji="0" lang="ru-RU" altLang="ru-RU" sz="2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14) A\ B= A </a:t>
            </a:r>
            <a:r>
              <a:rPr kumimoji="0" lang="en-US"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kumimoji="0" lang="en-US"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B;</a:t>
            </a:r>
            <a:endParaRPr kumimoji="0" lang="ru-RU" altLang="ru-RU" sz="2800" b="0" i="0" u="none" strike="noStrike" cap="none" normalizeH="0" baseline="0" dirty="0">
              <a:ln>
                <a:noFill/>
              </a:ln>
              <a:solidFill>
                <a:schemeClr val="tx1"/>
              </a:solidFill>
              <a:effectLst/>
              <a:latin typeface="Arial" panose="020B0604020202020204" pitchFamily="34" charset="0"/>
              <a:cs typeface="Arial" panose="020B0604020202020204" pitchFamily="34" charset="0"/>
              <a:sym typeface="Symbol" panose="05050102010706020507"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15) A+B=(A </a:t>
            </a:r>
            <a:r>
              <a:rPr kumimoji="0" lang="en-US"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B) =</a:t>
            </a:r>
            <a:r>
              <a:rPr kumimoji="0" lang="en-US"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kumimoji="0" lang="en-US"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kumimoji="0" lang="en-US"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 </a:t>
            </a:r>
            <a:r>
              <a:rPr kumimoji="0" lang="en-US"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kumimoji="0" lang="en-US"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B);</a:t>
            </a:r>
            <a:endParaRPr kumimoji="0" lang="ru-RU" altLang="ru-RU" sz="2800" b="0" i="0" u="none" strike="noStrike" cap="none" normalizeH="0" baseline="0" dirty="0">
              <a:ln>
                <a:noFill/>
              </a:ln>
              <a:solidFill>
                <a:schemeClr val="tx1"/>
              </a:solidFill>
              <a:effectLst/>
              <a:latin typeface="Arial" panose="020B0604020202020204" pitchFamily="34" charset="0"/>
              <a:cs typeface="Arial" panose="020B0604020202020204" pitchFamily="34" charset="0"/>
              <a:sym typeface="Symbol" panose="05050102010706020507"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16) A+B =B+A;</a:t>
            </a:r>
            <a:endParaRPr kumimoji="0" lang="ru-RU" altLang="ru-RU" sz="2800" b="0" i="0" u="none" strike="noStrike" cap="none" normalizeH="0" baseline="0" dirty="0">
              <a:ln>
                <a:noFill/>
              </a:ln>
              <a:solidFill>
                <a:schemeClr val="tx1"/>
              </a:solidFill>
              <a:effectLst/>
              <a:latin typeface="Arial" panose="020B0604020202020204" pitchFamily="34" charset="0"/>
              <a:cs typeface="Arial" panose="020B0604020202020204" pitchFamily="34" charset="0"/>
              <a:sym typeface="Symbol" panose="05050102010706020507"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17) (A+B)+C=A+(B+C);</a:t>
            </a:r>
            <a:endParaRPr kumimoji="0" lang="ru-RU" altLang="ru-RU" sz="2800" b="0" i="0" u="none" strike="noStrike" cap="none" normalizeH="0" baseline="0" dirty="0">
              <a:ln>
                <a:noFill/>
              </a:ln>
              <a:solidFill>
                <a:schemeClr val="tx1"/>
              </a:solidFill>
              <a:effectLst/>
              <a:latin typeface="Arial" panose="020B0604020202020204" pitchFamily="34" charset="0"/>
              <a:cs typeface="Arial" panose="020B0604020202020204" pitchFamily="34" charset="0"/>
              <a:sym typeface="Symbol" panose="05050102010706020507"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18) </a:t>
            </a:r>
            <a:r>
              <a:rPr kumimoji="0" lang="en-US"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a:t>
            </a:r>
            <a:r>
              <a:rPr kumimoji="0" lang="ru-RU"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kumimoji="0" lang="en-US"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kumimoji="0" lang="ru-RU"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t>
            </a:r>
            <a:r>
              <a:rPr kumimoji="0" lang="en-US"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kumimoji="0" lang="ru-RU"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t>
            </a:r>
            <a:r>
              <a:rPr kumimoji="0" lang="en-US"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a:t>
            </a:r>
            <a:r>
              <a:rPr kumimoji="0" lang="ru-RU"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kumimoji="0" lang="en-US"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a:t>
            </a:r>
            <a:r>
              <a:rPr kumimoji="0" lang="ru-RU"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endParaRPr kumimoji="0" lang="ru-RU" altLang="ru-RU" sz="2800" b="0" i="0" u="none" strike="noStrike" cap="none" normalizeH="0" baseline="0" dirty="0">
              <a:ln>
                <a:noFill/>
              </a:ln>
              <a:solidFill>
                <a:schemeClr val="tx1"/>
              </a:solidFill>
              <a:effectLst/>
              <a:latin typeface="Arial" panose="020B0604020202020204" pitchFamily="34" charset="0"/>
              <a:cs typeface="Arial" panose="020B0604020202020204" pitchFamily="34" charset="0"/>
              <a:sym typeface="Symbol" panose="05050102010706020507"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19)</a:t>
            </a:r>
            <a:r>
              <a:rPr kumimoji="0" lang="en-US"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a:t>
            </a:r>
            <a:r>
              <a:rPr kumimoji="0" lang="en-US"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B</a:t>
            </a:r>
            <a:r>
              <a:rPr kumimoji="0" lang="ru-RU"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 если и только если </a:t>
            </a:r>
            <a:r>
              <a:rPr kumimoji="0" lang="uk-UA"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А </a:t>
            </a:r>
            <a:r>
              <a:rPr kumimoji="0" lang="en-US"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kumimoji="0" lang="en-US"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B</a:t>
            </a:r>
            <a:r>
              <a:rPr kumimoji="0" lang="ru-RU"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 </a:t>
            </a:r>
            <a:r>
              <a:rPr kumimoji="0" lang="en-US"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a:t>
            </a:r>
            <a:r>
              <a:rPr kumimoji="0" lang="ru-RU"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 или </a:t>
            </a:r>
            <a:r>
              <a:rPr kumimoji="0" lang="en-US"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 </a:t>
            </a:r>
            <a:r>
              <a:rPr kumimoji="0" lang="en-US"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B</a:t>
            </a:r>
            <a:r>
              <a:rPr kumimoji="0" lang="ru-RU"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kumimoji="0" lang="en-US"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endParaRPr kumimoji="0" lang="ru-RU"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20) </a:t>
            </a:r>
            <a:r>
              <a:rPr kumimoji="0" lang="en-US"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a:t>
            </a:r>
            <a:r>
              <a:rPr kumimoji="0" lang="ru-RU"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kumimoji="0" lang="en-US"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B</a:t>
            </a:r>
            <a:r>
              <a:rPr kumimoji="0" lang="ru-RU"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 </a:t>
            </a:r>
            <a:r>
              <a:rPr lang="ru-RU" sz="2800" dirty="0">
                <a:effectLst/>
                <a:latin typeface="Arial" panose="020B0604020202020204" pitchFamily="34" charset="0"/>
                <a:ea typeface="Times New Roman" panose="02020603050405020304" pitchFamily="18" charset="0"/>
                <a:cs typeface="Arial" panose="020B0604020202020204" pitchFamily="34" charset="0"/>
              </a:rPr>
              <a:t>если и только если (</a:t>
            </a:r>
            <a:r>
              <a:rPr lang="en-US" sz="2800" dirty="0">
                <a:effectLst/>
                <a:latin typeface="Arial" panose="020B0604020202020204" pitchFamily="34" charset="0"/>
                <a:ea typeface="Times New Roman" panose="02020603050405020304" pitchFamily="18" charset="0"/>
                <a:cs typeface="Arial" panose="020B0604020202020204" pitchFamily="34" charset="0"/>
              </a:rPr>
              <a:t>A </a:t>
            </a:r>
            <a:r>
              <a:rPr lang="en-US" sz="2800" dirty="0">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en-US" sz="2800" dirty="0">
                <a:effectLst/>
                <a:latin typeface="Arial" panose="020B0604020202020204" pitchFamily="34" charset="0"/>
                <a:ea typeface="Times New Roman" panose="02020603050405020304" pitchFamily="18" charset="0"/>
                <a:cs typeface="Arial" panose="020B0604020202020204" pitchFamily="34" charset="0"/>
              </a:rPr>
              <a:t>B</a:t>
            </a:r>
            <a:r>
              <a:rPr lang="ru-RU" sz="2800" dirty="0">
                <a:effectLst/>
                <a:latin typeface="Arial" panose="020B0604020202020204" pitchFamily="34" charset="0"/>
                <a:ea typeface="Times New Roman" panose="02020603050405020304" pitchFamily="18" charset="0"/>
                <a:cs typeface="Arial" panose="020B0604020202020204" pitchFamily="34" charset="0"/>
              </a:rPr>
              <a:t>) </a:t>
            </a:r>
            <a:r>
              <a:rPr lang="en-US" sz="2800" dirty="0">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ru-RU" sz="2800" dirty="0">
                <a:effectLst/>
                <a:latin typeface="Arial" panose="020B0604020202020204" pitchFamily="34" charset="0"/>
                <a:ea typeface="Times New Roman" panose="02020603050405020304" pitchFamily="18" charset="0"/>
                <a:cs typeface="Arial" panose="020B0604020202020204" pitchFamily="34" charset="0"/>
              </a:rPr>
              <a:t> (</a:t>
            </a:r>
            <a:r>
              <a:rPr lang="en-US" sz="2800" dirty="0">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en-US" sz="2800" dirty="0">
                <a:effectLst/>
                <a:latin typeface="Arial" panose="020B0604020202020204" pitchFamily="34" charset="0"/>
                <a:ea typeface="Times New Roman" panose="02020603050405020304" pitchFamily="18" charset="0"/>
                <a:cs typeface="Arial" panose="020B0604020202020204" pitchFamily="34" charset="0"/>
              </a:rPr>
              <a:t>A </a:t>
            </a:r>
            <a:r>
              <a:rPr lang="en-US" sz="2800" dirty="0">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en-US" sz="2800" dirty="0">
                <a:effectLst/>
                <a:latin typeface="Arial" panose="020B0604020202020204" pitchFamily="34" charset="0"/>
                <a:ea typeface="Times New Roman" panose="02020603050405020304" pitchFamily="18" charset="0"/>
                <a:cs typeface="Arial" panose="020B0604020202020204" pitchFamily="34" charset="0"/>
              </a:rPr>
              <a:t> B</a:t>
            </a:r>
            <a:r>
              <a:rPr lang="ru-RU" sz="2800" dirty="0">
                <a:effectLst/>
                <a:latin typeface="Arial" panose="020B0604020202020204" pitchFamily="34" charset="0"/>
                <a:ea typeface="Times New Roman" panose="02020603050405020304" pitchFamily="18" charset="0"/>
                <a:cs typeface="Arial" panose="020B0604020202020204" pitchFamily="34" charset="0"/>
              </a:rPr>
              <a:t>) =</a:t>
            </a:r>
            <a:r>
              <a:rPr lang="en-US" sz="2800" dirty="0">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ru-RU" sz="2800" dirty="0">
                <a:effectLst/>
                <a:latin typeface="Arial" panose="020B0604020202020204" pitchFamily="34" charset="0"/>
                <a:ea typeface="Times New Roman" panose="02020603050405020304" pitchFamily="18" charset="0"/>
                <a:cs typeface="Arial" panose="020B0604020202020204" pitchFamily="34" charset="0"/>
              </a:rPr>
              <a:t> ;</a:t>
            </a:r>
            <a:endParaRPr kumimoji="0" lang="ru-RU"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endParaRPr>
          </a:p>
        </p:txBody>
      </p:sp>
      <p:sp>
        <p:nvSpPr>
          <p:cNvPr id="10" name="Заголовок 1">
            <a:extLst>
              <a:ext uri="{FF2B5EF4-FFF2-40B4-BE49-F238E27FC236}">
                <a16:creationId xmlns:a16="http://schemas.microsoft.com/office/drawing/2014/main" id="{2283BC34-7CA1-42C6-96C2-9C56469DC1B7}"/>
              </a:ext>
            </a:extLst>
          </p:cNvPr>
          <p:cNvSpPr>
            <a:spLocks noGrp="1"/>
          </p:cNvSpPr>
          <p:nvPr>
            <p:ph type="title"/>
          </p:nvPr>
        </p:nvSpPr>
        <p:spPr>
          <a:xfrm>
            <a:off x="838200" y="365125"/>
            <a:ext cx="10515600" cy="1325563"/>
          </a:xfrm>
        </p:spPr>
        <p:txBody>
          <a:bodyPr/>
          <a:lstStyle/>
          <a:p>
            <a:pPr algn="ctr"/>
            <a:r>
              <a:rPr lang="uk-UA" dirty="0" err="1"/>
              <a:t>Операции</a:t>
            </a:r>
            <a:r>
              <a:rPr lang="uk-UA" dirty="0"/>
              <a:t> над </a:t>
            </a:r>
            <a:r>
              <a:rPr lang="uk-UA" dirty="0" err="1"/>
              <a:t>множествами</a:t>
            </a:r>
            <a:endParaRPr lang="ru-RU" dirty="0"/>
          </a:p>
        </p:txBody>
      </p:sp>
    </p:spTree>
    <p:extLst>
      <p:ext uri="{BB962C8B-B14F-4D97-AF65-F5344CB8AC3E}">
        <p14:creationId xmlns:p14="http://schemas.microsoft.com/office/powerpoint/2010/main" val="3711786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26EA33-4B09-4285-A54C-23AC59E22669}"/>
              </a:ext>
            </a:extLst>
          </p:cNvPr>
          <p:cNvSpPr>
            <a:spLocks noGrp="1"/>
          </p:cNvSpPr>
          <p:nvPr>
            <p:ph type="title"/>
          </p:nvPr>
        </p:nvSpPr>
        <p:spPr/>
        <p:txBody>
          <a:bodyPr>
            <a:normAutofit fontScale="90000"/>
          </a:bodyPr>
          <a:lstStyle/>
          <a:p>
            <a:r>
              <a:rPr lang="ru-RU" dirty="0"/>
              <a:t>Цифровой, дискретный, квантованный – суть синонимичные понятия. Которые мы раскроем на примере оцифровки звука</a:t>
            </a:r>
          </a:p>
        </p:txBody>
      </p:sp>
      <p:pic>
        <p:nvPicPr>
          <p:cNvPr id="5" name="Объект 4">
            <a:extLst>
              <a:ext uri="{FF2B5EF4-FFF2-40B4-BE49-F238E27FC236}">
                <a16:creationId xmlns:a16="http://schemas.microsoft.com/office/drawing/2014/main" id="{6D7EBDB0-717E-481F-8D94-F196F43502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88321" y="1896268"/>
            <a:ext cx="6203679" cy="4961732"/>
          </a:xfrm>
        </p:spPr>
      </p:pic>
      <p:sp>
        <p:nvSpPr>
          <p:cNvPr id="7" name="TextBox 6">
            <a:extLst>
              <a:ext uri="{FF2B5EF4-FFF2-40B4-BE49-F238E27FC236}">
                <a16:creationId xmlns:a16="http://schemas.microsoft.com/office/drawing/2014/main" id="{7368D7F0-9A0F-4A09-BD29-D7B06500A34F}"/>
              </a:ext>
            </a:extLst>
          </p:cNvPr>
          <p:cNvSpPr txBox="1"/>
          <p:nvPr/>
        </p:nvSpPr>
        <p:spPr>
          <a:xfrm>
            <a:off x="761999" y="1859339"/>
            <a:ext cx="5595257" cy="4832092"/>
          </a:xfrm>
          <a:prstGeom prst="rect">
            <a:avLst/>
          </a:prstGeom>
          <a:noFill/>
        </p:spPr>
        <p:txBody>
          <a:bodyPr wrap="square">
            <a:spAutoFit/>
          </a:bodyPr>
          <a:lstStyle/>
          <a:p>
            <a:r>
              <a:rPr lang="ru-RU" sz="2200" b="1" i="1" dirty="0">
                <a:solidFill>
                  <a:srgbClr val="202122"/>
                </a:solidFill>
                <a:effectLst/>
                <a:latin typeface="Arial" panose="020B0604020202020204" pitchFamily="34" charset="0"/>
              </a:rPr>
              <a:t>Процесс дискретизации по времени </a:t>
            </a:r>
            <a:r>
              <a:rPr lang="ru-RU" sz="2200" b="0" i="0" dirty="0">
                <a:solidFill>
                  <a:srgbClr val="202122"/>
                </a:solidFill>
                <a:effectLst/>
                <a:latin typeface="Arial" panose="020B0604020202020204" pitchFamily="34" charset="0"/>
              </a:rPr>
              <a:t>— процесс получения значений сигнала, который преобразуется с определенным временным шагом — </a:t>
            </a:r>
            <a:r>
              <a:rPr lang="ru-RU" sz="2200" b="0" i="1" dirty="0">
                <a:solidFill>
                  <a:srgbClr val="202122"/>
                </a:solidFill>
                <a:effectLst/>
                <a:latin typeface="Arial" panose="020B0604020202020204" pitchFamily="34" charset="0"/>
              </a:rPr>
              <a:t>шагом дискретизации</a:t>
            </a:r>
            <a:r>
              <a:rPr lang="ru-RU" sz="2200" b="0" i="0" dirty="0">
                <a:solidFill>
                  <a:srgbClr val="202122"/>
                </a:solidFill>
                <a:effectLst/>
                <a:latin typeface="Arial" panose="020B0604020202020204" pitchFamily="34" charset="0"/>
              </a:rPr>
              <a:t>. Количество замеров величины сигнала, осуществляемых в единицу времени, называют </a:t>
            </a:r>
            <a:r>
              <a:rPr lang="ru-RU" sz="2200" b="0" i="1" dirty="0">
                <a:solidFill>
                  <a:srgbClr val="202122"/>
                </a:solidFill>
                <a:effectLst/>
                <a:latin typeface="Arial" panose="020B0604020202020204" pitchFamily="34" charset="0"/>
              </a:rPr>
              <a:t>частотой дискретизации</a:t>
            </a:r>
            <a:r>
              <a:rPr lang="ru-RU" sz="2200" dirty="0">
                <a:solidFill>
                  <a:srgbClr val="202122"/>
                </a:solidFill>
                <a:latin typeface="Arial" panose="020B0604020202020204" pitchFamily="34" charset="0"/>
              </a:rPr>
              <a:t> </a:t>
            </a:r>
            <a:r>
              <a:rPr lang="ru-RU" sz="2200" b="0" i="0" dirty="0">
                <a:solidFill>
                  <a:srgbClr val="202122"/>
                </a:solidFill>
                <a:effectLst/>
                <a:latin typeface="Arial" panose="020B0604020202020204" pitchFamily="34" charset="0"/>
              </a:rPr>
              <a:t>или </a:t>
            </a:r>
            <a:r>
              <a:rPr lang="ru-RU" sz="2200" b="0" i="1" dirty="0">
                <a:solidFill>
                  <a:srgbClr val="202122"/>
                </a:solidFill>
                <a:effectLst/>
                <a:latin typeface="Arial" panose="020B0604020202020204" pitchFamily="34" charset="0"/>
              </a:rPr>
              <a:t>частотой выборки</a:t>
            </a:r>
            <a:r>
              <a:rPr lang="ru-RU" sz="2200" b="0" i="0" dirty="0">
                <a:solidFill>
                  <a:srgbClr val="202122"/>
                </a:solidFill>
                <a:effectLst/>
                <a:latin typeface="Arial" panose="020B0604020202020204" pitchFamily="34" charset="0"/>
              </a:rPr>
              <a:t>, или </a:t>
            </a:r>
            <a:r>
              <a:rPr lang="ru-RU" sz="2200" b="0" i="1" dirty="0">
                <a:solidFill>
                  <a:srgbClr val="202122"/>
                </a:solidFill>
                <a:effectLst/>
                <a:latin typeface="Arial" panose="020B0604020202020204" pitchFamily="34" charset="0"/>
              </a:rPr>
              <a:t>частотой семплирования</a:t>
            </a:r>
            <a:r>
              <a:rPr lang="ru-RU" sz="2200" b="0" i="0" dirty="0">
                <a:solidFill>
                  <a:srgbClr val="202122"/>
                </a:solidFill>
                <a:effectLst/>
                <a:latin typeface="Arial" panose="020B0604020202020204" pitchFamily="34" charset="0"/>
              </a:rPr>
              <a:t> (от англ. « </a:t>
            </a:r>
            <a:r>
              <a:rPr lang="ru-RU" sz="2200" b="0" i="0" dirty="0" err="1">
                <a:solidFill>
                  <a:srgbClr val="202122"/>
                </a:solidFill>
                <a:effectLst/>
                <a:latin typeface="Arial" panose="020B0604020202020204" pitchFamily="34" charset="0"/>
              </a:rPr>
              <a:t>sampling</a:t>
            </a:r>
            <a:r>
              <a:rPr lang="ru-RU" sz="2200" b="0" i="0" dirty="0">
                <a:solidFill>
                  <a:srgbClr val="202122"/>
                </a:solidFill>
                <a:effectLst/>
                <a:latin typeface="Arial" panose="020B0604020202020204" pitchFamily="34" charset="0"/>
              </a:rPr>
              <a:t>» — «выборка»). Чем меньше шаг дискретизации, тем выше частота дискретизации и тем более точное представление о сигнале нами будет получено.</a:t>
            </a:r>
            <a:endParaRPr lang="ru-RU" sz="2200" dirty="0"/>
          </a:p>
        </p:txBody>
      </p:sp>
    </p:spTree>
    <p:extLst>
      <p:ext uri="{BB962C8B-B14F-4D97-AF65-F5344CB8AC3E}">
        <p14:creationId xmlns:p14="http://schemas.microsoft.com/office/powerpoint/2010/main" val="17967081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69FAD55-4C27-439F-B7B5-024535B1EFD2}"/>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38D96207-A244-49CF-B598-55A090DA2098}"/>
              </a:ext>
            </a:extLst>
          </p:cNvPr>
          <p:cNvSpPr>
            <a:spLocks noGrp="1"/>
          </p:cNvSpPr>
          <p:nvPr>
            <p:ph idx="1"/>
          </p:nvPr>
        </p:nvSpPr>
        <p:spPr/>
        <p:txBody>
          <a:bodyPr/>
          <a:lstStyle/>
          <a:p>
            <a:pPr marL="0" indent="0">
              <a:buNone/>
            </a:pPr>
            <a:r>
              <a:rPr lang="ru-RU" dirty="0"/>
              <a:t>Электронная почта </a:t>
            </a:r>
            <a:r>
              <a:rPr lang="en-US" dirty="0">
                <a:hlinkClick r:id="rId2"/>
              </a:rPr>
              <a:t>yuliia.drozd@opu.ua</a:t>
            </a:r>
            <a:endParaRPr lang="en-US" dirty="0"/>
          </a:p>
          <a:p>
            <a:r>
              <a:rPr lang="ru-RU" dirty="0"/>
              <a:t>Или </a:t>
            </a:r>
            <a:r>
              <a:rPr lang="en-US" dirty="0">
                <a:hlinkClick r:id="rId3"/>
              </a:rPr>
              <a:t>drozd@ukr.net</a:t>
            </a:r>
            <a:r>
              <a:rPr lang="en-US" dirty="0"/>
              <a:t> </a:t>
            </a:r>
            <a:r>
              <a:rPr lang="ru-RU" dirty="0"/>
              <a:t>телефон/</a:t>
            </a:r>
            <a:r>
              <a:rPr lang="ru-RU" dirty="0" err="1"/>
              <a:t>вайбер</a:t>
            </a:r>
            <a:r>
              <a:rPr lang="ru-RU" dirty="0"/>
              <a:t> 097-236=91-37 пишите / консультируетесь по любым вопросам, касающимся предмета;</a:t>
            </a:r>
          </a:p>
          <a:p>
            <a:r>
              <a:rPr lang="ru-RU" dirty="0"/>
              <a:t>Литература: </a:t>
            </a:r>
            <a:r>
              <a:rPr lang="ru-RU" dirty="0" err="1"/>
              <a:t>Сигорский</a:t>
            </a:r>
            <a:r>
              <a:rPr lang="ru-RU" dirty="0"/>
              <a:t>  «Математический аппарат инженера»;</a:t>
            </a:r>
          </a:p>
          <a:p>
            <a:r>
              <a:rPr lang="ru-RU" dirty="0"/>
              <a:t>Белоусов, Ткачев  «Дискретная математика»;</a:t>
            </a:r>
          </a:p>
          <a:p>
            <a:r>
              <a:rPr lang="ru-RU" dirty="0"/>
              <a:t>Конспект лекций ( вышлю на электронную почту);</a:t>
            </a:r>
          </a:p>
          <a:p>
            <a:r>
              <a:rPr lang="ru-RU" dirty="0"/>
              <a:t>Практики по дискретной математики для очной формы обучения( вышлю на электронную почту);</a:t>
            </a:r>
          </a:p>
          <a:p>
            <a:r>
              <a:rPr lang="ru-RU" dirty="0"/>
              <a:t>2 презентации </a:t>
            </a:r>
            <a:r>
              <a:rPr lang="ru-RU"/>
              <a:t>( вышлю).</a:t>
            </a:r>
            <a:endParaRPr lang="ru-RU" dirty="0"/>
          </a:p>
        </p:txBody>
      </p:sp>
    </p:spTree>
    <p:extLst>
      <p:ext uri="{BB962C8B-B14F-4D97-AF65-F5344CB8AC3E}">
        <p14:creationId xmlns:p14="http://schemas.microsoft.com/office/powerpoint/2010/main" val="1521607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6E271C6-4A40-4FCF-ACD4-664DDED4CCFD}"/>
              </a:ext>
            </a:extLst>
          </p:cNvPr>
          <p:cNvSpPr txBox="1"/>
          <p:nvPr/>
        </p:nvSpPr>
        <p:spPr>
          <a:xfrm>
            <a:off x="664029" y="250371"/>
            <a:ext cx="11190513" cy="5078313"/>
          </a:xfrm>
          <a:prstGeom prst="rect">
            <a:avLst/>
          </a:prstGeom>
          <a:noFill/>
        </p:spPr>
        <p:txBody>
          <a:bodyPr wrap="square">
            <a:spAutoFit/>
          </a:bodyPr>
          <a:lstStyle/>
          <a:p>
            <a:r>
              <a:rPr lang="ru-RU" sz="3600" b="0" i="0" dirty="0">
                <a:solidFill>
                  <a:srgbClr val="202122"/>
                </a:solidFill>
                <a:effectLst/>
                <a:latin typeface="Arial" panose="020B0604020202020204" pitchFamily="34" charset="0"/>
              </a:rPr>
              <a:t>На практике это означает, что для того, чтобы оцифрованный сигнал содержал информацию о всем диапазоне слышимых частот исходного аналогового сигнала (20 Гц — 20 кГц) необходимо, чтобы выбранное значение частоты дискретизации составляло не менее 40 кГц. Количество замеров амплитуды в секунду называют </a:t>
            </a:r>
            <a:r>
              <a:rPr lang="ru-RU" sz="3600" b="0" i="1" dirty="0">
                <a:solidFill>
                  <a:srgbClr val="202122"/>
                </a:solidFill>
                <a:effectLst/>
                <a:latin typeface="Arial" panose="020B0604020202020204" pitchFamily="34" charset="0"/>
              </a:rPr>
              <a:t>частотой дискретизации</a:t>
            </a:r>
            <a:r>
              <a:rPr lang="ru-RU" sz="3600" b="0" i="0" dirty="0">
                <a:solidFill>
                  <a:srgbClr val="202122"/>
                </a:solidFill>
                <a:effectLst/>
                <a:latin typeface="Arial" panose="020B0604020202020204" pitchFamily="34" charset="0"/>
              </a:rPr>
              <a:t> (в случае, если шаг дискретизации постоянен).</a:t>
            </a:r>
            <a:endParaRPr lang="ru-RU" sz="3600" dirty="0"/>
          </a:p>
        </p:txBody>
      </p:sp>
    </p:spTree>
    <p:extLst>
      <p:ext uri="{BB962C8B-B14F-4D97-AF65-F5344CB8AC3E}">
        <p14:creationId xmlns:p14="http://schemas.microsoft.com/office/powerpoint/2010/main" val="2061295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6D2163-7371-4759-B6BB-02136DA9C256}"/>
              </a:ext>
            </a:extLst>
          </p:cNvPr>
          <p:cNvSpPr txBox="1"/>
          <p:nvPr/>
        </p:nvSpPr>
        <p:spPr>
          <a:xfrm>
            <a:off x="250371" y="0"/>
            <a:ext cx="11734800" cy="6494085"/>
          </a:xfrm>
          <a:prstGeom prst="rect">
            <a:avLst/>
          </a:prstGeom>
          <a:noFill/>
        </p:spPr>
        <p:txBody>
          <a:bodyPr wrap="square">
            <a:spAutoFit/>
          </a:bodyPr>
          <a:lstStyle/>
          <a:p>
            <a:r>
              <a:rPr lang="ru-RU" sz="2600" b="0" i="0" dirty="0">
                <a:solidFill>
                  <a:srgbClr val="202122"/>
                </a:solidFill>
                <a:effectLst/>
                <a:latin typeface="Arial" panose="020B0604020202020204" pitchFamily="34" charset="0"/>
              </a:rPr>
              <a:t>Отведём для записи одного значения амплитуды сигнала в памяти компьютера N бит. Значит, с помощью одного N -битного слова можно описать 2</a:t>
            </a:r>
            <a:r>
              <a:rPr lang="ru-RU" sz="2600" b="0" i="0" baseline="30000" dirty="0">
                <a:solidFill>
                  <a:srgbClr val="202122"/>
                </a:solidFill>
                <a:effectLst/>
                <a:latin typeface="Arial" panose="020B0604020202020204" pitchFamily="34" charset="0"/>
              </a:rPr>
              <a:t>N</a:t>
            </a:r>
            <a:r>
              <a:rPr lang="ru-RU" sz="2600" b="0" i="0" dirty="0">
                <a:solidFill>
                  <a:srgbClr val="202122"/>
                </a:solidFill>
                <a:effectLst/>
                <a:latin typeface="Arial" panose="020B0604020202020204" pitchFamily="34" charset="0"/>
              </a:rPr>
              <a:t> разных положений. Пусть амплитуда оцифровываемого сигнала колеблется в пределах от −1 до 1 некоторых условных единиц. Представим этот диапазон изменения амплитуды — динамический диапазон сигнала — в виде 2</a:t>
            </a:r>
            <a:r>
              <a:rPr lang="ru-RU" sz="2600" b="0" i="0" baseline="30000" dirty="0">
                <a:solidFill>
                  <a:srgbClr val="202122"/>
                </a:solidFill>
                <a:effectLst/>
                <a:latin typeface="Arial" panose="020B0604020202020204" pitchFamily="34" charset="0"/>
              </a:rPr>
              <a:t>N</a:t>
            </a:r>
            <a:r>
              <a:rPr lang="ru-RU" sz="2600" b="0" i="0" dirty="0">
                <a:solidFill>
                  <a:srgbClr val="202122"/>
                </a:solidFill>
                <a:effectLst/>
                <a:latin typeface="Arial" panose="020B0604020202020204" pitchFamily="34" charset="0"/>
              </a:rPr>
              <a:t> −1 равных промежутков, разделив его на 2</a:t>
            </a:r>
            <a:r>
              <a:rPr lang="ru-RU" sz="2600" b="0" i="0" baseline="30000" dirty="0">
                <a:solidFill>
                  <a:srgbClr val="202122"/>
                </a:solidFill>
                <a:effectLst/>
                <a:latin typeface="Arial" panose="020B0604020202020204" pitchFamily="34" charset="0"/>
              </a:rPr>
              <a:t>N</a:t>
            </a:r>
            <a:r>
              <a:rPr lang="ru-RU" sz="2600" b="0" i="0" dirty="0">
                <a:solidFill>
                  <a:srgbClr val="202122"/>
                </a:solidFill>
                <a:effectLst/>
                <a:latin typeface="Arial" panose="020B0604020202020204" pitchFamily="34" charset="0"/>
              </a:rPr>
              <a:t> уровней — квантов. Теперь, для записи каждого отдельного значения амплитуды, его необходимо округлить до ближайшего уровня квантования. Этот процесс носит название квантования по амплитуде.</a:t>
            </a:r>
          </a:p>
          <a:p>
            <a:r>
              <a:rPr lang="ru-RU" sz="2600" b="1" i="1" dirty="0">
                <a:solidFill>
                  <a:srgbClr val="202122"/>
                </a:solidFill>
                <a:effectLst/>
                <a:latin typeface="Arial" panose="020B0604020202020204" pitchFamily="34" charset="0"/>
              </a:rPr>
              <a:t>Квантование по амплитуде</a:t>
            </a:r>
            <a:r>
              <a:rPr lang="ru-RU" sz="2600" b="0" i="0" dirty="0">
                <a:solidFill>
                  <a:srgbClr val="202122"/>
                </a:solidFill>
                <a:effectLst/>
                <a:latin typeface="Arial" panose="020B0604020202020204" pitchFamily="34" charset="0"/>
              </a:rPr>
              <a:t> — процесс замены реальных значений амплитуды сигнала значениями, приближенными с некоторой точностью. Каждый из 2 </a:t>
            </a:r>
            <a:r>
              <a:rPr lang="ru-RU" sz="2600" b="0" i="0" baseline="30000" dirty="0">
                <a:solidFill>
                  <a:srgbClr val="202122"/>
                </a:solidFill>
                <a:effectLst/>
                <a:latin typeface="Arial" panose="020B0604020202020204" pitchFamily="34" charset="0"/>
              </a:rPr>
              <a:t>N</a:t>
            </a:r>
            <a:r>
              <a:rPr lang="ru-RU" sz="2600" b="0" i="0" dirty="0">
                <a:solidFill>
                  <a:srgbClr val="202122"/>
                </a:solidFill>
                <a:effectLst/>
                <a:latin typeface="Arial" panose="020B0604020202020204" pitchFamily="34" charset="0"/>
              </a:rPr>
              <a:t> возможных уровней называется уровнем квантования, а расстояние между двумя ближайшими уровнями квантования называется шагом квантования. Если амплитудная шкала разбита на уровни линейно, квантование называют линейным (однородным).</a:t>
            </a:r>
            <a:br>
              <a:rPr lang="ru-RU" sz="2600" dirty="0"/>
            </a:br>
            <a:endParaRPr lang="ru-RU" sz="2600" dirty="0"/>
          </a:p>
        </p:txBody>
      </p:sp>
    </p:spTree>
    <p:extLst>
      <p:ext uri="{BB962C8B-B14F-4D97-AF65-F5344CB8AC3E}">
        <p14:creationId xmlns:p14="http://schemas.microsoft.com/office/powerpoint/2010/main" val="2224788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DD7039F-C9E7-48B3-B3DC-335DB473C349}"/>
              </a:ext>
            </a:extLst>
          </p:cNvPr>
          <p:cNvSpPr txBox="1"/>
          <p:nvPr/>
        </p:nvSpPr>
        <p:spPr>
          <a:xfrm>
            <a:off x="370114" y="220292"/>
            <a:ext cx="11821886" cy="6401753"/>
          </a:xfrm>
          <a:prstGeom prst="rect">
            <a:avLst/>
          </a:prstGeom>
          <a:noFill/>
        </p:spPr>
        <p:txBody>
          <a:bodyPr wrap="square">
            <a:spAutoFit/>
          </a:bodyPr>
          <a:lstStyle/>
          <a:p>
            <a:r>
              <a:rPr lang="ru-RU" sz="2400" b="0" i="0" dirty="0">
                <a:solidFill>
                  <a:srgbClr val="202122"/>
                </a:solidFill>
                <a:effectLst/>
                <a:latin typeface="Arial" panose="020B0604020202020204" pitchFamily="34" charset="0"/>
              </a:rPr>
              <a:t>Точность округления зависит от выбранного количества (2</a:t>
            </a:r>
            <a:r>
              <a:rPr lang="ru-RU" sz="2400" b="0" i="0" baseline="30000" dirty="0">
                <a:solidFill>
                  <a:srgbClr val="202122"/>
                </a:solidFill>
                <a:effectLst/>
                <a:latin typeface="Arial" panose="020B0604020202020204" pitchFamily="34" charset="0"/>
              </a:rPr>
              <a:t>N</a:t>
            </a:r>
            <a:r>
              <a:rPr lang="ru-RU" sz="2400" b="0" i="0" dirty="0">
                <a:solidFill>
                  <a:srgbClr val="202122"/>
                </a:solidFill>
                <a:effectLst/>
                <a:latin typeface="Arial" panose="020B0604020202020204" pitchFamily="34" charset="0"/>
              </a:rPr>
              <a:t>) уровней квантования, которое, в свою очередь, зависит от количества бит (N), отведенных для записи значения амплитуды. Число N называют </a:t>
            </a:r>
            <a:r>
              <a:rPr lang="ru-RU" sz="2400" b="0" i="1" dirty="0">
                <a:solidFill>
                  <a:srgbClr val="202122"/>
                </a:solidFill>
                <a:effectLst/>
                <a:latin typeface="Arial" panose="020B0604020202020204" pitchFamily="34" charset="0"/>
              </a:rPr>
              <a:t>разрядностью квантования</a:t>
            </a:r>
            <a:r>
              <a:rPr lang="ru-RU" sz="2400" b="0" i="0" dirty="0">
                <a:solidFill>
                  <a:srgbClr val="202122"/>
                </a:solidFill>
                <a:effectLst/>
                <a:latin typeface="Arial" panose="020B0604020202020204" pitchFamily="34" charset="0"/>
              </a:rPr>
              <a:t> (подразумевая количество разрядов, то есть бит, в каждом слове), а полученные в результате округления значений амплитуды числа — </a:t>
            </a:r>
            <a:r>
              <a:rPr lang="ru-RU" sz="2400" b="0" i="1" dirty="0">
                <a:solidFill>
                  <a:srgbClr val="202122"/>
                </a:solidFill>
                <a:effectLst/>
                <a:latin typeface="Arial" panose="020B0604020202020204" pitchFamily="34" charset="0"/>
              </a:rPr>
              <a:t>отсчетами или семплами</a:t>
            </a:r>
            <a:r>
              <a:rPr lang="ru-RU" sz="2400" b="0" i="0" dirty="0">
                <a:solidFill>
                  <a:srgbClr val="202122"/>
                </a:solidFill>
                <a:effectLst/>
                <a:latin typeface="Arial" panose="020B0604020202020204" pitchFamily="34" charset="0"/>
              </a:rPr>
              <a:t> (от англ. « </a:t>
            </a:r>
            <a:r>
              <a:rPr lang="ru-RU" sz="2400" b="0" i="0" dirty="0" err="1">
                <a:solidFill>
                  <a:srgbClr val="202122"/>
                </a:solidFill>
                <a:effectLst/>
                <a:latin typeface="Arial" panose="020B0604020202020204" pitchFamily="34" charset="0"/>
              </a:rPr>
              <a:t>sample</a:t>
            </a:r>
            <a:r>
              <a:rPr lang="ru-RU" sz="2400" b="0" i="0" dirty="0">
                <a:solidFill>
                  <a:srgbClr val="202122"/>
                </a:solidFill>
                <a:effectLst/>
                <a:latin typeface="Arial" panose="020B0604020202020204" pitchFamily="34" charset="0"/>
              </a:rPr>
              <a:t>» — «замер»). Принимается, что погрешности квантования, являющиеся результатом квантования с разрядностью 16 бит, остаются для слушателя почти незаметными. Этот способ оцифровки сигнала — дискретизация сигнала во времени в совокупности с методом однородного квантования — называется </a:t>
            </a:r>
            <a:r>
              <a:rPr lang="ru-RU" sz="2400" b="1" i="0" u="none" strike="noStrike" dirty="0">
                <a:solidFill>
                  <a:srgbClr val="0B0080"/>
                </a:solidFill>
                <a:effectLst/>
                <a:latin typeface="Arial" panose="020B0604020202020204" pitchFamily="34" charset="0"/>
                <a:hlinkClick r:id="rId2" tooltip="ИКМ"/>
              </a:rPr>
              <a:t>импульсно-кодовой модуляцией, ИКМ</a:t>
            </a:r>
            <a:r>
              <a:rPr lang="ru-RU" sz="2400" b="0" i="0" dirty="0">
                <a:solidFill>
                  <a:srgbClr val="202122"/>
                </a:solidFill>
                <a:effectLst/>
                <a:latin typeface="Arial" panose="020B0604020202020204" pitchFamily="34" charset="0"/>
              </a:rPr>
              <a:t> (англ. </a:t>
            </a:r>
            <a:r>
              <a:rPr lang="ru-RU" sz="2400" b="0" i="0" dirty="0" err="1">
                <a:solidFill>
                  <a:srgbClr val="202122"/>
                </a:solidFill>
                <a:effectLst/>
                <a:latin typeface="Arial" panose="020B0604020202020204" pitchFamily="34" charset="0"/>
              </a:rPr>
              <a:t>Pulse</a:t>
            </a:r>
            <a:r>
              <a:rPr lang="ru-RU" sz="2400" b="0" i="0" dirty="0">
                <a:solidFill>
                  <a:srgbClr val="202122"/>
                </a:solidFill>
                <a:effectLst/>
                <a:latin typeface="Arial" panose="020B0604020202020204" pitchFamily="34" charset="0"/>
              </a:rPr>
              <a:t> </a:t>
            </a:r>
            <a:r>
              <a:rPr lang="ru-RU" sz="2400" b="0" i="0" dirty="0" err="1">
                <a:solidFill>
                  <a:srgbClr val="202122"/>
                </a:solidFill>
                <a:effectLst/>
                <a:latin typeface="Arial" panose="020B0604020202020204" pitchFamily="34" charset="0"/>
              </a:rPr>
              <a:t>Code</a:t>
            </a:r>
            <a:r>
              <a:rPr lang="ru-RU" sz="2400" b="0" i="0" dirty="0">
                <a:solidFill>
                  <a:srgbClr val="202122"/>
                </a:solidFill>
                <a:effectLst/>
                <a:latin typeface="Arial" panose="020B0604020202020204" pitchFamily="34" charset="0"/>
              </a:rPr>
              <a:t> </a:t>
            </a:r>
            <a:r>
              <a:rPr lang="ru-RU" sz="2400" b="0" i="0" dirty="0" err="1">
                <a:solidFill>
                  <a:srgbClr val="202122"/>
                </a:solidFill>
                <a:effectLst/>
                <a:latin typeface="Arial" panose="020B0604020202020204" pitchFamily="34" charset="0"/>
              </a:rPr>
              <a:t>Modulation</a:t>
            </a:r>
            <a:r>
              <a:rPr lang="ru-RU" sz="2400" b="0" i="0" dirty="0">
                <a:solidFill>
                  <a:srgbClr val="202122"/>
                </a:solidFill>
                <a:effectLst/>
                <a:latin typeface="Arial" panose="020B0604020202020204" pitchFamily="34" charset="0"/>
              </a:rPr>
              <a:t> — PCM).</a:t>
            </a:r>
            <a:br>
              <a:rPr lang="ru-RU" sz="2400" dirty="0"/>
            </a:br>
            <a:r>
              <a:rPr lang="ru-RU" sz="2400" b="0" i="0" dirty="0">
                <a:solidFill>
                  <a:srgbClr val="202122"/>
                </a:solidFill>
                <a:effectLst/>
                <a:latin typeface="Arial" panose="020B0604020202020204" pitchFamily="34" charset="0"/>
              </a:rPr>
              <a:t>Оцифрованный сигнал в виде набора последовательных значений амплитуды уже можно сохранить в памяти компьютера. В случае, когда записываются абсолютные значения амплитуды, такой </a:t>
            </a:r>
            <a:r>
              <a:rPr lang="ru-RU" sz="2400" b="0" i="1" dirty="0">
                <a:solidFill>
                  <a:srgbClr val="202122"/>
                </a:solidFill>
                <a:effectLst/>
                <a:latin typeface="Arial" panose="020B0604020202020204" pitchFamily="34" charset="0"/>
              </a:rPr>
              <a:t>формат записи</a:t>
            </a:r>
            <a:r>
              <a:rPr lang="ru-RU" sz="2400" b="0" i="0" dirty="0">
                <a:solidFill>
                  <a:srgbClr val="202122"/>
                </a:solidFill>
                <a:effectLst/>
                <a:latin typeface="Arial" panose="020B0604020202020204" pitchFamily="34" charset="0"/>
              </a:rPr>
              <a:t> называется </a:t>
            </a:r>
            <a:r>
              <a:rPr lang="ru-RU" sz="2400" b="1" i="0" u="none" strike="noStrike" dirty="0">
                <a:solidFill>
                  <a:srgbClr val="0B0080"/>
                </a:solidFill>
                <a:effectLst/>
                <a:latin typeface="Arial" panose="020B0604020202020204" pitchFamily="34" charset="0"/>
                <a:hlinkClick r:id="rId3" tooltip="PCM"/>
              </a:rPr>
              <a:t>PCM</a:t>
            </a:r>
            <a:r>
              <a:rPr lang="ru-RU" sz="2400" b="0" i="0" dirty="0">
                <a:solidFill>
                  <a:srgbClr val="202122"/>
                </a:solidFill>
                <a:effectLst/>
                <a:latin typeface="Arial" panose="020B0604020202020204" pitchFamily="34" charset="0"/>
              </a:rPr>
              <a:t> (</a:t>
            </a:r>
            <a:r>
              <a:rPr lang="ru-RU" sz="2400" b="0" i="0" dirty="0" err="1">
                <a:solidFill>
                  <a:srgbClr val="202122"/>
                </a:solidFill>
                <a:effectLst/>
                <a:latin typeface="Arial" panose="020B0604020202020204" pitchFamily="34" charset="0"/>
              </a:rPr>
              <a:t>Pulse</a:t>
            </a:r>
            <a:r>
              <a:rPr lang="ru-RU" sz="2400" b="0" i="0" dirty="0">
                <a:solidFill>
                  <a:srgbClr val="202122"/>
                </a:solidFill>
                <a:effectLst/>
                <a:latin typeface="Arial" panose="020B0604020202020204" pitchFamily="34" charset="0"/>
              </a:rPr>
              <a:t> </a:t>
            </a:r>
            <a:r>
              <a:rPr lang="ru-RU" sz="2400" b="0" i="0" dirty="0" err="1">
                <a:solidFill>
                  <a:srgbClr val="202122"/>
                </a:solidFill>
                <a:effectLst/>
                <a:latin typeface="Arial" panose="020B0604020202020204" pitchFamily="34" charset="0"/>
              </a:rPr>
              <a:t>Code</a:t>
            </a:r>
            <a:r>
              <a:rPr lang="ru-RU" sz="2400" b="0" i="0" dirty="0">
                <a:solidFill>
                  <a:srgbClr val="202122"/>
                </a:solidFill>
                <a:effectLst/>
                <a:latin typeface="Arial" panose="020B0604020202020204" pitchFamily="34" charset="0"/>
              </a:rPr>
              <a:t> </a:t>
            </a:r>
            <a:r>
              <a:rPr lang="ru-RU" sz="2400" b="0" i="0" dirty="0" err="1">
                <a:solidFill>
                  <a:srgbClr val="202122"/>
                </a:solidFill>
                <a:effectLst/>
                <a:latin typeface="Arial" panose="020B0604020202020204" pitchFamily="34" charset="0"/>
              </a:rPr>
              <a:t>Modulation</a:t>
            </a:r>
            <a:r>
              <a:rPr lang="ru-RU" sz="2400" b="0" i="0" dirty="0">
                <a:solidFill>
                  <a:srgbClr val="202122"/>
                </a:solidFill>
                <a:effectLst/>
                <a:latin typeface="Arial" panose="020B0604020202020204" pitchFamily="34" charset="0"/>
              </a:rPr>
              <a:t>). Стандартный аудио компакт-диск (</a:t>
            </a:r>
            <a:r>
              <a:rPr lang="ru-RU" sz="2400" b="0" i="0" u="none" strike="noStrike" dirty="0">
                <a:solidFill>
                  <a:srgbClr val="0B0080"/>
                </a:solidFill>
                <a:effectLst/>
                <a:latin typeface="Arial" panose="020B0604020202020204" pitchFamily="34" charset="0"/>
                <a:hlinkClick r:id="rId4" tooltip="CD-DA"/>
              </a:rPr>
              <a:t>CD-DA</a:t>
            </a:r>
            <a:r>
              <a:rPr lang="ru-RU" sz="2400" b="0" i="0" dirty="0">
                <a:solidFill>
                  <a:srgbClr val="202122"/>
                </a:solidFill>
                <a:effectLst/>
                <a:latin typeface="Arial" panose="020B0604020202020204" pitchFamily="34" charset="0"/>
              </a:rPr>
              <a:t>), применяющийся с начала 80-х годов 20-го столетия, хранит информацию в формате PCM с частотой дискретизации 44.1 кГц и разрядностью квантования 16 бит.</a:t>
            </a:r>
            <a:endParaRPr lang="ru-RU" sz="2400" dirty="0"/>
          </a:p>
        </p:txBody>
      </p:sp>
    </p:spTree>
    <p:extLst>
      <p:ext uri="{BB962C8B-B14F-4D97-AF65-F5344CB8AC3E}">
        <p14:creationId xmlns:p14="http://schemas.microsoft.com/office/powerpoint/2010/main" val="4176469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679EAEE-51F5-49C9-B06B-013908279FEB}"/>
              </a:ext>
            </a:extLst>
          </p:cNvPr>
          <p:cNvSpPr>
            <a:spLocks noGrp="1"/>
          </p:cNvSpPr>
          <p:nvPr>
            <p:ph type="title"/>
          </p:nvPr>
        </p:nvSpPr>
        <p:spPr/>
        <p:txBody>
          <a:bodyPr/>
          <a:lstStyle/>
          <a:p>
            <a:pPr algn="ctr"/>
            <a:r>
              <a:rPr lang="ru-RU" dirty="0">
                <a:solidFill>
                  <a:srgbClr val="92D050"/>
                </a:solidFill>
              </a:rPr>
              <a:t>Переход от рассуждений к цифровым схемам</a:t>
            </a:r>
          </a:p>
        </p:txBody>
      </p:sp>
      <p:sp>
        <p:nvSpPr>
          <p:cNvPr id="3" name="Объект 2">
            <a:extLst>
              <a:ext uri="{FF2B5EF4-FFF2-40B4-BE49-F238E27FC236}">
                <a16:creationId xmlns:a16="http://schemas.microsoft.com/office/drawing/2014/main" id="{902F270D-9D2D-40E6-8420-9DA108D9344E}"/>
              </a:ext>
            </a:extLst>
          </p:cNvPr>
          <p:cNvSpPr>
            <a:spLocks noGrp="1"/>
          </p:cNvSpPr>
          <p:nvPr>
            <p:ph idx="1"/>
          </p:nvPr>
        </p:nvSpPr>
        <p:spPr/>
        <p:txBody>
          <a:bodyPr>
            <a:normAutofit fontScale="85000" lnSpcReduction="20000"/>
          </a:bodyPr>
          <a:lstStyle/>
          <a:p>
            <a:pPr marL="0" indent="0" algn="ctr">
              <a:buNone/>
            </a:pPr>
            <a:r>
              <a:rPr lang="ru-RU" sz="3600" dirty="0"/>
              <a:t>1)Рассуждения должны носить </a:t>
            </a:r>
          </a:p>
          <a:p>
            <a:pPr algn="ctr"/>
            <a:r>
              <a:rPr lang="ru-RU" sz="3600" dirty="0">
                <a:solidFill>
                  <a:srgbClr val="FF0000"/>
                </a:solidFill>
              </a:rPr>
              <a:t>Однозначный</a:t>
            </a:r>
          </a:p>
          <a:p>
            <a:pPr algn="ctr"/>
            <a:r>
              <a:rPr lang="ru-RU" sz="3600" dirty="0" err="1">
                <a:solidFill>
                  <a:srgbClr val="FF0000"/>
                </a:solidFill>
              </a:rPr>
              <a:t>Детерменированнный</a:t>
            </a:r>
            <a:endParaRPr lang="ru-RU" sz="3600" dirty="0">
              <a:solidFill>
                <a:srgbClr val="FF0000"/>
              </a:solidFill>
            </a:endParaRPr>
          </a:p>
          <a:p>
            <a:pPr algn="ctr"/>
            <a:r>
              <a:rPr lang="ru-RU" sz="3600" dirty="0">
                <a:solidFill>
                  <a:srgbClr val="FF0000"/>
                </a:solidFill>
              </a:rPr>
              <a:t>Предопределенный</a:t>
            </a:r>
          </a:p>
          <a:p>
            <a:pPr marL="0" indent="0" algn="ctr">
              <a:buNone/>
            </a:pPr>
            <a:r>
              <a:rPr lang="ru-RU" sz="3600" dirty="0"/>
              <a:t>Результат</a:t>
            </a:r>
          </a:p>
          <a:p>
            <a:pPr marL="0" indent="0" algn="just">
              <a:buNone/>
            </a:pPr>
            <a:r>
              <a:rPr lang="ru-RU" sz="3600" dirty="0"/>
              <a:t>2)Тогда можно будет записать эти рассуждения </a:t>
            </a:r>
            <a:r>
              <a:rPr lang="ru-RU" sz="3600" dirty="0">
                <a:solidFill>
                  <a:srgbClr val="FF0000"/>
                </a:solidFill>
              </a:rPr>
              <a:t>символически</a:t>
            </a:r>
            <a:r>
              <a:rPr lang="ru-RU" sz="3600" dirty="0"/>
              <a:t>, то есть </a:t>
            </a:r>
            <a:r>
              <a:rPr lang="ru-RU" sz="3600" dirty="0">
                <a:solidFill>
                  <a:srgbClr val="FF0000"/>
                </a:solidFill>
              </a:rPr>
              <a:t>формулами</a:t>
            </a:r>
            <a:r>
              <a:rPr lang="ru-RU" sz="3600" dirty="0"/>
              <a:t>;</a:t>
            </a:r>
          </a:p>
          <a:p>
            <a:pPr marL="0" indent="0" algn="just">
              <a:buNone/>
            </a:pPr>
            <a:r>
              <a:rPr lang="ru-RU" sz="3600" dirty="0"/>
              <a:t>3)На следующем шаге создаются </a:t>
            </a:r>
            <a:r>
              <a:rPr lang="ru-RU" sz="3600" dirty="0">
                <a:solidFill>
                  <a:srgbClr val="FF0000"/>
                </a:solidFill>
              </a:rPr>
              <a:t>физические элементы</a:t>
            </a:r>
            <a:r>
              <a:rPr lang="ru-RU" sz="3600" dirty="0"/>
              <a:t>, буквально воплощающие логику  этих формул</a:t>
            </a:r>
          </a:p>
          <a:p>
            <a:pPr marL="0" indent="0" algn="just">
              <a:buNone/>
            </a:pPr>
            <a:r>
              <a:rPr lang="ru-RU" sz="3600" dirty="0"/>
              <a:t>4) Из физических элементов собирают </a:t>
            </a:r>
            <a:r>
              <a:rPr lang="ru-RU" sz="3600" dirty="0">
                <a:solidFill>
                  <a:srgbClr val="FF0000"/>
                </a:solidFill>
              </a:rPr>
              <a:t>цифровые схемы</a:t>
            </a:r>
            <a:r>
              <a:rPr lang="ru-RU" sz="3600" dirty="0"/>
              <a:t>.</a:t>
            </a:r>
          </a:p>
          <a:p>
            <a:pPr marL="0" indent="0" algn="ctr">
              <a:buNone/>
            </a:pPr>
            <a:endParaRPr lang="ru-RU" dirty="0"/>
          </a:p>
        </p:txBody>
      </p:sp>
    </p:spTree>
    <p:extLst>
      <p:ext uri="{BB962C8B-B14F-4D97-AF65-F5344CB8AC3E}">
        <p14:creationId xmlns:p14="http://schemas.microsoft.com/office/powerpoint/2010/main" val="69436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6B37E5A-7A17-4147-9AC7-7A13A123E15E}"/>
              </a:ext>
            </a:extLst>
          </p:cNvPr>
          <p:cNvSpPr>
            <a:spLocks noGrp="1"/>
          </p:cNvSpPr>
          <p:nvPr>
            <p:ph type="title"/>
          </p:nvPr>
        </p:nvSpPr>
        <p:spPr/>
        <p:txBody>
          <a:bodyPr/>
          <a:lstStyle/>
          <a:p>
            <a:pPr algn="ctr"/>
            <a:r>
              <a:rPr lang="ru-RU" dirty="0">
                <a:solidFill>
                  <a:srgbClr val="92D050"/>
                </a:solidFill>
              </a:rPr>
              <a:t>Переход от рассуждений к цифровым схемам</a:t>
            </a:r>
          </a:p>
        </p:txBody>
      </p:sp>
      <p:sp>
        <p:nvSpPr>
          <p:cNvPr id="3" name="Объект 2">
            <a:extLst>
              <a:ext uri="{FF2B5EF4-FFF2-40B4-BE49-F238E27FC236}">
                <a16:creationId xmlns:a16="http://schemas.microsoft.com/office/drawing/2014/main" id="{DC68CB66-9174-426F-9C4A-6A3FA4A7F6AF}"/>
              </a:ext>
            </a:extLst>
          </p:cNvPr>
          <p:cNvSpPr>
            <a:spLocks noGrp="1"/>
          </p:cNvSpPr>
          <p:nvPr>
            <p:ph idx="1"/>
          </p:nvPr>
        </p:nvSpPr>
        <p:spPr/>
        <p:txBody>
          <a:bodyPr>
            <a:normAutofit lnSpcReduction="10000"/>
          </a:bodyPr>
          <a:lstStyle/>
          <a:p>
            <a:pPr algn="just"/>
            <a:r>
              <a:rPr lang="ru-RU" dirty="0"/>
              <a:t>Наступление любого события можно запрограммировать в зависимости от двух условий-утверждений. Существует 16 вариантов, кодирующих  условие наступления того или иного события. Например, должны выполниться оба условия, должно выполниться хотя бы одно условие, должно выполниться  нечетное количество условий, то есть или первое или второе. Или  из второго условия, если оно истинно, обязательно должно следовать первое. И так далее.</a:t>
            </a:r>
          </a:p>
          <a:p>
            <a:pPr algn="just"/>
            <a:r>
              <a:rPr lang="ru-RU" dirty="0"/>
              <a:t>Представление задачи в подобном виде называется формальной логикой. А раздел математики, изучающий формальную логику, называется булевой алгеброй.</a:t>
            </a:r>
          </a:p>
        </p:txBody>
      </p:sp>
    </p:spTree>
    <p:extLst>
      <p:ext uri="{BB962C8B-B14F-4D97-AF65-F5344CB8AC3E}">
        <p14:creationId xmlns:p14="http://schemas.microsoft.com/office/powerpoint/2010/main" val="1511261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08C062B-7482-4B06-A136-DECEF417E77B}"/>
              </a:ext>
            </a:extLst>
          </p:cNvPr>
          <p:cNvSpPr txBox="1"/>
          <p:nvPr/>
        </p:nvSpPr>
        <p:spPr>
          <a:xfrm>
            <a:off x="1752600" y="199349"/>
            <a:ext cx="9829800" cy="954107"/>
          </a:xfrm>
          <a:prstGeom prst="rect">
            <a:avLst/>
          </a:prstGeom>
          <a:noFill/>
        </p:spPr>
        <p:txBody>
          <a:bodyPr wrap="square">
            <a:spAutoFit/>
          </a:bodyPr>
          <a:lstStyle/>
          <a:p>
            <a:r>
              <a:rPr lang="ru-RU" sz="2800" dirty="0">
                <a:solidFill>
                  <a:srgbClr val="FF0000"/>
                </a:solidFill>
              </a:rPr>
              <a:t>Логические функции</a:t>
            </a:r>
            <a:r>
              <a:rPr lang="ru-RU" sz="2800" dirty="0"/>
              <a:t>: инверсия, дизъюнкция, </a:t>
            </a:r>
            <a:r>
              <a:rPr lang="ru-RU" sz="2800" dirty="0" err="1"/>
              <a:t>конъюнкция,импликация</a:t>
            </a:r>
            <a:r>
              <a:rPr lang="ru-RU" sz="2800" dirty="0"/>
              <a:t>, </a:t>
            </a:r>
            <a:r>
              <a:rPr lang="ru-RU" sz="2800" dirty="0" err="1"/>
              <a:t>эквиваленция</a:t>
            </a:r>
            <a:r>
              <a:rPr lang="en-US" sz="2800" dirty="0"/>
              <a:t> </a:t>
            </a:r>
            <a:r>
              <a:rPr lang="uk-UA" sz="2800" dirty="0" err="1"/>
              <a:t>Сумма</a:t>
            </a:r>
            <a:r>
              <a:rPr lang="uk-UA" sz="2800" dirty="0"/>
              <a:t> по модулю 2</a:t>
            </a:r>
            <a:endParaRPr lang="ru-RU" sz="2800" dirty="0"/>
          </a:p>
        </p:txBody>
      </p:sp>
      <p:graphicFrame>
        <p:nvGraphicFramePr>
          <p:cNvPr id="12" name="Таблица 12">
            <a:extLst>
              <a:ext uri="{FF2B5EF4-FFF2-40B4-BE49-F238E27FC236}">
                <a16:creationId xmlns:a16="http://schemas.microsoft.com/office/drawing/2014/main" id="{3EA3C6EB-D116-4A04-95BB-FA348D3B8152}"/>
              </a:ext>
            </a:extLst>
          </p:cNvPr>
          <p:cNvGraphicFramePr>
            <a:graphicFrameLocks noGrp="1"/>
          </p:cNvGraphicFramePr>
          <p:nvPr>
            <p:extLst>
              <p:ext uri="{D42A27DB-BD31-4B8C-83A1-F6EECF244321}">
                <p14:modId xmlns:p14="http://schemas.microsoft.com/office/powerpoint/2010/main" val="2271434766"/>
              </p:ext>
            </p:extLst>
          </p:nvPr>
        </p:nvGraphicFramePr>
        <p:xfrm>
          <a:off x="1825171" y="1100666"/>
          <a:ext cx="1603829" cy="1381760"/>
        </p:xfrm>
        <a:graphic>
          <a:graphicData uri="http://schemas.openxmlformats.org/drawingml/2006/table">
            <a:tbl>
              <a:tblPr firstRow="1" bandRow="1">
                <a:tableStyleId>{5C22544A-7EE6-4342-B048-85BDC9FD1C3A}</a:tableStyleId>
              </a:tblPr>
              <a:tblGrid>
                <a:gridCol w="1192325">
                  <a:extLst>
                    <a:ext uri="{9D8B030D-6E8A-4147-A177-3AD203B41FA5}">
                      <a16:colId xmlns:a16="http://schemas.microsoft.com/office/drawing/2014/main" val="568928265"/>
                    </a:ext>
                  </a:extLst>
                </a:gridCol>
                <a:gridCol w="411504">
                  <a:extLst>
                    <a:ext uri="{9D8B030D-6E8A-4147-A177-3AD203B41FA5}">
                      <a16:colId xmlns:a16="http://schemas.microsoft.com/office/drawing/2014/main" val="818393433"/>
                    </a:ext>
                  </a:extLst>
                </a:gridCol>
              </a:tblGrid>
              <a:tr h="370840">
                <a:tc>
                  <a:txBody>
                    <a:bodyPr/>
                    <a:lstStyle/>
                    <a:p>
                      <a:r>
                        <a:rPr lang="ru-RU" dirty="0"/>
                        <a:t>Инверсия</a:t>
                      </a:r>
                      <a:r>
                        <a:rPr lang="en-US" dirty="0"/>
                        <a:t> x</a:t>
                      </a:r>
                      <a:endParaRPr lang="ru-RU" dirty="0"/>
                    </a:p>
                  </a:txBody>
                  <a:tcPr/>
                </a:tc>
                <a:tc>
                  <a:txBody>
                    <a:bodyPr/>
                    <a:lstStyle/>
                    <a:p>
                      <a:r>
                        <a:rPr lang="en-US" dirty="0"/>
                        <a:t>y</a:t>
                      </a:r>
                      <a:endParaRPr lang="ru-RU" dirty="0"/>
                    </a:p>
                  </a:txBody>
                  <a:tcPr/>
                </a:tc>
                <a:extLst>
                  <a:ext uri="{0D108BD9-81ED-4DB2-BD59-A6C34878D82A}">
                    <a16:rowId xmlns:a16="http://schemas.microsoft.com/office/drawing/2014/main" val="1662043521"/>
                  </a:ext>
                </a:extLst>
              </a:tr>
              <a:tr h="370840">
                <a:tc>
                  <a:txBody>
                    <a:bodyPr/>
                    <a:lstStyle/>
                    <a:p>
                      <a:r>
                        <a:rPr lang="en-US" dirty="0"/>
                        <a:t>0</a:t>
                      </a:r>
                      <a:endParaRPr lang="ru-RU" dirty="0"/>
                    </a:p>
                  </a:txBody>
                  <a:tcPr/>
                </a:tc>
                <a:tc>
                  <a:txBody>
                    <a:bodyPr/>
                    <a:lstStyle/>
                    <a:p>
                      <a:r>
                        <a:rPr lang="en-US" dirty="0"/>
                        <a:t>1</a:t>
                      </a:r>
                      <a:endParaRPr lang="ru-RU" dirty="0"/>
                    </a:p>
                  </a:txBody>
                  <a:tcPr/>
                </a:tc>
                <a:extLst>
                  <a:ext uri="{0D108BD9-81ED-4DB2-BD59-A6C34878D82A}">
                    <a16:rowId xmlns:a16="http://schemas.microsoft.com/office/drawing/2014/main" val="3191003445"/>
                  </a:ext>
                </a:extLst>
              </a:tr>
              <a:tr h="370840">
                <a:tc>
                  <a:txBody>
                    <a:bodyPr/>
                    <a:lstStyle/>
                    <a:p>
                      <a:r>
                        <a:rPr lang="en-US" dirty="0"/>
                        <a:t>1</a:t>
                      </a:r>
                      <a:endParaRPr lang="ru-RU" dirty="0"/>
                    </a:p>
                  </a:txBody>
                  <a:tcPr/>
                </a:tc>
                <a:tc>
                  <a:txBody>
                    <a:bodyPr/>
                    <a:lstStyle/>
                    <a:p>
                      <a:r>
                        <a:rPr lang="en-US" dirty="0"/>
                        <a:t>0</a:t>
                      </a:r>
                      <a:endParaRPr lang="ru-RU" dirty="0"/>
                    </a:p>
                  </a:txBody>
                  <a:tcPr/>
                </a:tc>
                <a:extLst>
                  <a:ext uri="{0D108BD9-81ED-4DB2-BD59-A6C34878D82A}">
                    <a16:rowId xmlns:a16="http://schemas.microsoft.com/office/drawing/2014/main" val="1673169363"/>
                  </a:ext>
                </a:extLst>
              </a:tr>
            </a:tbl>
          </a:graphicData>
        </a:graphic>
      </p:graphicFrame>
      <p:graphicFrame>
        <p:nvGraphicFramePr>
          <p:cNvPr id="15" name="Таблица 15">
            <a:extLst>
              <a:ext uri="{FF2B5EF4-FFF2-40B4-BE49-F238E27FC236}">
                <a16:creationId xmlns:a16="http://schemas.microsoft.com/office/drawing/2014/main" id="{7ADD6BFF-061C-4EBA-B63C-93E583CF83D9}"/>
              </a:ext>
            </a:extLst>
          </p:cNvPr>
          <p:cNvGraphicFramePr>
            <a:graphicFrameLocks noGrp="1"/>
          </p:cNvGraphicFramePr>
          <p:nvPr>
            <p:extLst>
              <p:ext uri="{D42A27DB-BD31-4B8C-83A1-F6EECF244321}">
                <p14:modId xmlns:p14="http://schemas.microsoft.com/office/powerpoint/2010/main" val="323563647"/>
              </p:ext>
            </p:extLst>
          </p:nvPr>
        </p:nvGraphicFramePr>
        <p:xfrm>
          <a:off x="2108200" y="3427549"/>
          <a:ext cx="8128001" cy="1849120"/>
        </p:xfrm>
        <a:graphic>
          <a:graphicData uri="http://schemas.openxmlformats.org/drawingml/2006/table">
            <a:tbl>
              <a:tblPr firstRow="1" bandRow="1">
                <a:tableStyleId>{5C22544A-7EE6-4342-B048-85BDC9FD1C3A}</a:tableStyleId>
              </a:tblPr>
              <a:tblGrid>
                <a:gridCol w="1161143">
                  <a:extLst>
                    <a:ext uri="{9D8B030D-6E8A-4147-A177-3AD203B41FA5}">
                      <a16:colId xmlns:a16="http://schemas.microsoft.com/office/drawing/2014/main" val="481650511"/>
                    </a:ext>
                  </a:extLst>
                </a:gridCol>
                <a:gridCol w="1161143">
                  <a:extLst>
                    <a:ext uri="{9D8B030D-6E8A-4147-A177-3AD203B41FA5}">
                      <a16:colId xmlns:a16="http://schemas.microsoft.com/office/drawing/2014/main" val="4118598467"/>
                    </a:ext>
                  </a:extLst>
                </a:gridCol>
                <a:gridCol w="1161143">
                  <a:extLst>
                    <a:ext uri="{9D8B030D-6E8A-4147-A177-3AD203B41FA5}">
                      <a16:colId xmlns:a16="http://schemas.microsoft.com/office/drawing/2014/main" val="974375515"/>
                    </a:ext>
                  </a:extLst>
                </a:gridCol>
                <a:gridCol w="1161143">
                  <a:extLst>
                    <a:ext uri="{9D8B030D-6E8A-4147-A177-3AD203B41FA5}">
                      <a16:colId xmlns:a16="http://schemas.microsoft.com/office/drawing/2014/main" val="2470453208"/>
                    </a:ext>
                  </a:extLst>
                </a:gridCol>
                <a:gridCol w="1161143">
                  <a:extLst>
                    <a:ext uri="{9D8B030D-6E8A-4147-A177-3AD203B41FA5}">
                      <a16:colId xmlns:a16="http://schemas.microsoft.com/office/drawing/2014/main" val="3008007858"/>
                    </a:ext>
                  </a:extLst>
                </a:gridCol>
                <a:gridCol w="1161143">
                  <a:extLst>
                    <a:ext uri="{9D8B030D-6E8A-4147-A177-3AD203B41FA5}">
                      <a16:colId xmlns:a16="http://schemas.microsoft.com/office/drawing/2014/main" val="4243162017"/>
                    </a:ext>
                  </a:extLst>
                </a:gridCol>
                <a:gridCol w="1161143">
                  <a:extLst>
                    <a:ext uri="{9D8B030D-6E8A-4147-A177-3AD203B41FA5}">
                      <a16:colId xmlns:a16="http://schemas.microsoft.com/office/drawing/2014/main" val="1298823148"/>
                    </a:ext>
                  </a:extLst>
                </a:gridCol>
              </a:tblGrid>
              <a:tr h="0">
                <a:tc>
                  <a:txBody>
                    <a:bodyPr/>
                    <a:lstStyle/>
                    <a:p>
                      <a:r>
                        <a:rPr lang="en-US" dirty="0"/>
                        <a:t>x1</a:t>
                      </a:r>
                      <a:endParaRPr lang="ru-RU" dirty="0"/>
                    </a:p>
                  </a:txBody>
                  <a:tcPr/>
                </a:tc>
                <a:tc>
                  <a:txBody>
                    <a:bodyPr/>
                    <a:lstStyle/>
                    <a:p>
                      <a:r>
                        <a:rPr lang="en-US" dirty="0"/>
                        <a:t>x2</a:t>
                      </a:r>
                      <a:endParaRPr lang="ru-RU" dirty="0"/>
                    </a:p>
                  </a:txBody>
                  <a:tcPr/>
                </a:tc>
                <a:tc>
                  <a:txBody>
                    <a:bodyPr/>
                    <a:lstStyle/>
                    <a:p>
                      <a:r>
                        <a:rPr lang="ru-RU" dirty="0">
                          <a:sym typeface="Symbol" panose="05050102010706020507" pitchFamily="18" charset="2"/>
                        </a:rPr>
                        <a:t></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sym typeface="Symbol" panose="05050102010706020507" pitchFamily="18" charset="2"/>
                        </a:rPr>
                        <a:t></a:t>
                      </a:r>
                      <a:endParaRPr lang="ru-RU" dirty="0"/>
                    </a:p>
                  </a:txBody>
                  <a:tcPr/>
                </a:tc>
                <a:tc>
                  <a:txBody>
                    <a:bodyPr/>
                    <a:lstStyle/>
                    <a:p>
                      <a:r>
                        <a:rPr lang="ru-RU" dirty="0">
                          <a:sym typeface="Symbol" panose="05050102010706020507" pitchFamily="18" charset="2"/>
                        </a:rPr>
                        <a:t></a:t>
                      </a:r>
                      <a:endParaRPr lang="ru-RU" dirty="0"/>
                    </a:p>
                  </a:txBody>
                  <a:tcPr/>
                </a:tc>
                <a:tc>
                  <a:txBody>
                    <a:bodyPr/>
                    <a:lstStyle/>
                    <a:p>
                      <a:r>
                        <a:rPr lang="ru-RU" dirty="0">
                          <a:sym typeface="Symbol" panose="05050102010706020507" pitchFamily="18" charset="2"/>
                        </a:rPr>
                        <a:t></a:t>
                      </a:r>
                      <a:endParaRPr lang="ru-RU" dirty="0"/>
                    </a:p>
                  </a:txBody>
                  <a:tcPr/>
                </a:tc>
                <a:tc>
                  <a:txBody>
                    <a:bodyPr/>
                    <a:lstStyle/>
                    <a:p>
                      <a:r>
                        <a:rPr lang="ru-RU" dirty="0">
                          <a:sym typeface="Symbol" panose="05050102010706020507" pitchFamily="18" charset="2"/>
                        </a:rPr>
                        <a:t></a:t>
                      </a:r>
                      <a:endParaRPr lang="ru-RU" dirty="0"/>
                    </a:p>
                  </a:txBody>
                  <a:tcPr/>
                </a:tc>
                <a:extLst>
                  <a:ext uri="{0D108BD9-81ED-4DB2-BD59-A6C34878D82A}">
                    <a16:rowId xmlns:a16="http://schemas.microsoft.com/office/drawing/2014/main" val="2771623760"/>
                  </a:ext>
                </a:extLst>
              </a:tr>
              <a:tr h="370840">
                <a:tc>
                  <a:txBody>
                    <a:bodyPr/>
                    <a:lstStyle/>
                    <a:p>
                      <a:r>
                        <a:rPr lang="en-US" dirty="0"/>
                        <a:t>0</a:t>
                      </a:r>
                      <a:endParaRPr lang="ru-RU" dirty="0"/>
                    </a:p>
                  </a:txBody>
                  <a:tcPr/>
                </a:tc>
                <a:tc>
                  <a:txBody>
                    <a:bodyPr/>
                    <a:lstStyle/>
                    <a:p>
                      <a:r>
                        <a:rPr lang="en-US" dirty="0"/>
                        <a:t>0</a:t>
                      </a:r>
                      <a:endParaRPr lang="ru-RU" dirty="0"/>
                    </a:p>
                  </a:txBody>
                  <a:tcPr/>
                </a:tc>
                <a:tc>
                  <a:txBody>
                    <a:bodyPr/>
                    <a:lstStyle/>
                    <a:p>
                      <a:r>
                        <a:rPr lang="en-US" dirty="0"/>
                        <a:t>0</a:t>
                      </a:r>
                      <a:endParaRPr lang="ru-RU" dirty="0"/>
                    </a:p>
                  </a:txBody>
                  <a:tcPr/>
                </a:tc>
                <a:tc>
                  <a:txBody>
                    <a:bodyPr/>
                    <a:lstStyle/>
                    <a:p>
                      <a:r>
                        <a:rPr lang="en-US" dirty="0"/>
                        <a:t>0</a:t>
                      </a:r>
                      <a:endParaRPr lang="ru-RU" dirty="0"/>
                    </a:p>
                  </a:txBody>
                  <a:tcPr/>
                </a:tc>
                <a:tc>
                  <a:txBody>
                    <a:bodyPr/>
                    <a:lstStyle/>
                    <a:p>
                      <a:r>
                        <a:rPr lang="en-US" dirty="0"/>
                        <a:t>1</a:t>
                      </a:r>
                      <a:endParaRPr lang="ru-RU" dirty="0"/>
                    </a:p>
                  </a:txBody>
                  <a:tcPr/>
                </a:tc>
                <a:tc>
                  <a:txBody>
                    <a:bodyPr/>
                    <a:lstStyle/>
                    <a:p>
                      <a:r>
                        <a:rPr lang="en-US" dirty="0"/>
                        <a:t>1</a:t>
                      </a:r>
                      <a:endParaRPr lang="ru-RU" dirty="0"/>
                    </a:p>
                  </a:txBody>
                  <a:tcPr/>
                </a:tc>
                <a:tc>
                  <a:txBody>
                    <a:bodyPr/>
                    <a:lstStyle/>
                    <a:p>
                      <a:r>
                        <a:rPr lang="en-US" dirty="0"/>
                        <a:t>0</a:t>
                      </a:r>
                      <a:endParaRPr lang="ru-RU" dirty="0"/>
                    </a:p>
                  </a:txBody>
                  <a:tcPr/>
                </a:tc>
                <a:extLst>
                  <a:ext uri="{0D108BD9-81ED-4DB2-BD59-A6C34878D82A}">
                    <a16:rowId xmlns:a16="http://schemas.microsoft.com/office/drawing/2014/main" val="1883374141"/>
                  </a:ext>
                </a:extLst>
              </a:tr>
              <a:tr h="370840">
                <a:tc>
                  <a:txBody>
                    <a:bodyPr/>
                    <a:lstStyle/>
                    <a:p>
                      <a:r>
                        <a:rPr lang="en-US" dirty="0"/>
                        <a:t>0</a:t>
                      </a:r>
                      <a:endParaRPr lang="ru-RU" dirty="0"/>
                    </a:p>
                  </a:txBody>
                  <a:tcPr/>
                </a:tc>
                <a:tc>
                  <a:txBody>
                    <a:bodyPr/>
                    <a:lstStyle/>
                    <a:p>
                      <a:r>
                        <a:rPr lang="en-US" dirty="0"/>
                        <a:t>1</a:t>
                      </a:r>
                      <a:endParaRPr lang="ru-RU" dirty="0"/>
                    </a:p>
                  </a:txBody>
                  <a:tcPr/>
                </a:tc>
                <a:tc>
                  <a:txBody>
                    <a:bodyPr/>
                    <a:lstStyle/>
                    <a:p>
                      <a:r>
                        <a:rPr lang="en-US" dirty="0"/>
                        <a:t>0</a:t>
                      </a:r>
                      <a:endParaRPr lang="ru-RU" dirty="0"/>
                    </a:p>
                  </a:txBody>
                  <a:tcPr/>
                </a:tc>
                <a:tc>
                  <a:txBody>
                    <a:bodyPr/>
                    <a:lstStyle/>
                    <a:p>
                      <a:r>
                        <a:rPr lang="en-US" dirty="0"/>
                        <a:t>1</a:t>
                      </a:r>
                      <a:endParaRPr lang="ru-RU" dirty="0"/>
                    </a:p>
                  </a:txBody>
                  <a:tcPr/>
                </a:tc>
                <a:tc>
                  <a:txBody>
                    <a:bodyPr/>
                    <a:lstStyle/>
                    <a:p>
                      <a:r>
                        <a:rPr lang="en-US" dirty="0"/>
                        <a:t>1</a:t>
                      </a:r>
                      <a:endParaRPr lang="ru-RU" dirty="0"/>
                    </a:p>
                  </a:txBody>
                  <a:tcPr/>
                </a:tc>
                <a:tc>
                  <a:txBody>
                    <a:bodyPr/>
                    <a:lstStyle/>
                    <a:p>
                      <a:r>
                        <a:rPr lang="en-US" dirty="0"/>
                        <a:t>0</a:t>
                      </a:r>
                      <a:endParaRPr lang="ru-RU" dirty="0"/>
                    </a:p>
                  </a:txBody>
                  <a:tcPr/>
                </a:tc>
                <a:tc>
                  <a:txBody>
                    <a:bodyPr/>
                    <a:lstStyle/>
                    <a:p>
                      <a:r>
                        <a:rPr lang="en-US" dirty="0"/>
                        <a:t>1</a:t>
                      </a:r>
                      <a:endParaRPr lang="ru-RU" dirty="0"/>
                    </a:p>
                  </a:txBody>
                  <a:tcPr/>
                </a:tc>
                <a:extLst>
                  <a:ext uri="{0D108BD9-81ED-4DB2-BD59-A6C34878D82A}">
                    <a16:rowId xmlns:a16="http://schemas.microsoft.com/office/drawing/2014/main" val="1979800700"/>
                  </a:ext>
                </a:extLst>
              </a:tr>
              <a:tr h="370840">
                <a:tc>
                  <a:txBody>
                    <a:bodyPr/>
                    <a:lstStyle/>
                    <a:p>
                      <a:r>
                        <a:rPr lang="en-US" dirty="0"/>
                        <a:t>1</a:t>
                      </a:r>
                      <a:endParaRPr lang="ru-RU" dirty="0"/>
                    </a:p>
                  </a:txBody>
                  <a:tcPr/>
                </a:tc>
                <a:tc>
                  <a:txBody>
                    <a:bodyPr/>
                    <a:lstStyle/>
                    <a:p>
                      <a:r>
                        <a:rPr lang="en-US" dirty="0"/>
                        <a:t>0</a:t>
                      </a:r>
                      <a:endParaRPr lang="ru-RU" dirty="0"/>
                    </a:p>
                  </a:txBody>
                  <a:tcPr/>
                </a:tc>
                <a:tc>
                  <a:txBody>
                    <a:bodyPr/>
                    <a:lstStyle/>
                    <a:p>
                      <a:r>
                        <a:rPr lang="en-US" dirty="0"/>
                        <a:t>0</a:t>
                      </a:r>
                      <a:endParaRPr lang="ru-RU" dirty="0"/>
                    </a:p>
                  </a:txBody>
                  <a:tcPr/>
                </a:tc>
                <a:tc>
                  <a:txBody>
                    <a:bodyPr/>
                    <a:lstStyle/>
                    <a:p>
                      <a:r>
                        <a:rPr lang="en-US" dirty="0"/>
                        <a:t>1</a:t>
                      </a:r>
                      <a:endParaRPr lang="ru-RU" dirty="0"/>
                    </a:p>
                  </a:txBody>
                  <a:tcPr/>
                </a:tc>
                <a:tc>
                  <a:txBody>
                    <a:bodyPr/>
                    <a:lstStyle/>
                    <a:p>
                      <a:r>
                        <a:rPr lang="en-US" dirty="0"/>
                        <a:t>0</a:t>
                      </a:r>
                      <a:endParaRPr lang="ru-RU" dirty="0"/>
                    </a:p>
                  </a:txBody>
                  <a:tcPr/>
                </a:tc>
                <a:tc>
                  <a:txBody>
                    <a:bodyPr/>
                    <a:lstStyle/>
                    <a:p>
                      <a:r>
                        <a:rPr lang="en-US" dirty="0"/>
                        <a:t>0</a:t>
                      </a:r>
                      <a:endParaRPr lang="ru-RU" dirty="0"/>
                    </a:p>
                  </a:txBody>
                  <a:tcPr/>
                </a:tc>
                <a:tc>
                  <a:txBody>
                    <a:bodyPr/>
                    <a:lstStyle/>
                    <a:p>
                      <a:r>
                        <a:rPr lang="en-US" dirty="0"/>
                        <a:t>1</a:t>
                      </a:r>
                      <a:endParaRPr lang="ru-RU" dirty="0"/>
                    </a:p>
                  </a:txBody>
                  <a:tcPr/>
                </a:tc>
                <a:extLst>
                  <a:ext uri="{0D108BD9-81ED-4DB2-BD59-A6C34878D82A}">
                    <a16:rowId xmlns:a16="http://schemas.microsoft.com/office/drawing/2014/main" val="3576380794"/>
                  </a:ext>
                </a:extLst>
              </a:tr>
              <a:tr h="370840">
                <a:tc>
                  <a:txBody>
                    <a:bodyPr/>
                    <a:lstStyle/>
                    <a:p>
                      <a:r>
                        <a:rPr lang="en-US" dirty="0"/>
                        <a:t>1</a:t>
                      </a:r>
                      <a:endParaRPr lang="ru-RU" dirty="0"/>
                    </a:p>
                  </a:txBody>
                  <a:tcPr/>
                </a:tc>
                <a:tc>
                  <a:txBody>
                    <a:bodyPr/>
                    <a:lstStyle/>
                    <a:p>
                      <a:r>
                        <a:rPr lang="en-US" dirty="0"/>
                        <a:t>1</a:t>
                      </a:r>
                      <a:endParaRPr lang="ru-RU" dirty="0"/>
                    </a:p>
                  </a:txBody>
                  <a:tcPr/>
                </a:tc>
                <a:tc>
                  <a:txBody>
                    <a:bodyPr/>
                    <a:lstStyle/>
                    <a:p>
                      <a:r>
                        <a:rPr lang="en-US" dirty="0"/>
                        <a:t>1</a:t>
                      </a:r>
                      <a:endParaRPr lang="ru-RU" dirty="0"/>
                    </a:p>
                  </a:txBody>
                  <a:tcPr/>
                </a:tc>
                <a:tc>
                  <a:txBody>
                    <a:bodyPr/>
                    <a:lstStyle/>
                    <a:p>
                      <a:r>
                        <a:rPr lang="en-US" dirty="0"/>
                        <a:t>1</a:t>
                      </a:r>
                      <a:endParaRPr lang="ru-RU" dirty="0"/>
                    </a:p>
                  </a:txBody>
                  <a:tcPr/>
                </a:tc>
                <a:tc>
                  <a:txBody>
                    <a:bodyPr/>
                    <a:lstStyle/>
                    <a:p>
                      <a:r>
                        <a:rPr lang="en-US" dirty="0"/>
                        <a:t>1</a:t>
                      </a:r>
                      <a:endParaRPr lang="ru-RU" dirty="0"/>
                    </a:p>
                  </a:txBody>
                  <a:tcPr/>
                </a:tc>
                <a:tc>
                  <a:txBody>
                    <a:bodyPr/>
                    <a:lstStyle/>
                    <a:p>
                      <a:r>
                        <a:rPr lang="en-US" dirty="0"/>
                        <a:t>1</a:t>
                      </a:r>
                      <a:endParaRPr lang="ru-RU" dirty="0"/>
                    </a:p>
                  </a:txBody>
                  <a:tcPr/>
                </a:tc>
                <a:tc>
                  <a:txBody>
                    <a:bodyPr/>
                    <a:lstStyle/>
                    <a:p>
                      <a:r>
                        <a:rPr lang="en-US" dirty="0"/>
                        <a:t>0</a:t>
                      </a:r>
                      <a:endParaRPr lang="ru-RU" dirty="0"/>
                    </a:p>
                  </a:txBody>
                  <a:tcPr/>
                </a:tc>
                <a:extLst>
                  <a:ext uri="{0D108BD9-81ED-4DB2-BD59-A6C34878D82A}">
                    <a16:rowId xmlns:a16="http://schemas.microsoft.com/office/drawing/2014/main" val="606847982"/>
                  </a:ext>
                </a:extLst>
              </a:tr>
            </a:tbl>
          </a:graphicData>
        </a:graphic>
      </p:graphicFrame>
    </p:spTree>
    <p:extLst>
      <p:ext uri="{BB962C8B-B14F-4D97-AF65-F5344CB8AC3E}">
        <p14:creationId xmlns:p14="http://schemas.microsoft.com/office/powerpoint/2010/main" val="3253563336"/>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2133</TotalTime>
  <Words>3143</Words>
  <Application>Microsoft Office PowerPoint</Application>
  <PresentationFormat>Широкоэкранный</PresentationFormat>
  <Paragraphs>356</Paragraphs>
  <Slides>30</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30</vt:i4>
      </vt:variant>
    </vt:vector>
  </HeadingPairs>
  <TitlesOfParts>
    <vt:vector size="36" baseType="lpstr">
      <vt:lpstr>Arial</vt:lpstr>
      <vt:lpstr>Calibri</vt:lpstr>
      <vt:lpstr>Calibri Light</vt:lpstr>
      <vt:lpstr>Symbol</vt:lpstr>
      <vt:lpstr>Times New Roman</vt:lpstr>
      <vt:lpstr>Тема Office</vt:lpstr>
      <vt:lpstr>Презентация PowerPoint</vt:lpstr>
      <vt:lpstr>Определение дискретной математики</vt:lpstr>
      <vt:lpstr>Цифровой, дискретный, квантованный – суть синонимичные понятия. Которые мы раскроем на примере оцифровки звука</vt:lpstr>
      <vt:lpstr>Презентация PowerPoint</vt:lpstr>
      <vt:lpstr>Презентация PowerPoint</vt:lpstr>
      <vt:lpstr>Презентация PowerPoint</vt:lpstr>
      <vt:lpstr>Переход от рассуждений к цифровым схемам</vt:lpstr>
      <vt:lpstr>Переход от рассуждений к цифровым схемам</vt:lpstr>
      <vt:lpstr>Презентация PowerPoint</vt:lpstr>
      <vt:lpstr>Логические функции в нашей жизни</vt:lpstr>
      <vt:lpstr>Дизъюнкция – для того, чтобы функция была истинной необходимо, чтобы выполнялось хотя бы одно из условий</vt:lpstr>
      <vt:lpstr>Импликация или следование – функция истинна, если истинно второе высказывание или оба высказывания ложны</vt:lpstr>
      <vt:lpstr>Эквиваленция– Из того факта, что выполняется первое условие, неизбежно следует факт  выполнения второго условия. И наоборот</vt:lpstr>
      <vt:lpstr>Сумма по по модулю два– контроль по четности. Каждое четное событие делает результат ложным. И, наоборот, каждое нечетное событие восстанавливает  истину.</vt:lpstr>
      <vt:lpstr>Приоритетность логических операций</vt:lpstr>
      <vt:lpstr>Таблица истинности- используется для определения истинности или ложности  сложного высказывания</vt:lpstr>
      <vt:lpstr>Тождества булевой алгебры</vt:lpstr>
      <vt:lpstr>Презентация PowerPoint</vt:lpstr>
      <vt:lpstr>Презентация PowerPoint</vt:lpstr>
      <vt:lpstr>Теория множеств</vt:lpstr>
      <vt:lpstr>Презентация PowerPoint</vt:lpstr>
      <vt:lpstr>Презентация PowerPoint</vt:lpstr>
      <vt:lpstr>Презентация PowerPoint</vt:lpstr>
      <vt:lpstr>Теория множеств</vt:lpstr>
      <vt:lpstr>Теория множеств</vt:lpstr>
      <vt:lpstr>Теория множеств</vt:lpstr>
      <vt:lpstr>Операции над множествами</vt:lpstr>
      <vt:lpstr>Операции над множествами</vt:lpstr>
      <vt:lpstr>Операции над множествами</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Дискретная математика это математика, работающая на конечных и счетных множествах</dc:title>
  <dc:creator>Drozd Julia</dc:creator>
  <cp:lastModifiedBy>Drozd Julia</cp:lastModifiedBy>
  <cp:revision>49</cp:revision>
  <dcterms:created xsi:type="dcterms:W3CDTF">2021-01-10T06:16:15Z</dcterms:created>
  <dcterms:modified xsi:type="dcterms:W3CDTF">2021-02-23T09:25:25Z</dcterms:modified>
</cp:coreProperties>
</file>