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verage"/>
      <p:regular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34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09cb6f98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09cb6f98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09cb6f9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09cb6f9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09cb6f9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09cb6f9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09cb6f98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09cb6f98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0a78c152b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0a78c152b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l.wikipedia.org/wiki/Argument_(matematyk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841650"/>
            <a:ext cx="7801500" cy="1730100"/>
          </a:xfrm>
          <a:prstGeom prst="rect">
            <a:avLst/>
          </a:prstGeom>
        </p:spPr>
        <p:txBody>
          <a:bodyPr anchorCtr="0" anchor="b" bIns="91425" lIns="91425" spcFirstLastPara="1" rIns="91425" wrap="square" tIns="91425">
            <a:normAutofit fontScale="90000"/>
          </a:bodyPr>
          <a:lstStyle/>
          <a:p>
            <a:pPr indent="0" lvl="0" marL="0" rtl="0" algn="ctr">
              <a:lnSpc>
                <a:spcPct val="130000"/>
              </a:lnSpc>
              <a:spcBef>
                <a:spcPts val="0"/>
              </a:spcBef>
              <a:spcAft>
                <a:spcPts val="600"/>
              </a:spcAft>
              <a:buNone/>
            </a:pPr>
            <a:r>
              <a:rPr lang="uk" sz="4150">
                <a:latin typeface="Georgia"/>
                <a:ea typeface="Georgia"/>
                <a:cs typeface="Georgia"/>
                <a:sym typeface="Georgia"/>
              </a:rPr>
              <a:t>Обчислювальна машина Штаффеля</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uk"/>
              <a:t>АІ-202</a:t>
            </a:r>
            <a:endParaRPr/>
          </a:p>
          <a:p>
            <a:pPr indent="0" lvl="0" marL="0" rtl="0" algn="ctr">
              <a:spcBef>
                <a:spcPts val="0"/>
              </a:spcBef>
              <a:spcAft>
                <a:spcPts val="0"/>
              </a:spcAft>
              <a:buNone/>
            </a:pPr>
            <a:r>
              <a:rPr lang="uk"/>
              <a:t>Неживи</a:t>
            </a:r>
            <a:r>
              <a:rPr lang="uk"/>
              <a:t>х </a:t>
            </a:r>
            <a:r>
              <a:rPr lang="uk"/>
              <a:t>Марія</a:t>
            </a:r>
            <a:endParaRPr/>
          </a:p>
          <a:p>
            <a:pPr indent="0" lvl="0" marL="0" rtl="0" algn="ctr">
              <a:spcBef>
                <a:spcPts val="0"/>
              </a:spcBef>
              <a:spcAft>
                <a:spcPts val="0"/>
              </a:spcAft>
              <a:buNone/>
            </a:pPr>
            <a:r>
              <a:rPr lang="uk"/>
              <a:t>Боднар Ілля</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Основні відомості про машину Штаффеля</a:t>
            </a:r>
            <a:endParaRPr/>
          </a:p>
        </p:txBody>
      </p:sp>
      <p:sp>
        <p:nvSpPr>
          <p:cNvPr id="66" name="Google Shape;66;p14"/>
          <p:cNvSpPr txBox="1"/>
          <p:nvPr>
            <p:ph idx="1" type="body"/>
          </p:nvPr>
        </p:nvSpPr>
        <p:spPr>
          <a:xfrm>
            <a:off x="311700" y="1519700"/>
            <a:ext cx="5386800" cy="2725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688"/>
              <a:buNone/>
            </a:pPr>
            <a:r>
              <a:rPr b="1" lang="uk" sz="1500">
                <a:solidFill>
                  <a:srgbClr val="FFFFFF"/>
                </a:solidFill>
                <a:latin typeface="Times New Roman"/>
                <a:ea typeface="Times New Roman"/>
                <a:cs typeface="Times New Roman"/>
                <a:sym typeface="Times New Roman"/>
              </a:rPr>
              <a:t>А</a:t>
            </a:r>
            <a:r>
              <a:rPr b="1" lang="uk" sz="1500">
                <a:solidFill>
                  <a:srgbClr val="FFFFFF"/>
                </a:solidFill>
                <a:latin typeface="Times New Roman"/>
                <a:ea typeface="Times New Roman"/>
                <a:cs typeface="Times New Roman"/>
                <a:sym typeface="Times New Roman"/>
              </a:rPr>
              <a:t>втор пристрію:</a:t>
            </a:r>
            <a:r>
              <a:rPr lang="uk" sz="1500">
                <a:solidFill>
                  <a:srgbClr val="FFFFFF"/>
                </a:solidFill>
                <a:latin typeface="Times New Roman"/>
                <a:ea typeface="Times New Roman"/>
                <a:cs typeface="Times New Roman"/>
                <a:sym typeface="Times New Roman"/>
              </a:rPr>
              <a:t> Ізраїль Авраам Штаффель</a:t>
            </a:r>
            <a:endParaRPr sz="1500">
              <a:solidFill>
                <a:srgbClr val="FFFFFF"/>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b="1" lang="uk" sz="1500">
                <a:solidFill>
                  <a:srgbClr val="FFFFFF"/>
                </a:solidFill>
                <a:latin typeface="Times New Roman"/>
                <a:ea typeface="Times New Roman"/>
                <a:cs typeface="Times New Roman"/>
                <a:sym typeface="Times New Roman"/>
              </a:rPr>
              <a:t>Рік створення: </a:t>
            </a:r>
            <a:r>
              <a:rPr lang="uk" sz="1500">
                <a:solidFill>
                  <a:srgbClr val="FFFFFF"/>
                </a:solidFill>
                <a:latin typeface="Times New Roman"/>
                <a:ea typeface="Times New Roman"/>
                <a:cs typeface="Times New Roman"/>
                <a:sym typeface="Times New Roman"/>
              </a:rPr>
              <a:t>1845</a:t>
            </a:r>
            <a:endParaRPr sz="1500">
              <a:solidFill>
                <a:srgbClr val="FFFFFF"/>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88"/>
              <a:buNone/>
            </a:pPr>
            <a:r>
              <a:rPr b="1" lang="uk" sz="1500">
                <a:solidFill>
                  <a:srgbClr val="FFFFFF"/>
                </a:solidFill>
                <a:latin typeface="Times New Roman"/>
                <a:ea typeface="Times New Roman"/>
                <a:cs typeface="Times New Roman"/>
                <a:sym typeface="Times New Roman"/>
              </a:rPr>
              <a:t>Мета використання:</a:t>
            </a:r>
            <a:r>
              <a:rPr lang="uk" sz="1500">
                <a:solidFill>
                  <a:srgbClr val="FFFFFF"/>
                </a:solidFill>
                <a:latin typeface="Times New Roman"/>
                <a:ea typeface="Times New Roman"/>
                <a:cs typeface="Times New Roman"/>
                <a:sym typeface="Times New Roman"/>
              </a:rPr>
              <a:t> Виконувати операції додавання, віднімання, множення, ділення, піднесення до степеня та обчислення приблизного значення квадратних коренів</a:t>
            </a:r>
            <a:endParaRPr sz="1500">
              <a:solidFill>
                <a:srgbClr val="FFFFFF"/>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688"/>
              <a:buNone/>
            </a:pPr>
            <a:r>
              <a:rPr b="1" lang="uk" sz="1500">
                <a:solidFill>
                  <a:srgbClr val="FFFFFF"/>
                </a:solidFill>
                <a:latin typeface="Times New Roman"/>
                <a:ea typeface="Times New Roman"/>
                <a:cs typeface="Times New Roman"/>
                <a:sym typeface="Times New Roman"/>
              </a:rPr>
              <a:t>Споживачі пристрою:</a:t>
            </a:r>
            <a:r>
              <a:rPr lang="uk" sz="1500">
                <a:solidFill>
                  <a:srgbClr val="FFFFFF"/>
                </a:solidFill>
                <a:latin typeface="Times New Roman"/>
                <a:ea typeface="Times New Roman"/>
                <a:cs typeface="Times New Roman"/>
                <a:sym typeface="Times New Roman"/>
              </a:rPr>
              <a:t> Інженери, математики та бухгалтери.</a:t>
            </a:r>
            <a:endParaRPr sz="1500">
              <a:latin typeface="Times New Roman"/>
              <a:ea typeface="Times New Roman"/>
              <a:cs typeface="Times New Roman"/>
              <a:sym typeface="Times New Roman"/>
            </a:endParaRPr>
          </a:p>
        </p:txBody>
      </p:sp>
      <p:pic>
        <p:nvPicPr>
          <p:cNvPr id="67" name="Google Shape;67;p14"/>
          <p:cNvPicPr preferRelativeResize="0"/>
          <p:nvPr/>
        </p:nvPicPr>
        <p:blipFill>
          <a:blip r:embed="rId3">
            <a:alphaModFix/>
          </a:blip>
          <a:stretch>
            <a:fillRect/>
          </a:stretch>
        </p:blipFill>
        <p:spPr>
          <a:xfrm>
            <a:off x="6154350" y="1208988"/>
            <a:ext cx="2352000" cy="3036225"/>
          </a:xfrm>
          <a:prstGeom prst="rect">
            <a:avLst/>
          </a:prstGeom>
          <a:noFill/>
          <a:ln>
            <a:noFill/>
          </a:ln>
          <a:effectLst>
            <a:outerShdw blurRad="314325" rotWithShape="0" algn="bl" dist="57150">
              <a:srgbClr val="000000">
                <a:alpha val="46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740550" y="445025"/>
            <a:ext cx="793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Малюнки та фото машини </a:t>
            </a:r>
            <a:r>
              <a:rPr lang="uk"/>
              <a:t>Штаффеля</a:t>
            </a:r>
            <a:r>
              <a:rPr lang="uk"/>
              <a:t>:</a:t>
            </a:r>
            <a:endParaRPr/>
          </a:p>
        </p:txBody>
      </p:sp>
      <p:pic>
        <p:nvPicPr>
          <p:cNvPr id="73" name="Google Shape;73;p15"/>
          <p:cNvPicPr preferRelativeResize="0"/>
          <p:nvPr/>
        </p:nvPicPr>
        <p:blipFill>
          <a:blip r:embed="rId3">
            <a:alphaModFix/>
          </a:blip>
          <a:stretch>
            <a:fillRect/>
          </a:stretch>
        </p:blipFill>
        <p:spPr>
          <a:xfrm>
            <a:off x="740550" y="1166788"/>
            <a:ext cx="4674774" cy="2687374"/>
          </a:xfrm>
          <a:prstGeom prst="rect">
            <a:avLst/>
          </a:prstGeom>
          <a:noFill/>
          <a:ln>
            <a:noFill/>
          </a:ln>
          <a:effectLst>
            <a:outerShdw blurRad="142875" rotWithShape="0" algn="bl" dir="5400000" dist="76200">
              <a:srgbClr val="000000">
                <a:alpha val="50000"/>
              </a:srgbClr>
            </a:outerShdw>
          </a:effectLst>
        </p:spPr>
      </p:pic>
      <p:sp>
        <p:nvSpPr>
          <p:cNvPr id="74" name="Google Shape;74;p15"/>
          <p:cNvSpPr txBox="1"/>
          <p:nvPr/>
        </p:nvSpPr>
        <p:spPr>
          <a:xfrm>
            <a:off x="501263" y="3899725"/>
            <a:ext cx="5161200" cy="52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uk">
                <a:solidFill>
                  <a:srgbClr val="FFFFFF"/>
                </a:solidFill>
                <a:latin typeface="Times New Roman"/>
                <a:ea typeface="Times New Roman"/>
                <a:cs typeface="Times New Roman"/>
                <a:sym typeface="Times New Roman"/>
              </a:rPr>
              <a:t>Машина Штаффеля, малюнок з журналу "Tygodnik Ilustrowany"</a:t>
            </a:r>
            <a:endParaRPr>
              <a:solidFill>
                <a:srgbClr val="FFFFFF"/>
              </a:solidFill>
              <a:latin typeface="Times New Roman"/>
              <a:ea typeface="Times New Roman"/>
              <a:cs typeface="Times New Roman"/>
              <a:sym typeface="Times New Roman"/>
            </a:endParaRPr>
          </a:p>
        </p:txBody>
      </p:sp>
      <p:pic>
        <p:nvPicPr>
          <p:cNvPr id="75" name="Google Shape;75;p15"/>
          <p:cNvPicPr preferRelativeResize="0"/>
          <p:nvPr/>
        </p:nvPicPr>
        <p:blipFill>
          <a:blip r:embed="rId4">
            <a:alphaModFix/>
          </a:blip>
          <a:stretch>
            <a:fillRect/>
          </a:stretch>
        </p:blipFill>
        <p:spPr>
          <a:xfrm>
            <a:off x="5851184" y="1141425"/>
            <a:ext cx="2826455" cy="2738105"/>
          </a:xfrm>
          <a:prstGeom prst="rect">
            <a:avLst/>
          </a:prstGeom>
          <a:noFill/>
          <a:ln>
            <a:noFill/>
          </a:ln>
          <a:effectLst>
            <a:outerShdw blurRad="128588" rotWithShape="0" algn="bl" dir="5400000" dist="66675">
              <a:srgbClr val="000000">
                <a:alpha val="43000"/>
              </a:srgbClr>
            </a:outerShdw>
          </a:effectLst>
        </p:spPr>
      </p:pic>
      <p:sp>
        <p:nvSpPr>
          <p:cNvPr id="76" name="Google Shape;76;p15"/>
          <p:cNvSpPr txBox="1"/>
          <p:nvPr/>
        </p:nvSpPr>
        <p:spPr>
          <a:xfrm>
            <a:off x="5826663" y="3961681"/>
            <a:ext cx="287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uk">
                <a:solidFill>
                  <a:srgbClr val="FFFFFF"/>
                </a:solidFill>
                <a:latin typeface="Times New Roman"/>
                <a:ea typeface="Times New Roman"/>
                <a:cs typeface="Times New Roman"/>
                <a:sym typeface="Times New Roman"/>
              </a:rPr>
              <a:t>Машина Штаффеля, 1842 рік</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Робота обчислювальної машини</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457200" lvl="0" marL="0" rtl="0" algn="just">
              <a:lnSpc>
                <a:spcPct val="100000"/>
              </a:lnSpc>
              <a:spcBef>
                <a:spcPts val="0"/>
              </a:spcBef>
              <a:spcAft>
                <a:spcPts val="0"/>
              </a:spcAft>
              <a:buNone/>
            </a:pPr>
            <a:r>
              <a:rPr lang="uk" sz="6400">
                <a:solidFill>
                  <a:srgbClr val="FFFFFF"/>
                </a:solidFill>
                <a:latin typeface="Times New Roman"/>
                <a:ea typeface="Times New Roman"/>
                <a:cs typeface="Times New Roman"/>
                <a:sym typeface="Times New Roman"/>
              </a:rPr>
              <a:t>Числове значення по черзі встановлювалось на циліндрі за допомогою ручок. Потім робили повороти кривошипа. Значення чисел були представлено на дисплеї результатів. Можна було виконати послідовність дій без необхідності зберігати проміжні результати. Результат попередньої операції зберігався на дисплеї результатів і міг бути використаний як </a:t>
            </a:r>
            <a:r>
              <a:rPr lang="uk" sz="6400">
                <a:solidFill>
                  <a:srgbClr val="FFFFFF"/>
                </a:solidFill>
                <a:uFill>
                  <a:noFill/>
                </a:uFill>
                <a:latin typeface="Times New Roman"/>
                <a:ea typeface="Times New Roman"/>
                <a:cs typeface="Times New Roman"/>
                <a:sym typeface="Times New Roman"/>
                <a:hlinkClick r:id="rId3">
                  <a:extLst>
                    <a:ext uri="{A12FA001-AC4F-418D-AE19-62706E023703}">
                      <ahyp:hlinkClr val="tx"/>
                    </a:ext>
                  </a:extLst>
                </a:hlinkClick>
              </a:rPr>
              <a:t>аргумент</a:t>
            </a:r>
            <a:r>
              <a:rPr lang="uk" sz="6400">
                <a:solidFill>
                  <a:srgbClr val="FFFFFF"/>
                </a:solidFill>
                <a:latin typeface="Times New Roman"/>
                <a:ea typeface="Times New Roman"/>
                <a:cs typeface="Times New Roman"/>
                <a:sym typeface="Times New Roman"/>
              </a:rPr>
              <a:t> наступної арифметичної операції.</a:t>
            </a:r>
            <a:endParaRPr sz="6400">
              <a:solidFill>
                <a:srgbClr val="FFFFFF"/>
              </a:solidFill>
              <a:latin typeface="Times New Roman"/>
              <a:ea typeface="Times New Roman"/>
              <a:cs typeface="Times New Roman"/>
              <a:sym typeface="Times New Roman"/>
            </a:endParaRPr>
          </a:p>
          <a:p>
            <a:pPr indent="457200" lvl="0" marL="0" rtl="0" algn="just">
              <a:lnSpc>
                <a:spcPct val="100000"/>
              </a:lnSpc>
              <a:spcBef>
                <a:spcPts val="0"/>
              </a:spcBef>
              <a:spcAft>
                <a:spcPts val="0"/>
              </a:spcAft>
              <a:buNone/>
            </a:pPr>
            <a:r>
              <a:t/>
            </a:r>
            <a:endParaRPr sz="64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ct val="100000"/>
              <a:buFont typeface="Times New Roman"/>
              <a:buChar char="●"/>
            </a:pPr>
            <a:r>
              <a:rPr lang="uk" sz="6400">
                <a:solidFill>
                  <a:srgbClr val="FFFFFF"/>
                </a:solidFill>
                <a:latin typeface="Times New Roman"/>
                <a:ea typeface="Times New Roman"/>
                <a:cs typeface="Times New Roman"/>
                <a:sym typeface="Times New Roman"/>
              </a:rPr>
              <a:t>Для обчислення значення виразу суми чисел було встановлено режим додавання / множення.</a:t>
            </a:r>
            <a:endParaRPr sz="64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ct val="100000"/>
              <a:buFont typeface="Times New Roman"/>
              <a:buChar char="●"/>
            </a:pPr>
            <a:r>
              <a:rPr lang="uk" sz="6400">
                <a:solidFill>
                  <a:srgbClr val="FFFFFF"/>
                </a:solidFill>
                <a:latin typeface="Times New Roman"/>
                <a:ea typeface="Times New Roman"/>
                <a:cs typeface="Times New Roman"/>
                <a:sym typeface="Times New Roman"/>
              </a:rPr>
              <a:t>Для обчислення значення виразу різниці чисел встановлювали значення числа на дисплеї результату додавши число до попередньо обнуленого результату відображення. </a:t>
            </a:r>
            <a:endParaRPr sz="64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ct val="100000"/>
              <a:buFont typeface="Times New Roman"/>
              <a:buChar char="●"/>
            </a:pPr>
            <a:r>
              <a:rPr lang="uk" sz="6400">
                <a:solidFill>
                  <a:srgbClr val="FFFFFF"/>
                </a:solidFill>
                <a:latin typeface="Times New Roman"/>
                <a:ea typeface="Times New Roman"/>
                <a:cs typeface="Times New Roman"/>
                <a:sym typeface="Times New Roman"/>
              </a:rPr>
              <a:t>Множення виконувалось як багаторазове додавання. </a:t>
            </a:r>
            <a:endParaRPr sz="6400">
              <a:solidFill>
                <a:srgbClr val="FFFFFF"/>
              </a:solidFill>
              <a:latin typeface="Times New Roman"/>
              <a:ea typeface="Times New Roman"/>
              <a:cs typeface="Times New Roman"/>
              <a:sym typeface="Times New Roman"/>
            </a:endParaRPr>
          </a:p>
          <a:p>
            <a:pPr indent="-330200" lvl="0" marL="457200" rtl="0" algn="l">
              <a:spcBef>
                <a:spcPts val="0"/>
              </a:spcBef>
              <a:spcAft>
                <a:spcPts val="0"/>
              </a:spcAft>
              <a:buClr>
                <a:srgbClr val="FFFFFF"/>
              </a:buClr>
              <a:buSzPct val="100000"/>
              <a:buFont typeface="Times New Roman"/>
              <a:buChar char="●"/>
            </a:pPr>
            <a:r>
              <a:rPr lang="uk" sz="6400">
                <a:solidFill>
                  <a:srgbClr val="FFFFFF"/>
                </a:solidFill>
                <a:latin typeface="Times New Roman"/>
                <a:ea typeface="Times New Roman"/>
                <a:cs typeface="Times New Roman"/>
                <a:sym typeface="Times New Roman"/>
              </a:rPr>
              <a:t>Ділення проводилося у вигляді множинного віднімання. </a:t>
            </a:r>
            <a:endParaRPr sz="64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sz="64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sz="6400">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t/>
            </a:r>
            <a:endParaRPr sz="105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50">
              <a:solidFill>
                <a:srgbClr val="202122"/>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050">
              <a:solidFill>
                <a:srgbClr val="20212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925800" y="371025"/>
            <a:ext cx="767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Управління компонентами пристрою</a:t>
            </a:r>
            <a:endParaRPr/>
          </a:p>
        </p:txBody>
      </p:sp>
      <p:sp>
        <p:nvSpPr>
          <p:cNvPr id="88" name="Google Shape;88;p17"/>
          <p:cNvSpPr txBox="1"/>
          <p:nvPr>
            <p:ph idx="1" type="body"/>
          </p:nvPr>
        </p:nvSpPr>
        <p:spPr>
          <a:xfrm>
            <a:off x="925800" y="943725"/>
            <a:ext cx="3823800" cy="3416400"/>
          </a:xfrm>
          <a:prstGeom prst="rect">
            <a:avLst/>
          </a:prstGeom>
        </p:spPr>
        <p:txBody>
          <a:bodyPr anchorCtr="0" anchor="t" bIns="91425" lIns="91425" spcFirstLastPara="1" rIns="91425" wrap="square" tIns="91425">
            <a:noAutofit/>
          </a:bodyPr>
          <a:lstStyle/>
          <a:p>
            <a:pPr indent="457200" lvl="0" marL="0" rtl="0" algn="just">
              <a:lnSpc>
                <a:spcPct val="100000"/>
              </a:lnSpc>
              <a:spcBef>
                <a:spcPts val="0"/>
              </a:spcBef>
              <a:spcAft>
                <a:spcPts val="0"/>
              </a:spcAft>
              <a:buSzPts val="852"/>
              <a:buNone/>
            </a:pPr>
            <a:r>
              <a:rPr lang="uk" sz="1500">
                <a:solidFill>
                  <a:srgbClr val="FFFFFF"/>
                </a:solidFill>
                <a:latin typeface="Times New Roman"/>
                <a:ea typeface="Times New Roman"/>
                <a:cs typeface="Times New Roman"/>
                <a:sym typeface="Times New Roman"/>
              </a:rPr>
              <a:t>Інтерфейс машини складався з 13 віконець відображення результату, розташованого нижче вала з 7 перемикачами і 7 віконцями відображення множника. Оператор міг встановлювати значення окремих цифр на валу і в віконцях відображення множника. Вал міг переміщатися вправо або вліво. Пристрій працював в десятковій системі числення, в кожному віконці могла бути показана будь-яка з 10 цифр від 0 до 9. </a:t>
            </a:r>
            <a:endParaRPr sz="1500">
              <a:solidFill>
                <a:srgbClr val="FFFFFF"/>
              </a:solidFill>
              <a:latin typeface="Times New Roman"/>
              <a:ea typeface="Times New Roman"/>
              <a:cs typeface="Times New Roman"/>
              <a:sym typeface="Times New Roman"/>
            </a:endParaRPr>
          </a:p>
          <a:p>
            <a:pPr indent="457200" lvl="0" marL="0" rtl="0" algn="just">
              <a:lnSpc>
                <a:spcPct val="100000"/>
              </a:lnSpc>
              <a:spcBef>
                <a:spcPts val="1200"/>
              </a:spcBef>
              <a:spcAft>
                <a:spcPts val="1200"/>
              </a:spcAft>
              <a:buSzPts val="852"/>
              <a:buNone/>
            </a:pPr>
            <a:r>
              <a:rPr lang="uk" sz="1500">
                <a:solidFill>
                  <a:schemeClr val="dk1"/>
                </a:solidFill>
                <a:latin typeface="Times New Roman"/>
                <a:ea typeface="Times New Roman"/>
                <a:cs typeface="Times New Roman"/>
                <a:sym typeface="Times New Roman"/>
              </a:rPr>
              <a:t>Машина була оснащена рукояткою і перемикачем, що дозволяє переходити до режимів додавання/множення, віднімання/ділення та обчислення  квадратного кореня.</a:t>
            </a:r>
            <a:endParaRPr sz="1500">
              <a:solidFill>
                <a:srgbClr val="FFFFFF"/>
              </a:solidFill>
              <a:latin typeface="Times New Roman"/>
              <a:ea typeface="Times New Roman"/>
              <a:cs typeface="Times New Roman"/>
              <a:sym typeface="Times New Roman"/>
            </a:endParaRPr>
          </a:p>
        </p:txBody>
      </p:sp>
      <p:sp>
        <p:nvSpPr>
          <p:cNvPr id="89" name="Google Shape;89;p17"/>
          <p:cNvSpPr txBox="1"/>
          <p:nvPr/>
        </p:nvSpPr>
        <p:spPr>
          <a:xfrm>
            <a:off x="4749600" y="1159875"/>
            <a:ext cx="3672300" cy="41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t/>
            </a:r>
            <a:endParaRPr sz="1500">
              <a:solidFill>
                <a:srgbClr val="FFFFFF"/>
              </a:solidFill>
              <a:latin typeface="Times New Roman"/>
              <a:ea typeface="Times New Roman"/>
              <a:cs typeface="Times New Roman"/>
              <a:sym typeface="Times New Roman"/>
            </a:endParaRPr>
          </a:p>
        </p:txBody>
      </p:sp>
      <p:pic>
        <p:nvPicPr>
          <p:cNvPr id="90" name="Google Shape;90;p17"/>
          <p:cNvPicPr preferRelativeResize="0"/>
          <p:nvPr/>
        </p:nvPicPr>
        <p:blipFill>
          <a:blip r:embed="rId3">
            <a:alphaModFix/>
          </a:blip>
          <a:stretch>
            <a:fillRect/>
          </a:stretch>
        </p:blipFill>
        <p:spPr>
          <a:xfrm>
            <a:off x="5516450" y="1575375"/>
            <a:ext cx="2571750" cy="257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Висновок</a:t>
            </a:r>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uk">
                <a:solidFill>
                  <a:srgbClr val="FFFFFF"/>
                </a:solidFill>
                <a:latin typeface="Times New Roman"/>
                <a:ea typeface="Times New Roman"/>
                <a:cs typeface="Times New Roman"/>
                <a:sym typeface="Times New Roman"/>
              </a:rPr>
              <a:t>Проаналізувавши принцип роботи машини Штаффеля можна  </a:t>
            </a:r>
            <a:r>
              <a:rPr lang="uk">
                <a:solidFill>
                  <a:srgbClr val="FFFFFF"/>
                </a:solidFill>
                <a:latin typeface="Times New Roman"/>
                <a:ea typeface="Times New Roman"/>
                <a:cs typeface="Times New Roman"/>
                <a:sym typeface="Times New Roman"/>
              </a:rPr>
              <a:t>стверджувати</a:t>
            </a:r>
            <a:r>
              <a:rPr lang="uk">
                <a:solidFill>
                  <a:srgbClr val="FFFFFF"/>
                </a:solidFill>
                <a:latin typeface="Times New Roman"/>
                <a:ea typeface="Times New Roman"/>
                <a:cs typeface="Times New Roman"/>
                <a:sym typeface="Times New Roman"/>
              </a:rPr>
              <a:t>, що процеси управління компонентами пристрою, властивості ОС, які </a:t>
            </a:r>
            <a:r>
              <a:rPr lang="uk">
                <a:solidFill>
                  <a:srgbClr val="FFFFFF"/>
                </a:solidFill>
                <a:latin typeface="Times New Roman"/>
                <a:ea typeface="Times New Roman"/>
                <a:cs typeface="Times New Roman"/>
                <a:sym typeface="Times New Roman"/>
              </a:rPr>
              <a:t>допомагають</a:t>
            </a:r>
            <a:r>
              <a:rPr lang="uk">
                <a:solidFill>
                  <a:srgbClr val="FFFFFF"/>
                </a:solidFill>
                <a:latin typeface="Times New Roman"/>
                <a:ea typeface="Times New Roman"/>
                <a:cs typeface="Times New Roman"/>
                <a:sym typeface="Times New Roman"/>
              </a:rPr>
              <a:t> людині у роботі з ІС пересікаються з рекомендаціями Адама Сміта та Гаспара де Проні.  А саме: </a:t>
            </a:r>
            <a:endParaRPr>
              <a:solidFill>
                <a:srgbClr val="FFFFFF"/>
              </a:solidFill>
              <a:latin typeface="Times New Roman"/>
              <a:ea typeface="Times New Roman"/>
              <a:cs typeface="Times New Roman"/>
              <a:sym typeface="Times New Roman"/>
            </a:endParaRPr>
          </a:p>
          <a:p>
            <a:pPr indent="0" lvl="0" marL="0" rtl="0" algn="l">
              <a:spcBef>
                <a:spcPts val="1200"/>
              </a:spcBef>
              <a:spcAft>
                <a:spcPts val="0"/>
              </a:spcAft>
              <a:buNone/>
            </a:pPr>
            <a:r>
              <a:rPr lang="uk">
                <a:solidFill>
                  <a:srgbClr val="FFFFFF"/>
                </a:solidFill>
                <a:latin typeface="Times New Roman"/>
                <a:ea typeface="Times New Roman"/>
                <a:cs typeface="Times New Roman"/>
                <a:sym typeface="Times New Roman"/>
              </a:rPr>
              <a:t>− поділ виробничого процесу на елементарні операції;</a:t>
            </a:r>
            <a:endParaRPr>
              <a:solidFill>
                <a:srgbClr val="FFFFFF"/>
              </a:solidFill>
              <a:latin typeface="Times New Roman"/>
              <a:ea typeface="Times New Roman"/>
              <a:cs typeface="Times New Roman"/>
              <a:sym typeface="Times New Roman"/>
            </a:endParaRPr>
          </a:p>
          <a:p>
            <a:pPr indent="0" lvl="0" marL="0" rtl="0" algn="just">
              <a:spcBef>
                <a:spcPts val="1200"/>
              </a:spcBef>
              <a:spcAft>
                <a:spcPts val="0"/>
              </a:spcAft>
              <a:buNone/>
            </a:pPr>
            <a:r>
              <a:rPr lang="uk">
                <a:solidFill>
                  <a:srgbClr val="FFFFFF"/>
                </a:solidFill>
                <a:latin typeface="Times New Roman"/>
                <a:ea typeface="Times New Roman"/>
                <a:cs typeface="Times New Roman"/>
                <a:sym typeface="Times New Roman"/>
              </a:rPr>
              <a:t>− угруповання однотипних елементарних операцій і їх закріплення за окремими виконавцями;</a:t>
            </a:r>
            <a:endParaRPr>
              <a:solidFill>
                <a:srgbClr val="FFFFFF"/>
              </a:solidFill>
              <a:latin typeface="Times New Roman"/>
              <a:ea typeface="Times New Roman"/>
              <a:cs typeface="Times New Roman"/>
              <a:sym typeface="Times New Roman"/>
            </a:endParaRPr>
          </a:p>
          <a:p>
            <a:pPr indent="0" lvl="0" marL="0" rtl="0" algn="just">
              <a:spcBef>
                <a:spcPts val="1200"/>
              </a:spcBef>
              <a:spcAft>
                <a:spcPts val="0"/>
              </a:spcAft>
              <a:buNone/>
            </a:pPr>
            <a:r>
              <a:rPr lang="uk">
                <a:solidFill>
                  <a:srgbClr val="FFFFFF"/>
                </a:solidFill>
                <a:latin typeface="Times New Roman"/>
                <a:ea typeface="Times New Roman"/>
                <a:cs typeface="Times New Roman"/>
                <a:sym typeface="Times New Roman"/>
              </a:rPr>
              <a:t>− у</a:t>
            </a:r>
            <a:r>
              <a:rPr lang="uk">
                <a:solidFill>
                  <a:srgbClr val="FFFFFF"/>
                </a:solidFill>
                <a:latin typeface="Times New Roman"/>
                <a:ea typeface="Times New Roman"/>
                <a:cs typeface="Times New Roman"/>
                <a:sym typeface="Times New Roman"/>
              </a:rPr>
              <a:t> концепції Штафелля присутній як і верхній (аналітичний), так і другий (рівень угруповання та спрощення) та третій (обчислювальний) рівень устрою машини.</a:t>
            </a:r>
            <a:endParaRPr>
              <a:solidFill>
                <a:srgbClr val="FFFFFF"/>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