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587" r:id="rId5"/>
    <p:sldId id="584" r:id="rId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FF8C"/>
    <a:srgbClr val="33CC33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13B9635-284D-40A4-84F6-E46871FAD57B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36924C4-D781-4A32-B8C4-73744C65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08" y="5936948"/>
            <a:ext cx="1421067" cy="581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DIN-Bold"/>
                <a:cs typeface="DIN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4929"/>
            <a:ext cx="10363200" cy="937683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DIN-Regular"/>
                <a:cs typeface="DIN-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293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9FF-BC1F-43C2-A0A2-6DA79D5E90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5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9E44-CF86-4E5C-82A2-4EBFBDC1DE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86FE-5BE2-4577-BB7B-599A08A16E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3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4D83-733F-4DCA-82BB-AEBDAFF046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5E7F-52E6-4D29-A262-92D2EE1735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ED5-41D0-476C-8B7D-7FED1D7829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335E-7547-4198-B8C4-BA37A28865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3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BA45-616B-44DF-B0CA-C376CB273C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AB3-6635-4C79-A165-91556F983C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EEAE-1152-4074-8C2C-1A8473319F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8669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8723"/>
            <a:ext cx="10972800" cy="4637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DIN-Regular"/>
                <a:cs typeface="DIN-Regular"/>
              </a:defRPr>
            </a:lvl1pPr>
          </a:lstStyle>
          <a:p>
            <a:pPr defTabSz="457200"/>
            <a:fld id="{B75F9A1C-A822-4E5D-9073-D9949B9538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DIN-Regular"/>
                <a:cs typeface="DIN-Regular"/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Company Confidential  ©2014 Eli Lilly and Company 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DIN-Regular"/>
                <a:cs typeface="DIN-Regular"/>
              </a:defRPr>
            </a:lvl1pPr>
          </a:lstStyle>
          <a:p>
            <a:pPr defTabSz="457200"/>
            <a:fld id="{CBCDCADC-37B3-B74E-BA43-1DCEFE10FE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DIN-Bold"/>
          <a:ea typeface="+mj-ea"/>
          <a:cs typeface="DIN-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6786F"/>
          </a:solidFill>
          <a:latin typeface="DIN-Regular"/>
          <a:ea typeface="+mn-ea"/>
          <a:cs typeface="DIN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6786F"/>
          </a:solidFill>
          <a:latin typeface="DIN-Regular"/>
          <a:ea typeface="+mn-ea"/>
          <a:cs typeface="DIN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786F"/>
          </a:solidFill>
          <a:latin typeface="DIN-Regular"/>
          <a:ea typeface="+mn-ea"/>
          <a:cs typeface="DIN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5D9D-1A96-45A7-80FE-76843223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09204"/>
            <a:ext cx="10363200" cy="2091247"/>
          </a:xfrm>
        </p:spPr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Machine Learning Model Development</a:t>
            </a:r>
            <a:br>
              <a:rPr lang="en-US" dirty="0"/>
            </a:br>
            <a:r>
              <a:rPr lang="en-US" dirty="0"/>
              <a:t>Using Hypothetical Clinical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A0CD3-E85A-4FC9-99EF-89F2DEB91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232999"/>
            <a:ext cx="10363200" cy="937683"/>
          </a:xfrm>
        </p:spPr>
        <p:txBody>
          <a:bodyPr/>
          <a:lstStyle/>
          <a:p>
            <a:r>
              <a:rPr lang="en-US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1065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2318-D063-42C1-8580-00684FA1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4522"/>
          </a:xfrm>
        </p:spPr>
        <p:txBody>
          <a:bodyPr>
            <a:normAutofit/>
          </a:bodyPr>
          <a:lstStyle/>
          <a:p>
            <a:r>
              <a:rPr lang="en-US" sz="3600" dirty="0"/>
              <a:t>Goal: Create a model to predict dosage effectiveness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5AE5-280E-4B70-9056-57C499D6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6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A486FE-5BE2-4577-BB7B-599A08A16EC4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IN-Regular"/>
                <a:ea typeface="+mn-ea"/>
              </a:rPr>
              <a:pPr marL="0" marR="0" lvl="0" indent="0" algn="l" defTabSz="4568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IN-Regular"/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8EAC-96D7-4EDC-92DC-E7E0F792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6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IN-Regular"/>
                <a:ea typeface="+mn-ea"/>
              </a:rPr>
              <a:t>Company Confidential  ©2014 Eli Lilly and Company 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IN-Regular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AF4F-23AD-4FA1-A3FC-05E89324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5250" y="5789077"/>
            <a:ext cx="2844800" cy="365125"/>
          </a:xfrm>
        </p:spPr>
        <p:txBody>
          <a:bodyPr/>
          <a:lstStyle/>
          <a:p>
            <a:pPr marL="0" marR="0" lvl="0" indent="0" algn="r" defTabSz="456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DCADC-37B3-B74E-BA43-1DCEFE10FE0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IN-Regular"/>
                <a:ea typeface="+mn-ea"/>
              </a:rPr>
              <a:pPr marL="0" marR="0" lvl="0" indent="0" algn="r" defTabSz="4568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IN-Regular"/>
              <a:ea typeface="+mn-e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64E7BE-24BE-4C30-95E5-D9261E42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39" y="2295525"/>
            <a:ext cx="5352521" cy="2266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459725-C7C0-4D15-ACA0-6B6D04E6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6625" y="2771542"/>
            <a:ext cx="2235200" cy="1257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76574F-0719-44E7-9CCD-62869F41DCE1}"/>
              </a:ext>
            </a:extLst>
          </p:cNvPr>
          <p:cNvSpPr txBox="1"/>
          <p:nvPr/>
        </p:nvSpPr>
        <p:spPr>
          <a:xfrm>
            <a:off x="609600" y="1647592"/>
            <a:ext cx="295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(Dummy)</a:t>
            </a:r>
          </a:p>
          <a:p>
            <a:r>
              <a:rPr lang="en-US" dirty="0"/>
              <a:t>Clinical Trial Data </a:t>
            </a:r>
          </a:p>
          <a:p>
            <a:r>
              <a:rPr lang="en-US" dirty="0"/>
              <a:t>on various patient profile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67E87D-427F-4A72-85FE-871FD5E5270C}"/>
              </a:ext>
            </a:extLst>
          </p:cNvPr>
          <p:cNvSpPr txBox="1"/>
          <p:nvPr/>
        </p:nvSpPr>
        <p:spPr>
          <a:xfrm>
            <a:off x="4623284" y="1371278"/>
            <a:ext cx="295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Create/Train/Validate</a:t>
            </a:r>
          </a:p>
          <a:p>
            <a:r>
              <a:rPr lang="en-US" dirty="0"/>
              <a:t>Machine Learning Model</a:t>
            </a:r>
          </a:p>
          <a:p>
            <a:r>
              <a:rPr lang="en-US" dirty="0"/>
              <a:t>To predict dosage recommendation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272A21-1A30-4B68-974E-6DD0A7C47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100" y="2570922"/>
            <a:ext cx="3255143" cy="22764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2B8476A-059A-4E1C-8136-B19A3538DD38}"/>
              </a:ext>
            </a:extLst>
          </p:cNvPr>
          <p:cNvSpPr txBox="1"/>
          <p:nvPr/>
        </p:nvSpPr>
        <p:spPr>
          <a:xfrm>
            <a:off x="8578925" y="1268785"/>
            <a:ext cx="295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dosage effectiveness</a:t>
            </a:r>
          </a:p>
          <a:p>
            <a:r>
              <a:rPr lang="en-US" dirty="0"/>
              <a:t>On Patients with different</a:t>
            </a:r>
          </a:p>
          <a:p>
            <a:r>
              <a:rPr lang="en-US" dirty="0"/>
              <a:t>Profile using the 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4A14B-8C44-4D74-A02A-D0EFA9BE3E4E}"/>
              </a:ext>
            </a:extLst>
          </p:cNvPr>
          <p:cNvCxnSpPr/>
          <p:nvPr/>
        </p:nvCxnSpPr>
        <p:spPr>
          <a:xfrm>
            <a:off x="936625" y="5504155"/>
            <a:ext cx="1045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EFBC23-5FBF-4C90-B802-EEBD2DCEEFEB}"/>
              </a:ext>
            </a:extLst>
          </p:cNvPr>
          <p:cNvSpPr txBox="1"/>
          <p:nvPr/>
        </p:nvSpPr>
        <p:spPr>
          <a:xfrm>
            <a:off x="765330" y="5594146"/>
            <a:ext cx="393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 - 80% time duration to prepare </a:t>
            </a:r>
          </a:p>
          <a:p>
            <a:r>
              <a:rPr lang="en-US" dirty="0"/>
              <a:t>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EB67A1-FF56-41FC-BFF3-AB08A3A523A5}"/>
              </a:ext>
            </a:extLst>
          </p:cNvPr>
          <p:cNvSpPr txBox="1"/>
          <p:nvPr/>
        </p:nvSpPr>
        <p:spPr>
          <a:xfrm>
            <a:off x="4705165" y="5607088"/>
            <a:ext cx="2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 - 25% on model development and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51D4D5-B93B-405A-AA2C-EE1D38A3B05F}"/>
              </a:ext>
            </a:extLst>
          </p:cNvPr>
          <p:cNvSpPr txBox="1"/>
          <p:nvPr/>
        </p:nvSpPr>
        <p:spPr>
          <a:xfrm>
            <a:off x="8413077" y="5578179"/>
            <a:ext cx="328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2% - 5% on model deployment for easy consumption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2BEB1-6449-413B-A45C-6F0A889B0BB8}"/>
              </a:ext>
            </a:extLst>
          </p:cNvPr>
          <p:cNvSpPr txBox="1"/>
          <p:nvPr/>
        </p:nvSpPr>
        <p:spPr>
          <a:xfrm>
            <a:off x="3454400" y="5105915"/>
            <a:ext cx="66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 Estimation for Typical ML development Project</a:t>
            </a:r>
          </a:p>
        </p:txBody>
      </p:sp>
    </p:spTree>
    <p:extLst>
      <p:ext uri="{BB962C8B-B14F-4D97-AF65-F5344CB8AC3E}">
        <p14:creationId xmlns:p14="http://schemas.microsoft.com/office/powerpoint/2010/main" val="31374093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890B08C3B44488FAEEBB88B9DF819" ma:contentTypeVersion="9" ma:contentTypeDescription="Create a new document." ma:contentTypeScope="" ma:versionID="9ab7b2ff19d89fca60ab6b7a8f9649f8">
  <xsd:schema xmlns:xsd="http://www.w3.org/2001/XMLSchema" xmlns:xs="http://www.w3.org/2001/XMLSchema" xmlns:p="http://schemas.microsoft.com/office/2006/metadata/properties" xmlns:ns2="ad9093c7-cdc7-43d5-bcb4-7b7fb0a6c3e8" targetNamespace="http://schemas.microsoft.com/office/2006/metadata/properties" ma:root="true" ma:fieldsID="1d6e8072861fc682e3b0dc468bbecce1" ns2:_="">
    <xsd:import namespace="ad9093c7-cdc7-43d5-bcb4-7b7fb0a6c3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093c7-cdc7-43d5-bcb4-7b7fb0a6c3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004F02-E92D-47C2-BE08-E0CBCEA5C5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0419-16A9-4C59-BF3A-1525001203CE}">
  <ds:schemaRefs>
    <ds:schemaRef ds:uri="ad9093c7-cdc7-43d5-bcb4-7b7fb0a6c3e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AA2707-0F73-4ED3-B653-D1BA4296C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9093c7-cdc7-43d5-bcb4-7b7fb0a6c3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DIN-Bold</vt:lpstr>
      <vt:lpstr>DIN-Regular</vt:lpstr>
      <vt:lpstr>Arial</vt:lpstr>
      <vt:lpstr>Calibri</vt:lpstr>
      <vt:lpstr>1_Office Theme</vt:lpstr>
      <vt:lpstr>Demo: Machine Learning Model Development Using Hypothetical Clinical Data</vt:lpstr>
      <vt:lpstr>Goal: Create a model to predict dosage 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ML Model</dc:title>
  <dc:creator>spak@lilly.com</dc:creator>
  <cp:lastModifiedBy>Sang Pak</cp:lastModifiedBy>
  <cp:revision>23</cp:revision>
  <cp:lastPrinted>2019-06-27T15:15:01Z</cp:lastPrinted>
  <dcterms:created xsi:type="dcterms:W3CDTF">2019-06-27T13:19:00Z</dcterms:created>
  <dcterms:modified xsi:type="dcterms:W3CDTF">2019-09-22T00:08:26Z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0x010100709890B08C3B44488FAEEBB88B9DF819</vt:lpwstr>
  </property>
</Properties>
</file>