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78" y="3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yen Patel" userId="9503572cd13a16af" providerId="LiveId" clId="{47F3D0BC-E918-4DBF-821A-4F2EBB3E55AB}"/>
    <pc:docChg chg="undo custSel delSld modSld">
      <pc:chgData name="Satyen Patel" userId="9503572cd13a16af" providerId="LiveId" clId="{47F3D0BC-E918-4DBF-821A-4F2EBB3E55AB}" dt="2019-05-23T14:57:05.845" v="462" actId="255"/>
      <pc:docMkLst>
        <pc:docMk/>
      </pc:docMkLst>
      <pc:sldChg chg="delSp modSp">
        <pc:chgData name="Satyen Patel" userId="9503572cd13a16af" providerId="LiveId" clId="{47F3D0BC-E918-4DBF-821A-4F2EBB3E55AB}" dt="2019-05-23T14:40:00.716" v="50" actId="20577"/>
        <pc:sldMkLst>
          <pc:docMk/>
          <pc:sldMk cId="0" sldId="262"/>
        </pc:sldMkLst>
        <pc:spChg chg="del mod">
          <ac:chgData name="Satyen Patel" userId="9503572cd13a16af" providerId="LiveId" clId="{47F3D0BC-E918-4DBF-821A-4F2EBB3E55AB}" dt="2019-05-23T14:38:40.532" v="28" actId="478"/>
          <ac:spMkLst>
            <pc:docMk/>
            <pc:sldMk cId="0" sldId="262"/>
            <ac:spMk id="98" creationId="{00000000-0000-0000-0000-000000000000}"/>
          </ac:spMkLst>
        </pc:spChg>
        <pc:spChg chg="mod">
          <ac:chgData name="Satyen Patel" userId="9503572cd13a16af" providerId="LiveId" clId="{47F3D0BC-E918-4DBF-821A-4F2EBB3E55AB}" dt="2019-05-23T14:40:00.716" v="50" actId="20577"/>
          <ac:spMkLst>
            <pc:docMk/>
            <pc:sldMk cId="0" sldId="262"/>
            <ac:spMk id="99" creationId="{00000000-0000-0000-0000-000000000000}"/>
          </ac:spMkLst>
        </pc:spChg>
        <pc:picChg chg="mod">
          <ac:chgData name="Satyen Patel" userId="9503572cd13a16af" providerId="LiveId" clId="{47F3D0BC-E918-4DBF-821A-4F2EBB3E55AB}" dt="2019-05-23T14:39:54.791" v="37" actId="14100"/>
          <ac:picMkLst>
            <pc:docMk/>
            <pc:sldMk cId="0" sldId="262"/>
            <ac:picMk id="100" creationId="{00000000-0000-0000-0000-000000000000}"/>
          </ac:picMkLst>
        </pc:picChg>
      </pc:sldChg>
      <pc:sldChg chg="addSp delSp modSp">
        <pc:chgData name="Satyen Patel" userId="9503572cd13a16af" providerId="LiveId" clId="{47F3D0BC-E918-4DBF-821A-4F2EBB3E55AB}" dt="2019-05-23T14:41:49.416" v="107" actId="14100"/>
        <pc:sldMkLst>
          <pc:docMk/>
          <pc:sldMk cId="0" sldId="265"/>
        </pc:sldMkLst>
        <pc:spChg chg="add del mod">
          <ac:chgData name="Satyen Patel" userId="9503572cd13a16af" providerId="LiveId" clId="{47F3D0BC-E918-4DBF-821A-4F2EBB3E55AB}" dt="2019-05-23T14:41:35.087" v="106" actId="255"/>
          <ac:spMkLst>
            <pc:docMk/>
            <pc:sldMk cId="0" sldId="265"/>
            <ac:spMk id="121" creationId="{00000000-0000-0000-0000-000000000000}"/>
          </ac:spMkLst>
        </pc:spChg>
        <pc:spChg chg="del">
          <ac:chgData name="Satyen Patel" userId="9503572cd13a16af" providerId="LiveId" clId="{47F3D0BC-E918-4DBF-821A-4F2EBB3E55AB}" dt="2019-05-23T14:40:58.364" v="57" actId="478"/>
          <ac:spMkLst>
            <pc:docMk/>
            <pc:sldMk cId="0" sldId="265"/>
            <ac:spMk id="122" creationId="{00000000-0000-0000-0000-000000000000}"/>
          </ac:spMkLst>
        </pc:spChg>
        <pc:picChg chg="mod">
          <ac:chgData name="Satyen Patel" userId="9503572cd13a16af" providerId="LiveId" clId="{47F3D0BC-E918-4DBF-821A-4F2EBB3E55AB}" dt="2019-05-23T14:41:49.416" v="107" actId="14100"/>
          <ac:picMkLst>
            <pc:docMk/>
            <pc:sldMk cId="0" sldId="265"/>
            <ac:picMk id="124" creationId="{00000000-0000-0000-0000-000000000000}"/>
          </ac:picMkLst>
        </pc:picChg>
      </pc:sldChg>
      <pc:sldChg chg="delSp modSp">
        <pc:chgData name="Satyen Patel" userId="9503572cd13a16af" providerId="LiveId" clId="{47F3D0BC-E918-4DBF-821A-4F2EBB3E55AB}" dt="2019-05-23T14:42:52.130" v="116" actId="1076"/>
        <pc:sldMkLst>
          <pc:docMk/>
          <pc:sldMk cId="0" sldId="266"/>
        </pc:sldMkLst>
        <pc:spChg chg="mod">
          <ac:chgData name="Satyen Patel" userId="9503572cd13a16af" providerId="LiveId" clId="{47F3D0BC-E918-4DBF-821A-4F2EBB3E55AB}" dt="2019-05-23T14:42:33.748" v="115" actId="20577"/>
          <ac:spMkLst>
            <pc:docMk/>
            <pc:sldMk cId="0" sldId="266"/>
            <ac:spMk id="129" creationId="{00000000-0000-0000-0000-000000000000}"/>
          </ac:spMkLst>
        </pc:spChg>
        <pc:spChg chg="del">
          <ac:chgData name="Satyen Patel" userId="9503572cd13a16af" providerId="LiveId" clId="{47F3D0BC-E918-4DBF-821A-4F2EBB3E55AB}" dt="2019-05-23T14:42:02.132" v="109" actId="478"/>
          <ac:spMkLst>
            <pc:docMk/>
            <pc:sldMk cId="0" sldId="266"/>
            <ac:spMk id="130" creationId="{00000000-0000-0000-0000-000000000000}"/>
          </ac:spMkLst>
        </pc:spChg>
        <pc:picChg chg="mod">
          <ac:chgData name="Satyen Patel" userId="9503572cd13a16af" providerId="LiveId" clId="{47F3D0BC-E918-4DBF-821A-4F2EBB3E55AB}" dt="2019-05-23T14:42:52.130" v="116" actId="1076"/>
          <ac:picMkLst>
            <pc:docMk/>
            <pc:sldMk cId="0" sldId="266"/>
            <ac:picMk id="132" creationId="{00000000-0000-0000-0000-000000000000}"/>
          </ac:picMkLst>
        </pc:picChg>
      </pc:sldChg>
      <pc:sldChg chg="delSp modSp">
        <pc:chgData name="Satyen Patel" userId="9503572cd13a16af" providerId="LiveId" clId="{47F3D0BC-E918-4DBF-821A-4F2EBB3E55AB}" dt="2019-05-23T14:43:59.574" v="167" actId="1076"/>
        <pc:sldMkLst>
          <pc:docMk/>
          <pc:sldMk cId="0" sldId="267"/>
        </pc:sldMkLst>
        <pc:spChg chg="mod">
          <ac:chgData name="Satyen Patel" userId="9503572cd13a16af" providerId="LiveId" clId="{47F3D0BC-E918-4DBF-821A-4F2EBB3E55AB}" dt="2019-05-23T14:43:49.142" v="166" actId="255"/>
          <ac:spMkLst>
            <pc:docMk/>
            <pc:sldMk cId="0" sldId="267"/>
            <ac:spMk id="137" creationId="{00000000-0000-0000-0000-000000000000}"/>
          </ac:spMkLst>
        </pc:spChg>
        <pc:spChg chg="del">
          <ac:chgData name="Satyen Patel" userId="9503572cd13a16af" providerId="LiveId" clId="{47F3D0BC-E918-4DBF-821A-4F2EBB3E55AB}" dt="2019-05-23T14:43:09.181" v="118" actId="478"/>
          <ac:spMkLst>
            <pc:docMk/>
            <pc:sldMk cId="0" sldId="267"/>
            <ac:spMk id="138" creationId="{00000000-0000-0000-0000-000000000000}"/>
          </ac:spMkLst>
        </pc:spChg>
        <pc:picChg chg="mod">
          <ac:chgData name="Satyen Patel" userId="9503572cd13a16af" providerId="LiveId" clId="{47F3D0BC-E918-4DBF-821A-4F2EBB3E55AB}" dt="2019-05-23T14:43:59.574" v="167" actId="1076"/>
          <ac:picMkLst>
            <pc:docMk/>
            <pc:sldMk cId="0" sldId="267"/>
            <ac:picMk id="139" creationId="{00000000-0000-0000-0000-000000000000}"/>
          </ac:picMkLst>
        </pc:picChg>
      </pc:sldChg>
      <pc:sldChg chg="delSp modSp">
        <pc:chgData name="Satyen Patel" userId="9503572cd13a16af" providerId="LiveId" clId="{47F3D0BC-E918-4DBF-821A-4F2EBB3E55AB}" dt="2019-05-23T14:48:37.512" v="286" actId="1076"/>
        <pc:sldMkLst>
          <pc:docMk/>
          <pc:sldMk cId="0" sldId="268"/>
        </pc:sldMkLst>
        <pc:spChg chg="mod">
          <ac:chgData name="Satyen Patel" userId="9503572cd13a16af" providerId="LiveId" clId="{47F3D0BC-E918-4DBF-821A-4F2EBB3E55AB}" dt="2019-05-23T14:48:28.666" v="284" actId="255"/>
          <ac:spMkLst>
            <pc:docMk/>
            <pc:sldMk cId="0" sldId="268"/>
            <ac:spMk id="145" creationId="{00000000-0000-0000-0000-000000000000}"/>
          </ac:spMkLst>
        </pc:spChg>
        <pc:spChg chg="del">
          <ac:chgData name="Satyen Patel" userId="9503572cd13a16af" providerId="LiveId" clId="{47F3D0BC-E918-4DBF-821A-4F2EBB3E55AB}" dt="2019-05-23T14:48:32.179" v="285" actId="478"/>
          <ac:spMkLst>
            <pc:docMk/>
            <pc:sldMk cId="0" sldId="268"/>
            <ac:spMk id="146" creationId="{00000000-0000-0000-0000-000000000000}"/>
          </ac:spMkLst>
        </pc:spChg>
        <pc:picChg chg="mod">
          <ac:chgData name="Satyen Patel" userId="9503572cd13a16af" providerId="LiveId" clId="{47F3D0BC-E918-4DBF-821A-4F2EBB3E55AB}" dt="2019-05-23T14:48:37.512" v="286" actId="1076"/>
          <ac:picMkLst>
            <pc:docMk/>
            <pc:sldMk cId="0" sldId="268"/>
            <ac:picMk id="147" creationId="{00000000-0000-0000-0000-000000000000}"/>
          </ac:picMkLst>
        </pc:picChg>
      </pc:sldChg>
      <pc:sldChg chg="delSp modSp">
        <pc:chgData name="Satyen Patel" userId="9503572cd13a16af" providerId="LiveId" clId="{47F3D0BC-E918-4DBF-821A-4F2EBB3E55AB}" dt="2019-05-23T14:47:34.706" v="224" actId="255"/>
        <pc:sldMkLst>
          <pc:docMk/>
          <pc:sldMk cId="0" sldId="269"/>
        </pc:sldMkLst>
        <pc:spChg chg="mod">
          <ac:chgData name="Satyen Patel" userId="9503572cd13a16af" providerId="LiveId" clId="{47F3D0BC-E918-4DBF-821A-4F2EBB3E55AB}" dt="2019-05-23T14:47:34.706" v="224" actId="255"/>
          <ac:spMkLst>
            <pc:docMk/>
            <pc:sldMk cId="0" sldId="269"/>
            <ac:spMk id="153" creationId="{00000000-0000-0000-0000-000000000000}"/>
          </ac:spMkLst>
        </pc:spChg>
        <pc:spChg chg="del">
          <ac:chgData name="Satyen Patel" userId="9503572cd13a16af" providerId="LiveId" clId="{47F3D0BC-E918-4DBF-821A-4F2EBB3E55AB}" dt="2019-05-23T14:46:37.475" v="172" actId="478"/>
          <ac:spMkLst>
            <pc:docMk/>
            <pc:sldMk cId="0" sldId="269"/>
            <ac:spMk id="154" creationId="{00000000-0000-0000-0000-000000000000}"/>
          </ac:spMkLst>
        </pc:spChg>
        <pc:picChg chg="mod">
          <ac:chgData name="Satyen Patel" userId="9503572cd13a16af" providerId="LiveId" clId="{47F3D0BC-E918-4DBF-821A-4F2EBB3E55AB}" dt="2019-05-23T14:46:47.929" v="174" actId="14100"/>
          <ac:picMkLst>
            <pc:docMk/>
            <pc:sldMk cId="0" sldId="269"/>
            <ac:picMk id="155" creationId="{00000000-0000-0000-0000-000000000000}"/>
          </ac:picMkLst>
        </pc:picChg>
      </pc:sldChg>
      <pc:sldChg chg="delSp modSp">
        <pc:chgData name="Satyen Patel" userId="9503572cd13a16af" providerId="LiveId" clId="{47F3D0BC-E918-4DBF-821A-4F2EBB3E55AB}" dt="2019-05-23T14:51:27.020" v="369" actId="1076"/>
        <pc:sldMkLst>
          <pc:docMk/>
          <pc:sldMk cId="0" sldId="270"/>
        </pc:sldMkLst>
        <pc:spChg chg="mod">
          <ac:chgData name="Satyen Patel" userId="9503572cd13a16af" providerId="LiveId" clId="{47F3D0BC-E918-4DBF-821A-4F2EBB3E55AB}" dt="2019-05-23T14:51:01.366" v="368" actId="255"/>
          <ac:spMkLst>
            <pc:docMk/>
            <pc:sldMk cId="0" sldId="270"/>
            <ac:spMk id="161" creationId="{00000000-0000-0000-0000-000000000000}"/>
          </ac:spMkLst>
        </pc:spChg>
        <pc:spChg chg="del">
          <ac:chgData name="Satyen Patel" userId="9503572cd13a16af" providerId="LiveId" clId="{47F3D0BC-E918-4DBF-821A-4F2EBB3E55AB}" dt="2019-05-23T14:50:11.375" v="288" actId="478"/>
          <ac:spMkLst>
            <pc:docMk/>
            <pc:sldMk cId="0" sldId="270"/>
            <ac:spMk id="162" creationId="{00000000-0000-0000-0000-000000000000}"/>
          </ac:spMkLst>
        </pc:spChg>
        <pc:picChg chg="mod">
          <ac:chgData name="Satyen Patel" userId="9503572cd13a16af" providerId="LiveId" clId="{47F3D0BC-E918-4DBF-821A-4F2EBB3E55AB}" dt="2019-05-23T14:51:27.020" v="369" actId="1076"/>
          <ac:picMkLst>
            <pc:docMk/>
            <pc:sldMk cId="0" sldId="270"/>
            <ac:picMk id="163" creationId="{00000000-0000-0000-0000-000000000000}"/>
          </ac:picMkLst>
        </pc:picChg>
      </pc:sldChg>
      <pc:sldChg chg="delSp modSp">
        <pc:chgData name="Satyen Patel" userId="9503572cd13a16af" providerId="LiveId" clId="{47F3D0BC-E918-4DBF-821A-4F2EBB3E55AB}" dt="2019-05-23T14:55:54.403" v="418" actId="1076"/>
        <pc:sldMkLst>
          <pc:docMk/>
          <pc:sldMk cId="0" sldId="271"/>
        </pc:sldMkLst>
        <pc:spChg chg="mod">
          <ac:chgData name="Satyen Patel" userId="9503572cd13a16af" providerId="LiveId" clId="{47F3D0BC-E918-4DBF-821A-4F2EBB3E55AB}" dt="2019-05-23T14:55:44.992" v="417" actId="255"/>
          <ac:spMkLst>
            <pc:docMk/>
            <pc:sldMk cId="0" sldId="271"/>
            <ac:spMk id="169" creationId="{00000000-0000-0000-0000-000000000000}"/>
          </ac:spMkLst>
        </pc:spChg>
        <pc:spChg chg="del">
          <ac:chgData name="Satyen Patel" userId="9503572cd13a16af" providerId="LiveId" clId="{47F3D0BC-E918-4DBF-821A-4F2EBB3E55AB}" dt="2019-05-23T14:54:57.869" v="371" actId="478"/>
          <ac:spMkLst>
            <pc:docMk/>
            <pc:sldMk cId="0" sldId="271"/>
            <ac:spMk id="170" creationId="{00000000-0000-0000-0000-000000000000}"/>
          </ac:spMkLst>
        </pc:spChg>
        <pc:picChg chg="mod">
          <ac:chgData name="Satyen Patel" userId="9503572cd13a16af" providerId="LiveId" clId="{47F3D0BC-E918-4DBF-821A-4F2EBB3E55AB}" dt="2019-05-23T14:55:54.403" v="418" actId="1076"/>
          <ac:picMkLst>
            <pc:docMk/>
            <pc:sldMk cId="0" sldId="271"/>
            <ac:picMk id="172" creationId="{00000000-0000-0000-0000-000000000000}"/>
          </ac:picMkLst>
        </pc:picChg>
      </pc:sldChg>
      <pc:sldChg chg="delSp modSp">
        <pc:chgData name="Satyen Patel" userId="9503572cd13a16af" providerId="LiveId" clId="{47F3D0BC-E918-4DBF-821A-4F2EBB3E55AB}" dt="2019-05-23T14:56:52.386" v="461" actId="1076"/>
        <pc:sldMkLst>
          <pc:docMk/>
          <pc:sldMk cId="0" sldId="272"/>
        </pc:sldMkLst>
        <pc:spChg chg="mod">
          <ac:chgData name="Satyen Patel" userId="9503572cd13a16af" providerId="LiveId" clId="{47F3D0BC-E918-4DBF-821A-4F2EBB3E55AB}" dt="2019-05-23T14:56:46.160" v="460" actId="255"/>
          <ac:spMkLst>
            <pc:docMk/>
            <pc:sldMk cId="0" sldId="272"/>
            <ac:spMk id="177" creationId="{00000000-0000-0000-0000-000000000000}"/>
          </ac:spMkLst>
        </pc:spChg>
        <pc:spChg chg="del">
          <ac:chgData name="Satyen Patel" userId="9503572cd13a16af" providerId="LiveId" clId="{47F3D0BC-E918-4DBF-821A-4F2EBB3E55AB}" dt="2019-05-23T14:56:18.008" v="420" actId="478"/>
          <ac:spMkLst>
            <pc:docMk/>
            <pc:sldMk cId="0" sldId="272"/>
            <ac:spMk id="178" creationId="{00000000-0000-0000-0000-000000000000}"/>
          </ac:spMkLst>
        </pc:spChg>
        <pc:picChg chg="mod">
          <ac:chgData name="Satyen Patel" userId="9503572cd13a16af" providerId="LiveId" clId="{47F3D0BC-E918-4DBF-821A-4F2EBB3E55AB}" dt="2019-05-23T14:56:52.386" v="461" actId="1076"/>
          <ac:picMkLst>
            <pc:docMk/>
            <pc:sldMk cId="0" sldId="272"/>
            <ac:picMk id="180" creationId="{00000000-0000-0000-0000-000000000000}"/>
          </ac:picMkLst>
        </pc:picChg>
      </pc:sldChg>
      <pc:sldChg chg="delSp modSp">
        <pc:chgData name="Satyen Patel" userId="9503572cd13a16af" providerId="LiveId" clId="{47F3D0BC-E918-4DBF-821A-4F2EBB3E55AB}" dt="2019-05-23T14:57:05.845" v="462" actId="255"/>
        <pc:sldMkLst>
          <pc:docMk/>
          <pc:sldMk cId="0" sldId="273"/>
        </pc:sldMkLst>
        <pc:spChg chg="mod">
          <ac:chgData name="Satyen Patel" userId="9503572cd13a16af" providerId="LiveId" clId="{47F3D0BC-E918-4DBF-821A-4F2EBB3E55AB}" dt="2019-05-23T14:57:05.845" v="462" actId="255"/>
          <ac:spMkLst>
            <pc:docMk/>
            <pc:sldMk cId="0" sldId="273"/>
            <ac:spMk id="185" creationId="{00000000-0000-0000-0000-000000000000}"/>
          </ac:spMkLst>
        </pc:spChg>
        <pc:spChg chg="del">
          <ac:chgData name="Satyen Patel" userId="9503572cd13a16af" providerId="LiveId" clId="{47F3D0BC-E918-4DBF-821A-4F2EBB3E55AB}" dt="2019-05-23T14:45:33.727" v="169" actId="478"/>
          <ac:spMkLst>
            <pc:docMk/>
            <pc:sldMk cId="0" sldId="273"/>
            <ac:spMk id="186" creationId="{00000000-0000-0000-0000-000000000000}"/>
          </ac:spMkLst>
        </pc:spChg>
      </pc:sldChg>
      <pc:sldChg chg="del">
        <pc:chgData name="Satyen Patel" userId="9503572cd13a16af" providerId="LiveId" clId="{47F3D0BC-E918-4DBF-821A-4F2EBB3E55AB}" dt="2019-05-23T14:44:58.816" v="168" actId="2696"/>
        <pc:sldMkLst>
          <pc:docMk/>
          <pc:sldMk cId="0" sldId="2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0f11b7ae3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50f11b7ae3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0f11b7ae3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0f11b7ae3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50f11b7ae3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50f11b7ae3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0f11b7ae3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0f11b7ae3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0f11b7ae3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50f11b7ae3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50f11b7ae3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50f11b7ae3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0f11b7ae3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0f11b7ae3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612292c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5612292c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0f11b7ae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0f11b7ae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612292cd6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5612292cd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0f11b7ae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0f11b7a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0f11b7ae3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0f11b7ae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0f11b7ae3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0f11b7ae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50f11b7ae3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50f11b7ae3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0f11b7ae3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0f11b7ae3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0f11b7ae3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0f11b7ae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0f11b7ae3_0_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50f11b7ae3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0f11b7ae3_0_4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0f11b7ae3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hyperlink" Target="https://collegescorecard.ed.gov/data/documentation/" TargetMode="External"/><Relationship Id="rId4" Type="http://schemas.openxmlformats.org/officeDocument/2006/relationships/hyperlink" Target="https://collegescorecard.ed.gov/data/"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86145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t>Analysis of Student Debt and Outcomes for Different College Types in 2017</a:t>
            </a:r>
            <a:endParaRPr sz="3600"/>
          </a:p>
        </p:txBody>
      </p:sp>
      <p:sp>
        <p:nvSpPr>
          <p:cNvPr id="55" name="Google Shape;55;p13"/>
          <p:cNvSpPr txBox="1">
            <a:spLocks noGrp="1"/>
          </p:cNvSpPr>
          <p:nvPr>
            <p:ph type="subTitle" idx="1"/>
          </p:nvPr>
        </p:nvSpPr>
        <p:spPr>
          <a:xfrm>
            <a:off x="311700" y="3223650"/>
            <a:ext cx="8520600" cy="79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800"/>
              <a:t>Alexander and Satyen</a:t>
            </a:r>
            <a:endParaRPr sz="1800"/>
          </a:p>
          <a:p>
            <a:pPr marL="0" lvl="0" indent="0" algn="r" rtl="0">
              <a:spcBef>
                <a:spcPts val="0"/>
              </a:spcBef>
              <a:spcAft>
                <a:spcPts val="0"/>
              </a:spcAft>
              <a:buNone/>
            </a:pPr>
            <a:r>
              <a:rPr lang="en" sz="1800"/>
              <a:t>April 2019</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00" y="4395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Distribution of Debt for 4 Year Students (2009)</a:t>
            </a:r>
            <a:endParaRPr sz="1800" dirty="0"/>
          </a:p>
        </p:txBody>
      </p:sp>
      <p:sp>
        <p:nvSpPr>
          <p:cNvPr id="123" name="Google Shape;123;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124" name="Google Shape;124;p22"/>
          <p:cNvPicPr preferRelativeResize="0"/>
          <p:nvPr/>
        </p:nvPicPr>
        <p:blipFill>
          <a:blip r:embed="rId3">
            <a:alphaModFix/>
          </a:blip>
          <a:stretch>
            <a:fillRect/>
          </a:stretch>
        </p:blipFill>
        <p:spPr>
          <a:xfrm>
            <a:off x="509217" y="887024"/>
            <a:ext cx="7920408" cy="42564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1800" dirty="0"/>
              <a:t>Distribution of Debt for 4 Year Students (2017)</a:t>
            </a:r>
            <a:endParaRPr sz="1800" dirty="0"/>
          </a:p>
        </p:txBody>
      </p:sp>
      <p:sp>
        <p:nvSpPr>
          <p:cNvPr id="131" name="Google Shape;13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132" name="Google Shape;132;p23"/>
          <p:cNvPicPr preferRelativeResize="0"/>
          <p:nvPr/>
        </p:nvPicPr>
        <p:blipFill>
          <a:blip r:embed="rId3">
            <a:alphaModFix/>
          </a:blip>
          <a:stretch>
            <a:fillRect/>
          </a:stretch>
        </p:blipFill>
        <p:spPr>
          <a:xfrm>
            <a:off x="673480" y="793940"/>
            <a:ext cx="7646636" cy="43495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Three-year repayment rate for Completers (2017)</a:t>
            </a:r>
            <a:endParaRPr sz="1800" dirty="0"/>
          </a:p>
        </p:txBody>
      </p:sp>
      <p:pic>
        <p:nvPicPr>
          <p:cNvPr id="139" name="Google Shape;139;p24"/>
          <p:cNvPicPr preferRelativeResize="0"/>
          <p:nvPr/>
        </p:nvPicPr>
        <p:blipFill>
          <a:blip r:embed="rId3">
            <a:alphaModFix/>
          </a:blip>
          <a:stretch>
            <a:fillRect/>
          </a:stretch>
        </p:blipFill>
        <p:spPr>
          <a:xfrm>
            <a:off x="734993" y="1114146"/>
            <a:ext cx="7674013" cy="3991025"/>
          </a:xfrm>
          <a:prstGeom prst="rect">
            <a:avLst/>
          </a:prstGeom>
          <a:noFill/>
          <a:ln>
            <a:noFill/>
          </a:ln>
        </p:spPr>
      </p:pic>
      <p:sp>
        <p:nvSpPr>
          <p:cNvPr id="140" name="Google Shape;14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Five-year repayment rate for Completers (2017)</a:t>
            </a:r>
            <a:endParaRPr sz="1800" dirty="0"/>
          </a:p>
        </p:txBody>
      </p:sp>
      <p:pic>
        <p:nvPicPr>
          <p:cNvPr id="147" name="Google Shape;147;p25"/>
          <p:cNvPicPr preferRelativeResize="0"/>
          <p:nvPr/>
        </p:nvPicPr>
        <p:blipFill>
          <a:blip r:embed="rId3">
            <a:alphaModFix/>
          </a:blip>
          <a:stretch>
            <a:fillRect/>
          </a:stretch>
        </p:blipFill>
        <p:spPr>
          <a:xfrm>
            <a:off x="777515" y="1210074"/>
            <a:ext cx="7498798" cy="3553566"/>
          </a:xfrm>
          <a:prstGeom prst="rect">
            <a:avLst/>
          </a:prstGeom>
          <a:noFill/>
          <a:ln>
            <a:noFill/>
          </a:ln>
        </p:spPr>
      </p:pic>
      <p:sp>
        <p:nvSpPr>
          <p:cNvPr id="148" name="Google Shape;148;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Seven-year repayment rate for Completers (2017)</a:t>
            </a:r>
            <a:endParaRPr sz="1800" dirty="0"/>
          </a:p>
        </p:txBody>
      </p:sp>
      <p:pic>
        <p:nvPicPr>
          <p:cNvPr id="155" name="Google Shape;155;p26"/>
          <p:cNvPicPr preferRelativeResize="0"/>
          <p:nvPr/>
        </p:nvPicPr>
        <p:blipFill>
          <a:blip r:embed="rId3">
            <a:alphaModFix/>
          </a:blip>
          <a:stretch>
            <a:fillRect/>
          </a:stretch>
        </p:blipFill>
        <p:spPr>
          <a:xfrm>
            <a:off x="607775" y="1078664"/>
            <a:ext cx="7791564" cy="3978153"/>
          </a:xfrm>
          <a:prstGeom prst="rect">
            <a:avLst/>
          </a:prstGeom>
          <a:noFill/>
          <a:ln>
            <a:noFill/>
          </a:ln>
        </p:spPr>
      </p:pic>
      <p:sp>
        <p:nvSpPr>
          <p:cNvPr id="156" name="Google Shape;156;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Median Debt vs. Median Earnings 10 Years later (2009 graduates)</a:t>
            </a:r>
            <a:endParaRPr sz="1800" dirty="0"/>
          </a:p>
        </p:txBody>
      </p:sp>
      <p:pic>
        <p:nvPicPr>
          <p:cNvPr id="163" name="Google Shape;163;p27"/>
          <p:cNvPicPr preferRelativeResize="0"/>
          <p:nvPr/>
        </p:nvPicPr>
        <p:blipFill rotWithShape="1">
          <a:blip r:embed="rId3">
            <a:alphaModFix/>
          </a:blip>
          <a:srcRect l="7644" t="7299" r="7602" b="7724"/>
          <a:stretch/>
        </p:blipFill>
        <p:spPr>
          <a:xfrm>
            <a:off x="311700" y="1193580"/>
            <a:ext cx="8572948" cy="3666437"/>
          </a:xfrm>
          <a:prstGeom prst="rect">
            <a:avLst/>
          </a:prstGeom>
          <a:noFill/>
          <a:ln>
            <a:noFill/>
          </a:ln>
        </p:spPr>
      </p:pic>
      <p:sp>
        <p:nvSpPr>
          <p:cNvPr id="164" name="Google Shape;164;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Median Debt at Private College by State</a:t>
            </a:r>
            <a:endParaRPr sz="1800" dirty="0"/>
          </a:p>
        </p:txBody>
      </p:sp>
      <p:sp>
        <p:nvSpPr>
          <p:cNvPr id="171" name="Google Shape;171;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pic>
        <p:nvPicPr>
          <p:cNvPr id="172" name="Google Shape;172;p28"/>
          <p:cNvPicPr preferRelativeResize="0"/>
          <p:nvPr/>
        </p:nvPicPr>
        <p:blipFill>
          <a:blip r:embed="rId3">
            <a:alphaModFix/>
          </a:blip>
          <a:stretch>
            <a:fillRect/>
          </a:stretch>
        </p:blipFill>
        <p:spPr>
          <a:xfrm>
            <a:off x="262822" y="1149845"/>
            <a:ext cx="8618356" cy="377361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Median Debt at Public College by State</a:t>
            </a:r>
            <a:endParaRPr sz="1800" dirty="0"/>
          </a:p>
        </p:txBody>
      </p:sp>
      <p:sp>
        <p:nvSpPr>
          <p:cNvPr id="179" name="Google Shape;179;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pic>
        <p:nvPicPr>
          <p:cNvPr id="180" name="Google Shape;180;p29"/>
          <p:cNvPicPr preferRelativeResize="0"/>
          <p:nvPr/>
        </p:nvPicPr>
        <p:blipFill>
          <a:blip r:embed="rId3">
            <a:alphaModFix/>
          </a:blip>
          <a:stretch>
            <a:fillRect/>
          </a:stretch>
        </p:blipFill>
        <p:spPr>
          <a:xfrm>
            <a:off x="311700" y="1210625"/>
            <a:ext cx="8470520" cy="374568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Post Mortem</a:t>
            </a:r>
            <a:endParaRPr sz="1800" dirty="0"/>
          </a:p>
        </p:txBody>
      </p:sp>
      <p:sp>
        <p:nvSpPr>
          <p:cNvPr id="187" name="Google Shape;187;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pic>
        <p:nvPicPr>
          <p:cNvPr id="188" name="Google Shape;188;p30"/>
          <p:cNvPicPr preferRelativeResize="0"/>
          <p:nvPr/>
        </p:nvPicPr>
        <p:blipFill>
          <a:blip r:embed="rId3">
            <a:alphaModFix/>
          </a:blip>
          <a:stretch>
            <a:fillRect/>
          </a:stretch>
        </p:blipFill>
        <p:spPr>
          <a:xfrm>
            <a:off x="790575" y="1152463"/>
            <a:ext cx="7562850" cy="2905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95" name="Google Shape;195;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196" name="Google Shape;196;p3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61" name="Google Shape;61;p14"/>
          <p:cNvSpPr txBox="1">
            <a:spLocks noGrp="1"/>
          </p:cNvSpPr>
          <p:nvPr>
            <p:ph type="body" idx="1"/>
          </p:nvPr>
        </p:nvSpPr>
        <p:spPr>
          <a:xfrm>
            <a:off x="260000" y="10878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dk1"/>
                </a:solidFill>
              </a:rPr>
              <a:t>Each year, tens of millions of Americans make choices about higher education. They decide whether to go to college, which school to attend, the level of education, training to pursue and choice of institute type.</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r>
              <a:rPr lang="en" sz="1400">
                <a:solidFill>
                  <a:schemeClr val="dk1"/>
                </a:solidFill>
              </a:rPr>
              <a:t>One of the most important decision families must grapple with is assessing which institute type (public, private for-profit or private non-profit institution) will best prepare their children to achieve their goal, as it will have lasting impact on students and their future outcomes.</a:t>
            </a:r>
            <a:endParaRPr sz="1400">
              <a:solidFill>
                <a:schemeClr val="dk1"/>
              </a:solidFill>
            </a:endParaRPr>
          </a:p>
          <a:p>
            <a:pPr marL="0" lvl="0" indent="0" algn="l" rtl="0">
              <a:spcBef>
                <a:spcPts val="0"/>
              </a:spcBef>
              <a:spcAft>
                <a:spcPts val="0"/>
              </a:spcAft>
              <a:buNone/>
            </a:pPr>
            <a:r>
              <a:rPr lang="en" sz="1400">
                <a:solidFill>
                  <a:schemeClr val="dk1"/>
                </a:solidFill>
              </a:rPr>
              <a:t> </a:t>
            </a:r>
            <a:endParaRPr sz="1400">
              <a:solidFill>
                <a:schemeClr val="dk1"/>
              </a:solidFill>
            </a:endParaRPr>
          </a:p>
          <a:p>
            <a:pPr marL="0" lvl="0" indent="0" algn="l" rtl="0">
              <a:spcBef>
                <a:spcPts val="0"/>
              </a:spcBef>
              <a:spcAft>
                <a:spcPts val="0"/>
              </a:spcAft>
              <a:buNone/>
            </a:pPr>
            <a:r>
              <a:rPr lang="en" sz="1400">
                <a:solidFill>
                  <a:schemeClr val="dk1"/>
                </a:solidFill>
              </a:rPr>
              <a:t>Deciding which institute type to attend will lead to differences in price of attendance and could lead to differences in the amount that students have to borrow and their ability to repay.</a:t>
            </a:r>
            <a:endParaRPr sz="1400">
              <a:solidFill>
                <a:schemeClr val="dk1"/>
              </a:solidFill>
            </a:endParaRPr>
          </a:p>
          <a:p>
            <a:pPr marL="0" lvl="0" indent="0" algn="l" rtl="0">
              <a:spcBef>
                <a:spcPts val="0"/>
              </a:spcBef>
              <a:spcAft>
                <a:spcPts val="0"/>
              </a:spcAft>
              <a:buNone/>
            </a:pPr>
            <a:r>
              <a:rPr lang="en"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a:buNone/>
            </a:pPr>
            <a:endParaRPr sz="1400"/>
          </a:p>
          <a:p>
            <a:pPr marL="0" lvl="0" indent="0" algn="l" rtl="0">
              <a:spcBef>
                <a:spcPts val="0"/>
              </a:spcBef>
              <a:spcAft>
                <a:spcPts val="1600"/>
              </a:spcAft>
              <a:buNone/>
            </a:pPr>
            <a:endParaRPr/>
          </a:p>
        </p:txBody>
      </p:sp>
      <p:sp>
        <p:nvSpPr>
          <p:cNvPr id="62" name="Google Shape;62;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b="1"/>
              <a:t>Is there a difference in debt situations between graduates of for-profit schools compared to public and non-profit colleges?</a:t>
            </a:r>
            <a:endParaRPr b="1"/>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AutoNum type="arabicParenR"/>
            </a:pPr>
            <a:r>
              <a:rPr lang="en" sz="1400">
                <a:solidFill>
                  <a:schemeClr val="dk1"/>
                </a:solidFill>
              </a:rPr>
              <a:t>Do for-profit schools leave their students with more debt upon graduation? </a:t>
            </a:r>
            <a:endParaRPr sz="1400">
              <a:solidFill>
                <a:schemeClr val="dk1"/>
              </a:solidFill>
            </a:endParaRPr>
          </a:p>
          <a:p>
            <a:pPr marL="914400" lvl="1" indent="-317500" algn="l" rtl="0">
              <a:spcBef>
                <a:spcPts val="0"/>
              </a:spcBef>
              <a:spcAft>
                <a:spcPts val="0"/>
              </a:spcAft>
              <a:buClr>
                <a:schemeClr val="dk1"/>
              </a:buClr>
              <a:buSzPts val="1400"/>
              <a:buAutoNum type="alphaLcParenR"/>
            </a:pPr>
            <a:r>
              <a:rPr lang="en">
                <a:solidFill>
                  <a:schemeClr val="dk1"/>
                </a:solidFill>
              </a:rPr>
              <a:t>To answer this, we will investigate the distribution of student debt at different types of school</a:t>
            </a:r>
            <a:endParaRPr sz="1400">
              <a:solidFill>
                <a:schemeClr val="dk1"/>
              </a:solidFill>
            </a:endParaRPr>
          </a:p>
          <a:p>
            <a:pPr marL="457200" lvl="0" indent="-317500" algn="l" rtl="0">
              <a:spcBef>
                <a:spcPts val="0"/>
              </a:spcBef>
              <a:spcAft>
                <a:spcPts val="0"/>
              </a:spcAft>
              <a:buClr>
                <a:schemeClr val="dk1"/>
              </a:buClr>
              <a:buSzPts val="1400"/>
              <a:buAutoNum type="arabicParenR"/>
            </a:pPr>
            <a:r>
              <a:rPr lang="en" sz="1400">
                <a:solidFill>
                  <a:schemeClr val="dk1"/>
                </a:solidFill>
              </a:rPr>
              <a:t>How soon are students able to repay their loans after graduation? Does this vary between different schools types ?</a:t>
            </a:r>
            <a:endParaRPr sz="1400">
              <a:solidFill>
                <a:schemeClr val="dk1"/>
              </a:solidFill>
            </a:endParaRPr>
          </a:p>
          <a:p>
            <a:pPr marL="914400" lvl="1" indent="-317500" algn="l" rtl="0">
              <a:spcBef>
                <a:spcPts val="0"/>
              </a:spcBef>
              <a:spcAft>
                <a:spcPts val="0"/>
              </a:spcAft>
              <a:buClr>
                <a:schemeClr val="dk1"/>
              </a:buClr>
              <a:buSzPts val="1400"/>
              <a:buAutoNum type="alphaLcParenR"/>
            </a:pPr>
            <a:r>
              <a:rPr lang="en">
                <a:solidFill>
                  <a:schemeClr val="dk1"/>
                </a:solidFill>
              </a:rPr>
              <a:t>To answer this, we will investigate the rate of total repayment at different types of school</a:t>
            </a:r>
            <a:endParaRPr sz="1400">
              <a:solidFill>
                <a:schemeClr val="dk1"/>
              </a:solidFill>
            </a:endParaRPr>
          </a:p>
          <a:p>
            <a:pPr marL="457200" lvl="0" indent="-317500" algn="l" rtl="0">
              <a:spcBef>
                <a:spcPts val="0"/>
              </a:spcBef>
              <a:spcAft>
                <a:spcPts val="0"/>
              </a:spcAft>
              <a:buClr>
                <a:schemeClr val="dk1"/>
              </a:buClr>
              <a:buSzPts val="1400"/>
              <a:buAutoNum type="arabicParenR"/>
            </a:pPr>
            <a:r>
              <a:rPr lang="en" sz="1400">
                <a:solidFill>
                  <a:schemeClr val="dk1"/>
                </a:solidFill>
              </a:rPr>
              <a:t>Is there a correlation between high debt on graduation and higher future earnings? How does this compare between for-profit and other schools?</a:t>
            </a:r>
            <a:endParaRPr sz="1400">
              <a:solidFill>
                <a:schemeClr val="dk1"/>
              </a:solidFill>
            </a:endParaRPr>
          </a:p>
          <a:p>
            <a:pPr marL="914400" lvl="1" indent="-317500" algn="l" rtl="0">
              <a:spcBef>
                <a:spcPts val="0"/>
              </a:spcBef>
              <a:spcAft>
                <a:spcPts val="0"/>
              </a:spcAft>
              <a:buClr>
                <a:schemeClr val="dk1"/>
              </a:buClr>
              <a:buSzPts val="1400"/>
              <a:buAutoNum type="alphaLcParenR"/>
            </a:pPr>
            <a:r>
              <a:rPr lang="en">
                <a:solidFill>
                  <a:schemeClr val="dk1"/>
                </a:solidFill>
              </a:rPr>
              <a:t>To answer this, we will investigate the relationship between student debt and their earnings after graduation</a:t>
            </a:r>
            <a:endParaRPr sz="1400">
              <a:solidFill>
                <a:schemeClr val="dk1"/>
              </a:solidFill>
            </a:endParaRPr>
          </a:p>
          <a:p>
            <a:pPr marL="457200" lvl="0" indent="-317500" algn="l" rtl="0">
              <a:spcBef>
                <a:spcPts val="0"/>
              </a:spcBef>
              <a:spcAft>
                <a:spcPts val="0"/>
              </a:spcAft>
              <a:buClr>
                <a:schemeClr val="dk1"/>
              </a:buClr>
              <a:buSzPts val="1400"/>
              <a:buAutoNum type="arabicParenR"/>
            </a:pPr>
            <a:r>
              <a:rPr lang="en" sz="1400">
                <a:solidFill>
                  <a:schemeClr val="dk1"/>
                </a:solidFill>
              </a:rPr>
              <a:t>Are these different types of schools the broadly similar across the whole country in terms of how much debt their students acquire?</a:t>
            </a:r>
            <a:endParaRPr sz="1400">
              <a:solidFill>
                <a:schemeClr val="dk1"/>
              </a:solidFill>
            </a:endParaRPr>
          </a:p>
          <a:p>
            <a:pPr marL="914400" lvl="1" indent="-317500" algn="l" rtl="0">
              <a:spcBef>
                <a:spcPts val="0"/>
              </a:spcBef>
              <a:spcAft>
                <a:spcPts val="0"/>
              </a:spcAft>
              <a:buClr>
                <a:schemeClr val="dk1"/>
              </a:buClr>
              <a:buSzPts val="1400"/>
              <a:buAutoNum type="alphaLcParenR"/>
            </a:pPr>
            <a:r>
              <a:rPr lang="en">
                <a:solidFill>
                  <a:schemeClr val="dk1"/>
                </a:solidFill>
              </a:rPr>
              <a:t>To answer this, we will investigate how much debt students acquire at schools in different states </a:t>
            </a:r>
            <a:endParaRPr sz="1400">
              <a:solidFill>
                <a:schemeClr val="dk1"/>
              </a:solidFill>
            </a:endParaRPr>
          </a:p>
        </p:txBody>
      </p:sp>
      <p:sp>
        <p:nvSpPr>
          <p:cNvPr id="69" name="Google Shape;69;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235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Cleanup &amp; Exploration</a:t>
            </a:r>
            <a:endParaRPr/>
          </a:p>
        </p:txBody>
      </p:sp>
      <p:pic>
        <p:nvPicPr>
          <p:cNvPr id="75" name="Google Shape;75;p16"/>
          <p:cNvPicPr preferRelativeResize="0"/>
          <p:nvPr/>
        </p:nvPicPr>
        <p:blipFill>
          <a:blip r:embed="rId3">
            <a:alphaModFix/>
          </a:blip>
          <a:stretch>
            <a:fillRect/>
          </a:stretch>
        </p:blipFill>
        <p:spPr>
          <a:xfrm>
            <a:off x="1580737" y="935248"/>
            <a:ext cx="5982524" cy="3092225"/>
          </a:xfrm>
          <a:prstGeom prst="rect">
            <a:avLst/>
          </a:prstGeom>
          <a:noFill/>
          <a:ln>
            <a:noFill/>
          </a:ln>
        </p:spPr>
      </p:pic>
      <p:sp>
        <p:nvSpPr>
          <p:cNvPr id="76" name="Google Shape;7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77" name="Google Shape;77;p16"/>
          <p:cNvSpPr txBox="1"/>
          <p:nvPr/>
        </p:nvSpPr>
        <p:spPr>
          <a:xfrm>
            <a:off x="4407200" y="4384475"/>
            <a:ext cx="3862200" cy="50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hlinkClick r:id="rId4"/>
              </a:rPr>
              <a:t>https://collegescorecard.ed.gov/data/</a:t>
            </a:r>
            <a:endParaRPr/>
          </a:p>
          <a:p>
            <a:pPr marL="0" lvl="0" indent="0" algn="l" rtl="0">
              <a:spcBef>
                <a:spcPts val="0"/>
              </a:spcBef>
              <a:spcAft>
                <a:spcPts val="0"/>
              </a:spcAft>
              <a:buNone/>
            </a:pPr>
            <a:r>
              <a:rPr lang="en" sz="1100" u="sng">
                <a:solidFill>
                  <a:schemeClr val="hlink"/>
                </a:solidFill>
                <a:hlinkClick r:id="rId5"/>
              </a:rPr>
              <a:t>https://collegescorecard.ed.gov/data/documentation/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84" name="Google Shape;84;p17"/>
          <p:cNvPicPr preferRelativeResize="0"/>
          <p:nvPr/>
        </p:nvPicPr>
        <p:blipFill>
          <a:blip r:embed="rId3">
            <a:alphaModFix/>
          </a:blip>
          <a:stretch>
            <a:fillRect/>
          </a:stretch>
        </p:blipFill>
        <p:spPr>
          <a:xfrm>
            <a:off x="0" y="514350"/>
            <a:ext cx="9144000" cy="4114800"/>
          </a:xfrm>
          <a:prstGeom prst="rect">
            <a:avLst/>
          </a:prstGeom>
          <a:noFill/>
          <a:ln>
            <a:noFill/>
          </a:ln>
        </p:spPr>
      </p:pic>
      <p:sp>
        <p:nvSpPr>
          <p:cNvPr id="85" name="Google Shape;85;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18"/>
          <p:cNvSpPr txBox="1">
            <a:spLocks noGrp="1"/>
          </p:cNvSpPr>
          <p:nvPr>
            <p:ph type="body" idx="1"/>
          </p:nvPr>
        </p:nvSpPr>
        <p:spPr>
          <a:xfrm>
            <a:off x="311700" y="4409100"/>
            <a:ext cx="8520600" cy="734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t>IPEDS - Integrated Postsecondary Education Data System (National Center for Education Statistics)</a:t>
            </a:r>
            <a:br>
              <a:rPr lang="en" sz="1200"/>
            </a:br>
            <a:r>
              <a:rPr lang="en" sz="1200"/>
              <a:t>NSLDS - National Student Loan Data System (Department of Education)</a:t>
            </a:r>
            <a:endParaRPr sz="1200"/>
          </a:p>
        </p:txBody>
      </p:sp>
      <p:pic>
        <p:nvPicPr>
          <p:cNvPr id="92" name="Google Shape;92;p18"/>
          <p:cNvPicPr preferRelativeResize="0"/>
          <p:nvPr/>
        </p:nvPicPr>
        <p:blipFill>
          <a:blip r:embed="rId3">
            <a:alphaModFix/>
          </a:blip>
          <a:stretch>
            <a:fillRect/>
          </a:stretch>
        </p:blipFill>
        <p:spPr>
          <a:xfrm>
            <a:off x="0" y="315799"/>
            <a:ext cx="9143999" cy="4093301"/>
          </a:xfrm>
          <a:prstGeom prst="rect">
            <a:avLst/>
          </a:prstGeom>
          <a:noFill/>
          <a:ln>
            <a:noFill/>
          </a:ln>
        </p:spPr>
      </p:pic>
      <p:sp>
        <p:nvSpPr>
          <p:cNvPr id="93" name="Google Shape;9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19"/>
          <p:cNvSpPr txBox="1">
            <a:spLocks noGrp="1"/>
          </p:cNvSpPr>
          <p:nvPr>
            <p:ph type="body" idx="1"/>
          </p:nvPr>
        </p:nvSpPr>
        <p:spPr>
          <a:xfrm>
            <a:off x="334002" y="553020"/>
            <a:ext cx="8498298" cy="401585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Data Cleaning</a:t>
            </a:r>
            <a:endParaRPr dirty="0"/>
          </a:p>
        </p:txBody>
      </p:sp>
      <p:pic>
        <p:nvPicPr>
          <p:cNvPr id="100" name="Google Shape;100;p19"/>
          <p:cNvPicPr preferRelativeResize="0"/>
          <p:nvPr/>
        </p:nvPicPr>
        <p:blipFill>
          <a:blip r:embed="rId3">
            <a:alphaModFix/>
          </a:blip>
          <a:stretch>
            <a:fillRect/>
          </a:stretch>
        </p:blipFill>
        <p:spPr>
          <a:xfrm>
            <a:off x="503741" y="991056"/>
            <a:ext cx="8205719" cy="3394779"/>
          </a:xfrm>
          <a:prstGeom prst="rect">
            <a:avLst/>
          </a:prstGeom>
          <a:noFill/>
          <a:ln>
            <a:noFill/>
          </a:ln>
        </p:spPr>
      </p:pic>
      <p:sp>
        <p:nvSpPr>
          <p:cNvPr id="101" name="Google Shape;101;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800"/>
              <a:t>Data Analysis</a:t>
            </a:r>
            <a:endParaRPr/>
          </a:p>
        </p:txBody>
      </p:sp>
      <p:sp>
        <p:nvSpPr>
          <p:cNvPr id="107" name="Google Shape;107;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113" name="Google Shape;113;p21"/>
          <p:cNvPicPr preferRelativeResize="0"/>
          <p:nvPr/>
        </p:nvPicPr>
        <p:blipFill>
          <a:blip r:embed="rId3">
            <a:alphaModFix/>
          </a:blip>
          <a:stretch>
            <a:fillRect/>
          </a:stretch>
        </p:blipFill>
        <p:spPr>
          <a:xfrm>
            <a:off x="152400" y="2778913"/>
            <a:ext cx="8839199" cy="1121030"/>
          </a:xfrm>
          <a:prstGeom prst="rect">
            <a:avLst/>
          </a:prstGeom>
          <a:noFill/>
          <a:ln>
            <a:noFill/>
          </a:ln>
        </p:spPr>
      </p:pic>
      <p:sp>
        <p:nvSpPr>
          <p:cNvPr id="114" name="Google Shape;114;p21"/>
          <p:cNvSpPr txBox="1"/>
          <p:nvPr/>
        </p:nvSpPr>
        <p:spPr>
          <a:xfrm>
            <a:off x="447163" y="276925"/>
            <a:ext cx="8249700" cy="100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Hypothesis: There is a significant difference in median debt taken by students at private colleges and public ones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Null Hypothesis: There is not a significant difference in median debt</a:t>
            </a:r>
            <a:endParaRPr dirty="0"/>
          </a:p>
        </p:txBody>
      </p:sp>
      <p:sp>
        <p:nvSpPr>
          <p:cNvPr id="115" name="Google Shape;115;p21"/>
          <p:cNvSpPr txBox="1"/>
          <p:nvPr/>
        </p:nvSpPr>
        <p:spPr>
          <a:xfrm>
            <a:off x="559350" y="3979475"/>
            <a:ext cx="8025300" cy="5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The p value is less than 0.05 thus we can reject the null hypothesis</a:t>
            </a:r>
            <a:endParaRPr/>
          </a:p>
        </p:txBody>
      </p:sp>
      <p:pic>
        <p:nvPicPr>
          <p:cNvPr id="116" name="Google Shape;116;p21"/>
          <p:cNvPicPr preferRelativeResize="0"/>
          <p:nvPr/>
        </p:nvPicPr>
        <p:blipFill>
          <a:blip r:embed="rId4">
            <a:alphaModFix/>
          </a:blip>
          <a:stretch>
            <a:fillRect/>
          </a:stretch>
        </p:blipFill>
        <p:spPr>
          <a:xfrm>
            <a:off x="1128950" y="1279525"/>
            <a:ext cx="4867500" cy="14198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488</Words>
  <Application>Microsoft Office PowerPoint</Application>
  <PresentationFormat>On-screen Show (16:9)</PresentationFormat>
  <Paragraphs>57</Paragraphs>
  <Slides>19</Slides>
  <Notes>19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19</vt:i4>
      </vt:variant>
    </vt:vector>
  </HeadingPairs>
  <TitlesOfParts>
    <vt:vector size="21" baseType="lpstr">
      <vt:lpstr>Arial</vt:lpstr>
      <vt:lpstr>Simple Light</vt:lpstr>
      <vt:lpstr>Analysis of Student Debt and Outcomes for Different College Types in 2017</vt:lpstr>
      <vt:lpstr>Summary</vt:lpstr>
      <vt:lpstr>Is there a difference in debt situations between graduates of for-profit schools compared to public and non-profit colleges?</vt:lpstr>
      <vt:lpstr>Data Cleanup &amp; Exploration</vt:lpstr>
      <vt:lpstr>PowerPoint Presentation</vt:lpstr>
      <vt:lpstr>PowerPoint Presentation</vt:lpstr>
      <vt:lpstr>PowerPoint Presentation</vt:lpstr>
      <vt:lpstr>Data Analysis</vt:lpstr>
      <vt:lpstr>PowerPoint Presentation</vt:lpstr>
      <vt:lpstr>Distribution of Debt for 4 Year Students (2009)</vt:lpstr>
      <vt:lpstr>Distribution of Debt for 4 Year Students (2017)</vt:lpstr>
      <vt:lpstr>Three-year repayment rate for Completers (2017)</vt:lpstr>
      <vt:lpstr>Five-year repayment rate for Completers (2017)</vt:lpstr>
      <vt:lpstr>Seven-year repayment rate for Completers (2017)</vt:lpstr>
      <vt:lpstr>Median Debt vs. Median Earnings 10 Years later (2009 graduates)</vt:lpstr>
      <vt:lpstr>Median Debt at Private College by State</vt:lpstr>
      <vt:lpstr>Median Debt at Public College by State</vt:lpstr>
      <vt:lpstr>Post Mortem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Student Debt and Outcomes for Different College Types in 2017</dc:title>
  <cp:lastModifiedBy>Satyen Patel</cp:lastModifiedBy>
  <cp:revision>1</cp:revision>
  <dcterms:modified xsi:type="dcterms:W3CDTF">2019-05-23T14:57:33Z</dcterms:modified>
</cp:coreProperties>
</file>