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e58a474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e58a474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dfad01ad1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dfad01ad1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e0a81751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e0a81751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e0a8175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e0a8175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e58a474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e58a474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e58a474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e58a474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e58a4749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58a4749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e0a81751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e0a81751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e58a4749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e58a4749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e0a8175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e0a8175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e0a81751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e0a81751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script is on Google Collab and dataset training is on AWS (s3). The requirement </a:t>
            </a:r>
            <a:endParaRPr/>
          </a:p>
          <a:p>
            <a:pPr indent="0" lvl="0" marL="0" rtl="0" algn="l">
              <a:spcBef>
                <a:spcPts val="0"/>
              </a:spcBef>
              <a:spcAft>
                <a:spcPts val="0"/>
              </a:spcAft>
              <a:buNone/>
            </a:pPr>
            <a:r>
              <a:rPr lang="en"/>
              <a:t>We classified fashion images into categories such as t-shirts, trousers, boots by machine learning using fashion MNIST dataset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e260308e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e260308e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script is on Google Collab and dataset training is on AWS (s3). The requirement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fad01ad1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fad01ad1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script is run by Python on Google Collab. </a:t>
            </a:r>
            <a:endParaRPr/>
          </a:p>
          <a:p>
            <a:pPr indent="0" lvl="0" marL="0" rtl="0" algn="l">
              <a:spcBef>
                <a:spcPts val="0"/>
              </a:spcBef>
              <a:spcAft>
                <a:spcPts val="0"/>
              </a:spcAft>
              <a:buNone/>
            </a:pPr>
            <a:r>
              <a:rPr lang="en"/>
              <a:t>Data test and training data is on AWS (S3).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e58a4749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e58a4749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script is run by Python on Google Collab. </a:t>
            </a:r>
            <a:endParaRPr/>
          </a:p>
          <a:p>
            <a:pPr indent="0" lvl="0" marL="0" rtl="0" algn="l">
              <a:spcBef>
                <a:spcPts val="0"/>
              </a:spcBef>
              <a:spcAft>
                <a:spcPts val="0"/>
              </a:spcAft>
              <a:buNone/>
            </a:pPr>
            <a:r>
              <a:rPr lang="en"/>
              <a:t>Data test and training data is on AWS (S3).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e58a4749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e58a474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script is run by Python on Google Collab. </a:t>
            </a:r>
            <a:endParaRPr/>
          </a:p>
          <a:p>
            <a:pPr indent="0" lvl="0" marL="0" rtl="0" algn="l">
              <a:spcBef>
                <a:spcPts val="0"/>
              </a:spcBef>
              <a:spcAft>
                <a:spcPts val="0"/>
              </a:spcAft>
              <a:buNone/>
            </a:pPr>
            <a:r>
              <a:rPr lang="en"/>
              <a:t>Data test and training data is on AWS (S3).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e58a474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e58a47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e260308e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e260308e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e0a81751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e0a81751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864225" y="1444250"/>
            <a:ext cx="72621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Fashion MNIST with Keras and Deep Learning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Satyen, Jay, Ashraf, Mina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16300"/>
            <a:ext cx="8520600" cy="707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Model Summary - </a:t>
            </a:r>
            <a:r>
              <a:rPr lang="en"/>
              <a:t>Deep Network (2/2)</a:t>
            </a:r>
            <a:endParaRPr/>
          </a:p>
        </p:txBody>
      </p:sp>
      <p:pic>
        <p:nvPicPr>
          <p:cNvPr id="129" name="Google Shape;129;p22"/>
          <p:cNvPicPr preferRelativeResize="0"/>
          <p:nvPr/>
        </p:nvPicPr>
        <p:blipFill>
          <a:blip r:embed="rId3">
            <a:alphaModFix/>
          </a:blip>
          <a:stretch>
            <a:fillRect/>
          </a:stretch>
        </p:blipFill>
        <p:spPr>
          <a:xfrm>
            <a:off x="360650" y="1123700"/>
            <a:ext cx="8422700" cy="343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nput layer</a:t>
            </a:r>
            <a:endParaRPr/>
          </a:p>
        </p:txBody>
      </p:sp>
      <p:sp>
        <p:nvSpPr>
          <p:cNvPr id="135" name="Google Shape;135;p23"/>
          <p:cNvSpPr txBox="1"/>
          <p:nvPr>
            <p:ph idx="1" type="body"/>
          </p:nvPr>
        </p:nvSpPr>
        <p:spPr>
          <a:xfrm>
            <a:off x="311700" y="1266325"/>
            <a:ext cx="2328000" cy="31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Fashion_mnist is a dataset of images in Tensorflow. They have 28*28 numpy arrays in 60,000 dataset.</a:t>
            </a:r>
            <a:endParaRPr/>
          </a:p>
          <a:p>
            <a:pPr indent="0" lvl="0" marL="0" rtl="0" algn="l">
              <a:spcBef>
                <a:spcPts val="1600"/>
              </a:spcBef>
              <a:spcAft>
                <a:spcPts val="1600"/>
              </a:spcAft>
              <a:buNone/>
            </a:pPr>
            <a:r>
              <a:t/>
            </a:r>
            <a:endParaRPr/>
          </a:p>
        </p:txBody>
      </p:sp>
      <p:pic>
        <p:nvPicPr>
          <p:cNvPr id="136" name="Google Shape;136;p23"/>
          <p:cNvPicPr preferRelativeResize="0"/>
          <p:nvPr/>
        </p:nvPicPr>
        <p:blipFill>
          <a:blip r:embed="rId3">
            <a:alphaModFix/>
          </a:blip>
          <a:stretch>
            <a:fillRect/>
          </a:stretch>
        </p:blipFill>
        <p:spPr>
          <a:xfrm>
            <a:off x="2792100" y="1304825"/>
            <a:ext cx="6199500" cy="341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142" name="Google Shape;142;p24"/>
          <p:cNvSpPr txBox="1"/>
          <p:nvPr>
            <p:ph idx="1" type="body"/>
          </p:nvPr>
        </p:nvSpPr>
        <p:spPr>
          <a:xfrm>
            <a:off x="5114400" y="1532575"/>
            <a:ext cx="3717900" cy="334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0: T-shirt</a:t>
            </a:r>
            <a:endParaRPr/>
          </a:p>
          <a:p>
            <a:pPr indent="0" lvl="0" marL="0" rtl="0" algn="l">
              <a:lnSpc>
                <a:spcPct val="100000"/>
              </a:lnSpc>
              <a:spcBef>
                <a:spcPts val="0"/>
              </a:spcBef>
              <a:spcAft>
                <a:spcPts val="0"/>
              </a:spcAft>
              <a:buNone/>
            </a:pPr>
            <a:r>
              <a:rPr lang="en"/>
              <a:t>1: Trouser</a:t>
            </a:r>
            <a:endParaRPr/>
          </a:p>
          <a:p>
            <a:pPr indent="0" lvl="0" marL="0" rtl="0" algn="l">
              <a:lnSpc>
                <a:spcPct val="100000"/>
              </a:lnSpc>
              <a:spcBef>
                <a:spcPts val="0"/>
              </a:spcBef>
              <a:spcAft>
                <a:spcPts val="0"/>
              </a:spcAft>
              <a:buNone/>
            </a:pPr>
            <a:r>
              <a:rPr lang="en"/>
              <a:t>2: Pullover</a:t>
            </a:r>
            <a:endParaRPr/>
          </a:p>
          <a:p>
            <a:pPr indent="0" lvl="0" marL="0" rtl="0" algn="l">
              <a:lnSpc>
                <a:spcPct val="100000"/>
              </a:lnSpc>
              <a:spcBef>
                <a:spcPts val="0"/>
              </a:spcBef>
              <a:spcAft>
                <a:spcPts val="0"/>
              </a:spcAft>
              <a:buNone/>
            </a:pPr>
            <a:r>
              <a:rPr lang="en"/>
              <a:t>3: Dress</a:t>
            </a:r>
            <a:endParaRPr/>
          </a:p>
          <a:p>
            <a:pPr indent="0" lvl="0" marL="0" rtl="0" algn="l">
              <a:lnSpc>
                <a:spcPct val="100000"/>
              </a:lnSpc>
              <a:spcBef>
                <a:spcPts val="0"/>
              </a:spcBef>
              <a:spcAft>
                <a:spcPts val="0"/>
              </a:spcAft>
              <a:buNone/>
            </a:pPr>
            <a:r>
              <a:rPr lang="en"/>
              <a:t>4: Coat</a:t>
            </a:r>
            <a:endParaRPr/>
          </a:p>
          <a:p>
            <a:pPr indent="0" lvl="0" marL="0" rtl="0" algn="l">
              <a:lnSpc>
                <a:spcPct val="100000"/>
              </a:lnSpc>
              <a:spcBef>
                <a:spcPts val="0"/>
              </a:spcBef>
              <a:spcAft>
                <a:spcPts val="0"/>
              </a:spcAft>
              <a:buNone/>
            </a:pPr>
            <a:r>
              <a:rPr lang="en"/>
              <a:t>5: Sandal</a:t>
            </a:r>
            <a:endParaRPr/>
          </a:p>
          <a:p>
            <a:pPr indent="0" lvl="0" marL="0" rtl="0" algn="l">
              <a:lnSpc>
                <a:spcPct val="100000"/>
              </a:lnSpc>
              <a:spcBef>
                <a:spcPts val="0"/>
              </a:spcBef>
              <a:spcAft>
                <a:spcPts val="0"/>
              </a:spcAft>
              <a:buNone/>
            </a:pPr>
            <a:r>
              <a:rPr lang="en"/>
              <a:t>6: Shirt</a:t>
            </a:r>
            <a:endParaRPr/>
          </a:p>
          <a:p>
            <a:pPr indent="0" lvl="0" marL="0" rtl="0" algn="l">
              <a:lnSpc>
                <a:spcPct val="100000"/>
              </a:lnSpc>
              <a:spcBef>
                <a:spcPts val="0"/>
              </a:spcBef>
              <a:spcAft>
                <a:spcPts val="0"/>
              </a:spcAft>
              <a:buNone/>
            </a:pPr>
            <a:r>
              <a:rPr lang="en"/>
              <a:t>7: Sneaker</a:t>
            </a:r>
            <a:endParaRPr/>
          </a:p>
          <a:p>
            <a:pPr indent="0" lvl="0" marL="0" rtl="0" algn="l">
              <a:lnSpc>
                <a:spcPct val="100000"/>
              </a:lnSpc>
              <a:spcBef>
                <a:spcPts val="0"/>
              </a:spcBef>
              <a:spcAft>
                <a:spcPts val="0"/>
              </a:spcAft>
              <a:buNone/>
            </a:pPr>
            <a:r>
              <a:rPr lang="en"/>
              <a:t>8: Bag</a:t>
            </a:r>
            <a:endParaRPr/>
          </a:p>
          <a:p>
            <a:pPr indent="0" lvl="0" marL="0" rtl="0" algn="l">
              <a:lnSpc>
                <a:spcPct val="100000"/>
              </a:lnSpc>
              <a:spcBef>
                <a:spcPts val="0"/>
              </a:spcBef>
              <a:spcAft>
                <a:spcPts val="0"/>
              </a:spcAft>
              <a:buNone/>
            </a:pPr>
            <a:r>
              <a:rPr lang="en"/>
              <a:t>9: Ankle boot</a:t>
            </a:r>
            <a:endParaRPr/>
          </a:p>
        </p:txBody>
      </p:sp>
      <p:pic>
        <p:nvPicPr>
          <p:cNvPr id="143" name="Google Shape;143;p24"/>
          <p:cNvPicPr preferRelativeResize="0"/>
          <p:nvPr/>
        </p:nvPicPr>
        <p:blipFill>
          <a:blip r:embed="rId3">
            <a:alphaModFix/>
          </a:blip>
          <a:stretch>
            <a:fillRect/>
          </a:stretch>
        </p:blipFill>
        <p:spPr>
          <a:xfrm>
            <a:off x="547550" y="1532574"/>
            <a:ext cx="4327500" cy="297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Accuracy/Loss Rate - Normal Network (</a:t>
            </a:r>
            <a:r>
              <a:rPr lang="en"/>
              <a:t>1/2</a:t>
            </a:r>
            <a:r>
              <a:rPr lang="en"/>
              <a:t>)</a:t>
            </a:r>
            <a:endParaRPr/>
          </a:p>
        </p:txBody>
      </p:sp>
      <p:sp>
        <p:nvSpPr>
          <p:cNvPr id="149" name="Google Shape;149;p25"/>
          <p:cNvSpPr txBox="1"/>
          <p:nvPr>
            <p:ph idx="1" type="body"/>
          </p:nvPr>
        </p:nvSpPr>
        <p:spPr>
          <a:xfrm>
            <a:off x="311700" y="1266325"/>
            <a:ext cx="4846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0" name="Google Shape;150;p25"/>
          <p:cNvSpPr txBox="1"/>
          <p:nvPr>
            <p:ph idx="1" type="body"/>
          </p:nvPr>
        </p:nvSpPr>
        <p:spPr>
          <a:xfrm>
            <a:off x="5339275" y="1266325"/>
            <a:ext cx="3614700" cy="31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Train Accuracy and Loss</a:t>
            </a:r>
            <a:endParaRPr sz="1200"/>
          </a:p>
          <a:p>
            <a:pPr indent="0" lvl="0" marL="0" rtl="0" algn="l">
              <a:lnSpc>
                <a:spcPct val="100000"/>
              </a:lnSpc>
              <a:spcBef>
                <a:spcPts val="1600"/>
              </a:spcBef>
              <a:spcAft>
                <a:spcPts val="0"/>
              </a:spcAft>
              <a:buNone/>
            </a:pPr>
            <a:r>
              <a:rPr lang="en" sz="1200"/>
              <a:t>Epoch 1/10: [loss: 0.5111 - acc: 0.8197]</a:t>
            </a:r>
            <a:endParaRPr sz="1200"/>
          </a:p>
          <a:p>
            <a:pPr indent="0" lvl="0" marL="0" rtl="0" algn="l">
              <a:lnSpc>
                <a:spcPct val="100000"/>
              </a:lnSpc>
              <a:spcBef>
                <a:spcPts val="0"/>
              </a:spcBef>
              <a:spcAft>
                <a:spcPts val="0"/>
              </a:spcAft>
              <a:buNone/>
            </a:pPr>
            <a:r>
              <a:rPr lang="en" sz="1200"/>
              <a:t>Epoch 2/10: [loss: 0.3848 - acc: 0.8620]</a:t>
            </a:r>
            <a:endParaRPr sz="1200"/>
          </a:p>
          <a:p>
            <a:pPr indent="0" lvl="0" marL="0" rtl="0" algn="l">
              <a:lnSpc>
                <a:spcPct val="100000"/>
              </a:lnSpc>
              <a:spcBef>
                <a:spcPts val="0"/>
              </a:spcBef>
              <a:spcAft>
                <a:spcPts val="0"/>
              </a:spcAft>
              <a:buNone/>
            </a:pPr>
            <a:r>
              <a:rPr lang="en" sz="1200"/>
              <a:t>Epoch 3/10: [loss: 0.3439 - acc: 0.8748]</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Epoch 9/10: [loss: 0.2527 - acc: 0.9064]</a:t>
            </a:r>
            <a:endParaRPr sz="1200"/>
          </a:p>
          <a:p>
            <a:pPr indent="0" lvl="0" marL="0" rtl="0" algn="l">
              <a:lnSpc>
                <a:spcPct val="100000"/>
              </a:lnSpc>
              <a:spcBef>
                <a:spcPts val="0"/>
              </a:spcBef>
              <a:spcAft>
                <a:spcPts val="0"/>
              </a:spcAft>
              <a:buNone/>
            </a:pPr>
            <a:r>
              <a:rPr lang="en" sz="1200"/>
              <a:t>Epoch 10/10:[loss: 0.2442 - acc: 0.9086]</a:t>
            </a:r>
            <a:endParaRPr sz="1200"/>
          </a:p>
          <a:p>
            <a:pPr indent="0" lvl="0" marL="0" rtl="0" algn="l">
              <a:spcBef>
                <a:spcPts val="0"/>
              </a:spcBef>
              <a:spcAft>
                <a:spcPts val="0"/>
              </a:spcAft>
              <a:buNone/>
            </a:pPr>
            <a:r>
              <a:t/>
            </a:r>
            <a:endParaRPr sz="1000"/>
          </a:p>
          <a:p>
            <a:pPr indent="0" lvl="0" marL="0" rtl="0" algn="l">
              <a:spcBef>
                <a:spcPts val="1600"/>
              </a:spcBef>
              <a:spcAft>
                <a:spcPts val="1600"/>
              </a:spcAft>
              <a:buNone/>
            </a:pPr>
            <a:r>
              <a:t/>
            </a:r>
            <a:endParaRPr sz="1000"/>
          </a:p>
        </p:txBody>
      </p:sp>
      <p:pic>
        <p:nvPicPr>
          <p:cNvPr id="151" name="Google Shape;151;p25"/>
          <p:cNvPicPr preferRelativeResize="0"/>
          <p:nvPr/>
        </p:nvPicPr>
        <p:blipFill>
          <a:blip r:embed="rId3">
            <a:alphaModFix/>
          </a:blip>
          <a:stretch>
            <a:fillRect/>
          </a:stretch>
        </p:blipFill>
        <p:spPr>
          <a:xfrm>
            <a:off x="248501" y="1039500"/>
            <a:ext cx="4846200" cy="36288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 (</a:t>
            </a:r>
            <a:r>
              <a:rPr lang="en"/>
              <a:t>2</a:t>
            </a:r>
            <a:r>
              <a:rPr lang="en"/>
              <a:t>/2)</a:t>
            </a:r>
            <a:endParaRPr/>
          </a:p>
        </p:txBody>
      </p:sp>
      <p:pic>
        <p:nvPicPr>
          <p:cNvPr id="157" name="Google Shape;157;p26"/>
          <p:cNvPicPr preferRelativeResize="0"/>
          <p:nvPr/>
        </p:nvPicPr>
        <p:blipFill>
          <a:blip r:embed="rId3">
            <a:alphaModFix/>
          </a:blip>
          <a:stretch>
            <a:fillRect/>
          </a:stretch>
        </p:blipFill>
        <p:spPr>
          <a:xfrm>
            <a:off x="311700" y="1724350"/>
            <a:ext cx="8302325" cy="2475875"/>
          </a:xfrm>
          <a:prstGeom prst="rect">
            <a:avLst/>
          </a:prstGeom>
          <a:noFill/>
          <a:ln>
            <a:noFill/>
          </a:ln>
        </p:spPr>
      </p:pic>
      <p:sp>
        <p:nvSpPr>
          <p:cNvPr id="158" name="Google Shape;158;p26"/>
          <p:cNvSpPr txBox="1"/>
          <p:nvPr/>
        </p:nvSpPr>
        <p:spPr>
          <a:xfrm>
            <a:off x="311700" y="1188025"/>
            <a:ext cx="24597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Normal Network</a:t>
            </a:r>
            <a:endParaRPr b="1" sz="18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Accuracy/Loss Rate - </a:t>
            </a:r>
            <a:r>
              <a:rPr lang="en"/>
              <a:t>Deep Neural Network (1/2)</a:t>
            </a:r>
            <a:endParaRPr/>
          </a:p>
          <a:p>
            <a:pPr indent="0" lvl="0" marL="0" rtl="0" algn="l">
              <a:spcBef>
                <a:spcPts val="0"/>
              </a:spcBef>
              <a:spcAft>
                <a:spcPts val="0"/>
              </a:spcAft>
              <a:buNone/>
            </a:pPr>
            <a:r>
              <a:t/>
            </a:r>
            <a:endParaRPr/>
          </a:p>
        </p:txBody>
      </p:sp>
      <p:sp>
        <p:nvSpPr>
          <p:cNvPr id="164" name="Google Shape;164;p27"/>
          <p:cNvSpPr txBox="1"/>
          <p:nvPr>
            <p:ph idx="1" type="body"/>
          </p:nvPr>
        </p:nvSpPr>
        <p:spPr>
          <a:xfrm>
            <a:off x="311700" y="1266325"/>
            <a:ext cx="48462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5" name="Google Shape;165;p27"/>
          <p:cNvSpPr txBox="1"/>
          <p:nvPr>
            <p:ph idx="1" type="body"/>
          </p:nvPr>
        </p:nvSpPr>
        <p:spPr>
          <a:xfrm>
            <a:off x="5339275" y="1266325"/>
            <a:ext cx="3614700" cy="31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Train Accuracy and Loss</a:t>
            </a:r>
            <a:endParaRPr sz="1200"/>
          </a:p>
          <a:p>
            <a:pPr indent="0" lvl="0" marL="0" rtl="0" algn="l">
              <a:lnSpc>
                <a:spcPct val="100000"/>
              </a:lnSpc>
              <a:spcBef>
                <a:spcPts val="1600"/>
              </a:spcBef>
              <a:spcAft>
                <a:spcPts val="0"/>
              </a:spcAft>
              <a:buNone/>
            </a:pPr>
            <a:r>
              <a:rPr lang="en" sz="1200"/>
              <a:t>Epoch 1/10 [sample - loss: 0.4922 - acc: 0.8256]</a:t>
            </a:r>
            <a:endParaRPr sz="1200"/>
          </a:p>
          <a:p>
            <a:pPr indent="0" lvl="0" marL="0" rtl="0" algn="l">
              <a:lnSpc>
                <a:spcPct val="100000"/>
              </a:lnSpc>
              <a:spcBef>
                <a:spcPts val="0"/>
              </a:spcBef>
              <a:spcAft>
                <a:spcPts val="0"/>
              </a:spcAft>
              <a:buNone/>
            </a:pPr>
            <a:r>
              <a:rPr lang="en" sz="1200"/>
              <a:t>Epoch 2/10  [sample - loss: 0.3668 - acc: 0.8661]</a:t>
            </a:r>
            <a:endParaRPr sz="1200"/>
          </a:p>
          <a:p>
            <a:pPr indent="0" lvl="0" marL="0" rtl="0" algn="l">
              <a:lnSpc>
                <a:spcPct val="100000"/>
              </a:lnSpc>
              <a:spcBef>
                <a:spcPts val="0"/>
              </a:spcBef>
              <a:spcAft>
                <a:spcPts val="0"/>
              </a:spcAft>
              <a:buNone/>
            </a:pPr>
            <a:r>
              <a:rPr lang="en" sz="1200"/>
              <a:t>Epoch 3/10  [sample - loss: 0.3327 - acc: 0.8762]</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Epoch 9/10 [sample - loss: 0.2464 - acc: 0.9065]</a:t>
            </a:r>
            <a:endParaRPr sz="1200"/>
          </a:p>
          <a:p>
            <a:pPr indent="0" lvl="0" marL="0" rtl="0" algn="l">
              <a:lnSpc>
                <a:spcPct val="100000"/>
              </a:lnSpc>
              <a:spcBef>
                <a:spcPts val="0"/>
              </a:spcBef>
              <a:spcAft>
                <a:spcPts val="0"/>
              </a:spcAft>
              <a:buNone/>
            </a:pPr>
            <a:r>
              <a:rPr lang="en" sz="1200"/>
              <a:t>Epoch 10/10  [sample - loss: 0.2376- acc: 0.9092]</a:t>
            </a:r>
            <a:endParaRPr sz="1000"/>
          </a:p>
        </p:txBody>
      </p:sp>
      <p:pic>
        <p:nvPicPr>
          <p:cNvPr id="166" name="Google Shape;166;p27"/>
          <p:cNvPicPr preferRelativeResize="0"/>
          <p:nvPr/>
        </p:nvPicPr>
        <p:blipFill>
          <a:blip r:embed="rId3">
            <a:alphaModFix/>
          </a:blip>
          <a:stretch>
            <a:fillRect/>
          </a:stretch>
        </p:blipFill>
        <p:spPr>
          <a:xfrm>
            <a:off x="311700" y="1266325"/>
            <a:ext cx="4846200" cy="3433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 (2/2)</a:t>
            </a:r>
            <a:endParaRPr/>
          </a:p>
        </p:txBody>
      </p:sp>
      <p:sp>
        <p:nvSpPr>
          <p:cNvPr id="172" name="Google Shape;172;p28"/>
          <p:cNvSpPr txBox="1"/>
          <p:nvPr/>
        </p:nvSpPr>
        <p:spPr>
          <a:xfrm>
            <a:off x="311700" y="1188025"/>
            <a:ext cx="24597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Deep </a:t>
            </a:r>
            <a:r>
              <a:rPr b="1" lang="en" sz="1800">
                <a:latin typeface="Open Sans"/>
                <a:ea typeface="Open Sans"/>
                <a:cs typeface="Open Sans"/>
                <a:sym typeface="Open Sans"/>
              </a:rPr>
              <a:t>Network</a:t>
            </a:r>
            <a:endParaRPr b="1" sz="1800">
              <a:latin typeface="Open Sans"/>
              <a:ea typeface="Open Sans"/>
              <a:cs typeface="Open Sans"/>
              <a:sym typeface="Open Sans"/>
            </a:endParaRPr>
          </a:p>
        </p:txBody>
      </p:sp>
      <p:pic>
        <p:nvPicPr>
          <p:cNvPr id="173" name="Google Shape;173;p28"/>
          <p:cNvPicPr preferRelativeResize="0"/>
          <p:nvPr/>
        </p:nvPicPr>
        <p:blipFill>
          <a:blip r:embed="rId3">
            <a:alphaModFix/>
          </a:blip>
          <a:stretch>
            <a:fillRect/>
          </a:stretch>
        </p:blipFill>
        <p:spPr>
          <a:xfrm>
            <a:off x="374875" y="1804125"/>
            <a:ext cx="8457426" cy="241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179" name="Google Shape;17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9"/>
          <p:cNvPicPr preferRelativeResize="0"/>
          <p:nvPr/>
        </p:nvPicPr>
        <p:blipFill>
          <a:blip r:embed="rId3">
            <a:alphaModFix/>
          </a:blip>
          <a:stretch>
            <a:fillRect/>
          </a:stretch>
        </p:blipFill>
        <p:spPr>
          <a:xfrm>
            <a:off x="311700" y="1266325"/>
            <a:ext cx="4260299" cy="3302701"/>
          </a:xfrm>
          <a:prstGeom prst="rect">
            <a:avLst/>
          </a:prstGeom>
          <a:noFill/>
          <a:ln>
            <a:noFill/>
          </a:ln>
        </p:spPr>
      </p:pic>
      <p:pic>
        <p:nvPicPr>
          <p:cNvPr id="181" name="Google Shape;181;p29"/>
          <p:cNvPicPr preferRelativeResize="0"/>
          <p:nvPr/>
        </p:nvPicPr>
        <p:blipFill>
          <a:blip r:embed="rId4">
            <a:alphaModFix/>
          </a:blip>
          <a:stretch>
            <a:fillRect/>
          </a:stretch>
        </p:blipFill>
        <p:spPr>
          <a:xfrm>
            <a:off x="4890750" y="1297838"/>
            <a:ext cx="4106751" cy="3239676"/>
          </a:xfrm>
          <a:prstGeom prst="rect">
            <a:avLst/>
          </a:prstGeom>
          <a:noFill/>
          <a:ln>
            <a:noFill/>
          </a:ln>
        </p:spPr>
      </p:pic>
      <p:sp>
        <p:nvSpPr>
          <p:cNvPr id="182" name="Google Shape;182;p29"/>
          <p:cNvSpPr/>
          <p:nvPr/>
        </p:nvSpPr>
        <p:spPr>
          <a:xfrm>
            <a:off x="1550275" y="4326025"/>
            <a:ext cx="449100" cy="362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6049300" y="4326025"/>
            <a:ext cx="449100" cy="362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2549400" y="145792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94" name="Google Shape;194;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95" name="Google Shape;195;p3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train a </a:t>
            </a:r>
            <a:r>
              <a:rPr b="1" lang="en"/>
              <a:t>Normal Neural Network</a:t>
            </a:r>
            <a:r>
              <a:rPr lang="en"/>
              <a:t> and </a:t>
            </a:r>
            <a:r>
              <a:rPr b="1" lang="en"/>
              <a:t>Deep Neural Network</a:t>
            </a:r>
            <a:r>
              <a:rPr lang="en"/>
              <a:t> with Keras on the Fashion-MNIST dataset, to classify fashion images and categories. The Fashion-MNIST dataset is meant to be more challenging than the existing MNIST digit dataset that classify 0 - 9 digits.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Fashion MNIST dataset includes:</a:t>
            </a:r>
            <a:endParaRPr/>
          </a:p>
          <a:p>
            <a:pPr indent="-342900" lvl="0" marL="457200" rtl="0" algn="l">
              <a:spcBef>
                <a:spcPts val="0"/>
              </a:spcBef>
              <a:spcAft>
                <a:spcPts val="0"/>
              </a:spcAft>
              <a:buSzPts val="1800"/>
              <a:buChar char="●"/>
            </a:pPr>
            <a:r>
              <a:rPr lang="en"/>
              <a:t>60,000 training examples</a:t>
            </a:r>
            <a:endParaRPr/>
          </a:p>
          <a:p>
            <a:pPr indent="-342900" lvl="0" marL="457200" rtl="0" algn="l">
              <a:spcBef>
                <a:spcPts val="0"/>
              </a:spcBef>
              <a:spcAft>
                <a:spcPts val="0"/>
              </a:spcAft>
              <a:buSzPts val="1800"/>
              <a:buChar char="●"/>
            </a:pPr>
            <a:r>
              <a:rPr lang="en"/>
              <a:t>10,000 testing examples</a:t>
            </a:r>
            <a:endParaRPr/>
          </a:p>
          <a:p>
            <a:pPr indent="-342900" lvl="0" marL="457200" rtl="0" algn="l">
              <a:spcBef>
                <a:spcPts val="0"/>
              </a:spcBef>
              <a:spcAft>
                <a:spcPts val="0"/>
              </a:spcAft>
              <a:buSzPts val="1800"/>
              <a:buChar char="●"/>
            </a:pPr>
            <a:r>
              <a:rPr lang="en"/>
              <a:t>10 classes</a:t>
            </a:r>
            <a:endParaRPr/>
          </a:p>
          <a:p>
            <a:pPr indent="-342900" lvl="0" marL="457200" rtl="0" algn="l">
              <a:spcBef>
                <a:spcPts val="0"/>
              </a:spcBef>
              <a:spcAft>
                <a:spcPts val="0"/>
              </a:spcAft>
              <a:buSzPts val="1800"/>
              <a:buChar char="●"/>
            </a:pPr>
            <a:r>
              <a:rPr lang="en"/>
              <a:t>28×28 grayscale/single channel images</a:t>
            </a:r>
            <a:endParaRPr/>
          </a:p>
          <a:p>
            <a:pPr indent="0" lvl="0" marL="0" rtl="0" algn="l">
              <a:spcBef>
                <a:spcPts val="0"/>
              </a:spcBef>
              <a:spcAft>
                <a:spcPts val="0"/>
              </a:spcAft>
              <a:buNone/>
            </a:pPr>
            <a:r>
              <a:rPr lang="en" sz="1000"/>
              <a:t>*MNIST … (Modified National Institute of Standards and Technology database)</a:t>
            </a:r>
            <a:endParaRPr sz="1000"/>
          </a:p>
          <a:p>
            <a:pPr indent="0" lvl="0" marL="0" rtl="0" algn="l">
              <a:spcBef>
                <a:spcPts val="0"/>
              </a:spcBef>
              <a:spcAft>
                <a:spcPts val="16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trying to solve?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compare the accuracy rate of Normal Neural Network (1 Hidden Layer of 100 Nodes) vs Deep Neural Network (2 Hidden Layers of 100 Nodes) on the same set of Training and Test Data. We are expecting Deep Neural Network to provide higher accuracy on Test Data when compared to Normal Neural Network.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Result:</a:t>
            </a:r>
            <a:endParaRPr b="1" u="sng"/>
          </a:p>
          <a:p>
            <a:pPr indent="0" lvl="0" marL="0" rtl="0" algn="l">
              <a:spcBef>
                <a:spcPts val="0"/>
              </a:spcBef>
              <a:spcAft>
                <a:spcPts val="0"/>
              </a:spcAft>
              <a:buNone/>
            </a:pPr>
            <a:r>
              <a:rPr lang="en"/>
              <a:t>As per our analysis there is no difference in accuracy between Normal Neural Network and Deep Neural Network. </a:t>
            </a:r>
            <a:endParaRPr/>
          </a:p>
          <a:p>
            <a:pPr indent="0" lvl="0" marL="0" rtl="0" algn="l">
              <a:spcBef>
                <a:spcPts val="0"/>
              </a:spcBef>
              <a:spcAft>
                <a:spcPts val="16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 sets requirement:</a:t>
            </a:r>
            <a:endParaRPr/>
          </a:p>
        </p:txBody>
      </p:sp>
      <p:sp>
        <p:nvSpPr>
          <p:cNvPr id="85" name="Google Shape;85;p16"/>
          <p:cNvSpPr txBox="1"/>
          <p:nvPr>
            <p:ph idx="1" type="body"/>
          </p:nvPr>
        </p:nvSpPr>
        <p:spPr>
          <a:xfrm>
            <a:off x="311700" y="1266325"/>
            <a:ext cx="41070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ML: Image processing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Tools used: </a:t>
            </a:r>
            <a:endParaRPr/>
          </a:p>
          <a:p>
            <a:pPr indent="-342900" lvl="0" marL="457200" rtl="0" algn="l">
              <a:lnSpc>
                <a:spcPct val="100000"/>
              </a:lnSpc>
              <a:spcBef>
                <a:spcPts val="0"/>
              </a:spcBef>
              <a:spcAft>
                <a:spcPts val="0"/>
              </a:spcAft>
              <a:buSzPts val="1800"/>
              <a:buChar char="●"/>
            </a:pPr>
            <a:r>
              <a:rPr lang="en"/>
              <a:t>ML - Tensorflow (Keras)</a:t>
            </a:r>
            <a:endParaRPr/>
          </a:p>
          <a:p>
            <a:pPr indent="-342900" lvl="0" marL="457200" rtl="0" algn="l">
              <a:lnSpc>
                <a:spcPct val="100000"/>
              </a:lnSpc>
              <a:spcBef>
                <a:spcPts val="0"/>
              </a:spcBef>
              <a:spcAft>
                <a:spcPts val="0"/>
              </a:spcAft>
              <a:buSzPts val="1800"/>
              <a:buChar char="●"/>
            </a:pPr>
            <a:r>
              <a:rPr lang="en"/>
              <a:t>Google Colab</a:t>
            </a:r>
            <a:endParaRPr/>
          </a:p>
          <a:p>
            <a:pPr indent="-342900" lvl="0" marL="457200" rtl="0" algn="l">
              <a:lnSpc>
                <a:spcPct val="100000"/>
              </a:lnSpc>
              <a:spcBef>
                <a:spcPts val="0"/>
              </a:spcBef>
              <a:spcAft>
                <a:spcPts val="0"/>
              </a:spcAft>
              <a:buSzPts val="1800"/>
              <a:buChar char="●"/>
            </a:pPr>
            <a:r>
              <a:rPr lang="en"/>
              <a:t>Amazon AWS (S3)</a:t>
            </a:r>
            <a:endParaRPr/>
          </a:p>
          <a:p>
            <a:pPr indent="-342900" lvl="0" marL="457200" rtl="0" algn="l">
              <a:lnSpc>
                <a:spcPct val="100000"/>
              </a:lnSpc>
              <a:spcBef>
                <a:spcPts val="0"/>
              </a:spcBef>
              <a:spcAft>
                <a:spcPts val="0"/>
              </a:spcAft>
              <a:buSzPts val="1800"/>
              <a:buChar char="●"/>
            </a:pPr>
            <a:r>
              <a:rPr lang="en"/>
              <a:t>Python Pandas</a:t>
            </a:r>
            <a:endParaRPr/>
          </a:p>
          <a:p>
            <a:pPr indent="-342900" lvl="0" marL="457200" rtl="0" algn="l">
              <a:lnSpc>
                <a:spcPct val="100000"/>
              </a:lnSpc>
              <a:spcBef>
                <a:spcPts val="0"/>
              </a:spcBef>
              <a:spcAft>
                <a:spcPts val="0"/>
              </a:spcAft>
              <a:buSzPts val="1800"/>
              <a:buChar char="●"/>
            </a:pPr>
            <a:r>
              <a:rPr lang="en"/>
              <a:t>Python Matplotlib</a:t>
            </a:r>
            <a:endParaRPr/>
          </a:p>
          <a:p>
            <a:pPr indent="0" lvl="0" marL="0" rtl="0" algn="l">
              <a:lnSpc>
                <a:spcPct val="100000"/>
              </a:lnSpc>
              <a:spcBef>
                <a:spcPts val="0"/>
              </a:spcBef>
              <a:spcAft>
                <a:spcPts val="0"/>
              </a:spcAft>
              <a:buNone/>
            </a:pPr>
            <a:r>
              <a:t/>
            </a:r>
            <a:endParaRPr/>
          </a:p>
        </p:txBody>
      </p:sp>
      <p:pic>
        <p:nvPicPr>
          <p:cNvPr id="86" name="Google Shape;86;p16"/>
          <p:cNvPicPr preferRelativeResize="0"/>
          <p:nvPr/>
        </p:nvPicPr>
        <p:blipFill>
          <a:blip r:embed="rId3">
            <a:alphaModFix/>
          </a:blip>
          <a:stretch>
            <a:fillRect/>
          </a:stretch>
        </p:blipFill>
        <p:spPr>
          <a:xfrm>
            <a:off x="5278575" y="1248375"/>
            <a:ext cx="2668125" cy="1721050"/>
          </a:xfrm>
          <a:prstGeom prst="rect">
            <a:avLst/>
          </a:prstGeom>
          <a:noFill/>
          <a:ln>
            <a:noFill/>
          </a:ln>
        </p:spPr>
      </p:pic>
      <p:pic>
        <p:nvPicPr>
          <p:cNvPr id="87" name="Google Shape;87;p16"/>
          <p:cNvPicPr preferRelativeResize="0"/>
          <p:nvPr/>
        </p:nvPicPr>
        <p:blipFill>
          <a:blip r:embed="rId4">
            <a:alphaModFix/>
          </a:blip>
          <a:stretch>
            <a:fillRect/>
          </a:stretch>
        </p:blipFill>
        <p:spPr>
          <a:xfrm>
            <a:off x="5518899" y="3269325"/>
            <a:ext cx="1942800" cy="1278825"/>
          </a:xfrm>
          <a:prstGeom prst="rect">
            <a:avLst/>
          </a:prstGeom>
          <a:noFill/>
          <a:ln>
            <a:noFill/>
          </a:ln>
        </p:spPr>
      </p:pic>
      <p:pic>
        <p:nvPicPr>
          <p:cNvPr id="88" name="Google Shape;88;p16"/>
          <p:cNvPicPr preferRelativeResize="0"/>
          <p:nvPr/>
        </p:nvPicPr>
        <p:blipFill>
          <a:blip r:embed="rId5">
            <a:alphaModFix/>
          </a:blip>
          <a:stretch>
            <a:fillRect/>
          </a:stretch>
        </p:blipFill>
        <p:spPr>
          <a:xfrm>
            <a:off x="7348663" y="3065363"/>
            <a:ext cx="1795332" cy="1442825"/>
          </a:xfrm>
          <a:prstGeom prst="rect">
            <a:avLst/>
          </a:prstGeom>
          <a:noFill/>
          <a:ln>
            <a:noFill/>
          </a:ln>
        </p:spPr>
      </p:pic>
      <p:pic>
        <p:nvPicPr>
          <p:cNvPr id="89" name="Google Shape;89;p16"/>
          <p:cNvPicPr preferRelativeResize="0"/>
          <p:nvPr/>
        </p:nvPicPr>
        <p:blipFill>
          <a:blip r:embed="rId6">
            <a:alphaModFix/>
          </a:blip>
          <a:stretch>
            <a:fillRect/>
          </a:stretch>
        </p:blipFill>
        <p:spPr>
          <a:xfrm>
            <a:off x="4007368" y="3187325"/>
            <a:ext cx="1511532" cy="144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AWS (S3)</a:t>
            </a:r>
            <a:endParaRPr/>
          </a:p>
        </p:txBody>
      </p:sp>
      <p:pic>
        <p:nvPicPr>
          <p:cNvPr id="95" name="Google Shape;95;p17"/>
          <p:cNvPicPr preferRelativeResize="0"/>
          <p:nvPr/>
        </p:nvPicPr>
        <p:blipFill>
          <a:blip r:embed="rId3">
            <a:alphaModFix/>
          </a:blip>
          <a:stretch>
            <a:fillRect/>
          </a:stretch>
        </p:blipFill>
        <p:spPr>
          <a:xfrm>
            <a:off x="570900" y="941025"/>
            <a:ext cx="1942800" cy="1209575"/>
          </a:xfrm>
          <a:prstGeom prst="rect">
            <a:avLst/>
          </a:prstGeom>
          <a:noFill/>
          <a:ln>
            <a:noFill/>
          </a:ln>
        </p:spPr>
      </p:pic>
      <p:pic>
        <p:nvPicPr>
          <p:cNvPr id="96" name="Google Shape;96;p17"/>
          <p:cNvPicPr preferRelativeResize="0"/>
          <p:nvPr/>
        </p:nvPicPr>
        <p:blipFill>
          <a:blip r:embed="rId4">
            <a:alphaModFix/>
          </a:blip>
          <a:stretch>
            <a:fillRect/>
          </a:stretch>
        </p:blipFill>
        <p:spPr>
          <a:xfrm>
            <a:off x="213950" y="2018250"/>
            <a:ext cx="8814778" cy="27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Colab</a:t>
            </a:r>
            <a:endParaRPr/>
          </a:p>
        </p:txBody>
      </p:sp>
      <p:pic>
        <p:nvPicPr>
          <p:cNvPr id="102" name="Google Shape;102;p18"/>
          <p:cNvPicPr preferRelativeResize="0"/>
          <p:nvPr/>
        </p:nvPicPr>
        <p:blipFill>
          <a:blip r:embed="rId3">
            <a:alphaModFix/>
          </a:blip>
          <a:stretch>
            <a:fillRect/>
          </a:stretch>
        </p:blipFill>
        <p:spPr>
          <a:xfrm>
            <a:off x="454975" y="1152425"/>
            <a:ext cx="2668125" cy="458250"/>
          </a:xfrm>
          <a:prstGeom prst="rect">
            <a:avLst/>
          </a:prstGeom>
          <a:noFill/>
          <a:ln>
            <a:noFill/>
          </a:ln>
        </p:spPr>
      </p:pic>
      <p:pic>
        <p:nvPicPr>
          <p:cNvPr id="103" name="Google Shape;103;p18"/>
          <p:cNvPicPr preferRelativeResize="0"/>
          <p:nvPr/>
        </p:nvPicPr>
        <p:blipFill>
          <a:blip r:embed="rId4">
            <a:alphaModFix/>
          </a:blip>
          <a:stretch>
            <a:fillRect/>
          </a:stretch>
        </p:blipFill>
        <p:spPr>
          <a:xfrm>
            <a:off x="454975" y="1610675"/>
            <a:ext cx="8377325" cy="305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16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Neural Network (</a:t>
            </a:r>
            <a:r>
              <a:rPr lang="en"/>
              <a:t>1/2</a:t>
            </a:r>
            <a:r>
              <a:rPr lang="en"/>
              <a:t>)</a:t>
            </a:r>
            <a:endParaRPr>
              <a:solidFill>
                <a:srgbClr val="FF0000"/>
              </a:solidFill>
            </a:endParaRPr>
          </a:p>
        </p:txBody>
      </p:sp>
      <p:sp>
        <p:nvSpPr>
          <p:cNvPr id="109" name="Google Shape;109;p19"/>
          <p:cNvSpPr txBox="1"/>
          <p:nvPr>
            <p:ph idx="1" type="body"/>
          </p:nvPr>
        </p:nvSpPr>
        <p:spPr>
          <a:xfrm>
            <a:off x="5107125" y="1307125"/>
            <a:ext cx="4040700" cy="32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Keras Sequential Model</a:t>
            </a:r>
            <a:endParaRPr b="1" u="sng"/>
          </a:p>
          <a:p>
            <a:pPr indent="-342900" lvl="0" marL="457200" rtl="0" algn="l">
              <a:spcBef>
                <a:spcPts val="1600"/>
              </a:spcBef>
              <a:spcAft>
                <a:spcPts val="0"/>
              </a:spcAft>
              <a:buSzPts val="1800"/>
              <a:buChar char="●"/>
            </a:pPr>
            <a:r>
              <a:rPr lang="en"/>
              <a:t>Input layer = 784 Nodes</a:t>
            </a:r>
            <a:endParaRPr/>
          </a:p>
          <a:p>
            <a:pPr indent="-342900" lvl="0" marL="457200" rtl="0" algn="l">
              <a:spcBef>
                <a:spcPts val="0"/>
              </a:spcBef>
              <a:spcAft>
                <a:spcPts val="0"/>
              </a:spcAft>
              <a:buSzPts val="1800"/>
              <a:buChar char="●"/>
            </a:pPr>
            <a:r>
              <a:rPr lang="en"/>
              <a:t>Hidden Layer 1 = 100 Nodes</a:t>
            </a:r>
            <a:endParaRPr/>
          </a:p>
          <a:p>
            <a:pPr indent="-342900" lvl="0" marL="457200" rtl="0" algn="l">
              <a:spcBef>
                <a:spcPts val="0"/>
              </a:spcBef>
              <a:spcAft>
                <a:spcPts val="0"/>
              </a:spcAft>
              <a:buSzPts val="1800"/>
              <a:buChar char="●"/>
            </a:pPr>
            <a:r>
              <a:rPr lang="en"/>
              <a:t>Output Layer = 10 Classification</a:t>
            </a:r>
            <a:endParaRPr/>
          </a:p>
          <a:p>
            <a:pPr indent="-342900" lvl="0" marL="457200" rtl="0" algn="l">
              <a:spcBef>
                <a:spcPts val="0"/>
              </a:spcBef>
              <a:spcAft>
                <a:spcPts val="0"/>
              </a:spcAft>
              <a:buSzPts val="1800"/>
              <a:buChar char="●"/>
            </a:pPr>
            <a:r>
              <a:rPr lang="en"/>
              <a:t>Activation Fun (Hidden Layers) = RELU</a:t>
            </a:r>
            <a:endParaRPr/>
          </a:p>
          <a:p>
            <a:pPr indent="-342900" lvl="0" marL="457200" rtl="0" algn="l">
              <a:spcBef>
                <a:spcPts val="0"/>
              </a:spcBef>
              <a:spcAft>
                <a:spcPts val="0"/>
              </a:spcAft>
              <a:buSzPts val="1800"/>
              <a:buChar char="●"/>
            </a:pPr>
            <a:r>
              <a:rPr lang="en"/>
              <a:t>Activation Fun (Output Layer) = SOFTMAX</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b="1" u="sng"/>
          </a:p>
        </p:txBody>
      </p:sp>
      <p:pic>
        <p:nvPicPr>
          <p:cNvPr id="110" name="Google Shape;110;p19"/>
          <p:cNvPicPr preferRelativeResize="0"/>
          <p:nvPr/>
        </p:nvPicPr>
        <p:blipFill>
          <a:blip r:embed="rId3">
            <a:alphaModFix/>
          </a:blip>
          <a:stretch>
            <a:fillRect/>
          </a:stretch>
        </p:blipFill>
        <p:spPr>
          <a:xfrm>
            <a:off x="243200" y="1198825"/>
            <a:ext cx="4713475" cy="3437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16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Summary - Normal Network (2/2)</a:t>
            </a:r>
            <a:endParaRPr/>
          </a:p>
        </p:txBody>
      </p:sp>
      <p:pic>
        <p:nvPicPr>
          <p:cNvPr id="116" name="Google Shape;116;p20"/>
          <p:cNvPicPr preferRelativeResize="0"/>
          <p:nvPr/>
        </p:nvPicPr>
        <p:blipFill>
          <a:blip r:embed="rId3">
            <a:alphaModFix/>
          </a:blip>
          <a:stretch>
            <a:fillRect/>
          </a:stretch>
        </p:blipFill>
        <p:spPr>
          <a:xfrm>
            <a:off x="413676" y="1123700"/>
            <a:ext cx="8418625" cy="339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16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Neural Network (</a:t>
            </a:r>
            <a:r>
              <a:rPr lang="en"/>
              <a:t>1/2</a:t>
            </a:r>
            <a:r>
              <a:rPr lang="en"/>
              <a:t>)</a:t>
            </a:r>
            <a:endParaRPr/>
          </a:p>
        </p:txBody>
      </p:sp>
      <p:sp>
        <p:nvSpPr>
          <p:cNvPr id="122" name="Google Shape;122;p21"/>
          <p:cNvSpPr txBox="1"/>
          <p:nvPr>
            <p:ph idx="1" type="body"/>
          </p:nvPr>
        </p:nvSpPr>
        <p:spPr>
          <a:xfrm>
            <a:off x="5107125" y="1307125"/>
            <a:ext cx="4040700" cy="32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Keras Sequential Model</a:t>
            </a:r>
            <a:endParaRPr b="1" u="sng"/>
          </a:p>
          <a:p>
            <a:pPr indent="-342900" lvl="0" marL="457200" rtl="0" algn="l">
              <a:spcBef>
                <a:spcPts val="1600"/>
              </a:spcBef>
              <a:spcAft>
                <a:spcPts val="0"/>
              </a:spcAft>
              <a:buSzPts val="1800"/>
              <a:buChar char="●"/>
            </a:pPr>
            <a:r>
              <a:rPr lang="en"/>
              <a:t>Input layer = 784 Nodes</a:t>
            </a:r>
            <a:endParaRPr/>
          </a:p>
          <a:p>
            <a:pPr indent="-342900" lvl="0" marL="457200" rtl="0" algn="l">
              <a:spcBef>
                <a:spcPts val="0"/>
              </a:spcBef>
              <a:spcAft>
                <a:spcPts val="0"/>
              </a:spcAft>
              <a:buSzPts val="1800"/>
              <a:buChar char="●"/>
            </a:pPr>
            <a:r>
              <a:rPr lang="en"/>
              <a:t>Hidden Layer 1 = 100 Nodes</a:t>
            </a:r>
            <a:endParaRPr/>
          </a:p>
          <a:p>
            <a:pPr indent="-342900" lvl="0" marL="457200" rtl="0" algn="l">
              <a:spcBef>
                <a:spcPts val="0"/>
              </a:spcBef>
              <a:spcAft>
                <a:spcPts val="0"/>
              </a:spcAft>
              <a:buSzPts val="1800"/>
              <a:buChar char="●"/>
            </a:pPr>
            <a:r>
              <a:rPr lang="en"/>
              <a:t>Hidden Layer 2 = 100 Node</a:t>
            </a:r>
            <a:endParaRPr/>
          </a:p>
          <a:p>
            <a:pPr indent="-342900" lvl="0" marL="457200" rtl="0" algn="l">
              <a:spcBef>
                <a:spcPts val="0"/>
              </a:spcBef>
              <a:spcAft>
                <a:spcPts val="0"/>
              </a:spcAft>
              <a:buSzPts val="1800"/>
              <a:buChar char="●"/>
            </a:pPr>
            <a:r>
              <a:rPr lang="en"/>
              <a:t>Output Layer = 10 Classification</a:t>
            </a:r>
            <a:endParaRPr/>
          </a:p>
          <a:p>
            <a:pPr indent="-342900" lvl="0" marL="457200" rtl="0" algn="l">
              <a:spcBef>
                <a:spcPts val="0"/>
              </a:spcBef>
              <a:spcAft>
                <a:spcPts val="0"/>
              </a:spcAft>
              <a:buSzPts val="1800"/>
              <a:buChar char="●"/>
            </a:pPr>
            <a:r>
              <a:rPr lang="en"/>
              <a:t>Activation Fun (Hidden Layers) = RELU</a:t>
            </a:r>
            <a:endParaRPr/>
          </a:p>
          <a:p>
            <a:pPr indent="-342900" lvl="0" marL="457200" rtl="0" algn="l">
              <a:spcBef>
                <a:spcPts val="0"/>
              </a:spcBef>
              <a:spcAft>
                <a:spcPts val="0"/>
              </a:spcAft>
              <a:buSzPts val="1800"/>
              <a:buChar char="●"/>
            </a:pPr>
            <a:r>
              <a:rPr lang="en"/>
              <a:t>Activation Fun (Output Layer) = SOFTMAX</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b="1" u="sng"/>
          </a:p>
        </p:txBody>
      </p:sp>
      <p:pic>
        <p:nvPicPr>
          <p:cNvPr id="123" name="Google Shape;123;p21"/>
          <p:cNvPicPr preferRelativeResize="0"/>
          <p:nvPr/>
        </p:nvPicPr>
        <p:blipFill>
          <a:blip r:embed="rId3">
            <a:alphaModFix/>
          </a:blip>
          <a:stretch>
            <a:fillRect/>
          </a:stretch>
        </p:blipFill>
        <p:spPr>
          <a:xfrm>
            <a:off x="123350" y="1250125"/>
            <a:ext cx="4813420" cy="322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