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embeddedFontLst>
    <p:embeddedFont>
      <p:font typeface="Montserrat" charset="0"/>
      <p:regular r:id="rId42"/>
      <p:bold r:id="rId43"/>
      <p:italic r:id="rId44"/>
      <p:boldItalic r:id="rId45"/>
    </p:embeddedFont>
    <p:embeddedFont>
      <p:font typeface="Georgia" pitchFamily="18" charset="0"/>
      <p:regular r:id="rId46"/>
      <p:bold r:id="rId47"/>
      <p:italic r:id="rId48"/>
      <p:boldItalic r:id="rId49"/>
    </p:embeddedFont>
    <p:embeddedFont>
      <p:font typeface="Roboto"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FB3B2C95-2AC4-4E9D-91D8-F90D8A3A3B93}">
  <a:tblStyle styleId="{FB3B2C95-2AC4-4E9D-91D8-F90D8A3A3B9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aadcac6e66_0_3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aadcac6e6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b4cdc9764d_11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b4cdc9764d_1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aba5a19ea2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aba5a19ea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a9b0fa6a94_0_4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a9b0fa6a9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a9b0fa6a94_0_5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a9b0fa6a9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a9b0fa6a94_0_5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a9b0fa6a9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4cdc9764d_0_2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4cdc9764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b4cdc9764d_0_1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b4cdc9764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b4cdc9764d_0_1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b4cdc9764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b4cdc9764d_0_4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b4cdc9764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9b0fa6a94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9b0fa6a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b4cdc9764d_0_6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b4cdc9764d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b4cdc9764d_0_5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b4cdc9764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b4cdc9764d_0_7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b4cdc9764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aba5a19ea2_0_1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aba5a19ea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b4cdc9764d_4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b4cdc9764d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b4cdc9764d_4_4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b4cdc9764d_4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b4cdc9764d_11_1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b4cdc9764d_1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b4cdc9764d_13_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b4cdc9764d_1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b4cdc9764d_4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b4cdc9764d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b4cdc9764d_4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b4cdc9764d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9b0fa6a94_0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9b0fa6a9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b4cdc9764d_13_1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b4cdc9764d_13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b4cdc9764d_4_1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b4cdc9764d_4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b4cdc9764d_4_3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b4cdc9764d_4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b4cdc9764d_4_2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b4cdc9764d_4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b4cdc9764d_4_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b4cdc9764d_4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b4cdc9764d_6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b4cdc9764d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aba5a19ea2_0_2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aba5a19ea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a9b0fa6a94_0_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a9b0fa6a9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a9b0fa6a94_0_3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a9b0fa6a9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9b0fa6a94_0_3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9b0fa6a9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b49bb326ac_0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b49bb326a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aadcac6e66_0_1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aadcac6e6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Negative Neutral and Positive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49bb326ac_0_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49bb326a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a9b0fa6a94_0_6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a9b0fa6a9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a9b0fa6a94_0_4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a9b0fa6a9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aadcac6e66_0_2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aadcac6e6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hyperlink" Target="https://www.nltk.org/"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20550"/>
            <a:ext cx="8512500" cy="4305000"/>
          </a:xfrm>
          <a:prstGeom prst="rect">
            <a:avLst/>
          </a:prstGeom>
          <a:noFill/>
          <a:ln>
            <a:noFill/>
          </a:ln>
        </p:spPr>
        <p:txBody>
          <a:bodyPr spcFirstLastPara="1" wrap="square" lIns="91425" tIns="91425" rIns="91425" bIns="91425" anchor="b" anchorCtr="0">
            <a:noAutofit/>
          </a:bodyPr>
          <a:lstStyle/>
          <a:p>
            <a:pPr marL="914400" lvl="0" indent="457200" algn="l" rtl="0">
              <a:lnSpc>
                <a:spcPct val="100000"/>
              </a:lnSpc>
              <a:spcBef>
                <a:spcPts val="0"/>
              </a:spcBef>
              <a:spcAft>
                <a:spcPts val="0"/>
              </a:spcAft>
              <a:buSzPts val="5200"/>
              <a:buNone/>
            </a:pPr>
            <a:endParaRPr sz="4200" b="1">
              <a:solidFill>
                <a:srgbClr val="CC0000"/>
              </a:solidFill>
              <a:latin typeface="Montserrat"/>
              <a:ea typeface="Montserrat"/>
              <a:cs typeface="Montserrat"/>
              <a:sym typeface="Montserrat"/>
            </a:endParaRPr>
          </a:p>
          <a:p>
            <a:pPr marL="914400" lvl="0" indent="457200" algn="l" rtl="0">
              <a:lnSpc>
                <a:spcPct val="100000"/>
              </a:lnSpc>
              <a:spcBef>
                <a:spcPts val="0"/>
              </a:spcBef>
              <a:spcAft>
                <a:spcPts val="0"/>
              </a:spcAft>
              <a:buSzPts val="5200"/>
              <a:buNone/>
            </a:pPr>
            <a:endParaRPr sz="4200" b="1">
              <a:solidFill>
                <a:srgbClr val="CC0000"/>
              </a:solidFill>
              <a:latin typeface="Montserrat"/>
              <a:ea typeface="Montserrat"/>
              <a:cs typeface="Montserrat"/>
              <a:sym typeface="Montserrat"/>
            </a:endParaRPr>
          </a:p>
          <a:p>
            <a:pPr marL="914400" lvl="0" indent="457200" algn="l" rtl="0">
              <a:lnSpc>
                <a:spcPct val="100000"/>
              </a:lnSpc>
              <a:spcBef>
                <a:spcPts val="0"/>
              </a:spcBef>
              <a:spcAft>
                <a:spcPts val="0"/>
              </a:spcAft>
              <a:buSzPts val="5200"/>
              <a:buNone/>
            </a:pPr>
            <a:endParaRPr sz="4200" b="1">
              <a:solidFill>
                <a:srgbClr val="CC0000"/>
              </a:solidFill>
              <a:latin typeface="Montserrat"/>
              <a:ea typeface="Montserrat"/>
              <a:cs typeface="Montserrat"/>
              <a:sym typeface="Montserrat"/>
            </a:endParaRPr>
          </a:p>
          <a:p>
            <a:pPr marL="914400" lvl="0" indent="457200" algn="l" rtl="0">
              <a:lnSpc>
                <a:spcPct val="100000"/>
              </a:lnSpc>
              <a:spcBef>
                <a:spcPts val="0"/>
              </a:spcBef>
              <a:spcAft>
                <a:spcPts val="0"/>
              </a:spcAft>
              <a:buSzPts val="5200"/>
              <a:buNone/>
            </a:pPr>
            <a:endParaRPr sz="4200" b="1">
              <a:solidFill>
                <a:srgbClr val="CC0000"/>
              </a:solidFill>
              <a:latin typeface="Montserrat"/>
              <a:ea typeface="Montserrat"/>
              <a:cs typeface="Montserrat"/>
              <a:sym typeface="Montserrat"/>
            </a:endParaRPr>
          </a:p>
          <a:p>
            <a:pPr marL="914400" lvl="0" indent="457200" algn="l" rtl="0">
              <a:lnSpc>
                <a:spcPct val="100000"/>
              </a:lnSpc>
              <a:spcBef>
                <a:spcPts val="0"/>
              </a:spcBef>
              <a:spcAft>
                <a:spcPts val="0"/>
              </a:spcAft>
              <a:buSzPts val="5200"/>
              <a:buNone/>
            </a:pPr>
            <a:endParaRPr sz="4200" b="1">
              <a:solidFill>
                <a:srgbClr val="CC0000"/>
              </a:solidFill>
              <a:latin typeface="Montserrat"/>
              <a:ea typeface="Montserrat"/>
              <a:cs typeface="Montserrat"/>
              <a:sym typeface="Montserrat"/>
            </a:endParaRPr>
          </a:p>
          <a:p>
            <a:pPr marL="914400" lvl="0" indent="457200" algn="l" rtl="0">
              <a:lnSpc>
                <a:spcPct val="100000"/>
              </a:lnSpc>
              <a:spcBef>
                <a:spcPts val="0"/>
              </a:spcBef>
              <a:spcAft>
                <a:spcPts val="0"/>
              </a:spcAft>
              <a:buSzPts val="5200"/>
              <a:buNone/>
            </a:pPr>
            <a:endParaRPr sz="4200" b="1">
              <a:solidFill>
                <a:srgbClr val="CC0000"/>
              </a:solidFill>
              <a:latin typeface="Montserrat"/>
              <a:ea typeface="Montserrat"/>
              <a:cs typeface="Montserrat"/>
              <a:sym typeface="Montserrat"/>
            </a:endParaRPr>
          </a:p>
          <a:p>
            <a:pPr marL="914400" lvl="0" indent="457200" algn="l" rtl="0">
              <a:lnSpc>
                <a:spcPct val="100000"/>
              </a:lnSpc>
              <a:spcBef>
                <a:spcPts val="0"/>
              </a:spcBef>
              <a:spcAft>
                <a:spcPts val="0"/>
              </a:spcAft>
              <a:buSzPts val="5200"/>
              <a:buNone/>
            </a:pPr>
            <a:endParaRPr sz="4200" b="1">
              <a:solidFill>
                <a:srgbClr val="CC0000"/>
              </a:solidFill>
              <a:latin typeface="Montserrat"/>
              <a:ea typeface="Montserrat"/>
              <a:cs typeface="Montserrat"/>
              <a:sym typeface="Montserrat"/>
            </a:endParaRPr>
          </a:p>
          <a:p>
            <a:pPr marL="914400" lvl="0" indent="45720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Capstone Project: Sentiment Analysis</a:t>
            </a:r>
            <a:endParaRPr sz="4200" b="1">
              <a:solidFill>
                <a:srgbClr val="CC0000"/>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EDA On Sentiment Column.</a:t>
            </a:r>
            <a:endParaRPr b="1">
              <a:latin typeface="Montserrat"/>
              <a:ea typeface="Montserrat"/>
              <a:cs typeface="Montserrat"/>
              <a:sym typeface="Montserrat"/>
            </a:endParaRPr>
          </a:p>
        </p:txBody>
      </p:sp>
      <p:sp>
        <p:nvSpPr>
          <p:cNvPr id="118" name="Google Shape;118;p22"/>
          <p:cNvSpPr txBox="1">
            <a:spLocks noGrp="1"/>
          </p:cNvSpPr>
          <p:nvPr>
            <p:ph type="body" idx="1"/>
          </p:nvPr>
        </p:nvSpPr>
        <p:spPr>
          <a:xfrm>
            <a:off x="311700" y="1152475"/>
            <a:ext cx="4373100" cy="3743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Most of the peoples are having positive sentiments about various issues shows us their optimism during pandemic times.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Very few people are having extremely negatives thoughts about Covid-19.</a:t>
            </a:r>
            <a:endParaRPr b="1">
              <a:solidFill>
                <a:schemeClr val="lt1"/>
              </a:solidFill>
              <a:latin typeface="Montserrat"/>
              <a:ea typeface="Montserrat"/>
              <a:cs typeface="Montserrat"/>
              <a:sym typeface="Montserrat"/>
            </a:endParaRPr>
          </a:p>
        </p:txBody>
      </p:sp>
      <p:pic>
        <p:nvPicPr>
          <p:cNvPr id="119" name="Google Shape;119;p22"/>
          <p:cNvPicPr preferRelativeResize="0"/>
          <p:nvPr/>
        </p:nvPicPr>
        <p:blipFill>
          <a:blip r:embed="rId3">
            <a:alphaModFix/>
          </a:blip>
          <a:stretch>
            <a:fillRect/>
          </a:stretch>
        </p:blipFill>
        <p:spPr>
          <a:xfrm>
            <a:off x="4837200" y="1170125"/>
            <a:ext cx="3834197" cy="38209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Dimensionality reduction using PCA.</a:t>
            </a:r>
            <a:endParaRPr/>
          </a:p>
        </p:txBody>
      </p:sp>
      <p:sp>
        <p:nvSpPr>
          <p:cNvPr id="125" name="Google Shape;125;p23"/>
          <p:cNvSpPr txBox="1">
            <a:spLocks noGrp="1"/>
          </p:cNvSpPr>
          <p:nvPr>
            <p:ph type="body" idx="1"/>
          </p:nvPr>
        </p:nvSpPr>
        <p:spPr>
          <a:xfrm>
            <a:off x="1105850" y="3996175"/>
            <a:ext cx="7726500" cy="57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We used PCA to reduce the features into two dimensions.</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a:t>W</a:t>
            </a:r>
            <a:endParaRPr/>
          </a:p>
        </p:txBody>
      </p:sp>
      <p:pic>
        <p:nvPicPr>
          <p:cNvPr id="126" name="Google Shape;126;p23"/>
          <p:cNvPicPr preferRelativeResize="0"/>
          <p:nvPr/>
        </p:nvPicPr>
        <p:blipFill>
          <a:blip r:embed="rId3">
            <a:alphaModFix/>
          </a:blip>
          <a:stretch>
            <a:fillRect/>
          </a:stretch>
        </p:blipFill>
        <p:spPr>
          <a:xfrm>
            <a:off x="1105838" y="1192525"/>
            <a:ext cx="6932325" cy="27584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4560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Preprocessing</a:t>
            </a:r>
            <a:endParaRPr b="1">
              <a:latin typeface="Montserrat"/>
              <a:ea typeface="Montserrat"/>
              <a:cs typeface="Montserrat"/>
              <a:sym typeface="Montserrat"/>
            </a:endParaRPr>
          </a:p>
        </p:txBody>
      </p:sp>
      <p:sp>
        <p:nvSpPr>
          <p:cNvPr id="132" name="Google Shape;132;p24"/>
          <p:cNvSpPr txBox="1">
            <a:spLocks noGrp="1"/>
          </p:cNvSpPr>
          <p:nvPr>
            <p:ph type="body" idx="1"/>
          </p:nvPr>
        </p:nvSpPr>
        <p:spPr>
          <a:xfrm>
            <a:off x="311700" y="1152475"/>
            <a:ext cx="8520600" cy="38262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b="1">
                <a:solidFill>
                  <a:schemeClr val="lt1"/>
                </a:solidFill>
                <a:highlight>
                  <a:srgbClr val="FFFFFF"/>
                </a:highlight>
                <a:latin typeface="Montserrat"/>
                <a:ea typeface="Montserrat"/>
                <a:cs typeface="Montserrat"/>
                <a:sym typeface="Montserrat"/>
              </a:rPr>
              <a:t>The preprocessing of the text data is an essential step as it makes the raw text ready for mining.</a:t>
            </a:r>
            <a:endParaRPr b="1">
              <a:solidFill>
                <a:schemeClr val="lt1"/>
              </a:solidFill>
              <a:highlight>
                <a:srgbClr val="FFFFFF"/>
              </a:highlight>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b="1">
                <a:solidFill>
                  <a:schemeClr val="lt1"/>
                </a:solidFill>
                <a:highlight>
                  <a:srgbClr val="FFFFFF"/>
                </a:highlight>
                <a:latin typeface="Montserrat"/>
                <a:ea typeface="Montserrat"/>
                <a:cs typeface="Montserrat"/>
                <a:sym typeface="Montserrat"/>
              </a:rPr>
              <a:t>The objective of this step is to clean noise those are less relevant to find the sentiment of tweets such as punctuation, special characters, numbers, and terms which don’t carry much weightage in context to the text.</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Text Processing on Tweet</a:t>
            </a:r>
            <a:endParaRPr b="1">
              <a:latin typeface="Montserrat"/>
              <a:ea typeface="Montserrat"/>
              <a:cs typeface="Montserrat"/>
              <a:sym typeface="Montserrat"/>
            </a:endParaRPr>
          </a:p>
        </p:txBody>
      </p:sp>
      <p:sp>
        <p:nvSpPr>
          <p:cNvPr id="138" name="Google Shape;138;p25"/>
          <p:cNvSpPr txBox="1">
            <a:spLocks noGrp="1"/>
          </p:cNvSpPr>
          <p:nvPr>
            <p:ph type="body" idx="1"/>
          </p:nvPr>
        </p:nvSpPr>
        <p:spPr>
          <a:xfrm>
            <a:off x="311700" y="1152475"/>
            <a:ext cx="8418300" cy="353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wewe</a:t>
            </a:r>
            <a:endParaRPr/>
          </a:p>
        </p:txBody>
      </p:sp>
      <p:pic>
        <p:nvPicPr>
          <p:cNvPr id="139" name="Google Shape;139;p25"/>
          <p:cNvPicPr preferRelativeResize="0"/>
          <p:nvPr/>
        </p:nvPicPr>
        <p:blipFill rotWithShape="1">
          <a:blip r:embed="rId3">
            <a:alphaModFix/>
          </a:blip>
          <a:srcRect l="760" r="-760"/>
          <a:stretch/>
        </p:blipFill>
        <p:spPr>
          <a:xfrm>
            <a:off x="458900" y="1504075"/>
            <a:ext cx="8373400" cy="2755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4651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Tweeter Handle(@user)</a:t>
            </a:r>
            <a:endParaRPr b="1">
              <a:latin typeface="Montserrat"/>
              <a:ea typeface="Montserrat"/>
              <a:cs typeface="Montserrat"/>
              <a:sym typeface="Montserrat"/>
            </a:endParaRPr>
          </a:p>
        </p:txBody>
      </p:sp>
      <p:sp>
        <p:nvSpPr>
          <p:cNvPr id="145" name="Google Shape;145;p26"/>
          <p:cNvSpPr txBox="1">
            <a:spLocks noGrp="1"/>
          </p:cNvSpPr>
          <p:nvPr>
            <p:ph type="body" idx="1"/>
          </p:nvPr>
        </p:nvSpPr>
        <p:spPr>
          <a:xfrm>
            <a:off x="311700" y="1152475"/>
            <a:ext cx="8520600" cy="380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As mentioned earlier, the tweets contain lots of twitter handles (@user). We will remove all these twitter handles from the data as they don’t convey much information.</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lnSpc>
                <a:spcPct val="135714"/>
              </a:lnSpc>
              <a:spcBef>
                <a:spcPts val="0"/>
              </a:spcBef>
              <a:spcAft>
                <a:spcPts val="0"/>
              </a:spcAft>
              <a:buNone/>
            </a:pPr>
            <a:endParaRPr b="1">
              <a:solidFill>
                <a:schemeClr val="lt1"/>
              </a:solidFill>
              <a:highlight>
                <a:srgbClr val="FFFFFF"/>
              </a:highlight>
              <a:latin typeface="Roboto"/>
              <a:ea typeface="Roboto"/>
              <a:cs typeface="Roboto"/>
              <a:sym typeface="Roboto"/>
            </a:endParaRPr>
          </a:p>
          <a:p>
            <a:pPr marL="0" lvl="0" indent="0" algn="l" rtl="0">
              <a:lnSpc>
                <a:spcPct val="135714"/>
              </a:lnSpc>
              <a:spcBef>
                <a:spcPts val="0"/>
              </a:spcBef>
              <a:spcAft>
                <a:spcPts val="0"/>
              </a:spcAft>
              <a:buNone/>
            </a:pPr>
            <a:endParaRPr b="1">
              <a:solidFill>
                <a:schemeClr val="lt1"/>
              </a:solidFill>
              <a:highlight>
                <a:srgbClr val="FFFFFF"/>
              </a:highlight>
              <a:latin typeface="Roboto"/>
              <a:ea typeface="Roboto"/>
              <a:cs typeface="Roboto"/>
              <a:sym typeface="Roboto"/>
            </a:endParaRPr>
          </a:p>
          <a:p>
            <a:pPr marL="0" lvl="0" indent="0" algn="l" rtl="0">
              <a:spcBef>
                <a:spcPts val="0"/>
              </a:spcBef>
              <a:spcAft>
                <a:spcPts val="0"/>
              </a:spcAft>
              <a:buNone/>
            </a:pPr>
            <a:endParaRPr b="1">
              <a:solidFill>
                <a:schemeClr val="lt1"/>
              </a:solidFill>
              <a:highlight>
                <a:srgbClr val="FFFFFF"/>
              </a:highlight>
              <a:latin typeface="Roboto"/>
              <a:ea typeface="Roboto"/>
              <a:cs typeface="Roboto"/>
              <a:sym typeface="Roboto"/>
            </a:endParaRPr>
          </a:p>
          <a:p>
            <a:pPr marL="0" lvl="0" indent="0" algn="l" rtl="0">
              <a:spcBef>
                <a:spcPts val="0"/>
              </a:spcBef>
              <a:spcAft>
                <a:spcPts val="0"/>
              </a:spcAft>
              <a:buNone/>
            </a:pPr>
            <a:endParaRPr b="1">
              <a:solidFill>
                <a:schemeClr val="lt1"/>
              </a:solidFill>
              <a:highlight>
                <a:srgbClr val="FFFFFF"/>
              </a:highlight>
              <a:latin typeface="Roboto"/>
              <a:ea typeface="Roboto"/>
              <a:cs typeface="Roboto"/>
              <a:sym typeface="Roboto"/>
            </a:endParaRPr>
          </a:p>
          <a:p>
            <a:pPr marL="0" lvl="0" indent="0" algn="l" rtl="0">
              <a:spcBef>
                <a:spcPts val="0"/>
              </a:spcBef>
              <a:spcAft>
                <a:spcPts val="0"/>
              </a:spcAft>
              <a:buNone/>
            </a:pPr>
            <a:endParaRPr b="1">
              <a:solidFill>
                <a:schemeClr val="lt1"/>
              </a:solidFill>
              <a:highlight>
                <a:srgbClr val="FFFFFF"/>
              </a:highlight>
              <a:latin typeface="Roboto"/>
              <a:ea typeface="Roboto"/>
              <a:cs typeface="Roboto"/>
              <a:sym typeface="Roboto"/>
            </a:endParaRPr>
          </a:p>
        </p:txBody>
      </p:sp>
      <p:pic>
        <p:nvPicPr>
          <p:cNvPr id="146" name="Google Shape;146;p26"/>
          <p:cNvPicPr preferRelativeResize="0"/>
          <p:nvPr/>
        </p:nvPicPr>
        <p:blipFill>
          <a:blip r:embed="rId3">
            <a:alphaModFix/>
          </a:blip>
          <a:stretch>
            <a:fillRect/>
          </a:stretch>
        </p:blipFill>
        <p:spPr>
          <a:xfrm>
            <a:off x="458325" y="2571750"/>
            <a:ext cx="8171101" cy="743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Hashtags(#)</a:t>
            </a:r>
            <a:endParaRPr b="1">
              <a:latin typeface="Montserrat"/>
              <a:ea typeface="Montserrat"/>
              <a:cs typeface="Montserrat"/>
              <a:sym typeface="Montserrat"/>
            </a:endParaRPr>
          </a:p>
        </p:txBody>
      </p:sp>
      <p:sp>
        <p:nvSpPr>
          <p:cNvPr id="152" name="Google Shape;152;p27"/>
          <p:cNvSpPr txBox="1">
            <a:spLocks noGrp="1"/>
          </p:cNvSpPr>
          <p:nvPr>
            <p:ph type="body" idx="1"/>
          </p:nvPr>
        </p:nvSpPr>
        <p:spPr>
          <a:xfrm>
            <a:off x="311700" y="1152475"/>
            <a:ext cx="8520600" cy="364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latin typeface="Montserrat"/>
                <a:ea typeface="Montserrat"/>
                <a:cs typeface="Montserrat"/>
                <a:sym typeface="Montserrat"/>
              </a:rPr>
              <a:t>We have analyzed that most of the tweets are like #coronavirus #covid-19 and this tweets are almost present in all the sentiments. So there is no use of keeping these hashtags in text. It will make the data noisy and which will affect accuracy of model.</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Before-</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After-</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p:txBody>
      </p:sp>
      <p:pic>
        <p:nvPicPr>
          <p:cNvPr id="153" name="Google Shape;153;p27"/>
          <p:cNvPicPr preferRelativeResize="0"/>
          <p:nvPr/>
        </p:nvPicPr>
        <p:blipFill>
          <a:blip r:embed="rId3">
            <a:alphaModFix/>
          </a:blip>
          <a:stretch>
            <a:fillRect/>
          </a:stretch>
        </p:blipFill>
        <p:spPr>
          <a:xfrm>
            <a:off x="492250" y="2879200"/>
            <a:ext cx="7614824" cy="747375"/>
          </a:xfrm>
          <a:prstGeom prst="rect">
            <a:avLst/>
          </a:prstGeom>
          <a:noFill/>
          <a:ln>
            <a:noFill/>
          </a:ln>
        </p:spPr>
      </p:pic>
      <p:pic>
        <p:nvPicPr>
          <p:cNvPr id="154" name="Google Shape;154;p27"/>
          <p:cNvPicPr preferRelativeResize="0"/>
          <p:nvPr/>
        </p:nvPicPr>
        <p:blipFill>
          <a:blip r:embed="rId4">
            <a:alphaModFix/>
          </a:blip>
          <a:stretch>
            <a:fillRect/>
          </a:stretch>
        </p:blipFill>
        <p:spPr>
          <a:xfrm>
            <a:off x="622875" y="4059900"/>
            <a:ext cx="7383700" cy="639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links(https: / http:)</a:t>
            </a:r>
            <a:endParaRPr/>
          </a:p>
        </p:txBody>
      </p:sp>
      <p:sp>
        <p:nvSpPr>
          <p:cNvPr id="160" name="Google Shape;160;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latin typeface="Montserrat"/>
                <a:ea typeface="Montserrat"/>
                <a:cs typeface="Montserrat"/>
                <a:sym typeface="Montserrat"/>
              </a:rPr>
              <a:t>We are having twitter links in the data which are not useful for our</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Model. It will make our data noisy.</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Before -</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After -</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p:txBody>
      </p:sp>
      <p:pic>
        <p:nvPicPr>
          <p:cNvPr id="161" name="Google Shape;161;p28"/>
          <p:cNvPicPr preferRelativeResize="0"/>
          <p:nvPr/>
        </p:nvPicPr>
        <p:blipFill>
          <a:blip r:embed="rId3">
            <a:alphaModFix/>
          </a:blip>
          <a:stretch>
            <a:fillRect/>
          </a:stretch>
        </p:blipFill>
        <p:spPr>
          <a:xfrm>
            <a:off x="421950" y="2571750"/>
            <a:ext cx="7383700" cy="639575"/>
          </a:xfrm>
          <a:prstGeom prst="rect">
            <a:avLst/>
          </a:prstGeom>
          <a:noFill/>
          <a:ln>
            <a:noFill/>
          </a:ln>
        </p:spPr>
      </p:pic>
      <p:pic>
        <p:nvPicPr>
          <p:cNvPr id="162" name="Google Shape;162;p28"/>
          <p:cNvPicPr preferRelativeResize="0"/>
          <p:nvPr/>
        </p:nvPicPr>
        <p:blipFill>
          <a:blip r:embed="rId4">
            <a:alphaModFix/>
          </a:blip>
          <a:stretch>
            <a:fillRect/>
          </a:stretch>
        </p:blipFill>
        <p:spPr>
          <a:xfrm>
            <a:off x="421949" y="3827150"/>
            <a:ext cx="4882300" cy="5072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311700" y="445025"/>
            <a:ext cx="85206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Punctuations, Numbers, and Special Characters</a:t>
            </a:r>
            <a:endParaRPr/>
          </a:p>
        </p:txBody>
      </p:sp>
      <p:sp>
        <p:nvSpPr>
          <p:cNvPr id="168" name="Google Shape;168;p29"/>
          <p:cNvSpPr txBox="1">
            <a:spLocks noGrp="1"/>
          </p:cNvSpPr>
          <p:nvPr>
            <p:ph type="body" idx="1"/>
          </p:nvPr>
        </p:nvSpPr>
        <p:spPr>
          <a:xfrm>
            <a:off x="311700" y="1356125"/>
            <a:ext cx="8520600" cy="321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As discussed, punctuations, numbers and special characters do not help much. It is better to remove them from the text just as we removed the twitter handles,links and hashtags.</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Before-</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After-</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p:txBody>
      </p:sp>
      <p:pic>
        <p:nvPicPr>
          <p:cNvPr id="169" name="Google Shape;169;p29"/>
          <p:cNvPicPr preferRelativeResize="0"/>
          <p:nvPr/>
        </p:nvPicPr>
        <p:blipFill>
          <a:blip r:embed="rId3">
            <a:alphaModFix/>
          </a:blip>
          <a:stretch>
            <a:fillRect/>
          </a:stretch>
        </p:blipFill>
        <p:spPr>
          <a:xfrm>
            <a:off x="783575" y="3883450"/>
            <a:ext cx="7072325" cy="386075"/>
          </a:xfrm>
          <a:prstGeom prst="rect">
            <a:avLst/>
          </a:prstGeom>
          <a:noFill/>
          <a:ln>
            <a:noFill/>
          </a:ln>
        </p:spPr>
      </p:pic>
      <p:pic>
        <p:nvPicPr>
          <p:cNvPr id="170" name="Google Shape;170;p29"/>
          <p:cNvPicPr preferRelativeResize="0"/>
          <p:nvPr/>
        </p:nvPicPr>
        <p:blipFill>
          <a:blip r:embed="rId4">
            <a:alphaModFix/>
          </a:blip>
          <a:stretch>
            <a:fillRect/>
          </a:stretch>
        </p:blipFill>
        <p:spPr>
          <a:xfrm>
            <a:off x="522375" y="2782350"/>
            <a:ext cx="7454074" cy="442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Stopwords</a:t>
            </a:r>
            <a:endParaRPr/>
          </a:p>
        </p:txBody>
      </p:sp>
      <p:sp>
        <p:nvSpPr>
          <p:cNvPr id="176" name="Google Shape;176;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Stop words are those words in natural language that have a very little meaning, such as "is", "an", "the", etc.To remove stop words from a sentence, you can divide your text into words and then remove the word if it exits in the list of stop words provided by NLTK.</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Before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After -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rgbClr val="5F5F6F"/>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rgbClr val="5F5F6F"/>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p:txBody>
      </p:sp>
      <p:pic>
        <p:nvPicPr>
          <p:cNvPr id="177" name="Google Shape;177;p30"/>
          <p:cNvPicPr preferRelativeResize="0"/>
          <p:nvPr/>
        </p:nvPicPr>
        <p:blipFill>
          <a:blip r:embed="rId3">
            <a:alphaModFix/>
          </a:blip>
          <a:stretch>
            <a:fillRect/>
          </a:stretch>
        </p:blipFill>
        <p:spPr>
          <a:xfrm>
            <a:off x="1406450" y="2788400"/>
            <a:ext cx="7202875" cy="466475"/>
          </a:xfrm>
          <a:prstGeom prst="rect">
            <a:avLst/>
          </a:prstGeom>
          <a:noFill/>
          <a:ln>
            <a:noFill/>
          </a:ln>
        </p:spPr>
      </p:pic>
      <p:pic>
        <p:nvPicPr>
          <p:cNvPr id="178" name="Google Shape;178;p30"/>
          <p:cNvPicPr preferRelativeResize="0"/>
          <p:nvPr/>
        </p:nvPicPr>
        <p:blipFill>
          <a:blip r:embed="rId4">
            <a:alphaModFix/>
          </a:blip>
          <a:stretch>
            <a:fillRect/>
          </a:stretch>
        </p:blipFill>
        <p:spPr>
          <a:xfrm>
            <a:off x="1277550" y="3475575"/>
            <a:ext cx="6698900" cy="49216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Stemming</a:t>
            </a:r>
            <a:endParaRPr/>
          </a:p>
        </p:txBody>
      </p:sp>
      <p:sp>
        <p:nvSpPr>
          <p:cNvPr id="184" name="Google Shape;184;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Stemming is a rule-based process of stripping the suffixes (“ing”, “ly”, “es”, “ed”, “s” etc) from a word.</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For example – “play”, “player”, “played”, “plays” and “playing” are the different variations of the word – “play”.</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Before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After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After - </a:t>
            </a:r>
            <a:endParaRPr b="1">
              <a:solidFill>
                <a:schemeClr val="lt1"/>
              </a:solidFill>
              <a:highlight>
                <a:srgbClr val="FFFFFF"/>
              </a:highlight>
              <a:latin typeface="Montserrat"/>
              <a:ea typeface="Montserrat"/>
              <a:cs typeface="Montserrat"/>
              <a:sym typeface="Montserrat"/>
            </a:endParaRPr>
          </a:p>
        </p:txBody>
      </p:sp>
      <p:pic>
        <p:nvPicPr>
          <p:cNvPr id="185" name="Google Shape;185;p31"/>
          <p:cNvPicPr preferRelativeResize="0"/>
          <p:nvPr/>
        </p:nvPicPr>
        <p:blipFill>
          <a:blip r:embed="rId3">
            <a:alphaModFix/>
          </a:blip>
          <a:stretch>
            <a:fillRect/>
          </a:stretch>
        </p:blipFill>
        <p:spPr>
          <a:xfrm>
            <a:off x="1910475" y="2725025"/>
            <a:ext cx="6829475" cy="572700"/>
          </a:xfrm>
          <a:prstGeom prst="rect">
            <a:avLst/>
          </a:prstGeom>
          <a:noFill/>
          <a:ln>
            <a:noFill/>
          </a:ln>
        </p:spPr>
      </p:pic>
      <p:pic>
        <p:nvPicPr>
          <p:cNvPr id="186" name="Google Shape;186;p31"/>
          <p:cNvPicPr preferRelativeResize="0"/>
          <p:nvPr/>
        </p:nvPicPr>
        <p:blipFill>
          <a:blip r:embed="rId4">
            <a:alphaModFix/>
          </a:blip>
          <a:stretch>
            <a:fillRect/>
          </a:stretch>
        </p:blipFill>
        <p:spPr>
          <a:xfrm>
            <a:off x="1979025" y="3867675"/>
            <a:ext cx="5776376" cy="400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Content</a:t>
            </a:r>
            <a:endParaRPr b="1">
              <a:latin typeface="Montserrat"/>
              <a:ea typeface="Montserrat"/>
              <a:cs typeface="Montserrat"/>
              <a:sym typeface="Montserrat"/>
            </a:endParaRPr>
          </a:p>
        </p:txBody>
      </p:sp>
      <p:sp>
        <p:nvSpPr>
          <p:cNvPr id="61" name="Google Shape;61;p14"/>
          <p:cNvSpPr txBox="1">
            <a:spLocks noGrp="1"/>
          </p:cNvSpPr>
          <p:nvPr>
            <p:ph type="body" idx="1"/>
          </p:nvPr>
        </p:nvSpPr>
        <p:spPr>
          <a:xfrm>
            <a:off x="311700" y="1152475"/>
            <a:ext cx="51540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Introduction.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Exploratory Data Analysis.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Data Preprocessing.</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Vectorization.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Classification.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Evaluation.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Challenges.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Conclusion.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Q&amp;A</a:t>
            </a:r>
            <a:endParaRPr b="1">
              <a:solidFill>
                <a:schemeClr val="lt1"/>
              </a:solidFill>
              <a:latin typeface="Montserrat"/>
              <a:ea typeface="Montserrat"/>
              <a:cs typeface="Montserrat"/>
              <a:sym typeface="Montserrat"/>
            </a:endParaRPr>
          </a:p>
        </p:txBody>
      </p:sp>
      <p:pic>
        <p:nvPicPr>
          <p:cNvPr id="62" name="Google Shape;62;p14"/>
          <p:cNvPicPr preferRelativeResize="0"/>
          <p:nvPr/>
        </p:nvPicPr>
        <p:blipFill>
          <a:blip r:embed="rId3">
            <a:alphaModFix/>
          </a:blip>
          <a:stretch>
            <a:fillRect/>
          </a:stretch>
        </p:blipFill>
        <p:spPr>
          <a:xfrm>
            <a:off x="5465700" y="823100"/>
            <a:ext cx="3373500" cy="337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Lemmatization</a:t>
            </a:r>
            <a:endParaRPr/>
          </a:p>
        </p:txBody>
      </p:sp>
      <p:sp>
        <p:nvSpPr>
          <p:cNvPr id="192" name="Google Shape;192;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5000"/>
              </a:lnSpc>
              <a:spcBef>
                <a:spcPts val="180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Lemmatization is a more powerful operation, and it takes into consideration morphological analysis of the words. It returns the lemma which is the base form of all its inflectional forms.</a:t>
            </a:r>
            <a:endParaRPr b="1">
              <a:solidFill>
                <a:schemeClr val="lt1"/>
              </a:solidFill>
              <a:highlight>
                <a:srgbClr val="FFFFFF"/>
              </a:highlight>
              <a:latin typeface="Montserrat"/>
              <a:ea typeface="Montserrat"/>
              <a:cs typeface="Montserrat"/>
              <a:sym typeface="Montserrat"/>
            </a:endParaRPr>
          </a:p>
          <a:p>
            <a:pPr marL="457200" lvl="0" indent="-342900" algn="l" rtl="0">
              <a:lnSpc>
                <a:spcPct val="155000"/>
              </a:lnSpc>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Before -</a:t>
            </a:r>
            <a:endParaRPr b="1">
              <a:solidFill>
                <a:schemeClr val="lt1"/>
              </a:solidFill>
              <a:highlight>
                <a:srgbClr val="FFFFFF"/>
              </a:highlight>
              <a:latin typeface="Montserrat"/>
              <a:ea typeface="Montserrat"/>
              <a:cs typeface="Montserrat"/>
              <a:sym typeface="Montserrat"/>
            </a:endParaRPr>
          </a:p>
          <a:p>
            <a:pPr marL="0" lvl="0" indent="0" algn="l" rtl="0">
              <a:lnSpc>
                <a:spcPct val="155000"/>
              </a:lnSpc>
              <a:spcBef>
                <a:spcPts val="1800"/>
              </a:spcBef>
              <a:spcAft>
                <a:spcPts val="0"/>
              </a:spcAft>
              <a:buNone/>
            </a:pPr>
            <a:r>
              <a:rPr lang="en-GB" b="1">
                <a:solidFill>
                  <a:schemeClr val="lt1"/>
                </a:solidFill>
                <a:highlight>
                  <a:srgbClr val="FFFFFF"/>
                </a:highlight>
                <a:latin typeface="Montserrat"/>
                <a:ea typeface="Montserrat"/>
                <a:cs typeface="Montserrat"/>
                <a:sym typeface="Montserrat"/>
              </a:rPr>
              <a:t>        After - </a:t>
            </a:r>
            <a:endParaRPr b="1">
              <a:solidFill>
                <a:schemeClr val="lt1"/>
              </a:solidFill>
              <a:highlight>
                <a:srgbClr val="FFFFFF"/>
              </a:highlight>
              <a:latin typeface="Montserrat"/>
              <a:ea typeface="Montserrat"/>
              <a:cs typeface="Montserrat"/>
              <a:sym typeface="Montserrat"/>
            </a:endParaRPr>
          </a:p>
          <a:p>
            <a:pPr marL="0" lvl="0" indent="0" algn="l" rtl="0">
              <a:lnSpc>
                <a:spcPct val="155000"/>
              </a:lnSpc>
              <a:spcBef>
                <a:spcPts val="180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lnSpc>
                <a:spcPct val="155000"/>
              </a:lnSpc>
              <a:spcBef>
                <a:spcPts val="180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400"/>
              </a:spcBef>
              <a:spcAft>
                <a:spcPts val="0"/>
              </a:spcAft>
              <a:buNone/>
            </a:pPr>
            <a:endParaRPr/>
          </a:p>
        </p:txBody>
      </p:sp>
      <p:pic>
        <p:nvPicPr>
          <p:cNvPr id="193" name="Google Shape;193;p32"/>
          <p:cNvPicPr preferRelativeResize="0"/>
          <p:nvPr/>
        </p:nvPicPr>
        <p:blipFill>
          <a:blip r:embed="rId3">
            <a:alphaModFix/>
          </a:blip>
          <a:stretch>
            <a:fillRect/>
          </a:stretch>
        </p:blipFill>
        <p:spPr>
          <a:xfrm>
            <a:off x="1910475" y="2725025"/>
            <a:ext cx="6829475" cy="572700"/>
          </a:xfrm>
          <a:prstGeom prst="rect">
            <a:avLst/>
          </a:prstGeom>
          <a:noFill/>
          <a:ln>
            <a:noFill/>
          </a:ln>
        </p:spPr>
      </p:pic>
      <p:pic>
        <p:nvPicPr>
          <p:cNvPr id="194" name="Google Shape;194;p32"/>
          <p:cNvPicPr preferRelativeResize="0"/>
          <p:nvPr/>
        </p:nvPicPr>
        <p:blipFill>
          <a:blip r:embed="rId4">
            <a:alphaModFix/>
          </a:blip>
          <a:stretch>
            <a:fillRect/>
          </a:stretch>
        </p:blipFill>
        <p:spPr>
          <a:xfrm>
            <a:off x="1910475" y="3388125"/>
            <a:ext cx="5262300" cy="499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Tokenization</a:t>
            </a:r>
            <a:endParaRPr/>
          </a:p>
        </p:txBody>
      </p:sp>
      <p:sp>
        <p:nvSpPr>
          <p:cNvPr id="200" name="Google Shape;200;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In tokenization we convert group of sentence into token . It is also called text segmentation or lexical analysis. It is basically splitting data into small chunk of words.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Tokenization in python can be done by python </a:t>
            </a:r>
            <a:r>
              <a:rPr lang="en-GB" b="1" u="sng">
                <a:solidFill>
                  <a:schemeClr val="lt1"/>
                </a:solidFill>
                <a:latin typeface="Montserrat"/>
                <a:ea typeface="Montserrat"/>
                <a:cs typeface="Montserrat"/>
                <a:sym typeface="Montserra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NLTK</a:t>
            </a:r>
            <a:r>
              <a:rPr lang="en-GB" b="1">
                <a:solidFill>
                  <a:schemeClr val="lt1"/>
                </a:solidFill>
                <a:latin typeface="Montserrat"/>
                <a:ea typeface="Montserrat"/>
                <a:cs typeface="Montserrat"/>
                <a:sym typeface="Montserrat"/>
              </a:rPr>
              <a:t> library’s word_tokenize() function.</a:t>
            </a:r>
            <a:endParaRPr b="1">
              <a:solidFill>
                <a:schemeClr val="lt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Vectorization</a:t>
            </a:r>
            <a:endParaRPr/>
          </a:p>
        </p:txBody>
      </p:sp>
      <p:sp>
        <p:nvSpPr>
          <p:cNvPr id="206" name="Google Shape;206;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We chose Count Vectorizer as our Vectorizer with minimum  document frequency =10.</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will create a sparse matrix of all words and the number of times they are present in a document.</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Classification</a:t>
            </a:r>
            <a:endParaRPr b="1">
              <a:latin typeface="Montserrat"/>
              <a:ea typeface="Montserrat"/>
              <a:cs typeface="Montserrat"/>
              <a:sym typeface="Montserrat"/>
            </a:endParaRPr>
          </a:p>
          <a:p>
            <a:pPr marL="0" lvl="0" indent="0" algn="l" rtl="0">
              <a:spcBef>
                <a:spcPts val="0"/>
              </a:spcBef>
              <a:spcAft>
                <a:spcPts val="0"/>
              </a:spcAft>
              <a:buNone/>
            </a:pPr>
            <a:endParaRPr/>
          </a:p>
        </p:txBody>
      </p:sp>
      <p:sp>
        <p:nvSpPr>
          <p:cNvPr id="212" name="Google Shape;212;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a:solidFill>
                  <a:schemeClr val="lt1"/>
                </a:solidFill>
                <a:highlight>
                  <a:srgbClr val="FFFFFF"/>
                </a:highlight>
                <a:latin typeface="Montserrat"/>
                <a:ea typeface="Montserrat"/>
                <a:cs typeface="Montserrat"/>
                <a:sym typeface="Montserrat"/>
              </a:rPr>
              <a:t>Models Used:</a:t>
            </a:r>
            <a:endParaRPr b="1" u="sng">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Naive Bayes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Logistic Regression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Random Forest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XGBoost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Support Vector Machines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CatBoost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Stochastic Gradient Descent</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Naive Bayes</a:t>
            </a:r>
            <a:endParaRPr/>
          </a:p>
        </p:txBody>
      </p:sp>
      <p:sp>
        <p:nvSpPr>
          <p:cNvPr id="218" name="Google Shape;218;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Naive Bayes?</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Good accuracy for classification if the feature independence condition holds.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Space and time effective.</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Can handle high dimensional data pretty well.</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A good baseline model.</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Multi class classification accuracy:</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0.6931511009870919</a:t>
            </a:r>
            <a:endParaRPr sz="1050">
              <a:solidFill>
                <a:schemeClr val="accent2"/>
              </a:solidFill>
              <a:highlight>
                <a:srgbClr val="FFFFFF"/>
              </a:highlight>
              <a:latin typeface="Courier New"/>
              <a:ea typeface="Courier New"/>
              <a:cs typeface="Courier New"/>
              <a:sym typeface="Courier New"/>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0.47947035957240036</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7"/>
          <p:cNvSpPr txBox="1">
            <a:spLocks noGrp="1"/>
          </p:cNvSpPr>
          <p:nvPr>
            <p:ph type="title"/>
          </p:nvPr>
        </p:nvSpPr>
        <p:spPr>
          <a:xfrm>
            <a:off x="311700" y="4088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Naive Bayes</a:t>
            </a:r>
            <a:endParaRPr/>
          </a:p>
        </p:txBody>
      </p:sp>
      <p:sp>
        <p:nvSpPr>
          <p:cNvPr id="224" name="Google Shape;224;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a:solidFill>
                  <a:schemeClr val="lt1"/>
                </a:solidFill>
                <a:highlight>
                  <a:srgbClr val="FFFFFF"/>
                </a:highlight>
                <a:latin typeface="Montserrat"/>
                <a:ea typeface="Montserrat"/>
                <a:cs typeface="Montserrat"/>
                <a:sym typeface="Montserrat"/>
              </a:rPr>
              <a:t>Feature Log Probabilities</a:t>
            </a:r>
            <a:endParaRPr b="1" u="sng">
              <a:solidFill>
                <a:schemeClr val="lt1"/>
              </a:solidFill>
              <a:highlight>
                <a:srgbClr val="FFFFFF"/>
              </a:highlight>
              <a:latin typeface="Montserrat"/>
              <a:ea typeface="Montserrat"/>
              <a:cs typeface="Montserrat"/>
              <a:sym typeface="Montserrat"/>
            </a:endParaRPr>
          </a:p>
        </p:txBody>
      </p:sp>
      <p:pic>
        <p:nvPicPr>
          <p:cNvPr id="225" name="Google Shape;225;p37"/>
          <p:cNvPicPr preferRelativeResize="0"/>
          <p:nvPr/>
        </p:nvPicPr>
        <p:blipFill>
          <a:blip r:embed="rId3">
            <a:alphaModFix/>
          </a:blip>
          <a:stretch>
            <a:fillRect/>
          </a:stretch>
        </p:blipFill>
        <p:spPr>
          <a:xfrm>
            <a:off x="311700" y="2032400"/>
            <a:ext cx="4110026" cy="2536475"/>
          </a:xfrm>
          <a:prstGeom prst="rect">
            <a:avLst/>
          </a:prstGeom>
          <a:noFill/>
          <a:ln>
            <a:noFill/>
          </a:ln>
          <a:effectLst>
            <a:outerShdw blurRad="57150" dist="19050" dir="5400000" algn="bl" rotWithShape="0">
              <a:srgbClr val="000000">
                <a:alpha val="50000"/>
              </a:srgbClr>
            </a:outerShdw>
          </a:effectLst>
        </p:spPr>
      </p:pic>
      <p:pic>
        <p:nvPicPr>
          <p:cNvPr id="226" name="Google Shape;226;p37"/>
          <p:cNvPicPr preferRelativeResize="0"/>
          <p:nvPr/>
        </p:nvPicPr>
        <p:blipFill rotWithShape="1">
          <a:blip r:embed="rId4">
            <a:alphaModFix/>
          </a:blip>
          <a:srcRect l="-1820" r="-2205"/>
          <a:stretch/>
        </p:blipFill>
        <p:spPr>
          <a:xfrm>
            <a:off x="4722275" y="2008575"/>
            <a:ext cx="4110005" cy="2584100"/>
          </a:xfrm>
          <a:prstGeom prst="rect">
            <a:avLst/>
          </a:prstGeom>
          <a:noFill/>
          <a:ln>
            <a:noFill/>
          </a:ln>
          <a:effectLst>
            <a:outerShdw blurRad="57150" dist="19050" dir="5400000" algn="bl" rotWithShape="0">
              <a:srgbClr val="000000">
                <a:alpha val="50000"/>
              </a:srgbClr>
            </a:outerShdw>
          </a:effectLst>
        </p:spPr>
      </p:pic>
      <p:sp>
        <p:nvSpPr>
          <p:cNvPr id="227" name="Google Shape;227;p37"/>
          <p:cNvSpPr txBox="1"/>
          <p:nvPr/>
        </p:nvSpPr>
        <p:spPr>
          <a:xfrm>
            <a:off x="939313" y="1592200"/>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Neutral</a:t>
            </a:r>
            <a:endParaRPr/>
          </a:p>
        </p:txBody>
      </p:sp>
      <p:sp>
        <p:nvSpPr>
          <p:cNvPr id="228" name="Google Shape;228;p37"/>
          <p:cNvSpPr txBox="1"/>
          <p:nvPr/>
        </p:nvSpPr>
        <p:spPr>
          <a:xfrm>
            <a:off x="5349863" y="1592200"/>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Positive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Naive Bayes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34" name="Google Shape;234;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a:solidFill>
                  <a:schemeClr val="lt1"/>
                </a:solidFill>
                <a:highlight>
                  <a:srgbClr val="FFFFFF"/>
                </a:highlight>
                <a:latin typeface="Montserrat"/>
                <a:ea typeface="Montserrat"/>
                <a:cs typeface="Montserrat"/>
                <a:sym typeface="Montserrat"/>
              </a:rPr>
              <a:t>Feature Log Probabilities</a:t>
            </a:r>
            <a:endParaRPr b="1" u="sng">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pic>
        <p:nvPicPr>
          <p:cNvPr id="235" name="Google Shape;235;p38"/>
          <p:cNvPicPr preferRelativeResize="0"/>
          <p:nvPr/>
        </p:nvPicPr>
        <p:blipFill rotWithShape="1">
          <a:blip r:embed="rId3">
            <a:alphaModFix/>
          </a:blip>
          <a:srcRect l="3063"/>
          <a:stretch/>
        </p:blipFill>
        <p:spPr>
          <a:xfrm>
            <a:off x="433650" y="2246250"/>
            <a:ext cx="3862351" cy="2495175"/>
          </a:xfrm>
          <a:prstGeom prst="rect">
            <a:avLst/>
          </a:prstGeom>
          <a:noFill/>
          <a:ln>
            <a:noFill/>
          </a:ln>
        </p:spPr>
      </p:pic>
      <p:pic>
        <p:nvPicPr>
          <p:cNvPr id="236" name="Google Shape;236;p38"/>
          <p:cNvPicPr preferRelativeResize="0"/>
          <p:nvPr/>
        </p:nvPicPr>
        <p:blipFill>
          <a:blip r:embed="rId4">
            <a:alphaModFix/>
          </a:blip>
          <a:stretch>
            <a:fillRect/>
          </a:stretch>
        </p:blipFill>
        <p:spPr>
          <a:xfrm>
            <a:off x="5048475" y="2246260"/>
            <a:ext cx="3783825" cy="2322617"/>
          </a:xfrm>
          <a:prstGeom prst="rect">
            <a:avLst/>
          </a:prstGeom>
          <a:noFill/>
          <a:ln>
            <a:noFill/>
          </a:ln>
        </p:spPr>
      </p:pic>
      <p:sp>
        <p:nvSpPr>
          <p:cNvPr id="237" name="Google Shape;237;p38"/>
          <p:cNvSpPr txBox="1"/>
          <p:nvPr/>
        </p:nvSpPr>
        <p:spPr>
          <a:xfrm>
            <a:off x="939313" y="1592200"/>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Extremely Negative</a:t>
            </a:r>
            <a:endParaRPr/>
          </a:p>
        </p:txBody>
      </p:sp>
      <p:sp>
        <p:nvSpPr>
          <p:cNvPr id="238" name="Google Shape;238;p38"/>
          <p:cNvSpPr txBox="1"/>
          <p:nvPr/>
        </p:nvSpPr>
        <p:spPr>
          <a:xfrm>
            <a:off x="5349863" y="1592200"/>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Positive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Naive Bayes</a:t>
            </a:r>
            <a:endParaRPr/>
          </a:p>
          <a:p>
            <a:pPr marL="0" lvl="0" indent="0" algn="l" rtl="0">
              <a:spcBef>
                <a:spcPts val="0"/>
              </a:spcBef>
              <a:spcAft>
                <a:spcPts val="0"/>
              </a:spcAft>
              <a:buNone/>
            </a:pPr>
            <a:endParaRPr/>
          </a:p>
        </p:txBody>
      </p:sp>
      <p:sp>
        <p:nvSpPr>
          <p:cNvPr id="244" name="Google Shape;244;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What’s the problem?</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Misclassifying samples to the similar groups because of same likelihood of words to be classified in a particular class.</a:t>
            </a:r>
            <a:endParaRPr b="1">
              <a:solidFill>
                <a:schemeClr val="lt1"/>
              </a:solidFill>
              <a:highlight>
                <a:srgbClr val="FFFFFF"/>
              </a:highlight>
              <a:latin typeface="Montserrat"/>
              <a:ea typeface="Montserrat"/>
              <a:cs typeface="Montserrat"/>
              <a:sym typeface="Montserrat"/>
            </a:endParaRPr>
          </a:p>
          <a:p>
            <a:pPr marL="9144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Solution: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Binary Classification.</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Classification accuracy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r>
              <a:rPr lang="en-GB" sz="1050">
                <a:solidFill>
                  <a:schemeClr val="accent2"/>
                </a:solidFill>
                <a:highlight>
                  <a:srgbClr val="FFFFFF"/>
                </a:highlight>
                <a:latin typeface="Courier New"/>
                <a:ea typeface="Courier New"/>
                <a:cs typeface="Courier New"/>
                <a:sym typeface="Courier New"/>
              </a:rPr>
              <a:t>training accuracy Score    :  0.8585573272589218</a:t>
            </a:r>
            <a:endParaRPr sz="1050">
              <a:solidFill>
                <a:schemeClr val="accent2"/>
              </a:solidFill>
              <a:highlight>
                <a:srgbClr val="FFFFFF"/>
              </a:highlight>
              <a:latin typeface="Courier New"/>
              <a:ea typeface="Courier New"/>
              <a:cs typeface="Courier New"/>
              <a:sym typeface="Courier New"/>
            </a:endParaRPr>
          </a:p>
          <a:p>
            <a:pPr marL="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0.7916666666666666</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Logistic Regression</a:t>
            </a:r>
            <a:endParaRPr/>
          </a:p>
        </p:txBody>
      </p:sp>
      <p:sp>
        <p:nvSpPr>
          <p:cNvPr id="250" name="Google Shape;250;p40"/>
          <p:cNvSpPr txBox="1">
            <a:spLocks noGrp="1"/>
          </p:cNvSpPr>
          <p:nvPr>
            <p:ph type="body" idx="1"/>
          </p:nvPr>
        </p:nvSpPr>
        <p:spPr>
          <a:xfrm>
            <a:off x="311700" y="1152475"/>
            <a:ext cx="8520600" cy="213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Logistic Regression?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Unlike Naive Bayes it makes no assumption about the feature independence.</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Logistic Regression with L1 regularization is well known for feature reduction. </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Fast to train.</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Classification Accuracy: </a:t>
            </a:r>
            <a:endParaRPr b="1">
              <a:solidFill>
                <a:schemeClr val="lt1"/>
              </a:solidFill>
              <a:highlight>
                <a:srgbClr val="FFFFFF"/>
              </a:highlight>
              <a:latin typeface="Montserrat"/>
              <a:ea typeface="Montserrat"/>
              <a:cs typeface="Montserrat"/>
              <a:sym typeface="Montserrat"/>
            </a:endParaRPr>
          </a:p>
          <a:p>
            <a:pPr marL="914400" lvl="0" indent="0" algn="l" rtl="0">
              <a:spcBef>
                <a:spcPts val="0"/>
              </a:spcBef>
              <a:spcAft>
                <a:spcPts val="0"/>
              </a:spcAft>
              <a:buNone/>
            </a:pPr>
            <a:endParaRPr sz="1050">
              <a:solidFill>
                <a:schemeClr val="accent2"/>
              </a:solidFill>
              <a:highlight>
                <a:srgbClr val="FFFFFF"/>
              </a:highlight>
              <a:latin typeface="Courier New"/>
              <a:ea typeface="Courier New"/>
              <a:cs typeface="Courier New"/>
              <a:sym typeface="Courier New"/>
            </a:endParaRPr>
          </a:p>
          <a:p>
            <a:pPr marL="9144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0.937798025816249</a:t>
            </a:r>
            <a:endParaRPr sz="1050">
              <a:solidFill>
                <a:schemeClr val="accent2"/>
              </a:solidFill>
              <a:highlight>
                <a:srgbClr val="FFFFFF"/>
              </a:highlight>
              <a:latin typeface="Courier New"/>
              <a:ea typeface="Courier New"/>
              <a:cs typeface="Courier New"/>
              <a:sym typeface="Courier New"/>
            </a:endParaRPr>
          </a:p>
          <a:p>
            <a:pPr marL="9144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0.8594509232264335</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Random Forest</a:t>
            </a:r>
            <a:endParaRPr/>
          </a:p>
        </p:txBody>
      </p:sp>
      <p:sp>
        <p:nvSpPr>
          <p:cNvPr id="256" name="Google Shape;256;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Random Forest?</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Random Forest takes random samples and features to make train the model.</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Time taking, but Decision tree like model with less chance to overfit.</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Classification accuracy: </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0.9985725132877753</a:t>
            </a:r>
            <a:endParaRPr sz="1050">
              <a:solidFill>
                <a:schemeClr val="accent2"/>
              </a:solidFill>
              <a:highlight>
                <a:srgbClr val="FFFFFF"/>
              </a:highlight>
              <a:latin typeface="Courier New"/>
              <a:ea typeface="Courier New"/>
              <a:cs typeface="Courier New"/>
              <a:sym typeface="Courier New"/>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0.8299319727891157</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358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Problem Statement</a:t>
            </a:r>
            <a:endParaRPr b="1">
              <a:latin typeface="Montserrat"/>
              <a:ea typeface="Montserrat"/>
              <a:cs typeface="Montserrat"/>
              <a:sym typeface="Montserrat"/>
            </a:endParaRPr>
          </a:p>
        </p:txBody>
      </p:sp>
      <p:sp>
        <p:nvSpPr>
          <p:cNvPr id="68" name="Google Shape;68;p15"/>
          <p:cNvSpPr txBox="1">
            <a:spLocks noGrp="1"/>
          </p:cNvSpPr>
          <p:nvPr>
            <p:ph type="body" idx="1"/>
          </p:nvPr>
        </p:nvSpPr>
        <p:spPr>
          <a:xfrm>
            <a:off x="373675" y="991525"/>
            <a:ext cx="4521900" cy="4089900"/>
          </a:xfrm>
          <a:prstGeom prst="rect">
            <a:avLst/>
          </a:prstGeom>
        </p:spPr>
        <p:txBody>
          <a:bodyPr spcFirstLastPara="1" wrap="square" lIns="91425" tIns="91425" rIns="91425" bIns="91425" anchor="t" anchorCtr="0">
            <a:noAutofit/>
          </a:bodyPr>
          <a:lstStyle/>
          <a:p>
            <a:pPr marL="0" lvl="0" indent="0" algn="l" rtl="0">
              <a:spcBef>
                <a:spcPts val="700"/>
              </a:spcBef>
              <a:spcAft>
                <a:spcPts val="0"/>
              </a:spcAft>
              <a:buNone/>
            </a:pPr>
            <a:r>
              <a:rPr lang="en-GB" b="1">
                <a:solidFill>
                  <a:schemeClr val="lt1"/>
                </a:solidFill>
                <a:highlight>
                  <a:srgbClr val="FFFFFF"/>
                </a:highlight>
                <a:latin typeface="Montserrat"/>
                <a:ea typeface="Montserrat"/>
                <a:cs typeface="Montserrat"/>
                <a:sym typeface="Montserrat"/>
              </a:rPr>
              <a:t>The challenge is to build a CLASSIFICATION MODEL to predict the sentiment of COVID-19 tweets.The tweets have been pulled from Twitter and manual tagging has been done then.</a:t>
            </a:r>
            <a:endParaRPr b="1">
              <a:solidFill>
                <a:schemeClr val="lt1"/>
              </a:solidFill>
              <a:highlight>
                <a:srgbClr val="FFFFFF"/>
              </a:highlight>
              <a:latin typeface="Montserrat"/>
              <a:ea typeface="Montserrat"/>
              <a:cs typeface="Montserrat"/>
              <a:sym typeface="Montserrat"/>
            </a:endParaRPr>
          </a:p>
          <a:p>
            <a:pPr marL="0" lvl="0" indent="0" algn="l" rtl="0">
              <a:spcBef>
                <a:spcPts val="700"/>
              </a:spcBef>
              <a:spcAft>
                <a:spcPts val="0"/>
              </a:spcAft>
              <a:buNone/>
            </a:pPr>
            <a:r>
              <a:rPr lang="en-GB" b="1">
                <a:solidFill>
                  <a:schemeClr val="lt1"/>
                </a:solidFill>
                <a:highlight>
                  <a:srgbClr val="FFFFFF"/>
                </a:highlight>
                <a:latin typeface="Montserrat"/>
                <a:ea typeface="Montserrat"/>
                <a:cs typeface="Montserrat"/>
                <a:sym typeface="Montserrat"/>
              </a:rPr>
              <a:t>We are given the following information: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70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Location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Tweet At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Original Tweet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Sentiment</a:t>
            </a:r>
            <a:endParaRPr b="1">
              <a:solidFill>
                <a:schemeClr val="lt1"/>
              </a:solidFill>
              <a:highlight>
                <a:srgbClr val="FFFFFF"/>
              </a:highlight>
              <a:latin typeface="Montserrat"/>
              <a:ea typeface="Montserrat"/>
              <a:cs typeface="Montserrat"/>
              <a:sym typeface="Montserrat"/>
            </a:endParaRPr>
          </a:p>
          <a:p>
            <a:pPr marL="0" lvl="0" indent="0" algn="l" rtl="0">
              <a:spcBef>
                <a:spcPts val="1200"/>
              </a:spcBef>
              <a:spcAft>
                <a:spcPts val="0"/>
              </a:spcAft>
              <a:buNone/>
            </a:pPr>
            <a:endParaRPr/>
          </a:p>
        </p:txBody>
      </p:sp>
      <p:pic>
        <p:nvPicPr>
          <p:cNvPr id="69" name="Google Shape;69;p15"/>
          <p:cNvPicPr preferRelativeResize="0"/>
          <p:nvPr/>
        </p:nvPicPr>
        <p:blipFill>
          <a:blip r:embed="rId3">
            <a:alphaModFix/>
          </a:blip>
          <a:stretch>
            <a:fillRect/>
          </a:stretch>
        </p:blipFill>
        <p:spPr>
          <a:xfrm>
            <a:off x="4982375" y="1170125"/>
            <a:ext cx="4009225" cy="31677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Random Forest</a:t>
            </a:r>
            <a:endParaRPr/>
          </a:p>
        </p:txBody>
      </p:sp>
      <p:sp>
        <p:nvSpPr>
          <p:cNvPr id="262" name="Google Shape;262;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63" name="Google Shape;263;p42"/>
          <p:cNvPicPr preferRelativeResize="0"/>
          <p:nvPr/>
        </p:nvPicPr>
        <p:blipFill rotWithShape="1">
          <a:blip r:embed="rId3">
            <a:alphaModFix/>
          </a:blip>
          <a:srcRect l="1195" t="1719"/>
          <a:stretch/>
        </p:blipFill>
        <p:spPr>
          <a:xfrm>
            <a:off x="2035638" y="1592200"/>
            <a:ext cx="5072725" cy="3125250"/>
          </a:xfrm>
          <a:prstGeom prst="rect">
            <a:avLst/>
          </a:prstGeom>
          <a:noFill/>
          <a:ln>
            <a:noFill/>
          </a:ln>
        </p:spPr>
      </p:pic>
      <p:sp>
        <p:nvSpPr>
          <p:cNvPr id="264" name="Google Shape;264;p42"/>
          <p:cNvSpPr txBox="1"/>
          <p:nvPr/>
        </p:nvSpPr>
        <p:spPr>
          <a:xfrm>
            <a:off x="3024113" y="1152475"/>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Feature Importance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XGBoost</a:t>
            </a:r>
            <a:endParaRPr/>
          </a:p>
        </p:txBody>
      </p:sp>
      <p:sp>
        <p:nvSpPr>
          <p:cNvPr id="270" name="Google Shape;270;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XGB?</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Can be used with different objective functions.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Handling missing values.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Built in cross validation.</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Accuracy Score:</a:t>
            </a:r>
            <a:endParaRPr b="1">
              <a:solidFill>
                <a:schemeClr val="lt1"/>
              </a:solidFill>
              <a:highlight>
                <a:srgbClr val="FFFFFF"/>
              </a:highlight>
              <a:latin typeface="Montserrat"/>
              <a:ea typeface="Montserrat"/>
              <a:cs typeface="Montserrat"/>
              <a:sym typeface="Montserrat"/>
            </a:endParaRPr>
          </a:p>
          <a:p>
            <a:pPr marL="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0.7434776006074412</a:t>
            </a:r>
            <a:endParaRPr sz="1050">
              <a:solidFill>
                <a:schemeClr val="accent2"/>
              </a:solidFill>
              <a:highlight>
                <a:srgbClr val="FFFFFF"/>
              </a:highlight>
              <a:latin typeface="Courier New"/>
              <a:ea typeface="Courier New"/>
              <a:cs typeface="Courier New"/>
              <a:sym typeface="Courier New"/>
            </a:endParaRPr>
          </a:p>
          <a:p>
            <a:pPr marL="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0.7395529640427599</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Support Vector Machines</a:t>
            </a:r>
            <a:endParaRPr/>
          </a:p>
        </p:txBody>
      </p:sp>
      <p:sp>
        <p:nvSpPr>
          <p:cNvPr id="276" name="Google Shape;276;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Support Vector Classifier?</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is well known to handle high dimensional data.</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allows misclassification as well with soft margins.</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Classification accuracy:</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r>
              <a:rPr lang="en-GB" sz="1050">
                <a:solidFill>
                  <a:schemeClr val="accent2"/>
                </a:solidFill>
                <a:highlight>
                  <a:srgbClr val="FFFFFF"/>
                </a:highlight>
                <a:latin typeface="Courier New"/>
                <a:ea typeface="Courier New"/>
                <a:cs typeface="Courier New"/>
                <a:sym typeface="Courier New"/>
              </a:rPr>
              <a:t>Training accuracy Score    :  0.9569020501138952</a:t>
            </a:r>
            <a:endParaRPr sz="1050">
              <a:solidFill>
                <a:schemeClr val="accent2"/>
              </a:solidFill>
              <a:highlight>
                <a:srgbClr val="FFFFFF"/>
              </a:highlight>
              <a:latin typeface="Courier New"/>
              <a:ea typeface="Courier New"/>
              <a:cs typeface="Courier New"/>
              <a:sym typeface="Courier New"/>
            </a:endParaRPr>
          </a:p>
          <a:p>
            <a:pPr marL="45720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0.8456025267249757</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CatBoost</a:t>
            </a:r>
            <a:endParaRPr/>
          </a:p>
        </p:txBody>
      </p:sp>
      <p:sp>
        <p:nvSpPr>
          <p:cNvPr id="282" name="Google Shape;282;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Support Vector Classifier?</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is good in handling sophisticated categorical features.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Uses symmetric trees, which result in a Fast Inference.</a:t>
            </a:r>
            <a:endParaRPr b="1">
              <a:solidFill>
                <a:schemeClr val="lt1"/>
              </a:solidFill>
              <a:highlight>
                <a:srgbClr val="FFFFFF"/>
              </a:highlight>
              <a:latin typeface="Montserrat"/>
              <a:ea typeface="Montserrat"/>
              <a:cs typeface="Montserrat"/>
              <a:sym typeface="Montserrat"/>
            </a:endParaRPr>
          </a:p>
          <a:p>
            <a:pPr marL="9144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For multiple classes:</a:t>
            </a:r>
            <a:endParaRPr b="1">
              <a:solidFill>
                <a:schemeClr val="lt1"/>
              </a:solidFill>
              <a:highlight>
                <a:srgbClr val="FFFFFF"/>
              </a:highlight>
              <a:latin typeface="Montserrat"/>
              <a:ea typeface="Montserrat"/>
              <a:cs typeface="Montserrat"/>
              <a:sym typeface="Montserrat"/>
            </a:endParaRPr>
          </a:p>
          <a:p>
            <a:pPr marL="9144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0.6703720577069097</a:t>
            </a:r>
            <a:endParaRPr sz="1050">
              <a:solidFill>
                <a:schemeClr val="accent2"/>
              </a:solidFill>
              <a:highlight>
                <a:srgbClr val="FFFFFF"/>
              </a:highlight>
              <a:latin typeface="Courier New"/>
              <a:ea typeface="Courier New"/>
              <a:cs typeface="Courier New"/>
              <a:sym typeface="Courier New"/>
            </a:endParaRPr>
          </a:p>
          <a:p>
            <a:pPr marL="9144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0.6203838678328474</a:t>
            </a:r>
            <a:endParaRPr sz="1050">
              <a:solidFill>
                <a:schemeClr val="accent2"/>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sz="1050">
              <a:solidFill>
                <a:schemeClr val="accent2"/>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For binary classes:</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r>
              <a:rPr lang="en-GB" sz="1050">
                <a:solidFill>
                  <a:schemeClr val="accent2"/>
                </a:solidFill>
                <a:highlight>
                  <a:srgbClr val="FFFFFF"/>
                </a:highlight>
                <a:latin typeface="Courier New"/>
                <a:ea typeface="Courier New"/>
                <a:cs typeface="Courier New"/>
                <a:sym typeface="Courier New"/>
              </a:rPr>
              <a:t>Training accuracy Score    :  0.8840091116173121</a:t>
            </a:r>
            <a:endParaRPr sz="1050">
              <a:solidFill>
                <a:schemeClr val="accent2"/>
              </a:solidFill>
              <a:highlight>
                <a:srgbClr val="FFFFFF"/>
              </a:highlight>
              <a:latin typeface="Courier New"/>
              <a:ea typeface="Courier New"/>
              <a:cs typeface="Courier New"/>
              <a:sym typeface="Courier New"/>
            </a:endParaRPr>
          </a:p>
          <a:p>
            <a:pPr marL="45720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0.8521622934888241</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Stochastic Gradient Descent</a:t>
            </a:r>
            <a:endParaRPr/>
          </a:p>
        </p:txBody>
      </p:sp>
      <p:sp>
        <p:nvSpPr>
          <p:cNvPr id="288" name="Google Shape;288;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SGD?</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is neural network based.</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converges comparatively faster for large datasets. </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fits one sample at a time.</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Computationally Fast.</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Binary Classification Accuracy:</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0.9350949126803341</a:t>
            </a:r>
            <a:endParaRPr sz="1050">
              <a:solidFill>
                <a:schemeClr val="accent2"/>
              </a:solidFill>
              <a:highlight>
                <a:srgbClr val="FFFFFF"/>
              </a:highlight>
              <a:latin typeface="Courier New"/>
              <a:ea typeface="Courier New"/>
              <a:cs typeface="Courier New"/>
              <a:sym typeface="Courier New"/>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0.8624878522837707</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Evalua</a:t>
            </a:r>
            <a:r>
              <a:rPr lang="en-GB" b="1">
                <a:solidFill>
                  <a:srgbClr val="CC0000"/>
                </a:solidFill>
                <a:latin typeface="Montserrat"/>
                <a:ea typeface="Montserrat"/>
                <a:cs typeface="Montserrat"/>
                <a:sym typeface="Montserrat"/>
              </a:rPr>
              <a:t>ti</a:t>
            </a:r>
            <a:r>
              <a:rPr lang="en-GB" b="1">
                <a:latin typeface="Montserrat"/>
                <a:ea typeface="Montserrat"/>
                <a:cs typeface="Montserrat"/>
                <a:sym typeface="Montserrat"/>
              </a:rPr>
              <a:t>on</a:t>
            </a:r>
            <a:endParaRPr/>
          </a:p>
        </p:txBody>
      </p:sp>
      <p:graphicFrame>
        <p:nvGraphicFramePr>
          <p:cNvPr id="294" name="Google Shape;294;p47"/>
          <p:cNvGraphicFramePr/>
          <p:nvPr/>
        </p:nvGraphicFramePr>
        <p:xfrm>
          <a:off x="531600" y="1290250"/>
          <a:ext cx="3000000" cy="3000000"/>
        </p:xfrm>
        <a:graphic>
          <a:graphicData uri="http://schemas.openxmlformats.org/drawingml/2006/table">
            <a:tbl>
              <a:tblPr>
                <a:noFill/>
                <a:tableStyleId>{FB3B2C95-2AC4-4E9D-91D8-F90D8A3A3B93}</a:tableStyleId>
              </a:tblPr>
              <a:tblGrid>
                <a:gridCol w="2617825"/>
                <a:gridCol w="1283250"/>
              </a:tblGrid>
              <a:tr h="326475">
                <a:tc gridSpan="2">
                  <a:txBody>
                    <a:bodyPr/>
                    <a:lstStyle/>
                    <a:p>
                      <a:pPr marL="0" lvl="0" indent="0" algn="ctr" rtl="0">
                        <a:lnSpc>
                          <a:spcPct val="115000"/>
                        </a:lnSpc>
                        <a:spcBef>
                          <a:spcPts val="0"/>
                        </a:spcBef>
                        <a:spcAft>
                          <a:spcPts val="0"/>
                        </a:spcAft>
                        <a:buNone/>
                      </a:pPr>
                      <a:r>
                        <a:rPr lang="en-GB" sz="1000" b="1" u="sng"/>
                        <a:t>Multi-class Classification</a:t>
                      </a:r>
                      <a:endParaRPr sz="1000" b="1" u="sng"/>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r>
              <a:tr h="356175">
                <a:tc>
                  <a:txBody>
                    <a:bodyPr/>
                    <a:lstStyle/>
                    <a:p>
                      <a:pPr marL="0" lvl="0" indent="0" algn="ctr" rtl="0">
                        <a:lnSpc>
                          <a:spcPct val="115000"/>
                        </a:lnSpc>
                        <a:spcBef>
                          <a:spcPts val="0"/>
                        </a:spcBef>
                        <a:spcAft>
                          <a:spcPts val="0"/>
                        </a:spcAft>
                        <a:buNone/>
                      </a:pPr>
                      <a:r>
                        <a:rPr lang="en-GB" sz="1100" b="1">
                          <a:solidFill>
                            <a:srgbClr val="212121"/>
                          </a:solidFill>
                          <a:latin typeface="Roboto"/>
                          <a:ea typeface="Roboto"/>
                          <a:cs typeface="Roboto"/>
                          <a:sym typeface="Roboto"/>
                        </a:rPr>
                        <a:t>Model</a:t>
                      </a:r>
                      <a:endParaRPr sz="1100" b="1">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100" b="1">
                          <a:solidFill>
                            <a:srgbClr val="212121"/>
                          </a:solidFill>
                          <a:latin typeface="Roboto"/>
                          <a:ea typeface="Roboto"/>
                          <a:cs typeface="Roboto"/>
                          <a:sym typeface="Roboto"/>
                        </a:rPr>
                        <a:t>Test accuracy</a:t>
                      </a:r>
                      <a:endParaRPr sz="1100" b="1">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CatBoost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62.0%</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Logistic Regression</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61.8%</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Support Vector Machines</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60.7%</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Stochastic Gradient Descent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57.3%</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Random Forest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56.0%</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XGBoost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48.7%</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Naive Bayes</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47.9%</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bl>
          </a:graphicData>
        </a:graphic>
      </p:graphicFrame>
      <p:graphicFrame>
        <p:nvGraphicFramePr>
          <p:cNvPr id="295" name="Google Shape;295;p47"/>
          <p:cNvGraphicFramePr/>
          <p:nvPr/>
        </p:nvGraphicFramePr>
        <p:xfrm>
          <a:off x="5004225" y="1290250"/>
          <a:ext cx="3000000" cy="3000000"/>
        </p:xfrm>
        <a:graphic>
          <a:graphicData uri="http://schemas.openxmlformats.org/drawingml/2006/table">
            <a:tbl>
              <a:tblPr>
                <a:noFill/>
                <a:tableStyleId>{FB3B2C95-2AC4-4E9D-91D8-F90D8A3A3B93}</a:tableStyleId>
              </a:tblPr>
              <a:tblGrid>
                <a:gridCol w="2341950"/>
                <a:gridCol w="1170975"/>
              </a:tblGrid>
              <a:tr h="326500">
                <a:tc gridSpan="2">
                  <a:txBody>
                    <a:bodyPr/>
                    <a:lstStyle/>
                    <a:p>
                      <a:pPr marL="0" lvl="0" indent="0" algn="ctr" rtl="0">
                        <a:lnSpc>
                          <a:spcPct val="115000"/>
                        </a:lnSpc>
                        <a:spcBef>
                          <a:spcPts val="0"/>
                        </a:spcBef>
                        <a:spcAft>
                          <a:spcPts val="0"/>
                        </a:spcAft>
                        <a:buNone/>
                      </a:pPr>
                      <a:r>
                        <a:rPr lang="en-GB" sz="1000" b="1" u="sng"/>
                        <a:t>Binary Classification</a:t>
                      </a:r>
                      <a:endParaRPr sz="1000" b="1" u="sng"/>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r>
              <a:tr h="356175">
                <a:tc>
                  <a:txBody>
                    <a:bodyPr/>
                    <a:lstStyle/>
                    <a:p>
                      <a:pPr marL="0" lvl="0" indent="0" algn="ctr" rtl="0">
                        <a:lnSpc>
                          <a:spcPct val="115000"/>
                        </a:lnSpc>
                        <a:spcBef>
                          <a:spcPts val="0"/>
                        </a:spcBef>
                        <a:spcAft>
                          <a:spcPts val="0"/>
                        </a:spcAft>
                        <a:buNone/>
                      </a:pPr>
                      <a:r>
                        <a:rPr lang="en-GB" sz="1100" b="1">
                          <a:solidFill>
                            <a:srgbClr val="212121"/>
                          </a:solidFill>
                          <a:latin typeface="Roboto"/>
                          <a:ea typeface="Roboto"/>
                          <a:cs typeface="Roboto"/>
                          <a:sym typeface="Roboto"/>
                        </a:rPr>
                        <a:t>Model</a:t>
                      </a:r>
                      <a:endParaRPr sz="1100" b="1">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100" b="1">
                          <a:solidFill>
                            <a:srgbClr val="212121"/>
                          </a:solidFill>
                          <a:latin typeface="Roboto"/>
                          <a:ea typeface="Roboto"/>
                          <a:cs typeface="Roboto"/>
                          <a:sym typeface="Roboto"/>
                        </a:rPr>
                        <a:t>Test accuracy</a:t>
                      </a:r>
                      <a:endParaRPr sz="1100" b="1">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Stochastic Gradient Descent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86.2%</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Logistic Regression</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85.9%</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CatBoost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85.2%</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Support Vector Machines</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84.6%</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Random Forest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82.9%</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Naive Bayes</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79.2%</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XGBoost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74.0%</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bl>
          </a:graphicData>
        </a:graphic>
      </p:graphicFrame>
      <p:sp>
        <p:nvSpPr>
          <p:cNvPr id="296" name="Google Shape;296;p47"/>
          <p:cNvSpPr/>
          <p:nvPr/>
        </p:nvSpPr>
        <p:spPr>
          <a:xfrm>
            <a:off x="164425" y="1972925"/>
            <a:ext cx="367200" cy="340500"/>
          </a:xfrm>
          <a:prstGeom prst="star5">
            <a:avLst>
              <a:gd name="adj" fmla="val 19098"/>
              <a:gd name="hf" fmla="val 105146"/>
              <a:gd name="vf" fmla="val 110557"/>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CC0000"/>
              </a:highlight>
            </a:endParaRPr>
          </a:p>
        </p:txBody>
      </p:sp>
      <p:sp>
        <p:nvSpPr>
          <p:cNvPr id="297" name="Google Shape;297;p47"/>
          <p:cNvSpPr/>
          <p:nvPr/>
        </p:nvSpPr>
        <p:spPr>
          <a:xfrm>
            <a:off x="4648200" y="1972925"/>
            <a:ext cx="367200" cy="340500"/>
          </a:xfrm>
          <a:prstGeom prst="star5">
            <a:avLst>
              <a:gd name="adj" fmla="val 19098"/>
              <a:gd name="hf" fmla="val 105146"/>
              <a:gd name="vf" fmla="val 110557"/>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CC0000"/>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6"/>
                                        </p:tgtEl>
                                        <p:attrNameLst>
                                          <p:attrName>style.visibility</p:attrName>
                                        </p:attrNameLst>
                                      </p:cBhvr>
                                      <p:to>
                                        <p:strVal val="visible"/>
                                      </p:to>
                                    </p:set>
                                    <p:animEffect transition="in" filter="fade">
                                      <p:cBhvr>
                                        <p:cTn id="7" dur="10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Evalua</a:t>
            </a:r>
            <a:r>
              <a:rPr lang="en-GB" b="1">
                <a:solidFill>
                  <a:srgbClr val="CC0000"/>
                </a:solidFill>
                <a:latin typeface="Montserrat"/>
                <a:ea typeface="Montserrat"/>
                <a:cs typeface="Montserrat"/>
                <a:sym typeface="Montserrat"/>
              </a:rPr>
              <a:t>ti</a:t>
            </a:r>
            <a:r>
              <a:rPr lang="en-GB" b="1">
                <a:latin typeface="Montserrat"/>
                <a:ea typeface="Montserrat"/>
                <a:cs typeface="Montserrat"/>
                <a:sym typeface="Montserrat"/>
              </a:rPr>
              <a:t>on (contd.)</a:t>
            </a:r>
            <a:endParaRPr b="1">
              <a:latin typeface="Montserrat"/>
              <a:ea typeface="Montserrat"/>
              <a:cs typeface="Montserrat"/>
              <a:sym typeface="Montserrat"/>
            </a:endParaRPr>
          </a:p>
          <a:p>
            <a:pPr marL="0" lvl="0" indent="0" algn="l" rtl="0">
              <a:spcBef>
                <a:spcPts val="0"/>
              </a:spcBef>
              <a:spcAft>
                <a:spcPts val="0"/>
              </a:spcAft>
              <a:buNone/>
            </a:pPr>
            <a:endParaRPr b="1">
              <a:latin typeface="Montserrat"/>
              <a:ea typeface="Montserrat"/>
              <a:cs typeface="Montserrat"/>
              <a:sym typeface="Montserrat"/>
            </a:endParaRPr>
          </a:p>
        </p:txBody>
      </p:sp>
      <p:graphicFrame>
        <p:nvGraphicFramePr>
          <p:cNvPr id="303" name="Google Shape;303;p48"/>
          <p:cNvGraphicFramePr/>
          <p:nvPr/>
        </p:nvGraphicFramePr>
        <p:xfrm>
          <a:off x="531600" y="1290250"/>
          <a:ext cx="3000000" cy="3000000"/>
        </p:xfrm>
        <a:graphic>
          <a:graphicData uri="http://schemas.openxmlformats.org/drawingml/2006/table">
            <a:tbl>
              <a:tblPr>
                <a:noFill/>
                <a:tableStyleId>{FB3B2C95-2AC4-4E9D-91D8-F90D8A3A3B93}</a:tableStyleId>
              </a:tblPr>
              <a:tblGrid>
                <a:gridCol w="2617825"/>
                <a:gridCol w="1283250"/>
              </a:tblGrid>
              <a:tr h="326475">
                <a:tc gridSpan="2">
                  <a:txBody>
                    <a:bodyPr/>
                    <a:lstStyle/>
                    <a:p>
                      <a:pPr marL="0" lvl="0" indent="0" algn="ctr" rtl="0">
                        <a:lnSpc>
                          <a:spcPct val="115000"/>
                        </a:lnSpc>
                        <a:spcBef>
                          <a:spcPts val="0"/>
                        </a:spcBef>
                        <a:spcAft>
                          <a:spcPts val="0"/>
                        </a:spcAft>
                        <a:buNone/>
                      </a:pPr>
                      <a:r>
                        <a:rPr lang="en-GB" sz="1000" b="1" u="sng"/>
                        <a:t>Multi-class Classification Winner - CatBoost</a:t>
                      </a:r>
                      <a:endParaRPr sz="1000" b="1" u="sng"/>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r>
            </a:tbl>
          </a:graphicData>
        </a:graphic>
      </p:graphicFrame>
      <p:graphicFrame>
        <p:nvGraphicFramePr>
          <p:cNvPr id="304" name="Google Shape;304;p48"/>
          <p:cNvGraphicFramePr/>
          <p:nvPr/>
        </p:nvGraphicFramePr>
        <p:xfrm>
          <a:off x="5004225" y="1290250"/>
          <a:ext cx="3000000" cy="3000000"/>
        </p:xfrm>
        <a:graphic>
          <a:graphicData uri="http://schemas.openxmlformats.org/drawingml/2006/table">
            <a:tbl>
              <a:tblPr>
                <a:noFill/>
                <a:tableStyleId>{FB3B2C95-2AC4-4E9D-91D8-F90D8A3A3B93}</a:tableStyleId>
              </a:tblPr>
              <a:tblGrid>
                <a:gridCol w="2341950"/>
                <a:gridCol w="1170975"/>
              </a:tblGrid>
              <a:tr h="326500">
                <a:tc gridSpan="2">
                  <a:txBody>
                    <a:bodyPr/>
                    <a:lstStyle/>
                    <a:p>
                      <a:pPr marL="0" lvl="0" indent="0" algn="ctr" rtl="0">
                        <a:lnSpc>
                          <a:spcPct val="115000"/>
                        </a:lnSpc>
                        <a:spcBef>
                          <a:spcPts val="0"/>
                        </a:spcBef>
                        <a:spcAft>
                          <a:spcPts val="0"/>
                        </a:spcAft>
                        <a:buNone/>
                      </a:pPr>
                      <a:r>
                        <a:rPr lang="en-GB" sz="1000" b="1" u="sng"/>
                        <a:t>Binary Classification Winner- Stochastic Grad. Descent</a:t>
                      </a:r>
                      <a:endParaRPr sz="1000" b="1" u="sng"/>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r>
            </a:tbl>
          </a:graphicData>
        </a:graphic>
      </p:graphicFrame>
      <p:sp>
        <p:nvSpPr>
          <p:cNvPr id="305" name="Google Shape;305;p48"/>
          <p:cNvSpPr/>
          <p:nvPr/>
        </p:nvSpPr>
        <p:spPr>
          <a:xfrm>
            <a:off x="368625" y="1156200"/>
            <a:ext cx="367200" cy="340500"/>
          </a:xfrm>
          <a:prstGeom prst="star5">
            <a:avLst>
              <a:gd name="adj" fmla="val 19098"/>
              <a:gd name="hf" fmla="val 105146"/>
              <a:gd name="vf" fmla="val 110557"/>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CC0000"/>
              </a:highlight>
            </a:endParaRPr>
          </a:p>
        </p:txBody>
      </p:sp>
      <p:sp>
        <p:nvSpPr>
          <p:cNvPr id="306" name="Google Shape;306;p48"/>
          <p:cNvSpPr/>
          <p:nvPr/>
        </p:nvSpPr>
        <p:spPr>
          <a:xfrm>
            <a:off x="4832950" y="1117275"/>
            <a:ext cx="367200" cy="340500"/>
          </a:xfrm>
          <a:prstGeom prst="star5">
            <a:avLst>
              <a:gd name="adj" fmla="val 19098"/>
              <a:gd name="hf" fmla="val 105146"/>
              <a:gd name="vf" fmla="val 110557"/>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CC0000"/>
              </a:highlight>
            </a:endParaRPr>
          </a:p>
        </p:txBody>
      </p:sp>
      <p:pic>
        <p:nvPicPr>
          <p:cNvPr id="307" name="Google Shape;307;p48"/>
          <p:cNvPicPr preferRelativeResize="0"/>
          <p:nvPr/>
        </p:nvPicPr>
        <p:blipFill>
          <a:blip r:embed="rId3">
            <a:alphaModFix/>
          </a:blip>
          <a:stretch>
            <a:fillRect/>
          </a:stretch>
        </p:blipFill>
        <p:spPr>
          <a:xfrm>
            <a:off x="5004225" y="1658575"/>
            <a:ext cx="3512925" cy="1200150"/>
          </a:xfrm>
          <a:prstGeom prst="rect">
            <a:avLst/>
          </a:prstGeom>
          <a:noFill/>
          <a:ln>
            <a:noFill/>
          </a:ln>
        </p:spPr>
      </p:pic>
      <p:pic>
        <p:nvPicPr>
          <p:cNvPr id="308" name="Google Shape;308;p48"/>
          <p:cNvPicPr preferRelativeResize="0"/>
          <p:nvPr/>
        </p:nvPicPr>
        <p:blipFill>
          <a:blip r:embed="rId4">
            <a:alphaModFix/>
          </a:blip>
          <a:stretch>
            <a:fillRect/>
          </a:stretch>
        </p:blipFill>
        <p:spPr>
          <a:xfrm>
            <a:off x="531600" y="1635175"/>
            <a:ext cx="3901075" cy="16097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fade">
                                      <p:cBhvr>
                                        <p:cTn id="7" dur="1000"/>
                                        <p:tgtEl>
                                          <p:spTgt spid="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Challenges</a:t>
            </a:r>
            <a:endParaRPr b="1">
              <a:latin typeface="Montserrat"/>
              <a:ea typeface="Montserrat"/>
              <a:cs typeface="Montserrat"/>
              <a:sym typeface="Montserrat"/>
            </a:endParaRPr>
          </a:p>
        </p:txBody>
      </p:sp>
      <p:sp>
        <p:nvSpPr>
          <p:cNvPr id="314" name="Google Shape;314;p49"/>
          <p:cNvSpPr txBox="1">
            <a:spLocks noGrp="1"/>
          </p:cNvSpPr>
          <p:nvPr>
            <p:ph type="body" idx="1"/>
          </p:nvPr>
        </p:nvSpPr>
        <p:spPr>
          <a:xfrm>
            <a:off x="311700" y="1152475"/>
            <a:ext cx="8263200" cy="375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GB" b="1">
                <a:solidFill>
                  <a:schemeClr val="lt1"/>
                </a:solidFill>
              </a:rPr>
              <a:t>Locations being too many/unformatted/irrelevant</a:t>
            </a:r>
            <a:endParaRPr b="1">
              <a:solidFill>
                <a:schemeClr val="lt1"/>
              </a:solidFill>
            </a:endParaRPr>
          </a:p>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GB" b="1">
                <a:solidFill>
                  <a:schemeClr val="lt1"/>
                </a:solidFill>
              </a:rPr>
              <a:t>Sarcastic tweets</a:t>
            </a:r>
            <a:endParaRPr b="1">
              <a:solidFill>
                <a:schemeClr val="lt1"/>
              </a:solidFill>
            </a:endParaRPr>
          </a:p>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GB" b="1">
                <a:solidFill>
                  <a:schemeClr val="lt1"/>
                </a:solidFill>
              </a:rPr>
              <a:t>Advertisements tagged as positive</a:t>
            </a:r>
            <a:endParaRPr b="1">
              <a:solidFill>
                <a:schemeClr val="lt1"/>
              </a:solidFill>
            </a:endParaRPr>
          </a:p>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GB" b="1">
                <a:solidFill>
                  <a:schemeClr val="lt1"/>
                </a:solidFill>
              </a:rPr>
              <a:t>Computation time/crashes</a:t>
            </a:r>
            <a:endParaRPr b="1">
              <a:solidFill>
                <a:schemeClr val="lt1"/>
              </a:solidFill>
            </a:endParaRPr>
          </a:p>
          <a:p>
            <a:pPr marL="0" lvl="0" indent="0" algn="l" rtl="0">
              <a:spcBef>
                <a:spcPts val="0"/>
              </a:spcBef>
              <a:spcAft>
                <a:spcPts val="0"/>
              </a:spcAft>
              <a:buNone/>
            </a:pPr>
            <a:endParaRPr b="1">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Conclus</a:t>
            </a:r>
            <a:r>
              <a:rPr lang="en-GB" b="1">
                <a:solidFill>
                  <a:srgbClr val="CC0000"/>
                </a:solidFill>
                <a:latin typeface="Montserrat"/>
                <a:ea typeface="Montserrat"/>
                <a:cs typeface="Montserrat"/>
                <a:sym typeface="Montserrat"/>
              </a:rPr>
              <a:t>i</a:t>
            </a:r>
            <a:r>
              <a:rPr lang="en-GB" b="1">
                <a:latin typeface="Montserrat"/>
                <a:ea typeface="Montserrat"/>
                <a:cs typeface="Montserrat"/>
                <a:sym typeface="Montserrat"/>
              </a:rPr>
              <a:t>on</a:t>
            </a:r>
            <a:endParaRPr b="1">
              <a:latin typeface="Montserrat"/>
              <a:ea typeface="Montserrat"/>
              <a:cs typeface="Montserrat"/>
              <a:sym typeface="Montserrat"/>
            </a:endParaRPr>
          </a:p>
        </p:txBody>
      </p:sp>
      <p:sp>
        <p:nvSpPr>
          <p:cNvPr id="320" name="Google Shape;320;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For multiclass classification, the best model for this dataset would be CatBoost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For binary classification, the best model for this dataset would be Stochastic Gradient Descent</a:t>
            </a:r>
            <a:endParaRPr/>
          </a:p>
        </p:txBody>
      </p:sp>
      <p:sp>
        <p:nvSpPr>
          <p:cNvPr id="321" name="Google Shape;321;p50"/>
          <p:cNvSpPr/>
          <p:nvPr/>
        </p:nvSpPr>
        <p:spPr>
          <a:xfrm>
            <a:off x="601950" y="2871825"/>
            <a:ext cx="8050800" cy="1956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b="1">
                <a:solidFill>
                  <a:srgbClr val="CC0000"/>
                </a:solidFill>
                <a:highlight>
                  <a:srgbClr val="FFFFFF"/>
                </a:highlight>
                <a:latin typeface="Montserrat"/>
                <a:ea typeface="Montserrat"/>
                <a:cs typeface="Montserrat"/>
                <a:sym typeface="Montserrat"/>
              </a:rPr>
              <a:t>To end it on a lighter note,  a few funny tweets we came across:</a:t>
            </a:r>
            <a:endParaRPr sz="1800" b="1">
              <a:solidFill>
                <a:srgbClr val="CC0000"/>
              </a:solidFill>
              <a:highlight>
                <a:srgbClr val="FFFFFF"/>
              </a:highlight>
              <a:latin typeface="Montserrat"/>
              <a:ea typeface="Montserrat"/>
              <a:cs typeface="Montserrat"/>
              <a:sym typeface="Montserrat"/>
            </a:endParaRPr>
          </a:p>
          <a:p>
            <a:pPr marL="0" lvl="0" indent="0" algn="l" rtl="0">
              <a:lnSpc>
                <a:spcPct val="115000"/>
              </a:lnSpc>
              <a:spcBef>
                <a:spcPts val="0"/>
              </a:spcBef>
              <a:spcAft>
                <a:spcPts val="0"/>
              </a:spcAft>
              <a:buNone/>
            </a:pPr>
            <a:endParaRPr sz="1800" b="1">
              <a:solidFill>
                <a:schemeClr val="lt1"/>
              </a:solidFill>
              <a:highlight>
                <a:srgbClr val="FFFFFF"/>
              </a:highlight>
              <a:latin typeface="Montserrat"/>
              <a:ea typeface="Montserrat"/>
              <a:cs typeface="Montserrat"/>
              <a:sym typeface="Montserrat"/>
            </a:endParaRPr>
          </a:p>
        </p:txBody>
      </p:sp>
      <p:pic>
        <p:nvPicPr>
          <p:cNvPr id="322" name="Google Shape;322;p50"/>
          <p:cNvPicPr preferRelativeResize="0"/>
          <p:nvPr/>
        </p:nvPicPr>
        <p:blipFill>
          <a:blip r:embed="rId3">
            <a:alphaModFix/>
          </a:blip>
          <a:stretch>
            <a:fillRect/>
          </a:stretch>
        </p:blipFill>
        <p:spPr>
          <a:xfrm>
            <a:off x="901075" y="4009950"/>
            <a:ext cx="5495925" cy="247650"/>
          </a:xfrm>
          <a:prstGeom prst="rect">
            <a:avLst/>
          </a:prstGeom>
          <a:noFill/>
          <a:ln>
            <a:noFill/>
          </a:ln>
        </p:spPr>
      </p:pic>
      <p:pic>
        <p:nvPicPr>
          <p:cNvPr id="323" name="Google Shape;323;p50"/>
          <p:cNvPicPr preferRelativeResize="0"/>
          <p:nvPr/>
        </p:nvPicPr>
        <p:blipFill>
          <a:blip r:embed="rId4">
            <a:alphaModFix/>
          </a:blip>
          <a:stretch>
            <a:fillRect/>
          </a:stretch>
        </p:blipFill>
        <p:spPr>
          <a:xfrm>
            <a:off x="842750" y="4257600"/>
            <a:ext cx="5343525" cy="180975"/>
          </a:xfrm>
          <a:prstGeom prst="rect">
            <a:avLst/>
          </a:prstGeom>
          <a:noFill/>
          <a:ln>
            <a:noFill/>
          </a:ln>
        </p:spPr>
      </p:pic>
      <p:pic>
        <p:nvPicPr>
          <p:cNvPr id="324" name="Google Shape;324;p50"/>
          <p:cNvPicPr preferRelativeResize="0"/>
          <p:nvPr/>
        </p:nvPicPr>
        <p:blipFill>
          <a:blip r:embed="rId5">
            <a:alphaModFix/>
          </a:blip>
          <a:stretch>
            <a:fillRect/>
          </a:stretch>
        </p:blipFill>
        <p:spPr>
          <a:xfrm>
            <a:off x="828675" y="3395272"/>
            <a:ext cx="7486650" cy="447675"/>
          </a:xfrm>
          <a:prstGeom prst="rect">
            <a:avLst/>
          </a:prstGeom>
          <a:noFill/>
          <a:ln>
            <a:noFill/>
          </a:ln>
        </p:spPr>
      </p:pic>
      <p:pic>
        <p:nvPicPr>
          <p:cNvPr id="325" name="Google Shape;325;p50"/>
          <p:cNvPicPr preferRelativeResize="0"/>
          <p:nvPr/>
        </p:nvPicPr>
        <p:blipFill>
          <a:blip r:embed="rId6">
            <a:alphaModFix/>
          </a:blip>
          <a:stretch>
            <a:fillRect/>
          </a:stretch>
        </p:blipFill>
        <p:spPr>
          <a:xfrm>
            <a:off x="842750" y="4424600"/>
            <a:ext cx="6754205" cy="320250"/>
          </a:xfrm>
          <a:prstGeom prst="rect">
            <a:avLst/>
          </a:prstGeom>
          <a:noFill/>
          <a:ln>
            <a:noFill/>
          </a:ln>
        </p:spPr>
      </p:pic>
      <p:pic>
        <p:nvPicPr>
          <p:cNvPr id="326" name="Google Shape;326;p50"/>
          <p:cNvPicPr preferRelativeResize="0"/>
          <p:nvPr/>
        </p:nvPicPr>
        <p:blipFill>
          <a:blip r:embed="rId7">
            <a:alphaModFix/>
          </a:blip>
          <a:stretch>
            <a:fillRect/>
          </a:stretch>
        </p:blipFill>
        <p:spPr>
          <a:xfrm>
            <a:off x="842750" y="3689688"/>
            <a:ext cx="4625575" cy="3202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a:latin typeface="Montserrat"/>
                <a:ea typeface="Montserrat"/>
                <a:cs typeface="Montserrat"/>
                <a:sym typeface="Montserrat"/>
              </a:rPr>
              <a:t>Q &amp; A</a:t>
            </a:r>
            <a:endParaRPr b="1">
              <a:latin typeface="Montserrat"/>
              <a:ea typeface="Montserrat"/>
              <a:cs typeface="Montserrat"/>
              <a:sym typeface="Montserrat"/>
            </a:endParaRPr>
          </a:p>
        </p:txBody>
      </p:sp>
      <p:sp>
        <p:nvSpPr>
          <p:cNvPr id="332" name="Google Shape;332;p5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75" name="Google Shape;75;p16"/>
          <p:cNvSpPr txBox="1">
            <a:spLocks noGrp="1"/>
          </p:cNvSpPr>
          <p:nvPr>
            <p:ph type="body" idx="1"/>
          </p:nvPr>
        </p:nvSpPr>
        <p:spPr>
          <a:xfrm>
            <a:off x="311700" y="1152475"/>
            <a:ext cx="8520600" cy="3829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chemeClr val="lt1"/>
              </a:buClr>
              <a:buSzPts val="1700"/>
              <a:buFont typeface="Montserrat"/>
              <a:buChar char="●"/>
            </a:pPr>
            <a:r>
              <a:rPr lang="en-GB" sz="1700" b="1">
                <a:solidFill>
                  <a:schemeClr val="lt1"/>
                </a:solidFill>
                <a:highlight>
                  <a:srgbClr val="FFFFFF"/>
                </a:highlight>
                <a:latin typeface="Montserrat"/>
                <a:ea typeface="Montserrat"/>
                <a:cs typeface="Montserrat"/>
                <a:sym typeface="Montserrat"/>
              </a:rPr>
              <a:t>Sentiment Analysis is the process of computationally identifying and categorizing opinions expressed in a piece of text, especially in order to determine whether the writer's attitude towards a particular topic  is positive, negative, or neutral.</a:t>
            </a:r>
            <a:endParaRPr sz="170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700" b="1">
                <a:solidFill>
                  <a:schemeClr val="lt1"/>
                </a:solidFill>
                <a:highlight>
                  <a:srgbClr val="FFFFFF"/>
                </a:highlight>
                <a:latin typeface="Montserrat"/>
                <a:ea typeface="Montserrat"/>
                <a:cs typeface="Montserrat"/>
                <a:sym typeface="Montserrat"/>
              </a:rPr>
              <a:t>COVID-19 originally known as Coronavirus Disease of 2019, has been declared as a pandemic by World Health Organization (WHO) on 11th March 2020.</a:t>
            </a:r>
            <a:endParaRPr sz="170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700" b="1">
                <a:solidFill>
                  <a:schemeClr val="lt1"/>
                </a:solidFill>
                <a:latin typeface="Montserrat"/>
                <a:ea typeface="Montserrat"/>
                <a:cs typeface="Montserrat"/>
                <a:sym typeface="Montserrat"/>
              </a:rPr>
              <a:t>The study analyzes various types of tweets gathered during the pandemic times hence can be useful in policy making to safeguard the countries by demystifying the pertinent facts and information.</a:t>
            </a:r>
            <a:endParaRPr sz="17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350">
              <a:solidFill>
                <a:srgbClr val="2E2E2E"/>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96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Let’s Guess Some Tweets: Negative, Neutral Or Positive?</a:t>
            </a:r>
            <a:endParaRPr b="1">
              <a:latin typeface="Montserrat"/>
              <a:ea typeface="Montserrat"/>
              <a:cs typeface="Montserrat"/>
              <a:sym typeface="Montserrat"/>
            </a:endParaRPr>
          </a:p>
        </p:txBody>
      </p:sp>
      <p:sp>
        <p:nvSpPr>
          <p:cNvPr id="81" name="Google Shape;81;p17"/>
          <p:cNvSpPr txBox="1">
            <a:spLocks noGrp="1"/>
          </p:cNvSpPr>
          <p:nvPr>
            <p:ph type="body" idx="1"/>
          </p:nvPr>
        </p:nvSpPr>
        <p:spPr>
          <a:xfrm>
            <a:off x="311700" y="1462475"/>
            <a:ext cx="8520600" cy="3606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“Still </a:t>
            </a:r>
            <a:r>
              <a:rPr lang="en-GB" b="1" u="sng">
                <a:solidFill>
                  <a:schemeClr val="lt1"/>
                </a:solidFill>
                <a:highlight>
                  <a:srgbClr val="FFFFFF"/>
                </a:highlight>
                <a:latin typeface="Montserrat"/>
                <a:ea typeface="Montserrat"/>
                <a:cs typeface="Montserrat"/>
                <a:sym typeface="Montserrat"/>
              </a:rPr>
              <a:t>shocked </a:t>
            </a:r>
            <a:r>
              <a:rPr lang="en-GB" b="1">
                <a:solidFill>
                  <a:schemeClr val="lt1"/>
                </a:solidFill>
                <a:highlight>
                  <a:srgbClr val="FFFFFF"/>
                </a:highlight>
                <a:latin typeface="Montserrat"/>
                <a:ea typeface="Montserrat"/>
                <a:cs typeface="Montserrat"/>
                <a:sym typeface="Montserrat"/>
              </a:rPr>
              <a:t>by the number of #Toronto supermarket employees working without some sort of mask. We all know by now, employees can be asymptomatic while spreading #coronavirus”.</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“Was at Supermarket today.Didn’t buy toilet paper”.</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“Due to the Covid-19 situation, we have </a:t>
            </a:r>
            <a:r>
              <a:rPr lang="en-GB" b="1" u="sng">
                <a:solidFill>
                  <a:schemeClr val="lt1"/>
                </a:solidFill>
                <a:highlight>
                  <a:srgbClr val="FFFFFF"/>
                </a:highlight>
                <a:latin typeface="Montserrat"/>
                <a:ea typeface="Montserrat"/>
                <a:cs typeface="Montserrat"/>
                <a:sym typeface="Montserrat"/>
              </a:rPr>
              <a:t>increased </a:t>
            </a:r>
            <a:r>
              <a:rPr lang="en-GB" b="1">
                <a:solidFill>
                  <a:schemeClr val="lt1"/>
                </a:solidFill>
                <a:highlight>
                  <a:srgbClr val="FFFFFF"/>
                </a:highlight>
                <a:latin typeface="Montserrat"/>
                <a:ea typeface="Montserrat"/>
                <a:cs typeface="Montserrat"/>
                <a:sym typeface="Montserrat"/>
              </a:rPr>
              <a:t>demand for all food products. The wait time may be longer for all online orders, particularly beef share and freezer packs. We </a:t>
            </a:r>
            <a:r>
              <a:rPr lang="en-GB" b="1" u="sng">
                <a:solidFill>
                  <a:schemeClr val="lt1"/>
                </a:solidFill>
                <a:highlight>
                  <a:srgbClr val="FFFFFF"/>
                </a:highlight>
                <a:latin typeface="Montserrat"/>
                <a:ea typeface="Montserrat"/>
                <a:cs typeface="Montserrat"/>
                <a:sym typeface="Montserrat"/>
              </a:rPr>
              <a:t>thank you </a:t>
            </a:r>
            <a:r>
              <a:rPr lang="en-GB" b="1">
                <a:solidFill>
                  <a:schemeClr val="lt1"/>
                </a:solidFill>
                <a:highlight>
                  <a:srgbClr val="FFFFFF"/>
                </a:highlight>
                <a:latin typeface="Montserrat"/>
                <a:ea typeface="Montserrat"/>
                <a:cs typeface="Montserrat"/>
                <a:sym typeface="Montserrat"/>
              </a:rPr>
              <a:t>for your patience during this time”.</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87" name="Google Shape;87;p18"/>
          <p:cNvSpPr txBox="1">
            <a:spLocks noGrp="1"/>
          </p:cNvSpPr>
          <p:nvPr>
            <p:ph type="body" idx="1"/>
          </p:nvPr>
        </p:nvSpPr>
        <p:spPr>
          <a:xfrm>
            <a:off x="311700" y="1152475"/>
            <a:ext cx="8520600" cy="2052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 original dataset has 6 columns and 41157 rows.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In order to analyse various sentiments, We require just two columns named Original Tweet and Sentiment.</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There are four types of sentiments- Extremely Negative, Negative, Neutral, Positive and Extremely Positive.</a:t>
            </a:r>
            <a:endParaRPr b="1">
              <a:solidFill>
                <a:schemeClr val="lt1"/>
              </a:solidFill>
              <a:latin typeface="Montserrat"/>
              <a:ea typeface="Montserrat"/>
              <a:cs typeface="Montserrat"/>
              <a:sym typeface="Montserrat"/>
            </a:endParaRPr>
          </a:p>
        </p:txBody>
      </p:sp>
      <p:pic>
        <p:nvPicPr>
          <p:cNvPr id="88" name="Google Shape;88;p18"/>
          <p:cNvPicPr preferRelativeResize="0"/>
          <p:nvPr/>
        </p:nvPicPr>
        <p:blipFill>
          <a:blip r:embed="rId3">
            <a:alphaModFix/>
          </a:blip>
          <a:stretch>
            <a:fillRect/>
          </a:stretch>
        </p:blipFill>
        <p:spPr>
          <a:xfrm>
            <a:off x="152400" y="3061300"/>
            <a:ext cx="8839200" cy="1831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Exploratory Data Analysis</a:t>
            </a:r>
            <a:endParaRPr b="1">
              <a:latin typeface="Montserrat"/>
              <a:ea typeface="Montserrat"/>
              <a:cs typeface="Montserrat"/>
              <a:sym typeface="Montserrat"/>
            </a:endParaRPr>
          </a:p>
        </p:txBody>
      </p:sp>
      <p:sp>
        <p:nvSpPr>
          <p:cNvPr id="94" name="Google Shape;94;p19"/>
          <p:cNvSpPr txBox="1">
            <a:spLocks noGrp="1"/>
          </p:cNvSpPr>
          <p:nvPr>
            <p:ph type="body" idx="1"/>
          </p:nvPr>
        </p:nvSpPr>
        <p:spPr>
          <a:xfrm>
            <a:off x="311700" y="1152475"/>
            <a:ext cx="3914700" cy="3755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 columns such as “UserName” and “ScreenName” does not give any meaningful insights for our analysis.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All tweets data collected from the months of March and April 2020.</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Bar plot shows us the number of unique values in each column.</a:t>
            </a:r>
            <a:endParaRPr b="1">
              <a:solidFill>
                <a:schemeClr val="lt1"/>
              </a:solidFill>
              <a:latin typeface="Montserrat"/>
              <a:ea typeface="Montserrat"/>
              <a:cs typeface="Montserrat"/>
              <a:sym typeface="Montserrat"/>
            </a:endParaRPr>
          </a:p>
        </p:txBody>
      </p:sp>
      <p:pic>
        <p:nvPicPr>
          <p:cNvPr id="95" name="Google Shape;95;p19"/>
          <p:cNvPicPr preferRelativeResize="0"/>
          <p:nvPr/>
        </p:nvPicPr>
        <p:blipFill>
          <a:blip r:embed="rId3">
            <a:alphaModFix/>
          </a:blip>
          <a:stretch>
            <a:fillRect/>
          </a:stretch>
        </p:blipFill>
        <p:spPr>
          <a:xfrm>
            <a:off x="4449425" y="1247500"/>
            <a:ext cx="4201575" cy="3338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437450" y="370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Exploratory Data Analysis: Location</a:t>
            </a:r>
            <a:endParaRPr b="1">
              <a:latin typeface="Montserrat"/>
              <a:ea typeface="Montserrat"/>
              <a:cs typeface="Montserrat"/>
              <a:sym typeface="Montserrat"/>
            </a:endParaRPr>
          </a:p>
          <a:p>
            <a:pPr marL="0" lvl="0" indent="0" algn="l" rtl="0">
              <a:spcBef>
                <a:spcPts val="0"/>
              </a:spcBef>
              <a:spcAft>
                <a:spcPts val="0"/>
              </a:spcAft>
              <a:buNone/>
            </a:pPr>
            <a:endParaRPr b="1">
              <a:latin typeface="Montserrat"/>
              <a:ea typeface="Montserrat"/>
              <a:cs typeface="Montserrat"/>
              <a:sym typeface="Montserrat"/>
            </a:endParaRPr>
          </a:p>
        </p:txBody>
      </p:sp>
      <p:sp>
        <p:nvSpPr>
          <p:cNvPr id="101" name="Google Shape;101;p20"/>
          <p:cNvSpPr txBox="1">
            <a:spLocks noGrp="1"/>
          </p:cNvSpPr>
          <p:nvPr>
            <p:ph type="body" idx="1"/>
          </p:nvPr>
        </p:nvSpPr>
        <p:spPr>
          <a:xfrm>
            <a:off x="311700" y="1152475"/>
            <a:ext cx="3654300" cy="2243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There are 20.87%(8567) null values in various places of location column.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Most of the tweets came from London followed by U.S.</a:t>
            </a:r>
            <a:endParaRPr b="1">
              <a:solidFill>
                <a:schemeClr val="lt1"/>
              </a:solidFill>
              <a:latin typeface="Montserrat"/>
              <a:ea typeface="Montserrat"/>
              <a:cs typeface="Montserrat"/>
              <a:sym typeface="Montserrat"/>
            </a:endParaRPr>
          </a:p>
        </p:txBody>
      </p:sp>
      <p:pic>
        <p:nvPicPr>
          <p:cNvPr id="102" name="Google Shape;102;p20"/>
          <p:cNvPicPr preferRelativeResize="0"/>
          <p:nvPr/>
        </p:nvPicPr>
        <p:blipFill>
          <a:blip r:embed="rId3">
            <a:alphaModFix/>
          </a:blip>
          <a:stretch>
            <a:fillRect/>
          </a:stretch>
        </p:blipFill>
        <p:spPr>
          <a:xfrm>
            <a:off x="4118400" y="1170125"/>
            <a:ext cx="4557374" cy="1941350"/>
          </a:xfrm>
          <a:prstGeom prst="rect">
            <a:avLst/>
          </a:prstGeom>
          <a:noFill/>
          <a:ln>
            <a:noFill/>
          </a:ln>
        </p:spPr>
      </p:pic>
      <p:pic>
        <p:nvPicPr>
          <p:cNvPr id="103" name="Google Shape;103;p20"/>
          <p:cNvPicPr preferRelativeResize="0"/>
          <p:nvPr/>
        </p:nvPicPr>
        <p:blipFill>
          <a:blip r:embed="rId4">
            <a:alphaModFix/>
          </a:blip>
          <a:stretch>
            <a:fillRect/>
          </a:stretch>
        </p:blipFill>
        <p:spPr>
          <a:xfrm>
            <a:off x="4179525" y="3246225"/>
            <a:ext cx="4435124" cy="1727225"/>
          </a:xfrm>
          <a:prstGeom prst="rect">
            <a:avLst/>
          </a:prstGeom>
          <a:noFill/>
          <a:ln>
            <a:noFill/>
          </a:ln>
        </p:spPr>
      </p:pic>
      <p:pic>
        <p:nvPicPr>
          <p:cNvPr id="104" name="Google Shape;104;p20"/>
          <p:cNvPicPr preferRelativeResize="0"/>
          <p:nvPr/>
        </p:nvPicPr>
        <p:blipFill>
          <a:blip r:embed="rId5">
            <a:alphaModFix/>
          </a:blip>
          <a:stretch>
            <a:fillRect/>
          </a:stretch>
        </p:blipFill>
        <p:spPr>
          <a:xfrm>
            <a:off x="437450" y="3548350"/>
            <a:ext cx="3590601" cy="157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65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EDA On “Original Tweet” Column.</a:t>
            </a:r>
            <a:endParaRPr b="1">
              <a:latin typeface="Montserrat"/>
              <a:ea typeface="Montserrat"/>
              <a:cs typeface="Montserrat"/>
              <a:sym typeface="Montserrat"/>
            </a:endParaRPr>
          </a:p>
        </p:txBody>
      </p:sp>
      <p:sp>
        <p:nvSpPr>
          <p:cNvPr id="110" name="Google Shape;110;p21"/>
          <p:cNvSpPr txBox="1">
            <a:spLocks noGrp="1"/>
          </p:cNvSpPr>
          <p:nvPr>
            <p:ph type="body" idx="1"/>
          </p:nvPr>
        </p:nvSpPr>
        <p:spPr>
          <a:xfrm>
            <a:off x="311700" y="1155500"/>
            <a:ext cx="4075800" cy="2364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There are some words like ‘coronavirus’,’grocery store’, having the maximum frequency in our dataset.</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There are various #hashtags in tweets column.But they are almost same in all sentiments.</a:t>
            </a:r>
            <a:endParaRPr b="1">
              <a:solidFill>
                <a:schemeClr val="lt1"/>
              </a:solidFill>
              <a:latin typeface="Montserrat"/>
              <a:ea typeface="Montserrat"/>
              <a:cs typeface="Montserrat"/>
              <a:sym typeface="Montserrat"/>
            </a:endParaRPr>
          </a:p>
        </p:txBody>
      </p:sp>
      <p:pic>
        <p:nvPicPr>
          <p:cNvPr id="111" name="Google Shape;111;p21"/>
          <p:cNvPicPr preferRelativeResize="0"/>
          <p:nvPr/>
        </p:nvPicPr>
        <p:blipFill>
          <a:blip r:embed="rId3">
            <a:alphaModFix/>
          </a:blip>
          <a:stretch>
            <a:fillRect/>
          </a:stretch>
        </p:blipFill>
        <p:spPr>
          <a:xfrm>
            <a:off x="4684925" y="1103225"/>
            <a:ext cx="4232299" cy="2289050"/>
          </a:xfrm>
          <a:prstGeom prst="rect">
            <a:avLst/>
          </a:prstGeom>
          <a:noFill/>
          <a:ln>
            <a:noFill/>
          </a:ln>
        </p:spPr>
      </p:pic>
      <p:pic>
        <p:nvPicPr>
          <p:cNvPr id="112" name="Google Shape;112;p21"/>
          <p:cNvPicPr preferRelativeResize="0"/>
          <p:nvPr/>
        </p:nvPicPr>
        <p:blipFill>
          <a:blip r:embed="rId4">
            <a:alphaModFix/>
          </a:blip>
          <a:stretch>
            <a:fillRect/>
          </a:stretch>
        </p:blipFill>
        <p:spPr>
          <a:xfrm>
            <a:off x="855175" y="3767775"/>
            <a:ext cx="7977124" cy="13757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1431</Words>
  <PresentationFormat>On-screen Show (16:9)</PresentationFormat>
  <Paragraphs>281</Paragraphs>
  <Slides>39</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Montserrat</vt:lpstr>
      <vt:lpstr>Georgia</vt:lpstr>
      <vt:lpstr>Roboto</vt:lpstr>
      <vt:lpstr>Courier New</vt:lpstr>
      <vt:lpstr>Simple Light</vt:lpstr>
      <vt:lpstr>       Capstone Project: Sentiment Analysis    </vt:lpstr>
      <vt:lpstr>Content</vt:lpstr>
      <vt:lpstr>Problem Statement</vt:lpstr>
      <vt:lpstr>Introduction</vt:lpstr>
      <vt:lpstr>Let’s Guess Some Tweets: Negative, Neutral Or Positive?</vt:lpstr>
      <vt:lpstr>Data Summary</vt:lpstr>
      <vt:lpstr>Exploratory Data Analysis</vt:lpstr>
      <vt:lpstr>Exploratory Data Analysis: Location </vt:lpstr>
      <vt:lpstr>EDA On “Original Tweet” Column.</vt:lpstr>
      <vt:lpstr>EDA On Sentiment Column.</vt:lpstr>
      <vt:lpstr>Dimensionality reduction using PCA.</vt:lpstr>
      <vt:lpstr>Data Preprocessing</vt:lpstr>
      <vt:lpstr>Text Processing on Tweet</vt:lpstr>
      <vt:lpstr>Removing Tweeter Handle(@user)</vt:lpstr>
      <vt:lpstr>Removing Hashtags(#)</vt:lpstr>
      <vt:lpstr>Removing links(https: / http:)</vt:lpstr>
      <vt:lpstr>Removing Punctuations, Numbers, and Special Characters</vt:lpstr>
      <vt:lpstr>Removing Stopwords</vt:lpstr>
      <vt:lpstr>Stemming</vt:lpstr>
      <vt:lpstr>Lemmatization</vt:lpstr>
      <vt:lpstr>Tokenization</vt:lpstr>
      <vt:lpstr>Vectorization</vt:lpstr>
      <vt:lpstr>Classification </vt:lpstr>
      <vt:lpstr>Naive Bayes</vt:lpstr>
      <vt:lpstr>Naive Bayes</vt:lpstr>
      <vt:lpstr>Naive Bayes  </vt:lpstr>
      <vt:lpstr>Naive Bayes </vt:lpstr>
      <vt:lpstr>Logistic Regression</vt:lpstr>
      <vt:lpstr>Random Forest</vt:lpstr>
      <vt:lpstr>Random Forest</vt:lpstr>
      <vt:lpstr>XGBoost</vt:lpstr>
      <vt:lpstr>Support Vector Machines</vt:lpstr>
      <vt:lpstr>CatBoost</vt:lpstr>
      <vt:lpstr>Stochastic Gradient Descent</vt:lpstr>
      <vt:lpstr>Evaluation</vt:lpstr>
      <vt:lpstr>Evaluation (contd.) </vt:lpstr>
      <vt:lpstr>Challenges</vt:lpstr>
      <vt:lpstr>Conclusion</vt:lpstr>
      <vt:lpstr>Q &amp; 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Sentiment Analysis</dc:title>
  <dc:creator>user</dc:creator>
  <cp:lastModifiedBy>user</cp:lastModifiedBy>
  <cp:revision>1</cp:revision>
  <dcterms:modified xsi:type="dcterms:W3CDTF">2021-06-14T14:17:25Z</dcterms:modified>
</cp:coreProperties>
</file>