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A9068E3-54A2-4E14-921A-5BCA89D8A5CB}">
  <a:tblStyle styleId="{2A9068E3-54A2-4E14-921A-5BCA89D8A5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c4b3b520d_0_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c4b3b52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94b62f358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94b62f3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94b62f358_0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94b62f3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c4b3b520d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c4b3b52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7de6c3ceb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7de6c3ce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fba04088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9fba0408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a0fd98a3e_2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a0fd98a3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a0fd98a3e_2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a0fd98a3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a0fd98a3e_2_3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a0fd98a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c4b3b520d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c4b3b520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a0fd98a3e_2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a0fd98a3e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9fba04088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9fba0408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c589fddc4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c589fddc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a0fd98a3e_2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a0fd98a3e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a0fd98a3e_2_6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a0fd98a3e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589fddc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589fdd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c589fddc4_0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c589fddc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9fba04088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9fba040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faa1ff65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faa1ff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94b62f358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94b62f3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000" b="1" dirty="0">
                <a:solidFill>
                  <a:schemeClr val="lt1"/>
                </a:solidFill>
                <a:latin typeface="Montserrat"/>
                <a:ea typeface="Montserrat"/>
                <a:cs typeface="Montserrat"/>
                <a:sym typeface="Montserrat"/>
              </a:rPr>
              <a:t>Team 2</a:t>
            </a:r>
            <a:endParaRPr sz="30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000" b="1" dirty="0">
                <a:solidFill>
                  <a:schemeClr val="lt1"/>
                </a:solidFill>
                <a:latin typeface="Montserrat"/>
                <a:ea typeface="Montserrat"/>
                <a:cs typeface="Montserrat"/>
                <a:sym typeface="Montserrat"/>
              </a:rPr>
              <a:t>TED Talk Views Prediction</a:t>
            </a:r>
            <a:endParaRPr sz="30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Published Year with Views:</a:t>
            </a:r>
            <a:endParaRPr b="1"/>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8" name="Google Shape;128;p22"/>
          <p:cNvPicPr preferRelativeResize="0"/>
          <p:nvPr/>
        </p:nvPicPr>
        <p:blipFill>
          <a:blip r:embed="rId3">
            <a:alphaModFix/>
          </a:blip>
          <a:stretch>
            <a:fillRect/>
          </a:stretch>
        </p:blipFill>
        <p:spPr>
          <a:xfrm>
            <a:off x="129800" y="1017725"/>
            <a:ext cx="4267325" cy="3314500"/>
          </a:xfrm>
          <a:prstGeom prst="rect">
            <a:avLst/>
          </a:prstGeom>
          <a:noFill/>
          <a:ln>
            <a:noFill/>
          </a:ln>
        </p:spPr>
      </p:pic>
      <p:sp>
        <p:nvSpPr>
          <p:cNvPr id="129" name="Google Shape;129;p22"/>
          <p:cNvSpPr txBox="1"/>
          <p:nvPr/>
        </p:nvSpPr>
        <p:spPr>
          <a:xfrm>
            <a:off x="697700" y="4445800"/>
            <a:ext cx="756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Released Year with Max average views                    Most Frequent Released Year</a:t>
            </a:r>
            <a:endParaRPr b="1">
              <a:solidFill>
                <a:schemeClr val="lt1"/>
              </a:solidFill>
              <a:latin typeface="Montserrat"/>
              <a:ea typeface="Montserrat"/>
              <a:cs typeface="Montserrat"/>
              <a:sym typeface="Montserrat"/>
            </a:endParaRPr>
          </a:p>
        </p:txBody>
      </p:sp>
      <p:pic>
        <p:nvPicPr>
          <p:cNvPr id="130" name="Google Shape;130;p22"/>
          <p:cNvPicPr preferRelativeResize="0"/>
          <p:nvPr/>
        </p:nvPicPr>
        <p:blipFill>
          <a:blip r:embed="rId4">
            <a:alphaModFix/>
          </a:blip>
          <a:stretch>
            <a:fillRect/>
          </a:stretch>
        </p:blipFill>
        <p:spPr>
          <a:xfrm>
            <a:off x="4478250" y="1017725"/>
            <a:ext cx="4354050" cy="33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Most Popular Occupations:</a:t>
            </a:r>
            <a:endParaRPr b="1"/>
          </a:p>
        </p:txBody>
      </p:sp>
      <p:sp>
        <p:nvSpPr>
          <p:cNvPr id="136" name="Google Shape;13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3"/>
          <p:cNvPicPr preferRelativeResize="0"/>
          <p:nvPr/>
        </p:nvPicPr>
        <p:blipFill>
          <a:blip r:embed="rId3">
            <a:alphaModFix/>
          </a:blip>
          <a:stretch>
            <a:fillRect/>
          </a:stretch>
        </p:blipFill>
        <p:spPr>
          <a:xfrm>
            <a:off x="311700" y="1017725"/>
            <a:ext cx="7914650" cy="380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Most popular Titles:</a:t>
            </a:r>
            <a:endParaRPr b="1"/>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4" name="Google Shape;144;p24"/>
          <p:cNvPicPr preferRelativeResize="0"/>
          <p:nvPr/>
        </p:nvPicPr>
        <p:blipFill>
          <a:blip r:embed="rId3">
            <a:alphaModFix/>
          </a:blip>
          <a:stretch>
            <a:fillRect/>
          </a:stretch>
        </p:blipFill>
        <p:spPr>
          <a:xfrm>
            <a:off x="421875" y="1152475"/>
            <a:ext cx="8410426" cy="365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Most popular Topics According to Views:</a:t>
            </a:r>
            <a:endParaRPr b="1"/>
          </a:p>
        </p:txBody>
      </p:sp>
      <p:sp>
        <p:nvSpPr>
          <p:cNvPr id="150" name="Google Shape;15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5"/>
          <p:cNvPicPr preferRelativeResize="0"/>
          <p:nvPr/>
        </p:nvPicPr>
        <p:blipFill>
          <a:blip r:embed="rId3">
            <a:alphaModFix/>
          </a:blip>
          <a:stretch>
            <a:fillRect/>
          </a:stretch>
        </p:blipFill>
        <p:spPr>
          <a:xfrm>
            <a:off x="409575" y="1017725"/>
            <a:ext cx="8324850" cy="393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02100" y="47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t>Feature Engineering</a:t>
            </a:r>
            <a:endParaRPr sz="3000" b="1"/>
          </a:p>
        </p:txBody>
      </p:sp>
      <p:sp>
        <p:nvSpPr>
          <p:cNvPr id="157" name="Google Shape;15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1de</a:t>
            </a:r>
            <a:endParaRPr/>
          </a:p>
        </p:txBody>
      </p:sp>
      <p:sp>
        <p:nvSpPr>
          <p:cNvPr id="158" name="Google Shape;158;p26"/>
          <p:cNvSpPr txBox="1"/>
          <p:nvPr/>
        </p:nvSpPr>
        <p:spPr>
          <a:xfrm>
            <a:off x="462100" y="1152475"/>
            <a:ext cx="60174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Speaker_avg_views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Event_wise_avg_views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Related_views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Topic_wise_avg_views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Num_of_languages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Num_of_tags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Release_day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Release_month</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Video_age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11700" y="139850"/>
            <a:ext cx="8520600" cy="6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latin typeface="Montserrat"/>
                <a:ea typeface="Montserrat"/>
                <a:cs typeface="Montserrat"/>
                <a:sym typeface="Montserrat"/>
              </a:rPr>
              <a:t>Features selection(f regression):</a:t>
            </a:r>
            <a:endParaRPr/>
          </a:p>
        </p:txBody>
      </p:sp>
      <p:sp>
        <p:nvSpPr>
          <p:cNvPr id="164" name="Google Shape;164;p27"/>
          <p:cNvSpPr txBox="1">
            <a:spLocks noGrp="1"/>
          </p:cNvSpPr>
          <p:nvPr>
            <p:ph type="body" idx="1"/>
          </p:nvPr>
        </p:nvSpPr>
        <p:spPr>
          <a:xfrm>
            <a:off x="311700" y="979125"/>
            <a:ext cx="8520600" cy="35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5" name="Google Shape;165;p27"/>
          <p:cNvPicPr preferRelativeResize="0"/>
          <p:nvPr/>
        </p:nvPicPr>
        <p:blipFill>
          <a:blip r:embed="rId3">
            <a:alphaModFix/>
          </a:blip>
          <a:stretch>
            <a:fillRect/>
          </a:stretch>
        </p:blipFill>
        <p:spPr>
          <a:xfrm>
            <a:off x="142875" y="1350950"/>
            <a:ext cx="8858250" cy="350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Models used:</a:t>
            </a:r>
            <a:endParaRPr/>
          </a:p>
        </p:txBody>
      </p:sp>
      <p:sp>
        <p:nvSpPr>
          <p:cNvPr id="171" name="Google Shape;171;p28"/>
          <p:cNvSpPr txBox="1">
            <a:spLocks noGrp="1"/>
          </p:cNvSpPr>
          <p:nvPr>
            <p:ph type="body" idx="1"/>
          </p:nvPr>
        </p:nvSpPr>
        <p:spPr>
          <a:xfrm>
            <a:off x="598600" y="1530575"/>
            <a:ext cx="8233800" cy="30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28"/>
          <p:cNvSpPr txBox="1"/>
          <p:nvPr/>
        </p:nvSpPr>
        <p:spPr>
          <a:xfrm>
            <a:off x="390300" y="1101175"/>
            <a:ext cx="69111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XGBoost Regressor</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Extra Trees Regressor</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Random Forest Regressor</a:t>
            </a: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 Regressor:</a:t>
            </a:r>
            <a:endParaRPr/>
          </a:p>
        </p:txBody>
      </p:sp>
      <p:sp>
        <p:nvSpPr>
          <p:cNvPr id="178" name="Google Shape;17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9"/>
          <p:cNvSpPr txBox="1"/>
          <p:nvPr/>
        </p:nvSpPr>
        <p:spPr>
          <a:xfrm>
            <a:off x="311700" y="1101175"/>
            <a:ext cx="5333700" cy="384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0.9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0.83</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50" b="1">
                <a:solidFill>
                  <a:schemeClr val="lt1"/>
                </a:solidFill>
                <a:highlight>
                  <a:srgbClr val="FFFFFF"/>
                </a:highlight>
                <a:latin typeface="Montserrat"/>
                <a:ea typeface="Montserrat"/>
                <a:cs typeface="Montserrat"/>
                <a:sym typeface="Montserrat"/>
              </a:rPr>
              <a:t>1</a:t>
            </a:r>
            <a:r>
              <a:rPr lang="en-GB" sz="1700" b="1">
                <a:solidFill>
                  <a:schemeClr val="lt1"/>
                </a:solidFill>
                <a:highlight>
                  <a:srgbClr val="FFFFFF"/>
                </a:highlight>
                <a:latin typeface="Montserrat"/>
                <a:ea typeface="Montserrat"/>
                <a:cs typeface="Montserrat"/>
                <a:sym typeface="Montserrat"/>
              </a:rPr>
              <a:t>64091.33</a:t>
            </a:r>
            <a:endParaRPr sz="17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226944.86</a:t>
            </a:r>
            <a:endParaRPr sz="17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315411.38</a:t>
            </a:r>
            <a:endParaRPr sz="1700"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15000"/>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test= 454270.75</a:t>
            </a:r>
            <a:endParaRPr sz="17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600" b="1">
                <a:solidFill>
                  <a:schemeClr val="lt1"/>
                </a:solidFill>
                <a:latin typeface="Montserrat"/>
                <a:ea typeface="Montserrat"/>
                <a:cs typeface="Montserrat"/>
                <a:sym typeface="Montserrat"/>
              </a:rPr>
              <a:t> </a:t>
            </a:r>
            <a:endParaRPr sz="1600" b="1">
              <a:solidFill>
                <a:schemeClr val="lt1"/>
              </a:solidFill>
              <a:latin typeface="Montserrat"/>
              <a:ea typeface="Montserrat"/>
              <a:cs typeface="Montserrat"/>
              <a:sym typeface="Montserrat"/>
            </a:endParaRPr>
          </a:p>
        </p:txBody>
      </p:sp>
      <p:pic>
        <p:nvPicPr>
          <p:cNvPr id="180" name="Google Shape;180;p29"/>
          <p:cNvPicPr preferRelativeResize="0"/>
          <p:nvPr/>
        </p:nvPicPr>
        <p:blipFill>
          <a:blip r:embed="rId3">
            <a:alphaModFix/>
          </a:blip>
          <a:stretch>
            <a:fillRect/>
          </a:stretch>
        </p:blipFill>
        <p:spPr>
          <a:xfrm>
            <a:off x="3537175" y="1152475"/>
            <a:ext cx="5175950" cy="365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Extra Trees Regressor:</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0"/>
          <p:cNvSpPr txBox="1"/>
          <p:nvPr/>
        </p:nvSpPr>
        <p:spPr>
          <a:xfrm>
            <a:off x="390300" y="1101175"/>
            <a:ext cx="52551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0.79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0.83</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00" b="1">
                <a:solidFill>
                  <a:schemeClr val="lt1"/>
                </a:solidFill>
                <a:highlight>
                  <a:srgbClr val="FFFFFF"/>
                </a:highlight>
                <a:latin typeface="Montserrat"/>
                <a:ea typeface="Montserrat"/>
                <a:cs typeface="Montserrat"/>
                <a:sym typeface="Montserrat"/>
              </a:rPr>
              <a:t>207304.04</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a:t>
            </a:r>
            <a:r>
              <a:rPr lang="en-GB" sz="1600" b="1">
                <a:solidFill>
                  <a:schemeClr val="lt1"/>
                </a:solidFill>
                <a:highlight>
                  <a:srgbClr val="FFFFFF"/>
                </a:highlight>
                <a:latin typeface="Montserrat"/>
                <a:ea typeface="Montserrat"/>
                <a:cs typeface="Montserrat"/>
                <a:sym typeface="Montserrat"/>
              </a:rPr>
              <a:t>204793.75</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a:t>
            </a:r>
            <a:r>
              <a:rPr lang="en-GB" sz="1600" b="1">
                <a:solidFill>
                  <a:schemeClr val="lt1"/>
                </a:solidFill>
                <a:highlight>
                  <a:srgbClr val="FFFFFF"/>
                </a:highlight>
                <a:latin typeface="Montserrat"/>
                <a:ea typeface="Montserrat"/>
                <a:cs typeface="Montserrat"/>
                <a:sym typeface="Montserrat"/>
              </a:rPr>
              <a:t>497317.34</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RMSE test= 484832.84</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pic>
        <p:nvPicPr>
          <p:cNvPr id="188" name="Google Shape;188;p30"/>
          <p:cNvPicPr preferRelativeResize="0"/>
          <p:nvPr/>
        </p:nvPicPr>
        <p:blipFill>
          <a:blip r:embed="rId3">
            <a:alphaModFix/>
          </a:blip>
          <a:stretch>
            <a:fillRect/>
          </a:stretch>
        </p:blipFill>
        <p:spPr>
          <a:xfrm>
            <a:off x="3914325" y="1189441"/>
            <a:ext cx="5153449" cy="33794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 Regressor:</a:t>
            </a:r>
            <a:endParaRPr/>
          </a:p>
        </p:txBody>
      </p:sp>
      <p:sp>
        <p:nvSpPr>
          <p:cNvPr id="194" name="Google Shape;19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1"/>
          <p:cNvSpPr txBox="1"/>
          <p:nvPr/>
        </p:nvSpPr>
        <p:spPr>
          <a:xfrm>
            <a:off x="390300" y="1101175"/>
            <a:ext cx="52551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0.80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0.80</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00" b="1">
                <a:solidFill>
                  <a:schemeClr val="lt1"/>
                </a:solidFill>
                <a:highlight>
                  <a:srgbClr val="FFFFFF"/>
                </a:highlight>
                <a:latin typeface="Montserrat"/>
                <a:ea typeface="Montserrat"/>
                <a:cs typeface="Montserrat"/>
                <a:sym typeface="Montserrat"/>
              </a:rPr>
              <a:t>186583.31</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a:t>
            </a:r>
            <a:r>
              <a:rPr lang="en-GB" sz="1600" b="1">
                <a:solidFill>
                  <a:schemeClr val="lt1"/>
                </a:solidFill>
                <a:highlight>
                  <a:srgbClr val="FFFFFF"/>
                </a:highlight>
                <a:latin typeface="Montserrat"/>
                <a:ea typeface="Montserrat"/>
                <a:cs typeface="Montserrat"/>
                <a:sym typeface="Montserrat"/>
              </a:rPr>
              <a:t>191844.53</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a:t>
            </a:r>
            <a:r>
              <a:rPr lang="en-GB" sz="1600" b="1">
                <a:solidFill>
                  <a:schemeClr val="lt1"/>
                </a:solidFill>
                <a:highlight>
                  <a:srgbClr val="FFFFFF"/>
                </a:highlight>
                <a:latin typeface="Montserrat"/>
                <a:ea typeface="Montserrat"/>
                <a:cs typeface="Montserrat"/>
                <a:sym typeface="Montserrat"/>
              </a:rPr>
              <a:t>485371.33</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RMSE test= 488927.13</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pic>
        <p:nvPicPr>
          <p:cNvPr id="196" name="Google Shape;196;p31"/>
          <p:cNvPicPr preferRelativeResize="0"/>
          <p:nvPr/>
        </p:nvPicPr>
        <p:blipFill>
          <a:blip r:embed="rId3">
            <a:alphaModFix/>
          </a:blip>
          <a:stretch>
            <a:fillRect/>
          </a:stretch>
        </p:blipFill>
        <p:spPr>
          <a:xfrm>
            <a:off x="3780550" y="1152475"/>
            <a:ext cx="5071384" cy="3374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871500" y="445025"/>
            <a:ext cx="54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                </a:t>
            </a:r>
            <a:r>
              <a:rPr lang="en-GB" sz="3000"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017725"/>
            <a:ext cx="8520600" cy="387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Montserrat"/>
                <a:ea typeface="Montserrat"/>
                <a:cs typeface="Montserrat"/>
                <a:sym typeface="Montserrat"/>
              </a:rPr>
              <a:t>pTHeyOlem</a:t>
            </a:r>
            <a:endParaRPr>
              <a:latin typeface="Montserrat"/>
              <a:ea typeface="Montserrat"/>
              <a:cs typeface="Montserrat"/>
              <a:sym typeface="Montserrat"/>
            </a:endParaRPr>
          </a:p>
        </p:txBody>
      </p:sp>
      <p:sp>
        <p:nvSpPr>
          <p:cNvPr id="62" name="Google Shape;62;p14"/>
          <p:cNvSpPr txBox="1"/>
          <p:nvPr/>
        </p:nvSpPr>
        <p:spPr>
          <a:xfrm>
            <a:off x="933875" y="1338350"/>
            <a:ext cx="6465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latin typeface="Montserrat"/>
              <a:ea typeface="Montserrat"/>
              <a:cs typeface="Montserrat"/>
              <a:sym typeface="Montserrat"/>
            </a:endParaRPr>
          </a:p>
        </p:txBody>
      </p:sp>
      <p:sp>
        <p:nvSpPr>
          <p:cNvPr id="63" name="Google Shape;63;p14"/>
          <p:cNvSpPr txBox="1"/>
          <p:nvPr/>
        </p:nvSpPr>
        <p:spPr>
          <a:xfrm>
            <a:off x="933875" y="9515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64" name="Google Shape;64;p14"/>
          <p:cNvGraphicFramePr/>
          <p:nvPr/>
        </p:nvGraphicFramePr>
        <p:xfrm>
          <a:off x="1970063" y="1196400"/>
          <a:ext cx="5428800" cy="3437425"/>
        </p:xfrm>
        <a:graphic>
          <a:graphicData uri="http://schemas.openxmlformats.org/drawingml/2006/table">
            <a:tbl>
              <a:tblPr>
                <a:noFill/>
                <a:tableStyleId>{2A9068E3-54A2-4E14-921A-5BCA89D8A5CB}</a:tableStyleId>
              </a:tblPr>
              <a:tblGrid>
                <a:gridCol w="5428800"/>
              </a:tblGrid>
              <a:tr h="600175">
                <a:tc>
                  <a:txBody>
                    <a:bodyPr/>
                    <a:lstStyle/>
                    <a:p>
                      <a:pPr marL="0" lvl="0" indent="0" algn="l" rtl="0">
                        <a:spcBef>
                          <a:spcPts val="0"/>
                        </a:spcBef>
                        <a:spcAft>
                          <a:spcPts val="0"/>
                        </a:spcAft>
                        <a:buNone/>
                      </a:pPr>
                      <a:r>
                        <a:rPr lang="en-GB" sz="2600" b="1">
                          <a:solidFill>
                            <a:schemeClr val="dk1"/>
                          </a:solidFill>
                          <a:latin typeface="Montserrat"/>
                          <a:ea typeface="Montserrat"/>
                          <a:cs typeface="Montserrat"/>
                          <a:sym typeface="Montserrat"/>
                        </a:rPr>
                        <a:t> Title</a:t>
                      </a:r>
                      <a:endParaRPr sz="2600" b="1">
                        <a:solidFill>
                          <a:schemeClr val="dk1"/>
                        </a:solidFill>
                        <a:latin typeface="Montserrat"/>
                        <a:ea typeface="Montserrat"/>
                        <a:cs typeface="Montserrat"/>
                        <a:sym typeface="Montserrat"/>
                      </a:endParaRPr>
                    </a:p>
                  </a:txBody>
                  <a:tcPr marL="91425" marR="91425" marT="91425" marB="91425"/>
                </a:tc>
              </a:tr>
              <a:tr h="2837250">
                <a:tc>
                  <a:txBody>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EDA on features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Models used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Which model did we choose and why?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txBody>
                  <a:tcPr marL="91425" marR="91425" marT="91425" marB="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wrt Extra Trees Regressor:</a:t>
            </a:r>
            <a:endParaRPr/>
          </a:p>
        </p:txBody>
      </p:sp>
      <p:sp>
        <p:nvSpPr>
          <p:cNvPr id="202" name="Google Shape;202;p32"/>
          <p:cNvSpPr txBox="1">
            <a:spLocks noGrp="1"/>
          </p:cNvSpPr>
          <p:nvPr>
            <p:ph type="body" idx="1"/>
          </p:nvPr>
        </p:nvSpPr>
        <p:spPr>
          <a:xfrm>
            <a:off x="351900" y="1316025"/>
            <a:ext cx="8520600" cy="33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3" name="Google Shape;203;p32"/>
          <p:cNvPicPr preferRelativeResize="0"/>
          <p:nvPr/>
        </p:nvPicPr>
        <p:blipFill>
          <a:blip r:embed="rId3">
            <a:alphaModFix/>
          </a:blip>
          <a:stretch>
            <a:fillRect/>
          </a:stretch>
        </p:blipFill>
        <p:spPr>
          <a:xfrm>
            <a:off x="448625" y="1409000"/>
            <a:ext cx="7924800" cy="347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wrt XGBoost Regressor:</a:t>
            </a:r>
            <a:endParaRPr/>
          </a:p>
        </p:txBody>
      </p:sp>
      <p:sp>
        <p:nvSpPr>
          <p:cNvPr id="209" name="Google Shape;20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3"/>
          <p:cNvPicPr preferRelativeResize="0"/>
          <p:nvPr/>
        </p:nvPicPr>
        <p:blipFill>
          <a:blip r:embed="rId3">
            <a:alphaModFix/>
          </a:blip>
          <a:stretch>
            <a:fillRect/>
          </a:stretch>
        </p:blipFill>
        <p:spPr>
          <a:xfrm>
            <a:off x="311700" y="1399000"/>
            <a:ext cx="7924800" cy="363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0" y="445025"/>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wrt Random Forest Regressor:</a:t>
            </a:r>
            <a:endParaRPr/>
          </a:p>
          <a:p>
            <a:pPr marL="0" lvl="0" indent="0" algn="l" rtl="0">
              <a:spcBef>
                <a:spcPts val="0"/>
              </a:spcBef>
              <a:spcAft>
                <a:spcPts val="0"/>
              </a:spcAft>
              <a:buNone/>
            </a:pPr>
            <a:endParaRPr/>
          </a:p>
        </p:txBody>
      </p:sp>
      <p:sp>
        <p:nvSpPr>
          <p:cNvPr id="216" name="Google Shape;216;p34"/>
          <p:cNvSpPr txBox="1">
            <a:spLocks noGrp="1"/>
          </p:cNvSpPr>
          <p:nvPr>
            <p:ph type="body" idx="1"/>
          </p:nvPr>
        </p:nvSpPr>
        <p:spPr>
          <a:xfrm>
            <a:off x="311700" y="1379275"/>
            <a:ext cx="8520600" cy="31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7" name="Google Shape;217;p34"/>
          <p:cNvPicPr preferRelativeResize="0"/>
          <p:nvPr/>
        </p:nvPicPr>
        <p:blipFill>
          <a:blip r:embed="rId3">
            <a:alphaModFix/>
          </a:blip>
          <a:stretch>
            <a:fillRect/>
          </a:stretch>
        </p:blipFill>
        <p:spPr>
          <a:xfrm>
            <a:off x="609600" y="1504950"/>
            <a:ext cx="7924800" cy="363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Comparison:</a:t>
            </a:r>
            <a:endParaRPr/>
          </a:p>
        </p:txBody>
      </p:sp>
      <p:sp>
        <p:nvSpPr>
          <p:cNvPr id="223" name="Google Shape;22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35"/>
          <p:cNvSpPr txBox="1"/>
          <p:nvPr/>
        </p:nvSpPr>
        <p:spPr>
          <a:xfrm>
            <a:off x="311700" y="1152475"/>
            <a:ext cx="52551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pic>
        <p:nvPicPr>
          <p:cNvPr id="225" name="Google Shape;225;p35"/>
          <p:cNvPicPr preferRelativeResize="0"/>
          <p:nvPr/>
        </p:nvPicPr>
        <p:blipFill>
          <a:blip r:embed="rId3">
            <a:alphaModFix/>
          </a:blip>
          <a:stretch>
            <a:fillRect/>
          </a:stretch>
        </p:blipFill>
        <p:spPr>
          <a:xfrm>
            <a:off x="0" y="1404047"/>
            <a:ext cx="4425126" cy="3739454"/>
          </a:xfrm>
          <a:prstGeom prst="rect">
            <a:avLst/>
          </a:prstGeom>
          <a:noFill/>
          <a:ln>
            <a:noFill/>
          </a:ln>
        </p:spPr>
      </p:pic>
      <p:pic>
        <p:nvPicPr>
          <p:cNvPr id="226" name="Google Shape;226;p35"/>
          <p:cNvPicPr preferRelativeResize="0"/>
          <p:nvPr/>
        </p:nvPicPr>
        <p:blipFill>
          <a:blip r:embed="rId4">
            <a:alphaModFix/>
          </a:blip>
          <a:stretch>
            <a:fillRect/>
          </a:stretch>
        </p:blipFill>
        <p:spPr>
          <a:xfrm>
            <a:off x="4640650" y="1337943"/>
            <a:ext cx="4503350" cy="38055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Which model did we choose and why?</a:t>
            </a:r>
            <a:endParaRPr/>
          </a:p>
        </p:txBody>
      </p:sp>
      <p:sp>
        <p:nvSpPr>
          <p:cNvPr id="232" name="Google Shape;23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6"/>
          <p:cNvSpPr txBox="1"/>
          <p:nvPr/>
        </p:nvSpPr>
        <p:spPr>
          <a:xfrm>
            <a:off x="311700" y="1152475"/>
            <a:ext cx="52551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sp>
        <p:nvSpPr>
          <p:cNvPr id="234" name="Google Shape;234;p36"/>
          <p:cNvSpPr txBox="1"/>
          <p:nvPr/>
        </p:nvSpPr>
        <p:spPr>
          <a:xfrm>
            <a:off x="616575" y="1314275"/>
            <a:ext cx="7106700" cy="15816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700"/>
              </a:spcBef>
              <a:spcAft>
                <a:spcPts val="0"/>
              </a:spcAft>
              <a:buClr>
                <a:schemeClr val="lt1"/>
              </a:buClr>
              <a:buSzPts val="1700"/>
              <a:buFont typeface="Montserrat"/>
              <a:buChar char="●"/>
            </a:pPr>
            <a:r>
              <a:rPr lang="en-GB" sz="1600" b="1">
                <a:solidFill>
                  <a:schemeClr val="lt1"/>
                </a:solidFill>
                <a:highlight>
                  <a:srgbClr val="FFFFFF"/>
                </a:highlight>
                <a:latin typeface="Montserrat"/>
                <a:ea typeface="Montserrat"/>
                <a:cs typeface="Montserrat"/>
                <a:sym typeface="Montserrat"/>
              </a:rPr>
              <a:t>Out of all these models RandomForestRegressor is the best performer in terms of MAE.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MAE is the best deciding factor because it isn’t affected by outliers. </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MAE is linear and RMSE is quadratically increasing.</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40" name="Google Shape;24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
        <p:nvSpPr>
          <p:cNvPr id="241" name="Google Shape;241;p37"/>
          <p:cNvSpPr txBox="1"/>
          <p:nvPr/>
        </p:nvSpPr>
        <p:spPr>
          <a:xfrm>
            <a:off x="2156550" y="1970650"/>
            <a:ext cx="7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2" name="Google Shape;242;p37"/>
          <p:cNvSpPr txBox="1"/>
          <p:nvPr/>
        </p:nvSpPr>
        <p:spPr>
          <a:xfrm>
            <a:off x="795775" y="1402900"/>
            <a:ext cx="7138800" cy="21549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Dataset have lots of textual and categorical data having high ordinal number. So the conversion to meaningful numerical data was a challenge.</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Treating the outliers in numerical features.</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Generation of new features which needs to be added in the model.</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Choosing the right features for modelling.</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Choosing the right models to get the best scores.</a:t>
            </a:r>
            <a:endParaRPr sz="1600" b="1">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8" name="Google Shape;24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38"/>
          <p:cNvSpPr txBox="1"/>
          <p:nvPr/>
        </p:nvSpPr>
        <p:spPr>
          <a:xfrm>
            <a:off x="311700" y="1336425"/>
            <a:ext cx="8266800" cy="2538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800"/>
              </a:spcBef>
              <a:spcAft>
                <a:spcPts val="0"/>
              </a:spcAft>
              <a:buClr>
                <a:srgbClr val="172B4D"/>
              </a:buClr>
              <a:buSzPts val="1500"/>
              <a:buFont typeface="Montserrat"/>
              <a:buChar char="●"/>
            </a:pPr>
            <a:r>
              <a:rPr lang="en-GB" sz="1500" b="1">
                <a:solidFill>
                  <a:schemeClr val="lt1"/>
                </a:solidFill>
                <a:latin typeface="Montserrat"/>
                <a:ea typeface="Montserrat"/>
                <a:cs typeface="Montserrat"/>
                <a:sym typeface="Montserrat"/>
              </a:rPr>
              <a:t>We build a predictive model, which could help TED in predicting the views of the talks uploaded on the TEDx website.</a:t>
            </a:r>
            <a:endParaRPr sz="1500" b="1">
              <a:solidFill>
                <a:schemeClr val="lt1"/>
              </a:solidFill>
              <a:latin typeface="Montserrat"/>
              <a:ea typeface="Montserrat"/>
              <a:cs typeface="Montserrat"/>
              <a:sym typeface="Montserrat"/>
            </a:endParaRPr>
          </a:p>
          <a:p>
            <a:pPr marL="457200" lvl="0" indent="-323850" algn="l" rtl="0">
              <a:lnSpc>
                <a:spcPct val="115000"/>
              </a:lnSpc>
              <a:spcBef>
                <a:spcPts val="0"/>
              </a:spcBef>
              <a:spcAft>
                <a:spcPts val="0"/>
              </a:spcAft>
              <a:buClr>
                <a:schemeClr val="lt1"/>
              </a:buClr>
              <a:buSzPts val="1500"/>
              <a:buFont typeface="Montserrat"/>
              <a:buChar char="●"/>
            </a:pPr>
            <a:r>
              <a:rPr lang="en-GB" sz="1500" b="1">
                <a:solidFill>
                  <a:schemeClr val="lt1"/>
                </a:solidFill>
                <a:latin typeface="Montserrat"/>
                <a:ea typeface="Montserrat"/>
                <a:cs typeface="Montserrat"/>
                <a:sym typeface="Montserrat"/>
              </a:rPr>
              <a:t>TED can increase their views and popularity by increasing videos on sections like Technology and Science.</a:t>
            </a:r>
            <a:endParaRPr sz="1500" b="1">
              <a:solidFill>
                <a:schemeClr val="lt1"/>
              </a:solidFill>
              <a:latin typeface="Montserrat"/>
              <a:ea typeface="Montserrat"/>
              <a:cs typeface="Montserrat"/>
              <a:sym typeface="Montserrat"/>
            </a:endParaRPr>
          </a:p>
          <a:p>
            <a:pPr marL="457200" lvl="0" indent="-323850" algn="l" rtl="0">
              <a:lnSpc>
                <a:spcPct val="115000"/>
              </a:lnSpc>
              <a:spcBef>
                <a:spcPts val="0"/>
              </a:spcBef>
              <a:spcAft>
                <a:spcPts val="0"/>
              </a:spcAft>
              <a:buClr>
                <a:schemeClr val="lt1"/>
              </a:buClr>
              <a:buSzPts val="1500"/>
              <a:buFont typeface="Montserrat"/>
              <a:buChar char="●"/>
            </a:pPr>
            <a:r>
              <a:rPr lang="en-GB" sz="1500" b="1">
                <a:solidFill>
                  <a:schemeClr val="lt1"/>
                </a:solidFill>
                <a:latin typeface="Montserrat"/>
                <a:ea typeface="Montserrat"/>
                <a:cs typeface="Montserrat"/>
                <a:sym typeface="Montserrat"/>
              </a:rPr>
              <a:t>TED can tackle the sectors like Music by inviting more popular speakers in this sectors like ‘OK GO’ in this category.</a:t>
            </a:r>
            <a:endParaRPr sz="1500" b="1">
              <a:solidFill>
                <a:schemeClr val="lt1"/>
              </a:solidFill>
              <a:latin typeface="Montserrat"/>
              <a:ea typeface="Montserrat"/>
              <a:cs typeface="Montserrat"/>
              <a:sym typeface="Montserrat"/>
            </a:endParaRPr>
          </a:p>
          <a:p>
            <a:pPr marL="457200" lvl="0" indent="0" algn="l" rtl="0">
              <a:lnSpc>
                <a:spcPct val="115000"/>
              </a:lnSpc>
              <a:spcBef>
                <a:spcPts val="1800"/>
              </a:spcBef>
              <a:spcAft>
                <a:spcPts val="0"/>
              </a:spcAft>
              <a:buNone/>
            </a:pPr>
            <a:endParaRPr sz="1600" b="1">
              <a:solidFill>
                <a:schemeClr val="lt1"/>
              </a:solidFill>
              <a:highlight>
                <a:srgbClr val="FFFFFF"/>
              </a:highlight>
              <a:latin typeface="Montserrat"/>
              <a:ea typeface="Montserrat"/>
              <a:cs typeface="Montserrat"/>
              <a:sym typeface="Montserrat"/>
            </a:endParaRPr>
          </a:p>
          <a:p>
            <a:pPr marL="457200" marR="0" lvl="0" indent="0" algn="l" rtl="0">
              <a:lnSpc>
                <a:spcPct val="100000"/>
              </a:lnSpc>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55" name="Google Shape;255;p3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a:t>
            </a:r>
            <a:endParaRPr/>
          </a:p>
        </p:txBody>
      </p:sp>
      <p:sp>
        <p:nvSpPr>
          <p:cNvPr id="71" name="Google Shape;71;p15"/>
          <p:cNvSpPr txBox="1"/>
          <p:nvPr/>
        </p:nvSpPr>
        <p:spPr>
          <a:xfrm>
            <a:off x="1983025" y="2057400"/>
            <a:ext cx="7138800" cy="83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2" name="Google Shape;72;p15"/>
          <p:cNvSpPr txBox="1"/>
          <p:nvPr/>
        </p:nvSpPr>
        <p:spPr>
          <a:xfrm>
            <a:off x="311700" y="1264175"/>
            <a:ext cx="7831200" cy="4010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70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a:t>
            </a:r>
            <a:endParaRPr sz="15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TED Conferences have gone on to become the Mecca of ideas from virtually all walks of life. </a:t>
            </a:r>
            <a:endParaRPr sz="15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As of 2015, TED and its sister TEDx chapters have published more than 2000 talks for free consumption by the masses and its speaker list boasts of the likes of Al Gore, Jimmy Wales, Shahrukh Khan, and Bill Gates.</a:t>
            </a:r>
            <a:endParaRPr sz="1500" b="1">
              <a:solidFill>
                <a:schemeClr val="lt1"/>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rgbClr val="172B4D"/>
              </a:buClr>
              <a:buSzPts val="1500"/>
              <a:buFont typeface="Montserrat"/>
              <a:buChar char="●"/>
            </a:pPr>
            <a:r>
              <a:rPr lang="en-GB" sz="1500" b="1">
                <a:solidFill>
                  <a:schemeClr val="lt1"/>
                </a:solidFill>
                <a:latin typeface="Montserrat"/>
                <a:ea typeface="Montserrat"/>
                <a:cs typeface="Montserrat"/>
                <a:sym typeface="Montserrat"/>
              </a:rPr>
              <a:t>The main objective is to build a predictive model, which could help in predicting the views of the videos uploaded on the TEDx website.</a:t>
            </a:r>
            <a:endParaRPr sz="1500" b="1">
              <a:solidFill>
                <a:schemeClr val="lt1"/>
              </a:solidFill>
              <a:latin typeface="Montserrat"/>
              <a:ea typeface="Montserrat"/>
              <a:cs typeface="Montserrat"/>
              <a:sym typeface="Montserrat"/>
            </a:endParaRPr>
          </a:p>
          <a:p>
            <a:pPr marL="0" lvl="0" indent="0" algn="l" rtl="0">
              <a:lnSpc>
                <a:spcPct val="115000"/>
              </a:lnSpc>
              <a:spcBef>
                <a:spcPts val="700"/>
              </a:spcBef>
              <a:spcAft>
                <a:spcPts val="700"/>
              </a:spcAft>
              <a:buNone/>
            </a:pPr>
            <a:endParaRPr sz="15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0075" y="29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8" name="Google Shape;78;p16"/>
          <p:cNvSpPr txBox="1">
            <a:spLocks noGrp="1"/>
          </p:cNvSpPr>
          <p:nvPr>
            <p:ph type="body" idx="1"/>
          </p:nvPr>
        </p:nvSpPr>
        <p:spPr>
          <a:xfrm>
            <a:off x="311700" y="2389575"/>
            <a:ext cx="8520600" cy="21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6"/>
          <p:cNvSpPr txBox="1"/>
          <p:nvPr/>
        </p:nvSpPr>
        <p:spPr>
          <a:xfrm>
            <a:off x="778650" y="1031450"/>
            <a:ext cx="7736700" cy="374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600" b="1">
                <a:solidFill>
                  <a:schemeClr val="dk1"/>
                </a:solidFill>
                <a:latin typeface="Montserrat"/>
                <a:ea typeface="Montserrat"/>
                <a:cs typeface="Montserrat"/>
                <a:sym typeface="Montserrat"/>
              </a:rPr>
              <a:t>Data set name:</a:t>
            </a:r>
            <a:r>
              <a:rPr lang="en-GB" sz="2800" b="1">
                <a:solidFill>
                  <a:schemeClr val="dk1"/>
                </a:solidFill>
                <a:latin typeface="Montserrat"/>
                <a:ea typeface="Montserrat"/>
                <a:cs typeface="Montserrat"/>
                <a:sym typeface="Montserrat"/>
              </a:rPr>
              <a:t> </a:t>
            </a:r>
            <a:r>
              <a:rPr lang="en-GB" sz="1600" b="1">
                <a:solidFill>
                  <a:schemeClr val="lt1"/>
                </a:solidFill>
                <a:latin typeface="Montserrat"/>
                <a:ea typeface="Montserrat"/>
                <a:cs typeface="Montserrat"/>
                <a:sym typeface="Montserrat"/>
              </a:rPr>
              <a:t>data_ted_talks</a:t>
            </a:r>
            <a:endParaRPr sz="1600" b="1">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a:solidFill>
                  <a:schemeClr val="dk1"/>
                </a:solidFill>
                <a:latin typeface="Montserrat"/>
                <a:ea typeface="Montserrat"/>
                <a:cs typeface="Montserrat"/>
                <a:sym typeface="Montserrat"/>
              </a:rPr>
              <a:t>Shape:</a:t>
            </a:r>
            <a:endParaRPr sz="1600" b="1">
              <a:solidFill>
                <a:schemeClr val="dk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Rows -- 4005</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Columns--19</a:t>
            </a:r>
            <a:endParaRPr sz="1600" b="1">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a:solidFill>
                  <a:schemeClr val="dk1"/>
                </a:solidFill>
                <a:latin typeface="Montserrat"/>
                <a:ea typeface="Montserrat"/>
                <a:cs typeface="Montserrat"/>
                <a:sym typeface="Montserrat"/>
              </a:rPr>
              <a:t>Features:</a:t>
            </a:r>
            <a:endParaRPr sz="1600" b="1">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'talk_id', 'title', 'speaker_1', 'all_speakers', 'occupations', 'about_speakers', 'recorded_date', 'published_date', 'event', 'native_lang', 'available_lang', 'comments', 'duration', 'topics', 'related_talks', 'url', 'description', 'transcript' </a:t>
            </a:r>
            <a:endParaRPr sz="1600" b="1">
              <a:solidFill>
                <a:schemeClr val="lt1"/>
              </a:solidFill>
              <a:highlight>
                <a:srgbClr val="FFFFFF"/>
              </a:highlight>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a:solidFill>
                  <a:schemeClr val="dk1"/>
                </a:solidFill>
                <a:highlight>
                  <a:srgbClr val="FFFFFF"/>
                </a:highlight>
                <a:latin typeface="Montserrat"/>
                <a:ea typeface="Montserrat"/>
                <a:cs typeface="Montserrat"/>
                <a:sym typeface="Montserrat"/>
              </a:rPr>
              <a:t>Target Variable:</a:t>
            </a:r>
            <a:r>
              <a:rPr lang="en-GB" sz="1600" b="1">
                <a:solidFill>
                  <a:schemeClr val="lt1"/>
                </a:solidFill>
                <a:highlight>
                  <a:srgbClr val="FFFFFF"/>
                </a:highlight>
                <a:latin typeface="Montserrat"/>
                <a:ea typeface="Montserrat"/>
                <a:cs typeface="Montserrat"/>
                <a:sym typeface="Montserrat"/>
              </a:rPr>
              <a:t> 'views'</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04000" y="2081025"/>
            <a:ext cx="812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on Features</a:t>
            </a:r>
            <a:endParaRPr b="1">
              <a:latin typeface="Montserrat"/>
              <a:ea typeface="Montserrat"/>
              <a:cs typeface="Montserrat"/>
              <a:sym typeface="Montserrat"/>
            </a:endParaRPr>
          </a:p>
        </p:txBody>
      </p:sp>
      <p:sp>
        <p:nvSpPr>
          <p:cNvPr id="85" name="Google Shape;85;p17"/>
          <p:cNvSpPr txBox="1">
            <a:spLocks noGrp="1"/>
          </p:cNvSpPr>
          <p:nvPr>
            <p:ph type="body" idx="1"/>
          </p:nvPr>
        </p:nvSpPr>
        <p:spPr>
          <a:xfrm>
            <a:off x="472825" y="2800875"/>
            <a:ext cx="4348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 Missing Data Check</a:t>
            </a:r>
            <a:endParaRPr b="1">
              <a:latin typeface="Montserrat"/>
              <a:ea typeface="Montserrat"/>
              <a:cs typeface="Montserrat"/>
              <a:sym typeface="Montserrat"/>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2" name="Google Shape;92;p18"/>
          <p:cNvPicPr preferRelativeResize="0"/>
          <p:nvPr/>
        </p:nvPicPr>
        <p:blipFill>
          <a:blip r:embed="rId3">
            <a:alphaModFix/>
          </a:blip>
          <a:stretch>
            <a:fillRect/>
          </a:stretch>
        </p:blipFill>
        <p:spPr>
          <a:xfrm>
            <a:off x="4029525" y="1062050"/>
            <a:ext cx="4720175" cy="3880300"/>
          </a:xfrm>
          <a:prstGeom prst="rect">
            <a:avLst/>
          </a:prstGeom>
          <a:noFill/>
          <a:ln>
            <a:noFill/>
          </a:ln>
        </p:spPr>
      </p:pic>
      <p:sp>
        <p:nvSpPr>
          <p:cNvPr id="93" name="Google Shape;93;p18"/>
          <p:cNvSpPr txBox="1"/>
          <p:nvPr/>
        </p:nvSpPr>
        <p:spPr>
          <a:xfrm>
            <a:off x="495100" y="1471525"/>
            <a:ext cx="3190500" cy="1908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KNN imputation for Numerical Features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Replaced Categorical Features Nan values with ‘Unknown’ category</a:t>
            </a:r>
            <a:endParaRPr sz="1600"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21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Speakers with Views:</a:t>
            </a:r>
            <a:endParaRPr/>
          </a:p>
        </p:txBody>
      </p:sp>
      <p:sp>
        <p:nvSpPr>
          <p:cNvPr id="99" name="Google Shape;99;p19"/>
          <p:cNvSpPr txBox="1">
            <a:spLocks noGrp="1"/>
          </p:cNvSpPr>
          <p:nvPr>
            <p:ph type="body" idx="1"/>
          </p:nvPr>
        </p:nvSpPr>
        <p:spPr>
          <a:xfrm>
            <a:off x="311700" y="1056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 name="Google Shape;100;p19"/>
          <p:cNvPicPr preferRelativeResize="0"/>
          <p:nvPr/>
        </p:nvPicPr>
        <p:blipFill>
          <a:blip r:embed="rId3">
            <a:alphaModFix/>
          </a:blip>
          <a:stretch>
            <a:fillRect/>
          </a:stretch>
        </p:blipFill>
        <p:spPr>
          <a:xfrm>
            <a:off x="0" y="901375"/>
            <a:ext cx="4452100" cy="32932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629075" y="925150"/>
            <a:ext cx="4514925" cy="3293200"/>
          </a:xfrm>
          <a:prstGeom prst="rect">
            <a:avLst/>
          </a:prstGeom>
          <a:noFill/>
          <a:ln>
            <a:noFill/>
          </a:ln>
        </p:spPr>
      </p:pic>
      <p:sp>
        <p:nvSpPr>
          <p:cNvPr id="102" name="Google Shape;102;p19"/>
          <p:cNvSpPr txBox="1"/>
          <p:nvPr/>
        </p:nvSpPr>
        <p:spPr>
          <a:xfrm>
            <a:off x="635700" y="4194575"/>
            <a:ext cx="81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Speakers of most popular video                                     Top Speakers by total Views</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186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Events with Views:</a:t>
            </a:r>
            <a:endParaRPr b="1"/>
          </a:p>
        </p:txBody>
      </p:sp>
      <p:sp>
        <p:nvSpPr>
          <p:cNvPr id="108" name="Google Shape;108;p20"/>
          <p:cNvSpPr txBox="1">
            <a:spLocks noGrp="1"/>
          </p:cNvSpPr>
          <p:nvPr>
            <p:ph type="body" idx="1"/>
          </p:nvPr>
        </p:nvSpPr>
        <p:spPr>
          <a:xfrm>
            <a:off x="311700" y="97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9" name="Google Shape;109;p20"/>
          <p:cNvPicPr preferRelativeResize="0"/>
          <p:nvPr/>
        </p:nvPicPr>
        <p:blipFill>
          <a:blip r:embed="rId3">
            <a:alphaModFix/>
          </a:blip>
          <a:stretch>
            <a:fillRect/>
          </a:stretch>
        </p:blipFill>
        <p:spPr>
          <a:xfrm>
            <a:off x="-100575" y="1048825"/>
            <a:ext cx="4344124" cy="3280450"/>
          </a:xfrm>
          <a:prstGeom prst="rect">
            <a:avLst/>
          </a:prstGeom>
          <a:noFill/>
          <a:ln>
            <a:noFill/>
          </a:ln>
        </p:spPr>
      </p:pic>
      <p:sp>
        <p:nvSpPr>
          <p:cNvPr id="110" name="Google Shape;110;p20"/>
          <p:cNvSpPr txBox="1"/>
          <p:nvPr/>
        </p:nvSpPr>
        <p:spPr>
          <a:xfrm>
            <a:off x="522600" y="4428350"/>
            <a:ext cx="816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Most Frequent event category                                              Top Events by Average Views</a:t>
            </a:r>
            <a:endParaRPr b="1">
              <a:solidFill>
                <a:schemeClr val="lt1"/>
              </a:solidFill>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4572000" y="998425"/>
            <a:ext cx="4571999"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135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Published Days with Views:</a:t>
            </a:r>
            <a:endParaRPr b="1"/>
          </a:p>
        </p:txBody>
      </p:sp>
      <p:sp>
        <p:nvSpPr>
          <p:cNvPr id="117" name="Google Shape;11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8" name="Google Shape;118;p21"/>
          <p:cNvPicPr preferRelativeResize="0"/>
          <p:nvPr/>
        </p:nvPicPr>
        <p:blipFill>
          <a:blip r:embed="rId3">
            <a:alphaModFix/>
          </a:blip>
          <a:stretch>
            <a:fillRect/>
          </a:stretch>
        </p:blipFill>
        <p:spPr>
          <a:xfrm>
            <a:off x="0" y="783900"/>
            <a:ext cx="4496450" cy="30531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783525" y="783900"/>
            <a:ext cx="4210725" cy="3053100"/>
          </a:xfrm>
          <a:prstGeom prst="rect">
            <a:avLst/>
          </a:prstGeom>
          <a:noFill/>
          <a:ln>
            <a:noFill/>
          </a:ln>
        </p:spPr>
      </p:pic>
      <p:sp>
        <p:nvSpPr>
          <p:cNvPr id="120" name="Google Shape;120;p21"/>
          <p:cNvSpPr txBox="1"/>
          <p:nvPr/>
        </p:nvSpPr>
        <p:spPr>
          <a:xfrm>
            <a:off x="1422100" y="4293050"/>
            <a:ext cx="6889800" cy="431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Friday release is impacting the views of the video</a:t>
            </a:r>
            <a:endParaRPr sz="1600" b="1">
              <a:solidFill>
                <a:schemeClr val="lt1"/>
              </a:solidFill>
              <a:latin typeface="Montserrat"/>
              <a:ea typeface="Montserrat"/>
              <a:cs typeface="Montserrat"/>
              <a:sym typeface="Montserrat"/>
            </a:endParaRPr>
          </a:p>
        </p:txBody>
      </p:sp>
      <p:sp>
        <p:nvSpPr>
          <p:cNvPr id="121" name="Google Shape;121;p21"/>
          <p:cNvSpPr txBox="1"/>
          <p:nvPr/>
        </p:nvSpPr>
        <p:spPr>
          <a:xfrm>
            <a:off x="467600" y="3823250"/>
            <a:ext cx="81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Frequent Released Days                                                       Released Days by avg Views</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PresentationFormat>On-screen Show (16:9)</PresentationFormat>
  <Paragraphs>139</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Montserrat</vt:lpstr>
      <vt:lpstr>Simple Light</vt:lpstr>
      <vt:lpstr>Capstone Project - 2 Team 2 TED Talk Views Prediction </vt:lpstr>
      <vt:lpstr>                Content</vt:lpstr>
      <vt:lpstr>Problem Statement</vt:lpstr>
      <vt:lpstr>Data Summary:</vt:lpstr>
      <vt:lpstr>Exploratory Data Analysis on Features</vt:lpstr>
      <vt:lpstr> Missing Data Check</vt:lpstr>
      <vt:lpstr>Speakers with Views:</vt:lpstr>
      <vt:lpstr>Events with Views:</vt:lpstr>
      <vt:lpstr>Published Days with Views:</vt:lpstr>
      <vt:lpstr>Published Year with Views:</vt:lpstr>
      <vt:lpstr>Most Popular Occupations:</vt:lpstr>
      <vt:lpstr>Most popular Titles:</vt:lpstr>
      <vt:lpstr>Most popular Topics According to Views:</vt:lpstr>
      <vt:lpstr>Feature Engineering</vt:lpstr>
      <vt:lpstr>Features selection(f regression):</vt:lpstr>
      <vt:lpstr>Models used:</vt:lpstr>
      <vt:lpstr>XGBoost Regressor:</vt:lpstr>
      <vt:lpstr>Extra Trees Regressor:</vt:lpstr>
      <vt:lpstr>Random Forest Regressor:</vt:lpstr>
      <vt:lpstr>Feature importance wrt Extra Trees Regressor:</vt:lpstr>
      <vt:lpstr>Feature importance wrt XGBoost Regressor:</vt:lpstr>
      <vt:lpstr>Feature importance wrt Random Forest Regressor: </vt:lpstr>
      <vt:lpstr>Model Comparison:</vt:lpstr>
      <vt:lpstr>Which model did we choose and why?</vt:lpstr>
      <vt:lpstr>Challenges</vt:lpstr>
      <vt:lpstr>Conclusion</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Team 2 TED Talk Views Prediction</dc:title>
  <dc:creator>user</dc:creator>
  <cp:lastModifiedBy>user</cp:lastModifiedBy>
  <cp:revision>1</cp:revision>
  <dcterms:modified xsi:type="dcterms:W3CDTF">2021-06-14T15:56:14Z</dcterms:modified>
</cp:coreProperties>
</file>