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9"/>
  </p:notesMasterIdLst>
  <p:sldIdLst>
    <p:sldId id="256" r:id="rId5"/>
    <p:sldId id="257" r:id="rId6"/>
    <p:sldId id="271" r:id="rId7"/>
    <p:sldId id="258" r:id="rId8"/>
    <p:sldId id="272" r:id="rId9"/>
    <p:sldId id="273" r:id="rId10"/>
    <p:sldId id="276" r:id="rId11"/>
    <p:sldId id="269" r:id="rId12"/>
    <p:sldId id="262" r:id="rId13"/>
    <p:sldId id="261" r:id="rId14"/>
    <p:sldId id="264" r:id="rId15"/>
    <p:sldId id="265" r:id="rId16"/>
    <p:sldId id="266" r:id="rId17"/>
    <p:sldId id="259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E8E71-6989-402F-94A7-AF5441A9F780}" type="datetimeFigureOut">
              <a:rPr lang="pt-BR" smtClean="0"/>
              <a:t>08/11/2023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6EF25-5AFB-45E0-BB1D-7F628C4E45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28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16EF25-5AFB-45E0-BB1D-7F628C4E453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590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3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8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7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3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0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2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ari.com.br/websockets" TargetMode="External" /><Relationship Id="rId2" Type="http://schemas.openxmlformats.org/officeDocument/2006/relationships/hyperlink" Target="https://www.devmedia.com.br/crie-aplicacoes-com-websocket/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ell.is/posts/websockets-from-scratch/" TargetMode="External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>
                <a:solidFill>
                  <a:schemeClr val="tx1"/>
                </a:solidFill>
                <a:latin typeface="Arial"/>
                <a:cs typeface="Arial"/>
              </a:rPr>
              <a:t>WEBSOCKETS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9A447-749A-D032-CF9E-914DB00D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490" y="4134000"/>
            <a:ext cx="6858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sz="1700">
                <a:latin typeface="Arial"/>
                <a:cs typeface="Calibri"/>
              </a:rPr>
              <a:t>2211550481 Isabela Ferreira da Silva</a:t>
            </a:r>
          </a:p>
          <a:p>
            <a:pPr algn="l"/>
            <a:r>
              <a:rPr lang="pt-BR" sz="1700">
                <a:latin typeface="Arial"/>
                <a:cs typeface="Calibri"/>
              </a:rPr>
              <a:t>2211550806 Pedro Paulo Souza de Oliveira</a:t>
            </a:r>
          </a:p>
          <a:p>
            <a:pPr algn="l"/>
            <a:r>
              <a:rPr lang="pt-BR" sz="1700">
                <a:latin typeface="Arial"/>
                <a:cs typeface="Calibri"/>
              </a:rPr>
              <a:t>2211550430 Raquel Pimentel Ramos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Arial" pitchFamily="34" charset="0"/>
                <a:cs typeface="Arial" pitchFamily="34" charset="0"/>
              </a:rPr>
              <a:t>VANTAGENS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>
                <a:latin typeface="Arial" pitchFamily="34" charset="0"/>
                <a:cs typeface="Arial" pitchFamily="34" charset="0"/>
              </a:rPr>
              <a:t>Capacidade de </a:t>
            </a:r>
            <a:r>
              <a:rPr lang="pt-BR" sz="2400" b="1">
                <a:latin typeface="Arial" pitchFamily="34" charset="0"/>
                <a:cs typeface="Arial" pitchFamily="34" charset="0"/>
              </a:rPr>
              <a:t>comunicação bidirecional em tempo real</a:t>
            </a:r>
            <a:r>
              <a:rPr lang="pt-BR" sz="2400">
                <a:latin typeface="Arial" pitchFamily="34" charset="0"/>
                <a:cs typeface="Arial" pitchFamily="34" charset="0"/>
              </a:rPr>
              <a:t>. Isso significa que, em vez de ter que realizar solicitações HTTP repetidas para atualizar informações, os </a:t>
            </a:r>
            <a:r>
              <a:rPr lang="pt-BR" sz="2400" err="1">
                <a:latin typeface="Arial" pitchFamily="34" charset="0"/>
                <a:cs typeface="Arial" pitchFamily="34" charset="0"/>
              </a:rPr>
              <a:t>WebSockets</a:t>
            </a:r>
            <a:r>
              <a:rPr lang="pt-BR" sz="2400">
                <a:latin typeface="Arial" pitchFamily="34" charset="0"/>
                <a:cs typeface="Arial" pitchFamily="34" charset="0"/>
              </a:rPr>
              <a:t> permitem que as informações sejam atualizadas automaticamente sem a necessidade de uma nova solicitação.</a:t>
            </a:r>
          </a:p>
          <a:p>
            <a:r>
              <a:rPr lang="pt-BR" sz="2400" b="1">
                <a:latin typeface="Arial" pitchFamily="34" charset="0"/>
                <a:cs typeface="Arial" pitchFamily="34" charset="0"/>
              </a:rPr>
              <a:t>Eficiência.</a:t>
            </a:r>
            <a:r>
              <a:rPr lang="pt-BR" sz="2400">
                <a:latin typeface="Arial" pitchFamily="34" charset="0"/>
                <a:cs typeface="Arial" pitchFamily="34" charset="0"/>
              </a:rPr>
              <a:t> Como as conexões de </a:t>
            </a:r>
            <a:r>
              <a:rPr lang="pt-BR" sz="2400" err="1">
                <a:latin typeface="Arial" pitchFamily="34" charset="0"/>
                <a:cs typeface="Arial" pitchFamily="34" charset="0"/>
              </a:rPr>
              <a:t>WebSockets</a:t>
            </a:r>
            <a:r>
              <a:rPr lang="pt-BR" sz="2400">
                <a:latin typeface="Arial" pitchFamily="34" charset="0"/>
                <a:cs typeface="Arial" pitchFamily="34" charset="0"/>
              </a:rPr>
              <a:t> são mantidas abertas, há menos sobrecarga de comunicação do que com outras tecnologias de comunicação, como as requisições HTTP. Isso pode melhorar o desempenho da aplicação e a experiência do usuário.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>
                <a:latin typeface="Arial" pitchFamily="34" charset="0"/>
                <a:cs typeface="Arial" pitchFamily="34" charset="0"/>
              </a:rPr>
              <a:t>É UMA BOA ESCOLHA?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57161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pt-BR"/>
              <a:t>	</a:t>
            </a:r>
            <a:r>
              <a:rPr lang="pt-BR" sz="3000">
                <a:latin typeface="Arial" pitchFamily="34" charset="0"/>
                <a:cs typeface="Arial" pitchFamily="34" charset="0"/>
              </a:rPr>
              <a:t>Em termos de comparação com outras tecnologias de comunicação, como as requisições HTTP, as vantagens e desvantagens dos </a:t>
            </a:r>
            <a:r>
              <a:rPr lang="pt-BR" sz="3000" err="1">
                <a:latin typeface="Arial" pitchFamily="34" charset="0"/>
                <a:cs typeface="Arial" pitchFamily="34" charset="0"/>
              </a:rPr>
              <a:t>WebSockets</a:t>
            </a:r>
            <a:r>
              <a:rPr lang="pt-BR" sz="3000">
                <a:latin typeface="Arial" pitchFamily="34" charset="0"/>
                <a:cs typeface="Arial" pitchFamily="34" charset="0"/>
              </a:rPr>
              <a:t> podem ser vistas em relação aos objetivos da aplicação. Se a aplicação requer comunicação em tempo real e/ou uma atualização automática de informações, os </a:t>
            </a:r>
            <a:r>
              <a:rPr lang="pt-BR" sz="3000" err="1">
                <a:latin typeface="Arial" pitchFamily="34" charset="0"/>
                <a:cs typeface="Arial" pitchFamily="34" charset="0"/>
              </a:rPr>
              <a:t>WebSockets</a:t>
            </a:r>
            <a:r>
              <a:rPr lang="pt-BR" sz="3000">
                <a:latin typeface="Arial" pitchFamily="34" charset="0"/>
                <a:cs typeface="Arial" pitchFamily="34" charset="0"/>
              </a:rPr>
              <a:t> podem ser a escolha ideal. </a:t>
            </a:r>
            <a:r>
              <a:rPr lang="pt-BR" sz="3000" b="1">
                <a:latin typeface="Arial" pitchFamily="34" charset="0"/>
                <a:cs typeface="Arial" pitchFamily="34" charset="0"/>
              </a:rPr>
              <a:t>No entanto</a:t>
            </a:r>
            <a:r>
              <a:rPr lang="pt-BR" sz="3000">
                <a:latin typeface="Arial" pitchFamily="34" charset="0"/>
                <a:cs typeface="Arial" pitchFamily="34" charset="0"/>
              </a:rPr>
              <a:t>, se a aplicação não requer comunicação em tempo real, as requisições HTTP podem ser uma opção mais simples e amplamente suportada.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383F8-24C6-8CB6-C53A-F43E648B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>
                <a:latin typeface="Arial" panose="020B0604020202020204" pitchFamily="34" charset="0"/>
                <a:cs typeface="Arial" panose="020B0604020202020204" pitchFamily="34" charset="0"/>
              </a:rPr>
              <a:t>PROCESSO DE IMPLEMENTAÇÃO DO WEBSOCKET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E9F88-800C-3AF6-8CD4-E2E195464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60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pt-BR" sz="2000" b="1">
                <a:latin typeface="Arial"/>
                <a:ea typeface="+mn-lt"/>
                <a:cs typeface="+mn-lt"/>
              </a:rPr>
              <a:t>Selecionar uma biblioteca de </a:t>
            </a:r>
            <a:r>
              <a:rPr lang="pt-BR" sz="2000" b="1" err="1">
                <a:latin typeface="Arial"/>
                <a:ea typeface="+mn-lt"/>
                <a:cs typeface="+mn-lt"/>
              </a:rPr>
              <a:t>Websockets</a:t>
            </a:r>
            <a:r>
              <a:rPr lang="pt-BR" sz="2000" b="1">
                <a:latin typeface="Arial"/>
                <a:ea typeface="+mn-lt"/>
                <a:cs typeface="+mn-lt"/>
              </a:rPr>
              <a:t>: </a:t>
            </a:r>
            <a:r>
              <a:rPr lang="pt-BR" sz="2000">
                <a:latin typeface="Arial"/>
                <a:ea typeface="+mn-lt"/>
                <a:cs typeface="+mn-lt"/>
              </a:rPr>
              <a:t>primeiro é preciso selecionar uma biblioteca de </a:t>
            </a:r>
            <a:r>
              <a:rPr lang="pt-BR" sz="2000" err="1">
                <a:latin typeface="Arial"/>
                <a:ea typeface="+mn-lt"/>
                <a:cs typeface="+mn-lt"/>
              </a:rPr>
              <a:t>Websockets</a:t>
            </a:r>
            <a:r>
              <a:rPr lang="pt-BR" sz="2000">
                <a:latin typeface="Arial"/>
                <a:ea typeface="+mn-lt"/>
                <a:cs typeface="+mn-lt"/>
              </a:rPr>
              <a:t> para utilizar. Existem várias bibliotecas disponíveis para diferentes linguagens de programação, incluindo </a:t>
            </a:r>
            <a:r>
              <a:rPr lang="pt-BR" sz="2000" err="1">
                <a:latin typeface="Arial"/>
                <a:ea typeface="+mn-lt"/>
                <a:cs typeface="+mn-lt"/>
              </a:rPr>
              <a:t>JavaScript</a:t>
            </a:r>
            <a:r>
              <a:rPr lang="pt-BR" sz="2000">
                <a:latin typeface="Arial"/>
                <a:ea typeface="+mn-lt"/>
                <a:cs typeface="+mn-lt"/>
              </a:rPr>
              <a:t>, Python, Ruby e outras. </a:t>
            </a:r>
            <a:endParaRPr lang="pt-BR">
              <a:cs typeface="Calibri"/>
            </a:endParaRP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pt-BR" sz="2000" b="1">
                <a:latin typeface="Arial"/>
                <a:ea typeface="Calibri"/>
                <a:cs typeface="Calibri"/>
              </a:rPr>
              <a:t>Configurar o servidor: </a:t>
            </a:r>
            <a:r>
              <a:rPr lang="pt-BR" sz="2000">
                <a:latin typeface="Arial"/>
                <a:ea typeface="Calibri"/>
                <a:cs typeface="Calibri"/>
              </a:rPr>
              <a:t>É preciso que o servidor suporte </a:t>
            </a:r>
            <a:r>
              <a:rPr lang="pt-BR" sz="2000" err="1">
                <a:latin typeface="Arial"/>
                <a:ea typeface="Calibri"/>
                <a:cs typeface="Calibri"/>
              </a:rPr>
              <a:t>Websockets</a:t>
            </a:r>
            <a:r>
              <a:rPr lang="pt-BR" sz="2000">
                <a:latin typeface="Arial"/>
                <a:ea typeface="Calibri"/>
                <a:cs typeface="Calibri"/>
              </a:rPr>
              <a:t>.</a:t>
            </a:r>
            <a:r>
              <a:rPr lang="pt-BR" sz="2000">
                <a:solidFill>
                  <a:srgbClr val="000000"/>
                </a:solidFill>
                <a:latin typeface="Arial"/>
                <a:ea typeface="+mn-lt"/>
                <a:cs typeface="+mn-lt"/>
              </a:rPr>
              <a:t> É</a:t>
            </a:r>
            <a:r>
              <a:rPr lang="pt-BR" sz="1400">
                <a:solidFill>
                  <a:srgbClr val="303741"/>
                </a:solidFill>
                <a:ea typeface="+mn-lt"/>
                <a:cs typeface="+mn-lt"/>
              </a:rPr>
              <a:t> </a:t>
            </a:r>
            <a:r>
              <a:rPr lang="pt-BR" sz="2000">
                <a:latin typeface="Arial"/>
                <a:ea typeface="+mn-lt"/>
                <a:cs typeface="+mn-lt"/>
              </a:rPr>
              <a:t>necessário configurar o servidor para ouvir as conexões do </a:t>
            </a:r>
            <a:r>
              <a:rPr lang="pt-BR" sz="2000" err="1">
                <a:latin typeface="Arial"/>
                <a:ea typeface="+mn-lt"/>
                <a:cs typeface="+mn-lt"/>
              </a:rPr>
              <a:t>WebSocket</a:t>
            </a:r>
            <a:r>
              <a:rPr lang="pt-BR" sz="2000">
                <a:latin typeface="Arial"/>
                <a:ea typeface="+mn-lt"/>
                <a:cs typeface="+mn-lt"/>
              </a:rPr>
              <a:t> em uma porta específica e manipular as solicitações </a:t>
            </a:r>
            <a:r>
              <a:rPr lang="pt-BR" sz="2000" err="1">
                <a:latin typeface="Arial"/>
                <a:ea typeface="+mn-lt"/>
                <a:cs typeface="+mn-lt"/>
              </a:rPr>
              <a:t>WebSocket</a:t>
            </a:r>
            <a:r>
              <a:rPr lang="pt-BR" sz="2000">
                <a:latin typeface="Arial"/>
                <a:ea typeface="+mn-lt"/>
                <a:cs typeface="+mn-lt"/>
              </a:rPr>
              <a:t> recebidas do cliente.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pt-BR" sz="2000" b="1">
                <a:latin typeface="Arial"/>
                <a:ea typeface="Calibri"/>
                <a:cs typeface="Calibri"/>
              </a:rPr>
              <a:t>Configurar o cliente: </a:t>
            </a:r>
            <a:r>
              <a:rPr lang="pt-BR" sz="2000">
                <a:latin typeface="Arial"/>
                <a:ea typeface="+mn-lt"/>
                <a:cs typeface="+mn-lt"/>
              </a:rPr>
              <a:t>O cliente deve estabelecer uma conexão </a:t>
            </a:r>
            <a:r>
              <a:rPr lang="pt-BR" sz="2000" err="1">
                <a:latin typeface="Arial"/>
                <a:ea typeface="+mn-lt"/>
                <a:cs typeface="+mn-lt"/>
              </a:rPr>
              <a:t>WebSocket</a:t>
            </a:r>
            <a:r>
              <a:rPr lang="pt-BR" sz="2000">
                <a:latin typeface="Arial"/>
                <a:ea typeface="+mn-lt"/>
                <a:cs typeface="+mn-lt"/>
              </a:rPr>
              <a:t> com o servidor e aguardar mensagens do servidor.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pt-BR" sz="2000" b="1">
                <a:latin typeface="Arial"/>
                <a:ea typeface="Calibri"/>
                <a:cs typeface="Calibri"/>
              </a:rPr>
              <a:t>Implementar a lógica de negócios: </a:t>
            </a:r>
            <a:r>
              <a:rPr lang="pt-BR" sz="2000">
                <a:latin typeface="Arial"/>
                <a:ea typeface="+mn-lt"/>
                <a:cs typeface="+mn-lt"/>
              </a:rPr>
              <a:t>definir os eventos que o servidor envia para o cliente e vice-versa. Por exemplo, em um jogo em tempo real, o servidor pode enviar atualizações de estado do jogo para o cliente e receber entradas do cliente para controlar o jogo.</a:t>
            </a:r>
            <a:endParaRPr lang="pt-BR" sz="200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916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751D8-397C-79C2-AA7F-9294F77F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61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sz="2400" b="1">
                <a:latin typeface="Arial"/>
                <a:cs typeface="Calibri"/>
              </a:rPr>
              <a:t>5.   Testar a implementação: </a:t>
            </a:r>
            <a:r>
              <a:rPr lang="pt-BR" sz="2400">
                <a:latin typeface="Arial"/>
                <a:ea typeface="+mn-lt"/>
                <a:cs typeface="+mn-lt"/>
              </a:rPr>
              <a:t>é importante testar a implementação para garantir que tudo esteja funcionando corretamente. Isso pode incluir testes de estresse para avaliar a escalabilidade da implementação, testes de unidade para garantir que cada componente funcione corretamente e testes de integração para garantir que todos os componentes trabalhem juntos.</a:t>
            </a:r>
            <a:endParaRPr lang="pt-BR" sz="24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038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latin typeface="Arial"/>
                <a:cs typeface="Arial"/>
              </a:rPr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90689"/>
            <a:ext cx="8229600" cy="4369025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just">
              <a:buNone/>
            </a:pPr>
            <a:r>
              <a:rPr lang="pt-BR" sz="8000" dirty="0"/>
              <a:t>	</a:t>
            </a:r>
            <a:r>
              <a:rPr lang="pt-BR" sz="8000" dirty="0">
                <a:latin typeface="Arial"/>
                <a:cs typeface="Arial"/>
              </a:rPr>
              <a:t>ALMEIDA, P. M. O. </a:t>
            </a:r>
            <a:r>
              <a:rPr lang="pt-BR" sz="8000" b="1" dirty="0" err="1">
                <a:latin typeface="Arial"/>
                <a:cs typeface="Arial"/>
              </a:rPr>
              <a:t>Websockets</a:t>
            </a:r>
            <a:r>
              <a:rPr lang="pt-BR" sz="8000" b="1" dirty="0">
                <a:latin typeface="Arial"/>
                <a:cs typeface="Arial"/>
              </a:rPr>
              <a:t> e a sua aplicação no mundo web</a:t>
            </a:r>
            <a:r>
              <a:rPr lang="pt-BR" sz="8000" dirty="0">
                <a:latin typeface="Arial"/>
                <a:cs typeface="Arial"/>
              </a:rPr>
              <a:t>. Porto, 2019. 125 p. Dissertação (Engenharia de Software) – Instituto Superior de Engenharia do Porto.</a:t>
            </a:r>
          </a:p>
          <a:p>
            <a:pPr algn="just">
              <a:buNone/>
            </a:pPr>
            <a:endParaRPr lang="pt-BR" sz="8000" dirty="0">
              <a:latin typeface="Arial"/>
              <a:cs typeface="Arial"/>
            </a:endParaRPr>
          </a:p>
          <a:p>
            <a:pPr algn="just">
              <a:buNone/>
            </a:pPr>
            <a:r>
              <a:rPr lang="pt-BR" sz="8000" dirty="0">
                <a:latin typeface="Arial"/>
                <a:cs typeface="Arial"/>
              </a:rPr>
              <a:t>	Crie aplicações com </a:t>
            </a:r>
            <a:r>
              <a:rPr lang="pt-BR" sz="8000" dirty="0" err="1">
                <a:latin typeface="Arial"/>
                <a:cs typeface="Arial"/>
              </a:rPr>
              <a:t>Websocket</a:t>
            </a:r>
            <a:r>
              <a:rPr lang="pt-BR" sz="8000" dirty="0">
                <a:latin typeface="Arial"/>
                <a:cs typeface="Arial"/>
              </a:rPr>
              <a:t>. DEVMEDIA, 2013. Disponível em: &lt;</a:t>
            </a:r>
            <a:r>
              <a:rPr lang="pt-BR" sz="8000" dirty="0">
                <a:latin typeface="Arial"/>
                <a:cs typeface="Arial"/>
                <a:hlinkClick r:id="rId2"/>
              </a:rPr>
              <a:t>https://www.devmedia.com.br/crie-aplicacoes-com-websocket/</a:t>
            </a:r>
            <a:r>
              <a:rPr lang="pt-BR" sz="8000" dirty="0">
                <a:latin typeface="Arial"/>
                <a:cs typeface="Arial"/>
              </a:rPr>
              <a:t>&gt;. Acesso em: 05 nov. 2023</a:t>
            </a:r>
          </a:p>
          <a:p>
            <a:pPr algn="just">
              <a:buNone/>
            </a:pPr>
            <a:endParaRPr lang="pt-BR" sz="8000" dirty="0">
              <a:latin typeface="Arial"/>
              <a:cs typeface="Arial"/>
            </a:endParaRPr>
          </a:p>
          <a:p>
            <a:pPr algn="just">
              <a:buNone/>
            </a:pPr>
            <a:r>
              <a:rPr lang="pt-BR" sz="8000" dirty="0">
                <a:latin typeface="Arial"/>
                <a:cs typeface="Arial"/>
              </a:rPr>
              <a:t>    MOTTA, R. M. </a:t>
            </a:r>
            <a:r>
              <a:rPr lang="pt-BR" sz="8000" b="1" dirty="0">
                <a:latin typeface="Arial"/>
                <a:ea typeface="+mn-lt"/>
                <a:cs typeface="Arial"/>
              </a:rPr>
              <a:t>Desenvolvimento de aplicações com </a:t>
            </a:r>
            <a:r>
              <a:rPr lang="pt-BR" sz="8000" b="1" dirty="0" err="1">
                <a:latin typeface="Arial"/>
                <a:ea typeface="+mn-lt"/>
                <a:cs typeface="Arial"/>
              </a:rPr>
              <a:t>Websockets</a:t>
            </a:r>
            <a:r>
              <a:rPr lang="pt-BR" sz="8000" dirty="0">
                <a:latin typeface="Arial"/>
                <a:ea typeface="+mn-lt"/>
                <a:cs typeface="Arial"/>
              </a:rPr>
              <a:t>. Florianópolis, 2012. 124 p. Trabalho de Conclusão de Curso (Sistemas de Informação) – Universidade Federal de Santa Catarina.</a:t>
            </a:r>
            <a:endParaRPr lang="pt-BR" sz="8000" dirty="0">
              <a:latin typeface="Arial"/>
              <a:cs typeface="Arial"/>
            </a:endParaRPr>
          </a:p>
          <a:p>
            <a:pPr algn="just">
              <a:buNone/>
            </a:pPr>
            <a:endParaRPr lang="pt-BR" sz="8000" dirty="0">
              <a:latin typeface="Arial"/>
              <a:cs typeface="Arial"/>
            </a:endParaRPr>
          </a:p>
          <a:p>
            <a:pPr algn="just">
              <a:buNone/>
            </a:pPr>
            <a:r>
              <a:rPr lang="pt-BR" sz="8000" b="1" dirty="0">
                <a:latin typeface="Arial"/>
                <a:cs typeface="Arial"/>
              </a:rPr>
              <a:t>	Tudo o que você precisa saber sobre </a:t>
            </a:r>
            <a:r>
              <a:rPr lang="pt-BR" sz="8000" b="1" dirty="0" err="1">
                <a:latin typeface="Arial"/>
                <a:cs typeface="Arial"/>
              </a:rPr>
              <a:t>WebSockets</a:t>
            </a:r>
            <a:r>
              <a:rPr lang="pt-BR" sz="8000" b="1" dirty="0">
                <a:latin typeface="Arial"/>
                <a:cs typeface="Arial"/>
              </a:rPr>
              <a:t> em aplicações web</a:t>
            </a:r>
            <a:r>
              <a:rPr lang="pt-BR" sz="8000" dirty="0">
                <a:latin typeface="Arial"/>
                <a:cs typeface="Arial"/>
              </a:rPr>
              <a:t>. </a:t>
            </a:r>
            <a:r>
              <a:rPr lang="pt-BR" sz="8000" dirty="0" err="1">
                <a:latin typeface="Arial"/>
                <a:cs typeface="Arial"/>
              </a:rPr>
              <a:t>Awari</a:t>
            </a:r>
            <a:r>
              <a:rPr lang="pt-BR" sz="8000" dirty="0">
                <a:latin typeface="Arial"/>
                <a:cs typeface="Arial"/>
              </a:rPr>
              <a:t>, 2023. Disponível em: &lt;</a:t>
            </a:r>
            <a:r>
              <a:rPr lang="pt-BR" sz="8000" dirty="0">
                <a:latin typeface="Arial"/>
                <a:cs typeface="Arial"/>
                <a:hlinkClick r:id="rId3"/>
              </a:rPr>
              <a:t>https://awari.com.br/websockets</a:t>
            </a:r>
            <a:r>
              <a:rPr lang="pt-BR" sz="8000" dirty="0">
                <a:latin typeface="Arial"/>
                <a:cs typeface="Arial"/>
              </a:rPr>
              <a:t>&gt;.  Acesso em: 06 nov. 2023.</a:t>
            </a:r>
          </a:p>
          <a:p>
            <a:pPr algn="just">
              <a:buNone/>
            </a:pPr>
            <a:endParaRPr lang="pt-BR" sz="3200" dirty="0">
              <a:latin typeface="Arial"/>
              <a:cs typeface="Arial"/>
            </a:endParaRPr>
          </a:p>
          <a:p>
            <a:pPr algn="just">
              <a:buNone/>
            </a:pPr>
            <a:r>
              <a:rPr lang="pt-BR" sz="3200" b="1" dirty="0"/>
              <a:t>	</a:t>
            </a:r>
            <a:endParaRPr lang="pt-BR" sz="3200" b="1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pt-BR" sz="2000" dirty="0">
              <a:latin typeface="Arial"/>
              <a:cs typeface="Arial"/>
            </a:endParaRPr>
          </a:p>
          <a:p>
            <a:pPr algn="just">
              <a:buNone/>
            </a:pPr>
            <a:endParaRPr lang="pt-BR" sz="2000" dirty="0">
              <a:latin typeface="Arial"/>
              <a:cs typeface="Arial"/>
            </a:endParaRPr>
          </a:p>
          <a:p>
            <a:pPr algn="just">
              <a:buNone/>
            </a:pPr>
            <a:endParaRPr lang="pt-BR" sz="2000" dirty="0">
              <a:latin typeface="Arial"/>
              <a:cs typeface="Arial"/>
            </a:endParaRPr>
          </a:p>
          <a:p>
            <a:pPr algn="just">
              <a:buNone/>
            </a:pPr>
            <a:r>
              <a:rPr lang="pt-BR" sz="2000" dirty="0">
                <a:latin typeface="Arial"/>
                <a:cs typeface="Arial"/>
              </a:rPr>
              <a:t>	</a:t>
            </a:r>
          </a:p>
          <a:p>
            <a:pPr algn="just">
              <a:buNone/>
            </a:pPr>
            <a:endParaRPr lang="pt-BR" sz="2000" dirty="0">
              <a:latin typeface="Arial"/>
              <a:cs typeface="Arial"/>
            </a:endParaRPr>
          </a:p>
          <a:p>
            <a:pPr algn="just">
              <a:buNone/>
            </a:pPr>
            <a:endParaRPr lang="pt-BR" sz="2000" dirty="0">
              <a:latin typeface="Arial"/>
              <a:cs typeface="Arial"/>
            </a:endParaRPr>
          </a:p>
          <a:p>
            <a:pPr algn="just">
              <a:buNone/>
            </a:pPr>
            <a:endParaRPr lang="pt-BR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200" b="1">
                <a:latin typeface="Arial"/>
                <a:cs typeface="Arial"/>
              </a:rPr>
              <a:t>INTRODUÇÃO: O QUE SÃO WEBSOCKETS?</a:t>
            </a:r>
            <a:endParaRPr lang="pt-BR" sz="4200">
              <a:cs typeface="Calibri Light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0469" y="1888866"/>
            <a:ext cx="7486291" cy="3980228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algn="just">
              <a:buFont typeface="Arial" panose="020F0502020204030204" pitchFamily="34" charset="0"/>
              <a:buChar char="•"/>
            </a:pPr>
            <a:r>
              <a:rPr lang="pt-BR">
                <a:latin typeface="Arial"/>
                <a:cs typeface="Arial"/>
              </a:rPr>
              <a:t> </a:t>
            </a:r>
            <a:r>
              <a:rPr lang="pt-BR" sz="2000" err="1">
                <a:latin typeface="Arial"/>
                <a:cs typeface="Arial"/>
              </a:rPr>
              <a:t>WebSockets</a:t>
            </a:r>
            <a:r>
              <a:rPr lang="pt-BR" sz="2000">
                <a:latin typeface="Arial"/>
                <a:cs typeface="Arial"/>
              </a:rPr>
              <a:t> são um protocolo de comunicação bidirecional que permite a comunicação em tempo real entre um navegador e um servidor. Eles são especialmente úteis em aplicações web modernas que precisam atualizar os dados em tempo real, como chats, jogos em tempo real e fluxos de dados em tempo real.</a:t>
            </a:r>
            <a:endParaRPr lang="pt-BR" sz="2000">
              <a:latin typeface="Arial"/>
              <a:cs typeface="Calibri" panose="020F0502020204030204"/>
            </a:endParaRPr>
          </a:p>
          <a:p>
            <a:pPr algn="just">
              <a:buFont typeface="Arial" panose="020F0502020204030204" pitchFamily="34" charset="0"/>
              <a:buChar char="•"/>
            </a:pPr>
            <a:r>
              <a:rPr lang="pt-BR" sz="2000">
                <a:latin typeface="Arial"/>
                <a:cs typeface="Arial"/>
              </a:rPr>
              <a:t> Ao contrário do HTTP, que usa o modelo de solicitação-resposta, os </a:t>
            </a:r>
            <a:r>
              <a:rPr lang="pt-BR" sz="2000" err="1">
                <a:latin typeface="Arial"/>
                <a:cs typeface="Arial"/>
              </a:rPr>
              <a:t>WebSockets</a:t>
            </a:r>
            <a:r>
              <a:rPr lang="pt-BR" sz="2000">
                <a:latin typeface="Arial"/>
                <a:cs typeface="Arial"/>
              </a:rPr>
              <a:t> permitem uma comunicação bidirecional contínua e em tempo real, sem a necessidade de solicitações repetitivas do cliente.</a:t>
            </a:r>
          </a:p>
          <a:p>
            <a:pPr algn="just">
              <a:buFont typeface="Arial" panose="020F0502020204030204" pitchFamily="34" charset="0"/>
              <a:buChar char="•"/>
            </a:pPr>
            <a:r>
              <a:rPr lang="pt-BR" sz="2000">
                <a:latin typeface="Arial"/>
                <a:cs typeface="Arial"/>
              </a:rPr>
              <a:t> Com as </a:t>
            </a:r>
            <a:r>
              <a:rPr lang="pt-BR" sz="2000" err="1">
                <a:latin typeface="Arial"/>
                <a:cs typeface="Arial"/>
              </a:rPr>
              <a:t>WebSockets</a:t>
            </a:r>
            <a:r>
              <a:rPr lang="pt-BR" sz="2000">
                <a:latin typeface="Arial"/>
                <a:cs typeface="Arial"/>
              </a:rPr>
              <a:t>, o servidor pode enviar dados para o cliente assim que eles estão disponíveis, sem a necessidade de o cliente enviar uma solicitação para o servidor.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D1B55-D351-D4DB-9CA3-419DA62A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41" y="39988"/>
            <a:ext cx="7886700" cy="1012436"/>
          </a:xfrm>
        </p:spPr>
        <p:txBody>
          <a:bodyPr/>
          <a:lstStyle/>
          <a:p>
            <a:r>
              <a:rPr lang="pt-BR" b="1" dirty="0">
                <a:latin typeface="Arial"/>
                <a:cs typeface="Calibri Light"/>
              </a:rPr>
              <a:t>OBJETIVOS</a:t>
            </a:r>
            <a:endParaRPr lang="pt-BR" b="1" dirty="0">
              <a:latin typeface="Arial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43224-1D4D-61E0-7A84-772A47CB2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41" y="1052423"/>
            <a:ext cx="7886700" cy="56934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Os </a:t>
            </a:r>
            <a:r>
              <a:rPr lang="pt-BR" sz="1600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WebSockets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têm como principais objetivos: 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Possibilitar a comunicação bidirecional em tempo real entre o cliente e o servidor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Reduzir a latência na transmissão de dados, ser eficientes em termos de recursos da rede e do servidor por meio de conexões persistentes, 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Minimizar a sobrecarga de cabeçalho em comparação com solicitações HTTP convencionais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Permitir notificações </a:t>
            </a:r>
            <a:r>
              <a:rPr lang="pt-BR" sz="1600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push</a:t>
            </a:r>
            <a:r>
              <a:rPr lang="pt-BR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em aplicativos web e ser compatíveis com dispositivos móveis e navegadores web.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Além disso, oferecem a capacidade de integrar protocolos de segurança, escalabilidade para lidar com múltiplas conexões simultâneas, facilidade de integração com outras tecnologias da web e aprimoramento da experiência do usuário ao proporcionar comunicação fluida e respostas rápidas a eventos em aplicativos web.</a:t>
            </a:r>
            <a:endParaRPr lang="pt-BR" sz="1600" dirty="0">
              <a:latin typeface="Arial"/>
              <a:cs typeface="Calibri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89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>
                <a:latin typeface="Arial" pitchFamily="34" charset="0"/>
                <a:cs typeface="Arial" pitchFamily="34" charset="0"/>
              </a:rPr>
              <a:t>COMO FOI CRIADO O WEBSOCKET?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900">
                <a:latin typeface="Arial" pitchFamily="34" charset="0"/>
                <a:cs typeface="Arial" pitchFamily="34" charset="0"/>
              </a:rPr>
              <a:t>O protocolo HTTP não atendia bem o requisito de </a:t>
            </a:r>
            <a:r>
              <a:rPr lang="pt-BR" sz="1900" err="1">
                <a:latin typeface="Arial" pitchFamily="34" charset="0"/>
                <a:cs typeface="Arial" pitchFamily="34" charset="0"/>
              </a:rPr>
              <a:t>realtime</a:t>
            </a:r>
            <a:r>
              <a:rPr lang="pt-BR" sz="1900">
                <a:latin typeface="Arial" pitchFamily="34" charset="0"/>
                <a:cs typeface="Arial" pitchFamily="34" charset="0"/>
              </a:rPr>
              <a:t>, que exige uma intensa troca de mensagens entre o navegador e o servidor para atender aplicações como chats ou sistemas que demandam informações extremamente atualizadas, ele permitia apenas uma troca de mensagem por conexão (de forma nenhuma o servidor pode enviar uma mensagem ao cliente sem que este o tenha solicitado).</a:t>
            </a:r>
          </a:p>
          <a:p>
            <a:pPr>
              <a:buNone/>
            </a:pPr>
            <a:endParaRPr lang="pt-BR" sz="1900">
              <a:latin typeface="Arial" pitchFamily="34" charset="0"/>
              <a:cs typeface="Arial" pitchFamily="34" charset="0"/>
            </a:endParaRPr>
          </a:p>
          <a:p>
            <a:r>
              <a:rPr lang="pt-BR" sz="1900">
                <a:latin typeface="Arial" pitchFamily="34" charset="0"/>
                <a:cs typeface="Arial" pitchFamily="34" charset="0"/>
              </a:rPr>
              <a:t>Com o tempo algumas soluções de contorno começaram a ser desenvolvidas para resolver o problema da falta de conexão do HTTP.</a:t>
            </a:r>
          </a:p>
          <a:p>
            <a:pPr>
              <a:buNone/>
            </a:pPr>
            <a:endParaRPr lang="pt-BR" sz="1900">
              <a:latin typeface="Arial" pitchFamily="34" charset="0"/>
              <a:cs typeface="Arial" pitchFamily="34" charset="0"/>
            </a:endParaRPr>
          </a:p>
          <a:p>
            <a:r>
              <a:rPr lang="pt-BR" sz="1900">
                <a:latin typeface="Arial" pitchFamily="34" charset="0"/>
                <a:cs typeface="Arial" pitchFamily="34" charset="0"/>
              </a:rPr>
              <a:t>Então, foi desenvolvido um protótipo implementando um protocolo diferente, o </a:t>
            </a:r>
            <a:r>
              <a:rPr lang="pt-BR" sz="1900" i="1" err="1">
                <a:latin typeface="Arial" pitchFamily="34" charset="0"/>
                <a:cs typeface="Arial" pitchFamily="34" charset="0"/>
              </a:rPr>
              <a:t>WebSockets</a:t>
            </a:r>
            <a:r>
              <a:rPr lang="pt-BR" sz="1900" i="1">
                <a:latin typeface="Arial" pitchFamily="34" charset="0"/>
                <a:cs typeface="Arial" pitchFamily="34" charset="0"/>
              </a:rPr>
              <a:t>, </a:t>
            </a:r>
            <a:r>
              <a:rPr lang="pt-BR" sz="1900">
                <a:latin typeface="Arial" pitchFamily="34" charset="0"/>
                <a:cs typeface="Arial" pitchFamily="34" charset="0"/>
              </a:rPr>
              <a:t>de forma a tentar obter resultados sobre o desempenho do mesmo e que provasse ser a abordagem a seguir na tentativa de solucionar os problemas de comunicação existentes no mercado das aplicações web.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83A5142-173A-813B-DF25-A0BC08FF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6870"/>
            <a:ext cx="7886700" cy="32586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400" dirty="0">
                <a:latin typeface="Arial"/>
                <a:ea typeface="+mn-lt"/>
                <a:cs typeface="+mn-lt"/>
              </a:rPr>
              <a:t>O protocolo </a:t>
            </a:r>
            <a:r>
              <a:rPr lang="pt-BR" sz="2400" err="1">
                <a:latin typeface="Arial"/>
                <a:ea typeface="+mn-lt"/>
                <a:cs typeface="+mn-lt"/>
              </a:rPr>
              <a:t>WebSocket</a:t>
            </a:r>
            <a:r>
              <a:rPr lang="pt-BR" sz="2400" dirty="0">
                <a:latin typeface="Arial"/>
                <a:ea typeface="+mn-lt"/>
                <a:cs typeface="+mn-lt"/>
              </a:rPr>
              <a:t> foi projetado para substituir todas as outras tecnologias existentes de comunicação bidirecional na web que usam o protocolo HTTP como transporte, principalmente para beneficiar a infraestrutura existente.</a:t>
            </a:r>
          </a:p>
          <a:p>
            <a:r>
              <a:rPr lang="pt-BR" sz="2400" dirty="0">
                <a:latin typeface="Arial"/>
                <a:ea typeface="+mn-lt"/>
                <a:cs typeface="+mn-lt"/>
              </a:rPr>
              <a:t>Hoje, ele ainda é dependente do HTTP, já que para usar o protocolo </a:t>
            </a:r>
            <a:r>
              <a:rPr lang="pt-BR" sz="2400" dirty="0" err="1">
                <a:latin typeface="Arial"/>
                <a:ea typeface="+mn-lt"/>
                <a:cs typeface="+mn-lt"/>
              </a:rPr>
              <a:t>WebSocket</a:t>
            </a:r>
            <a:r>
              <a:rPr lang="pt-BR" sz="2400" dirty="0">
                <a:latin typeface="Arial"/>
                <a:ea typeface="+mn-lt"/>
                <a:cs typeface="+mn-lt"/>
              </a:rPr>
              <a:t> deve-se obrigatoriamente realizar um </a:t>
            </a:r>
            <a:r>
              <a:rPr lang="pt-BR" sz="2400" dirty="0" err="1">
                <a:latin typeface="Arial"/>
                <a:ea typeface="+mn-lt"/>
                <a:cs typeface="+mn-lt"/>
              </a:rPr>
              <a:t>handshake</a:t>
            </a:r>
            <a:r>
              <a:rPr lang="pt-BR" sz="2400" dirty="0">
                <a:latin typeface="Arial"/>
                <a:ea typeface="+mn-lt"/>
                <a:cs typeface="+mn-lt"/>
              </a:rPr>
              <a:t> entre cliente e servidor utilizando o protocolo HTTP.</a:t>
            </a:r>
            <a:endParaRPr lang="pt-BR" sz="24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0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ADF50-D421-BCE9-03DA-8C192A3C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4560"/>
            <a:ext cx="7886700" cy="1325563"/>
          </a:xfrm>
        </p:spPr>
        <p:txBody>
          <a:bodyPr/>
          <a:lstStyle/>
          <a:p>
            <a:r>
              <a:rPr lang="pt-BR" b="1" dirty="0">
                <a:latin typeface="Arial"/>
                <a:cs typeface="Arial"/>
              </a:rPr>
              <a:t>HANDSHAKE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36273-F9C5-9E3A-7F6F-4EE69D29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0681"/>
            <a:ext cx="7886700" cy="2841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O </a:t>
            </a:r>
            <a:r>
              <a:rPr lang="pt-BR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handshake</a:t>
            </a:r>
            <a:r>
              <a:rPr lang="pt-BR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dos </a:t>
            </a:r>
            <a:r>
              <a:rPr lang="pt-BR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WebSockets</a:t>
            </a:r>
            <a:r>
              <a:rPr lang="pt-BR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é o processo inicial que ocorre quando um cliente (navegador) deseja estabelecer uma conexão </a:t>
            </a:r>
            <a:r>
              <a:rPr lang="pt-BR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WebSocket</a:t>
            </a:r>
            <a:r>
              <a:rPr lang="pt-BR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com um servidor. Ele ajuda a estabelecer a confiança mútua entre as partes e a iniciar a comunicação em tempo real por meio do protocolo </a:t>
            </a:r>
            <a:r>
              <a:rPr lang="pt-BR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WebSocket</a:t>
            </a:r>
            <a:r>
              <a:rPr lang="pt-BR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.</a:t>
            </a:r>
            <a:endParaRPr lang="pt-BR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64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BE9404B8-D7A9-960D-4AEF-AF4B38FD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4" y="238115"/>
            <a:ext cx="7447471" cy="574916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1EFFAE-49E5-7B34-816E-F869B9DDC4CE}"/>
              </a:ext>
            </a:extLst>
          </p:cNvPr>
          <p:cNvSpPr txBox="1"/>
          <p:nvPr/>
        </p:nvSpPr>
        <p:spPr>
          <a:xfrm>
            <a:off x="1875096" y="5978681"/>
            <a:ext cx="653163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i="1">
                <a:cs typeface="Calibri"/>
              </a:rPr>
              <a:t>Fonte: </a:t>
            </a:r>
            <a:r>
              <a:rPr lang="pt-BR" sz="1600" i="1">
                <a:ea typeface="+mn-lt"/>
                <a:cs typeface="+mn-lt"/>
                <a:hlinkClick r:id="rId3"/>
              </a:rPr>
              <a:t>https://alexanderell.is/posts/websockets-from-scratch/</a:t>
            </a:r>
            <a:endParaRPr lang="pt-BR" sz="1600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18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70247-918B-5C1A-0BC7-F67F6B0B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8" y="135089"/>
            <a:ext cx="8965001" cy="822356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latin typeface="Arial"/>
                <a:cs typeface="Calibri"/>
              </a:rPr>
              <a:t>CASOS DE USO/EMPRESAS QUE UTILIZAM</a:t>
            </a:r>
            <a:endParaRPr lang="pt-BR" sz="3600" dirty="0"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12BECC-3EE2-2998-1301-E02DED5A5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27" y="962985"/>
            <a:ext cx="7886700" cy="53577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BR" sz="1800" b="1" dirty="0">
                <a:latin typeface="Arial"/>
                <a:cs typeface="Arial"/>
              </a:rPr>
              <a:t>Casos em que os </a:t>
            </a:r>
            <a:r>
              <a:rPr lang="pt-BR" sz="1800" b="1" dirty="0" err="1">
                <a:latin typeface="Arial"/>
                <a:cs typeface="Arial"/>
              </a:rPr>
              <a:t>Websockets</a:t>
            </a:r>
            <a:r>
              <a:rPr lang="pt-BR" sz="1800" b="1" dirty="0">
                <a:latin typeface="Arial"/>
                <a:cs typeface="Arial"/>
              </a:rPr>
              <a:t> podem ser utilizados:</a:t>
            </a:r>
            <a:endParaRPr lang="pt-BR" sz="1800" dirty="0">
              <a:cs typeface="Calibri"/>
            </a:endParaRPr>
          </a:p>
          <a:p>
            <a:endParaRPr lang="pt-BR" sz="1800" dirty="0">
              <a:latin typeface="Arial"/>
              <a:cs typeface="Arial"/>
            </a:endParaRPr>
          </a:p>
          <a:p>
            <a:r>
              <a:rPr lang="pt-BR" sz="1800" dirty="0">
                <a:latin typeface="Arial"/>
                <a:cs typeface="Arial"/>
              </a:rPr>
              <a:t>Chat em tempo real</a:t>
            </a:r>
            <a:endParaRPr lang="pt-BR" sz="1800" dirty="0">
              <a:latin typeface="Calibri"/>
              <a:cs typeface="Calibri"/>
            </a:endParaRPr>
          </a:p>
          <a:p>
            <a:r>
              <a:rPr lang="pt-BR" sz="1800" dirty="0">
                <a:latin typeface="Arial"/>
                <a:cs typeface="Arial"/>
              </a:rPr>
              <a:t>Jogos online</a:t>
            </a:r>
            <a:endParaRPr lang="pt-BR" sz="1800" dirty="0">
              <a:latin typeface="Calibri"/>
              <a:cs typeface="Calibri"/>
            </a:endParaRPr>
          </a:p>
          <a:p>
            <a:r>
              <a:rPr lang="pt-BR" sz="1800" dirty="0">
                <a:latin typeface="Arial"/>
                <a:cs typeface="Arial"/>
              </a:rPr>
              <a:t>Aplicativos de colaboração em tempo real</a:t>
            </a:r>
            <a:endParaRPr lang="pt-BR" sz="1800" dirty="0">
              <a:latin typeface="Calibri"/>
              <a:cs typeface="Calibri"/>
            </a:endParaRPr>
          </a:p>
          <a:p>
            <a:r>
              <a:rPr lang="pt-BR" sz="1800" dirty="0">
                <a:latin typeface="Arial"/>
                <a:cs typeface="Arial"/>
              </a:rPr>
              <a:t>Painéis de controle em tempo real</a:t>
            </a:r>
            <a:endParaRPr lang="pt-BR" sz="1800" dirty="0">
              <a:latin typeface="Calibri"/>
              <a:cs typeface="Calibri"/>
            </a:endParaRPr>
          </a:p>
          <a:p>
            <a:r>
              <a:rPr lang="pt-BR" sz="1800" dirty="0">
                <a:latin typeface="Arial"/>
                <a:cs typeface="Arial"/>
              </a:rPr>
              <a:t>Notificações </a:t>
            </a:r>
            <a:r>
              <a:rPr lang="pt-BR" sz="1800" dirty="0" err="1">
                <a:latin typeface="Arial"/>
                <a:cs typeface="Arial"/>
              </a:rPr>
              <a:t>push</a:t>
            </a:r>
            <a:endParaRPr lang="pt-BR" sz="1800" dirty="0">
              <a:latin typeface="Calibri"/>
              <a:cs typeface="Calibri"/>
            </a:endParaRPr>
          </a:p>
          <a:p>
            <a:r>
              <a:rPr lang="pt-BR" sz="1800" dirty="0">
                <a:latin typeface="Arial"/>
                <a:cs typeface="Arial"/>
              </a:rPr>
              <a:t>Monitoramento em tempo real</a:t>
            </a:r>
            <a:endParaRPr lang="pt-BR" sz="1800" dirty="0">
              <a:latin typeface="Calibri"/>
              <a:cs typeface="Calibri"/>
            </a:endParaRPr>
          </a:p>
          <a:p>
            <a:r>
              <a:rPr lang="pt-BR" sz="1800" dirty="0">
                <a:latin typeface="Arial"/>
                <a:cs typeface="Arial"/>
              </a:rPr>
              <a:t>Aplicações de negociação financeira</a:t>
            </a:r>
          </a:p>
          <a:p>
            <a:endParaRPr lang="pt-BR" sz="1800" dirty="0">
              <a:latin typeface="Arial"/>
              <a:cs typeface="Arial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BR" sz="1800" dirty="0">
                <a:latin typeface="Arial"/>
                <a:cs typeface="Arial"/>
              </a:rPr>
              <a:t>O uso desse recurso hoje é grande, e podemos ver em uma série de aplicações que usamos no dia-a-dia. Desde o chat no Gmail ou Facebook, notificações em redes sociais, edição em grupo do Google </a:t>
            </a:r>
            <a:r>
              <a:rPr lang="pt-BR" sz="1800" dirty="0" err="1">
                <a:latin typeface="Arial"/>
                <a:cs typeface="Arial"/>
              </a:rPr>
              <a:t>Docs</a:t>
            </a:r>
            <a:r>
              <a:rPr lang="pt-BR" sz="1800" dirty="0">
                <a:latin typeface="Arial"/>
                <a:cs typeface="Arial"/>
              </a:rPr>
              <a:t>, e até jogos online já fazem o uso da API de </a:t>
            </a:r>
            <a:r>
              <a:rPr lang="pt-BR" sz="1800" dirty="0" err="1">
                <a:latin typeface="Arial"/>
                <a:cs typeface="Arial"/>
              </a:rPr>
              <a:t>WebSockets</a:t>
            </a:r>
            <a:r>
              <a:rPr lang="pt-BR" sz="1800" dirty="0">
                <a:latin typeface="Arial"/>
                <a:cs typeface="Arial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pt-BR" sz="1700" dirty="0">
              <a:latin typeface="Arial"/>
              <a:cs typeface="Arial"/>
            </a:endParaRPr>
          </a:p>
          <a:p>
            <a:pPr marL="0" indent="0">
              <a:buNone/>
            </a:pPr>
            <a:endParaRPr lang="pt-B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9706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7860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latin typeface="Arial" pitchFamily="34" charset="0"/>
                <a:cs typeface="Arial" pitchFamily="34" charset="0"/>
              </a:rPr>
              <a:t>VANTAGENS DO USO DE WEBSOCKETS EM COMPARAÇÃO A OUTRAS TECNOLOGIAS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83EDECA07DC24D9BB7268EC7588561" ma:contentTypeVersion="3" ma:contentTypeDescription="Crie um novo documento." ma:contentTypeScope="" ma:versionID="68ebd1fc1741dc0f8a13bf57c21f1fcb">
  <xsd:schema xmlns:xsd="http://www.w3.org/2001/XMLSchema" xmlns:xs="http://www.w3.org/2001/XMLSchema" xmlns:p="http://schemas.microsoft.com/office/2006/metadata/properties" xmlns:ns2="2adc8215-07c7-4913-a9ca-1f456a940905" targetNamespace="http://schemas.microsoft.com/office/2006/metadata/properties" ma:root="true" ma:fieldsID="f95128e8f7da89e4111234b59aa77423" ns2:_="">
    <xsd:import namespace="2adc8215-07c7-4913-a9ca-1f456a9409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dc8215-07c7-4913-a9ca-1f456a940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E8E0CD-6263-4D65-8CAC-DD55619D1E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5606E6-D142-406E-943D-9D698D21BB1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adc8215-07c7-4913-a9ca-1f456a940905"/>
  </ds:schemaRefs>
</ds:datastoreItem>
</file>

<file path=customXml/itemProps3.xml><?xml version="1.0" encoding="utf-8"?>
<ds:datastoreItem xmlns:ds="http://schemas.openxmlformats.org/officeDocument/2006/customXml" ds:itemID="{9DDB9D14-77EA-4A49-95C7-B7AB65D384C0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578</Words>
  <Application>Microsoft Office PowerPoint</Application>
  <PresentationFormat>Apresentação na tela (4:3)</PresentationFormat>
  <Paragraphs>66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WEBSOCKETS</vt:lpstr>
      <vt:lpstr>INTRODUÇÃO: O QUE SÃO WEBSOCKETS?</vt:lpstr>
      <vt:lpstr>OBJETIVOS</vt:lpstr>
      <vt:lpstr>COMO FOI CRIADO O WEBSOCKET?</vt:lpstr>
      <vt:lpstr>Apresentação do PowerPoint</vt:lpstr>
      <vt:lpstr>HANDSHAKE</vt:lpstr>
      <vt:lpstr>Apresentação do PowerPoint</vt:lpstr>
      <vt:lpstr>CASOS DE USO/EMPRESAS QUE UTILIZAM</vt:lpstr>
      <vt:lpstr>VANTAGENS DO USO DE WEBSOCKETS EM COMPARAÇÃO A OUTRAS TECNOLOGIAS</vt:lpstr>
      <vt:lpstr>VANTAGENS</vt:lpstr>
      <vt:lpstr>É UMA BOA ESCOLHA?</vt:lpstr>
      <vt:lpstr>PROCESSO DE IMPLEMENTAÇÃO DO WEBSOCKET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WEBSOCKETS</dc:title>
  <dc:creator>juridico</dc:creator>
  <cp:lastModifiedBy>Isabela Ferreira da Silva</cp:lastModifiedBy>
  <cp:revision>165</cp:revision>
  <dcterms:created xsi:type="dcterms:W3CDTF">2023-11-07T11:28:48Z</dcterms:created>
  <dcterms:modified xsi:type="dcterms:W3CDTF">2023-11-08T19:20:40Z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0x0101009883EDECA07DC24D9BB7268EC7588561</vt:lpwstr>
  </property>
</Properties>
</file>