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BDE397-3468-4E6C-9771-297BE72E4FC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1088604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53040" y="4521240"/>
            <a:ext cx="1088604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E92B4C-5ED3-4791-BE53-319897DA485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53040" y="452124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452124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FB8945-7B31-46C9-9F51-38ED763646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33680" y="315648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14320" y="315648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53040" y="452124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33680" y="452124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14320" y="452124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1B584C-AF9C-4B64-96EF-F4096FD83FF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EEBC3F-1543-4549-9D76-C5293E6DB6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53040" y="3156480"/>
            <a:ext cx="1088604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bg-BG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A747D0-6AA2-4EE4-A5F5-BB2DFF67B49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1088604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E5DBCC-9A4B-488F-B742-0B144856BE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97AB43-3F69-4A8A-8F77-038842D213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C5861C-350F-4A02-A058-A2CB1E90162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6040" cy="555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bg-BG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6F2DF9-336F-4E3B-8FAE-C1CE01EE9F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53040" y="452124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638DA7-392E-4BCE-B817-1ECA72D612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3040" y="3156480"/>
            <a:ext cx="1088604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bg-BG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E15B73-9C87-4A33-A5D8-A8A19212593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240" y="452124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8D1A99-AA25-421C-8920-A3BB3D8197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53040" y="4521240"/>
            <a:ext cx="1088604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4C0C07-0507-47CB-8EAB-483D42E522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1088604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53040" y="4521240"/>
            <a:ext cx="1088604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C5765F-6590-417A-B91A-A1BE9ABD30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53040" y="452124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240" y="452124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D609DE-DB33-45B3-AC39-EF26A475D70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33680" y="315648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14320" y="315648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53040" y="452124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33680" y="452124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14320" y="4521240"/>
            <a:ext cx="3504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824265-BE15-4B07-9B9A-C132DDA6B7B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1088604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2BC23E-47D5-4F3D-AB36-944D742001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2531DB-ACDA-40D6-8320-B74706B4B5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416908-F9E2-445C-BD92-96FC8A05CB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3040" y="1741320"/>
            <a:ext cx="10886040" cy="555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bg-BG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4D722A-5010-432C-8F30-3DBF7CE2DC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53040" y="452124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F6BB71-37EE-450D-AB9F-370537C1A59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261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452124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287EAE-82C6-4273-BC00-968A95B534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39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530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3156480"/>
            <a:ext cx="53121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53040" y="4521240"/>
            <a:ext cx="1088604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1FF112-2840-4272-9F1F-43B1C9A9980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bg-BG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bg-BG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bg-BG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bg-BG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bg-BG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bg-BG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bg-BG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84DE2F-4356-4DB2-893A-CCA9E4190286}" type="slidenum">
              <a:rPr lang="bg-BG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bg-BG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g-BG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bg-BG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g-BG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bg-BG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g-BG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g-BG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bg-BG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авоъгълник 40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bg-BG" sz="399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53040" y="3156480"/>
            <a:ext cx="10886040" cy="2612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Aft>
                <a:spcPts val="127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9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0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bg-BG" sz="254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7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18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1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bg-BG" sz="181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5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19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30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64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36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32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217440" y="6204600"/>
            <a:ext cx="2830320" cy="47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bg-BG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r>
              <a:rPr lang="bg-BG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4136400" y="6204600"/>
            <a:ext cx="3918960" cy="47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ctr">
              <a:buNone/>
              <a:defRPr lang="bg-BG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buNone/>
            </a:pPr>
            <a:r>
              <a:rPr lang="bg-BG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9144000" y="6204600"/>
            <a:ext cx="2830320" cy="47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bg-BG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algn="r">
              <a:buNone/>
            </a:pPr>
            <a:fld id="{8B560843-290F-41D7-9C1A-45AE71CDAB67}" type="slidenum">
              <a:rPr lang="bg-BG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bg-BG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1741680" y="1306080"/>
            <a:ext cx="1741680" cy="15238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Овал 47"/>
          <p:cNvSpPr/>
          <p:nvPr/>
        </p:nvSpPr>
        <p:spPr>
          <a:xfrm>
            <a:off x="8926200" y="4789440"/>
            <a:ext cx="1741680" cy="152388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Овал 48"/>
          <p:cNvSpPr/>
          <p:nvPr/>
        </p:nvSpPr>
        <p:spPr>
          <a:xfrm>
            <a:off x="10885680" y="3265560"/>
            <a:ext cx="1523880" cy="13064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Овал 49"/>
          <p:cNvSpPr/>
          <p:nvPr/>
        </p:nvSpPr>
        <p:spPr>
          <a:xfrm>
            <a:off x="-217440" y="2939040"/>
            <a:ext cx="1741680" cy="163296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Овал 50"/>
          <p:cNvSpPr/>
          <p:nvPr/>
        </p:nvSpPr>
        <p:spPr>
          <a:xfrm>
            <a:off x="653040" y="1306080"/>
            <a:ext cx="870840" cy="8708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Овал 51"/>
          <p:cNvSpPr/>
          <p:nvPr/>
        </p:nvSpPr>
        <p:spPr>
          <a:xfrm>
            <a:off x="0" y="1523880"/>
            <a:ext cx="870840" cy="8708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Овал 52"/>
          <p:cNvSpPr/>
          <p:nvPr/>
        </p:nvSpPr>
        <p:spPr>
          <a:xfrm>
            <a:off x="0" y="6313680"/>
            <a:ext cx="1959480" cy="152388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Овал 53"/>
          <p:cNvSpPr/>
          <p:nvPr/>
        </p:nvSpPr>
        <p:spPr>
          <a:xfrm>
            <a:off x="11756520" y="5660280"/>
            <a:ext cx="870840" cy="8708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Овал 54"/>
          <p:cNvSpPr/>
          <p:nvPr/>
        </p:nvSpPr>
        <p:spPr>
          <a:xfrm>
            <a:off x="11538720" y="4136400"/>
            <a:ext cx="870840" cy="8708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Овал 55"/>
          <p:cNvSpPr/>
          <p:nvPr/>
        </p:nvSpPr>
        <p:spPr>
          <a:xfrm>
            <a:off x="9797040" y="5660280"/>
            <a:ext cx="1306440" cy="10188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Овал 56"/>
          <p:cNvSpPr/>
          <p:nvPr/>
        </p:nvSpPr>
        <p:spPr>
          <a:xfrm>
            <a:off x="9579240" y="6531120"/>
            <a:ext cx="1088640" cy="1088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5" Type="http://schemas.openxmlformats.org/officeDocument/2006/relationships/hyperlink" Target="mailto:hidden.sloth16@gmail.com" TargetMode="External"/><Relationship Id="rId4" Type="http://schemas.openxmlformats.org/officeDocument/2006/relationships/hyperlink" Target="mailto:momchilindzov@icloud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"/>
          <p:cNvSpPr/>
          <p:nvPr/>
        </p:nvSpPr>
        <p:spPr>
          <a:xfrm>
            <a:off x="3420000" y="3780000"/>
            <a:ext cx="627552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bg-BG" sz="2800" b="1" i="1" strike="noStrike" spc="-1" dirty="0">
                <a:solidFill>
                  <a:srgbClr val="FFFFFF"/>
                </a:solidFill>
                <a:latin typeface="Compo Bold Oblique"/>
              </a:rPr>
              <a:t> Стоян Пеев  Момчил Инджов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95" name="Rectangle 2"/>
          <p:cNvSpPr/>
          <p:nvPr/>
        </p:nvSpPr>
        <p:spPr>
          <a:xfrm>
            <a:off x="-523800" y="7331040"/>
            <a:ext cx="13239360" cy="26096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96" name="TextBox 6"/>
          <p:cNvSpPr/>
          <p:nvPr/>
        </p:nvSpPr>
        <p:spPr>
          <a:xfrm>
            <a:off x="57960" y="12964320"/>
            <a:ext cx="12075480" cy="301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9600" b="1" strike="noStrike" spc="-1">
                <a:solidFill>
                  <a:srgbClr val="808080"/>
                </a:solidFill>
                <a:latin typeface="Super Brigade"/>
              </a:rPr>
              <a:t>THE FUTURE OF DRIVING</a:t>
            </a:r>
            <a:endParaRPr lang="bg-BG" sz="9600" b="0" strike="noStrike" spc="-1">
              <a:latin typeface="Arial"/>
            </a:endParaRPr>
          </a:p>
        </p:txBody>
      </p:sp>
      <p:pic>
        <p:nvPicPr>
          <p:cNvPr id="97" name="3D Model 7"/>
          <p:cNvPicPr/>
          <p:nvPr/>
        </p:nvPicPr>
        <p:blipFill>
          <a:blip r:embed="rId2"/>
          <a:stretch/>
        </p:blipFill>
        <p:spPr>
          <a:xfrm rot="421200">
            <a:off x="29237760" y="4594320"/>
            <a:ext cx="6464880" cy="1875240"/>
          </a:xfrm>
          <a:prstGeom prst="rect">
            <a:avLst/>
          </a:prstGeom>
          <a:ln w="0">
            <a:noFill/>
          </a:ln>
        </p:spPr>
      </p:pic>
      <p:sp>
        <p:nvSpPr>
          <p:cNvPr id="98" name="TextBox 2"/>
          <p:cNvSpPr/>
          <p:nvPr/>
        </p:nvSpPr>
        <p:spPr>
          <a:xfrm>
            <a:off x="3998160" y="4523760"/>
            <a:ext cx="44514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bg-BG" sz="2400" b="0" i="1" strike="noStrike" spc="-1">
                <a:solidFill>
                  <a:srgbClr val="FFFFFF"/>
                </a:solidFill>
                <a:latin typeface="Compo Bold Oblique"/>
              </a:rPr>
              <a:t>ППМГ „Акад. Н.Обрешков“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99" name="TextBox 4"/>
          <p:cNvSpPr/>
          <p:nvPr/>
        </p:nvSpPr>
        <p:spPr>
          <a:xfrm>
            <a:off x="841680" y="1064880"/>
            <a:ext cx="10858320" cy="14450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4400" b="1" i="1" strike="noStrike" spc="-1" dirty="0" err="1">
                <a:solidFill>
                  <a:srgbClr val="FFFFFF"/>
                </a:solidFill>
                <a:latin typeface="Super Brigade"/>
              </a:rPr>
              <a:t>Управление</a:t>
            </a:r>
            <a:r>
              <a:rPr lang="en-GB" sz="4400" b="1" i="1" strike="noStrike" spc="-1" dirty="0">
                <a:solidFill>
                  <a:srgbClr val="FFFFFF"/>
                </a:solidFill>
                <a:latin typeface="Super Brigade"/>
              </a:rPr>
              <a:t> </a:t>
            </a:r>
            <a:r>
              <a:rPr lang="en-GB" sz="4400" b="1" i="1" strike="noStrike" spc="-1" dirty="0" err="1">
                <a:solidFill>
                  <a:srgbClr val="FFFFFF"/>
                </a:solidFill>
                <a:latin typeface="Super Brigade"/>
              </a:rPr>
              <a:t>на</a:t>
            </a:r>
            <a:r>
              <a:rPr lang="en-GB" sz="4400" b="1" i="1" strike="noStrike" spc="-1" dirty="0">
                <a:solidFill>
                  <a:srgbClr val="FFFFFF"/>
                </a:solidFill>
                <a:latin typeface="Super Brigade"/>
              </a:rPr>
              <a:t> </a:t>
            </a:r>
            <a:r>
              <a:rPr lang="en-GB" sz="4400" b="1" i="1" strike="noStrike" spc="-1" dirty="0" err="1">
                <a:solidFill>
                  <a:srgbClr val="FFFFFF"/>
                </a:solidFill>
                <a:latin typeface="Super Brigade"/>
              </a:rPr>
              <a:t>виртуален</a:t>
            </a:r>
            <a:r>
              <a:rPr lang="en-GB" sz="4400" b="1" i="1" strike="noStrike" spc="-1" dirty="0">
                <a:solidFill>
                  <a:srgbClr val="FFFFFF"/>
                </a:solidFill>
                <a:latin typeface="Super Brigade"/>
              </a:rPr>
              <a:t> </a:t>
            </a:r>
            <a:r>
              <a:rPr lang="en-GB" sz="4400" b="1" i="1" strike="noStrike" spc="-1" dirty="0" err="1">
                <a:solidFill>
                  <a:srgbClr val="FFFFFF"/>
                </a:solidFill>
                <a:latin typeface="Super Brigade"/>
              </a:rPr>
              <a:t>автомобил</a:t>
            </a:r>
            <a:r>
              <a:rPr lang="en-GB" sz="4400" b="1" i="1" strike="noStrike" spc="-1" dirty="0">
                <a:solidFill>
                  <a:srgbClr val="FFFFFF"/>
                </a:solidFill>
                <a:latin typeface="Super Brigade"/>
              </a:rPr>
              <a:t> </a:t>
            </a:r>
            <a:r>
              <a:rPr lang="en-GB" sz="4400" b="1" i="1" strike="noStrike" spc="-1" dirty="0" err="1">
                <a:solidFill>
                  <a:srgbClr val="FFFFFF"/>
                </a:solidFill>
                <a:latin typeface="Super Brigade"/>
              </a:rPr>
              <a:t>чрез</a:t>
            </a:r>
            <a:r>
              <a:rPr lang="en-GB" sz="4400" b="1" i="1" strike="noStrike" spc="-1" dirty="0">
                <a:solidFill>
                  <a:srgbClr val="FFFFFF"/>
                </a:solidFill>
                <a:latin typeface="Super Brigade"/>
              </a:rPr>
              <a:t> </a:t>
            </a:r>
            <a:r>
              <a:rPr lang="en-GB" sz="4400" b="1" i="1" strike="noStrike" spc="-1" dirty="0" err="1">
                <a:solidFill>
                  <a:srgbClr val="FFFFFF"/>
                </a:solidFill>
                <a:latin typeface="Super Brigade"/>
              </a:rPr>
              <a:t>мозъчна</a:t>
            </a:r>
            <a:r>
              <a:rPr lang="en-GB" sz="4400" b="1" i="1" strike="noStrike" spc="-1" dirty="0">
                <a:solidFill>
                  <a:srgbClr val="FFFFFF"/>
                </a:solidFill>
                <a:latin typeface="Super Brigade"/>
              </a:rPr>
              <a:t> </a:t>
            </a:r>
            <a:r>
              <a:rPr lang="en-GB" sz="4400" b="1" i="1" strike="noStrike" spc="-1" dirty="0" err="1">
                <a:solidFill>
                  <a:srgbClr val="FFFFFF"/>
                </a:solidFill>
                <a:latin typeface="Super Brigade"/>
              </a:rPr>
              <a:t>дейност</a:t>
            </a:r>
            <a:endParaRPr lang="bg-BG" sz="4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"/>
          <p:cNvSpPr/>
          <p:nvPr/>
        </p:nvSpPr>
        <p:spPr>
          <a:xfrm>
            <a:off x="14355000" y="-354960"/>
            <a:ext cx="5476320" cy="86634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01" name="TextBox 5"/>
          <p:cNvSpPr/>
          <p:nvPr/>
        </p:nvSpPr>
        <p:spPr>
          <a:xfrm>
            <a:off x="0" y="193680"/>
            <a:ext cx="408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i="1" strike="noStrike" spc="-1">
                <a:solidFill>
                  <a:srgbClr val="000000"/>
                </a:solidFill>
                <a:latin typeface="Super Brigade"/>
              </a:rPr>
              <a:t>Neuro F1 Racing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102" name="TextBox 6"/>
          <p:cNvSpPr/>
          <p:nvPr/>
        </p:nvSpPr>
        <p:spPr>
          <a:xfrm>
            <a:off x="5598720" y="720000"/>
            <a:ext cx="502128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bg-BG" sz="6000" b="1" strike="noStrike" spc="-1">
                <a:solidFill>
                  <a:srgbClr val="FFFFFF"/>
                </a:solidFill>
                <a:latin typeface="Compo Bold Oblique"/>
              </a:rPr>
              <a:t>Мотивация</a:t>
            </a:r>
            <a:endParaRPr lang="bg-BG" sz="6000" b="0" strike="noStrike" spc="-1">
              <a:latin typeface="Arial"/>
            </a:endParaRPr>
          </a:p>
        </p:txBody>
      </p:sp>
      <p:sp>
        <p:nvSpPr>
          <p:cNvPr id="103" name="Rectangle 9"/>
          <p:cNvSpPr/>
          <p:nvPr/>
        </p:nvSpPr>
        <p:spPr>
          <a:xfrm>
            <a:off x="6758280" y="1893240"/>
            <a:ext cx="5104080" cy="4536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pic>
        <p:nvPicPr>
          <p:cNvPr id="104" name="Graphic 15" descr="Race Car with solid fill"/>
          <p:cNvPicPr/>
          <p:nvPr/>
        </p:nvPicPr>
        <p:blipFill>
          <a:blip r:embed="rId2"/>
          <a:stretch/>
        </p:blipFill>
        <p:spPr>
          <a:xfrm flipH="1">
            <a:off x="11192400" y="2954520"/>
            <a:ext cx="502560" cy="50256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 8"/>
          <p:cNvSpPr/>
          <p:nvPr/>
        </p:nvSpPr>
        <p:spPr>
          <a:xfrm>
            <a:off x="-1395000" y="9095760"/>
            <a:ext cx="16306560" cy="42476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pic>
        <p:nvPicPr>
          <p:cNvPr id="106" name="3D Model 13"/>
          <p:cNvPicPr/>
          <p:nvPr/>
        </p:nvPicPr>
        <p:blipFill>
          <a:blip r:embed="rId3"/>
          <a:stretch/>
        </p:blipFill>
        <p:spPr>
          <a:xfrm>
            <a:off x="59607720" y="5564520"/>
            <a:ext cx="7609320" cy="23709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20"/>
          <p:cNvSpPr/>
          <p:nvPr/>
        </p:nvSpPr>
        <p:spPr>
          <a:xfrm>
            <a:off x="1969200" y="15481800"/>
            <a:ext cx="134712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7200" b="1" strike="noStrike" spc="-1">
                <a:solidFill>
                  <a:srgbClr val="808080"/>
                </a:solidFill>
                <a:latin typeface="Super Brigade"/>
              </a:rPr>
              <a:t>Future Awaits</a:t>
            </a:r>
            <a:endParaRPr lang="bg-BG" sz="7200" b="0" strike="noStrike" spc="-1"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 rot="7200">
            <a:off x="1031400" y="1979640"/>
            <a:ext cx="9235080" cy="432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bg-BG" sz="3200" b="0" strike="noStrike" spc="-1" dirty="0">
                <a:solidFill>
                  <a:srgbClr val="FFFFFF"/>
                </a:solidFill>
                <a:latin typeface="Arial"/>
              </a:rPr>
              <a:t>Игрите, управлявани чрез мозъчна активност, могат да помогнат за подобряване на концентрацията</a:t>
            </a:r>
            <a:br>
              <a:rPr sz="3200" dirty="0"/>
            </a:br>
            <a:r>
              <a:rPr lang="bg-BG" sz="3200" b="0" strike="noStrike" spc="-1" dirty="0">
                <a:solidFill>
                  <a:srgbClr val="FFFFFF"/>
                </a:solidFill>
                <a:latin typeface="Arial"/>
              </a:rPr>
              <a:t>Това е особено полезно при пациенти, които са в процес на </a:t>
            </a:r>
            <a:r>
              <a:rPr lang="bg-BG" sz="3200" b="0" strike="noStrike" spc="-1" dirty="0" err="1">
                <a:solidFill>
                  <a:srgbClr val="FFFFFF"/>
                </a:solidFill>
                <a:latin typeface="Arial"/>
              </a:rPr>
              <a:t>неврорехабилитация</a:t>
            </a:r>
            <a:br>
              <a:rPr sz="3200" dirty="0"/>
            </a:br>
            <a:r>
              <a:rPr lang="bg-BG" sz="3200" b="0" strike="noStrike" spc="-1" dirty="0">
                <a:solidFill>
                  <a:srgbClr val="FFFFFF"/>
                </a:solidFill>
                <a:latin typeface="Arial"/>
              </a:rPr>
              <a:t>Играта може да се използва и като симулатор за управление на реални транспортни средства чрез мозъчна активност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1297800" y="3156120"/>
            <a:ext cx="221508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432000" indent="-324000">
              <a:spcAft>
                <a:spcPts val="127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900" b="0" strike="noStrike" spc="-1">
                <a:solidFill>
                  <a:srgbClr val="FFFFFF"/>
                </a:solidFill>
                <a:latin typeface="Arial"/>
              </a:rPr>
              <a:t>Emotiv Insight EEG headset</a:t>
            </a:r>
          </a:p>
        </p:txBody>
      </p:sp>
      <p:sp>
        <p:nvSpPr>
          <p:cNvPr id="110" name="TextBox 3"/>
          <p:cNvSpPr/>
          <p:nvPr/>
        </p:nvSpPr>
        <p:spPr>
          <a:xfrm>
            <a:off x="0" y="193680"/>
            <a:ext cx="408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i="1" strike="noStrike" spc="-1">
                <a:solidFill>
                  <a:srgbClr val="FFFFFF"/>
                </a:solidFill>
                <a:latin typeface="Super Brigade"/>
              </a:rPr>
              <a:t>Neuro F1 Racing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111" name="Rectangle 6"/>
          <p:cNvSpPr/>
          <p:nvPr/>
        </p:nvSpPr>
        <p:spPr>
          <a:xfrm>
            <a:off x="-2226600" y="-7652880"/>
            <a:ext cx="13239360" cy="65066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12" name="TextBox 7"/>
          <p:cNvSpPr/>
          <p:nvPr/>
        </p:nvSpPr>
        <p:spPr>
          <a:xfrm>
            <a:off x="540000" y="740160"/>
            <a:ext cx="71748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bg-BG" sz="4000" b="1" strike="noStrike" spc="-1">
                <a:solidFill>
                  <a:srgbClr val="FFFFFF"/>
                </a:solidFill>
                <a:latin typeface="Compo Bold Oblique"/>
              </a:rPr>
              <a:t>Използвани технологии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113" name="Rectangle 7"/>
          <p:cNvSpPr/>
          <p:nvPr/>
        </p:nvSpPr>
        <p:spPr>
          <a:xfrm>
            <a:off x="147240" y="1980360"/>
            <a:ext cx="6333480" cy="4536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00000" y="3156120"/>
            <a:ext cx="220896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27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900" b="0" strike="noStrike" spc="-1">
                <a:solidFill>
                  <a:srgbClr val="FFFFFF"/>
                </a:solidFill>
                <a:latin typeface="Arial"/>
              </a:rPr>
              <a:t>Unity</a:t>
            </a:r>
          </a:p>
          <a:p>
            <a:pPr marL="432000" indent="-324000">
              <a:spcAft>
                <a:spcPts val="127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900" b="0" strike="noStrike" spc="-1">
                <a:solidFill>
                  <a:srgbClr val="FFFFFF"/>
                </a:solidFill>
                <a:latin typeface="Arial"/>
              </a:rPr>
              <a:t>framework</a:t>
            </a: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8280000" y="3156120"/>
            <a:ext cx="2109600" cy="12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27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bg-BG" sz="2900" b="0" strike="noStrike" spc="-1">
                <a:solidFill>
                  <a:srgbClr val="FFFFFF"/>
                </a:solidFill>
                <a:latin typeface="Arial"/>
              </a:rPr>
              <a:t>ASP.NET</a:t>
            </a:r>
          </a:p>
        </p:txBody>
      </p:sp>
      <p:pic>
        <p:nvPicPr>
          <p:cNvPr id="116" name="Картина 115"/>
          <p:cNvPicPr/>
          <p:nvPr/>
        </p:nvPicPr>
        <p:blipFill>
          <a:blip r:embed="rId2"/>
          <a:stretch/>
        </p:blipFill>
        <p:spPr>
          <a:xfrm>
            <a:off x="1782000" y="4632120"/>
            <a:ext cx="1998000" cy="1640160"/>
          </a:xfrm>
          <a:prstGeom prst="rect">
            <a:avLst/>
          </a:prstGeom>
          <a:ln w="0">
            <a:noFill/>
          </a:ln>
        </p:spPr>
      </p:pic>
      <p:pic>
        <p:nvPicPr>
          <p:cNvPr id="117" name="Картина 116"/>
          <p:cNvPicPr/>
          <p:nvPr/>
        </p:nvPicPr>
        <p:blipFill>
          <a:blip r:embed="rId3"/>
          <a:stretch/>
        </p:blipFill>
        <p:spPr>
          <a:xfrm>
            <a:off x="8690760" y="4500000"/>
            <a:ext cx="1929240" cy="1793880"/>
          </a:xfrm>
          <a:prstGeom prst="rect">
            <a:avLst/>
          </a:prstGeom>
          <a:ln w="0">
            <a:noFill/>
          </a:ln>
        </p:spPr>
      </p:pic>
      <p:sp>
        <p:nvSpPr>
          <p:cNvPr id="118" name="Rectangle 10"/>
          <p:cNvSpPr/>
          <p:nvPr/>
        </p:nvSpPr>
        <p:spPr>
          <a:xfrm>
            <a:off x="-6347880" y="-704520"/>
            <a:ext cx="5476320" cy="86634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pic>
        <p:nvPicPr>
          <p:cNvPr id="119" name="3D Model 2"/>
          <p:cNvPicPr/>
          <p:nvPr/>
        </p:nvPicPr>
        <p:blipFill>
          <a:blip r:embed="rId4"/>
          <a:stretch/>
        </p:blipFill>
        <p:spPr>
          <a:xfrm>
            <a:off x="43599600" y="3438000"/>
            <a:ext cx="11355480" cy="348012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" descr="Unity new logo transparent PNG - StickPNG"/>
          <p:cNvPicPr/>
          <p:nvPr/>
        </p:nvPicPr>
        <p:blipFill>
          <a:blip r:embed="rId5">
            <a:lum bright="70000" contrast="-70000"/>
          </a:blip>
          <a:stretch/>
        </p:blipFill>
        <p:spPr>
          <a:xfrm>
            <a:off x="5040000" y="4518360"/>
            <a:ext cx="1781640" cy="178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"/>
          <p:cNvSpPr/>
          <p:nvPr/>
        </p:nvSpPr>
        <p:spPr>
          <a:xfrm>
            <a:off x="17022960" y="11880"/>
            <a:ext cx="5476320" cy="86634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22" name="TextBox 5"/>
          <p:cNvSpPr/>
          <p:nvPr/>
        </p:nvSpPr>
        <p:spPr>
          <a:xfrm>
            <a:off x="0" y="193680"/>
            <a:ext cx="408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i="1" strike="noStrike" spc="-1">
                <a:solidFill>
                  <a:srgbClr val="FFFFFF"/>
                </a:solidFill>
                <a:latin typeface="Super Brigade"/>
              </a:rPr>
              <a:t>Neuro F1 Racing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123" name="TextBox 6"/>
          <p:cNvSpPr/>
          <p:nvPr/>
        </p:nvSpPr>
        <p:spPr>
          <a:xfrm>
            <a:off x="1801440" y="847440"/>
            <a:ext cx="859356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bg-BG" sz="4000" b="1" strike="noStrike" spc="-1">
                <a:solidFill>
                  <a:srgbClr val="FFFFFF"/>
                </a:solidFill>
                <a:latin typeface="Compo Bold Oblique"/>
              </a:rPr>
              <a:t>Структура на приложението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124" name="Rectangle 30"/>
          <p:cNvSpPr/>
          <p:nvPr/>
        </p:nvSpPr>
        <p:spPr>
          <a:xfrm>
            <a:off x="-6347880" y="-704520"/>
            <a:ext cx="5476320" cy="86634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pic>
        <p:nvPicPr>
          <p:cNvPr id="125" name="3D Model 3"/>
          <p:cNvPicPr/>
          <p:nvPr/>
        </p:nvPicPr>
        <p:blipFill>
          <a:blip r:embed="rId2"/>
          <a:stretch/>
        </p:blipFill>
        <p:spPr>
          <a:xfrm>
            <a:off x="-9613800" y="11620800"/>
            <a:ext cx="7386840" cy="5083200"/>
          </a:xfrm>
          <a:prstGeom prst="rect">
            <a:avLst/>
          </a:prstGeom>
          <a:ln w="0">
            <a:noFill/>
          </a:ln>
        </p:spPr>
      </p:pic>
      <p:sp>
        <p:nvSpPr>
          <p:cNvPr id="126" name="Rectangle 24"/>
          <p:cNvSpPr/>
          <p:nvPr/>
        </p:nvSpPr>
        <p:spPr>
          <a:xfrm>
            <a:off x="3470400" y="1850400"/>
            <a:ext cx="5359680" cy="4536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27" name="Picture 4"/>
          <p:cNvSpPr/>
          <p:nvPr/>
        </p:nvSpPr>
        <p:spPr>
          <a:xfrm>
            <a:off x="-155520" y="9947520"/>
            <a:ext cx="3359520" cy="33465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63500" cap="rnd">
            <a:solidFill>
              <a:srgbClr val="333333"/>
            </a:solidFill>
            <a:round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28" name="Picture 28"/>
          <p:cNvSpPr/>
          <p:nvPr/>
        </p:nvSpPr>
        <p:spPr>
          <a:xfrm>
            <a:off x="4089240" y="9894960"/>
            <a:ext cx="3359520" cy="3450960"/>
          </a:xfrm>
          <a:prstGeom prst="ellipse">
            <a:avLst/>
          </a:prstGeom>
          <a:blipFill rotWithShape="0">
            <a:blip r:embed="rId4"/>
            <a:srcRect/>
            <a:stretch/>
          </a:blipFill>
          <a:ln w="63500" cap="rnd">
            <a:solidFill>
              <a:srgbClr val="333333"/>
            </a:solidFill>
            <a:round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29" name="Picture 4"/>
          <p:cNvSpPr/>
          <p:nvPr/>
        </p:nvSpPr>
        <p:spPr>
          <a:xfrm>
            <a:off x="8301240" y="9940680"/>
            <a:ext cx="3359520" cy="3359520"/>
          </a:xfrm>
          <a:prstGeom prst="ellipse">
            <a:avLst/>
          </a:prstGeom>
          <a:blipFill rotWithShape="0">
            <a:blip r:embed="rId5"/>
            <a:srcRect/>
            <a:stretch/>
          </a:blipFill>
          <a:ln w="63500" cap="rnd">
            <a:solidFill>
              <a:srgbClr val="333333"/>
            </a:solidFill>
            <a:round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33960" y="2340000"/>
            <a:ext cx="10886040" cy="437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bg-BG" sz="3990" b="0" strike="noStrike" spc="-1" dirty="0" err="1">
                <a:solidFill>
                  <a:srgbClr val="FFFFFF"/>
                </a:solidFill>
                <a:latin typeface="Arial"/>
              </a:rPr>
              <a:t>Game</a:t>
            </a:r>
            <a:r>
              <a:rPr lang="bg-BG" sz="399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990" b="0" strike="noStrike" spc="-1" dirty="0" err="1">
                <a:solidFill>
                  <a:srgbClr val="FFFFFF"/>
                </a:solidFill>
                <a:latin typeface="Arial"/>
              </a:rPr>
              <a:t>engine</a:t>
            </a:r>
            <a:r>
              <a:rPr lang="bg-BG" sz="3990" b="0" strike="noStrike" spc="-1" dirty="0">
                <a:solidFill>
                  <a:srgbClr val="FFFFFF"/>
                </a:solidFill>
                <a:latin typeface="Arial"/>
              </a:rPr>
              <a:t>, реализиран на </a:t>
            </a:r>
            <a:r>
              <a:rPr lang="bg-BG" sz="3990" b="0" strike="noStrike" spc="-1" dirty="0" err="1">
                <a:solidFill>
                  <a:srgbClr val="FFFFFF"/>
                </a:solidFill>
                <a:latin typeface="Arial"/>
              </a:rPr>
              <a:t>Unity</a:t>
            </a:r>
            <a:r>
              <a:rPr lang="bg-BG" sz="399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bg-BG" sz="3990" b="0" strike="noStrike" spc="-1" dirty="0" err="1">
                <a:solidFill>
                  <a:srgbClr val="FFFFFF"/>
                </a:solidFill>
                <a:latin typeface="Arial"/>
              </a:rPr>
              <a:t>framework</a:t>
            </a:r>
            <a:br>
              <a:rPr sz="3990" dirty="0"/>
            </a:br>
            <a:br>
              <a:rPr sz="3990" dirty="0"/>
            </a:br>
            <a:r>
              <a:rPr lang="bg-BG" sz="3990" b="0" strike="noStrike" spc="-1" dirty="0">
                <a:solidFill>
                  <a:srgbClr val="FFFFFF"/>
                </a:solidFill>
                <a:latin typeface="Arial"/>
              </a:rPr>
              <a:t>База данни за съхранение на постижения</a:t>
            </a:r>
            <a:br>
              <a:rPr sz="3990" dirty="0"/>
            </a:br>
            <a:br>
              <a:rPr sz="3990" dirty="0"/>
            </a:br>
            <a:r>
              <a:rPr lang="bg-BG" sz="3990" b="0" strike="noStrike" spc="-1" dirty="0">
                <a:solidFill>
                  <a:srgbClr val="FFFFFF"/>
                </a:solidFill>
                <a:latin typeface="Arial"/>
              </a:rPr>
              <a:t>Модул за комуникация с ЕЕГ устройство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5"/>
          <p:cNvSpPr/>
          <p:nvPr/>
        </p:nvSpPr>
        <p:spPr>
          <a:xfrm>
            <a:off x="17022960" y="11880"/>
            <a:ext cx="5476320" cy="86634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32" name="TextBox 8"/>
          <p:cNvSpPr/>
          <p:nvPr/>
        </p:nvSpPr>
        <p:spPr>
          <a:xfrm>
            <a:off x="0" y="193680"/>
            <a:ext cx="408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i="1" strike="noStrike" spc="-1">
                <a:solidFill>
                  <a:srgbClr val="FFFFFF"/>
                </a:solidFill>
                <a:latin typeface="Super Brigade"/>
              </a:rPr>
              <a:t>Neuro F1 Racing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133" name="TextBox 9"/>
          <p:cNvSpPr/>
          <p:nvPr/>
        </p:nvSpPr>
        <p:spPr>
          <a:xfrm>
            <a:off x="2291760" y="847440"/>
            <a:ext cx="761364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bg-BG" sz="4000" b="1" strike="noStrike" spc="-1">
                <a:solidFill>
                  <a:srgbClr val="FFFFFF"/>
                </a:solidFill>
                <a:latin typeface="Compo Bold Oblique"/>
              </a:rPr>
              <a:t>Работа на приложението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134" name="Rectangle 11"/>
          <p:cNvSpPr/>
          <p:nvPr/>
        </p:nvSpPr>
        <p:spPr>
          <a:xfrm>
            <a:off x="-6347880" y="-704520"/>
            <a:ext cx="5476320" cy="86634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pic>
        <p:nvPicPr>
          <p:cNvPr id="135" name="3D Model 1"/>
          <p:cNvPicPr/>
          <p:nvPr/>
        </p:nvPicPr>
        <p:blipFill>
          <a:blip r:embed="rId2"/>
          <a:stretch/>
        </p:blipFill>
        <p:spPr>
          <a:xfrm>
            <a:off x="-9613800" y="11620800"/>
            <a:ext cx="7386840" cy="5083200"/>
          </a:xfrm>
          <a:prstGeom prst="rect">
            <a:avLst/>
          </a:prstGeom>
          <a:ln w="0">
            <a:noFill/>
          </a:ln>
        </p:spPr>
      </p:pic>
      <p:sp>
        <p:nvSpPr>
          <p:cNvPr id="136" name="Rectangle 12"/>
          <p:cNvSpPr/>
          <p:nvPr/>
        </p:nvSpPr>
        <p:spPr>
          <a:xfrm>
            <a:off x="3470400" y="1850400"/>
            <a:ext cx="5359680" cy="4536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33960" y="2340000"/>
            <a:ext cx="10886040" cy="437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bg-BG" sz="3600" b="0" strike="noStrike" spc="-1">
                <a:solidFill>
                  <a:srgbClr val="FFFFFF"/>
                </a:solidFill>
                <a:latin typeface="Arial"/>
              </a:rPr>
              <a:t>Играчът поставя на главата си ЕЕГ устройството</a:t>
            </a:r>
            <a:br>
              <a:rPr sz="3600"/>
            </a:br>
            <a:r>
              <a:rPr lang="bg-BG" sz="3600" b="0" strike="noStrike" spc="-1">
                <a:solidFill>
                  <a:srgbClr val="FFFFFF"/>
                </a:solidFill>
                <a:latin typeface="Arial"/>
              </a:rPr>
              <a:t>Стартира се играта</a:t>
            </a:r>
            <a:br>
              <a:rPr sz="3600"/>
            </a:br>
            <a:r>
              <a:rPr lang="bg-BG" sz="3600" b="0" strike="noStrike" spc="-1">
                <a:solidFill>
                  <a:srgbClr val="FFFFFF"/>
                </a:solidFill>
                <a:latin typeface="Arial"/>
              </a:rPr>
              <a:t>ЕЕГ устройството прочита данни и ги препраща към интерфейсът на играта</a:t>
            </a:r>
            <a:br>
              <a:rPr sz="3600"/>
            </a:br>
            <a:r>
              <a:rPr lang="bg-BG" sz="3600" b="0" strike="noStrike" spc="-1">
                <a:solidFill>
                  <a:srgbClr val="FFFFFF"/>
                </a:solidFill>
                <a:latin typeface="Arial"/>
              </a:rPr>
              <a:t>Играчът управлява виртуален автомобил чрез данните от устройството – сензори за движение и/или мозъчна активност</a:t>
            </a:r>
            <a:br>
              <a:rPr sz="3600"/>
            </a:br>
            <a:r>
              <a:rPr lang="bg-BG" sz="3600" b="0" strike="noStrike" spc="-1">
                <a:solidFill>
                  <a:srgbClr val="FFFFFF"/>
                </a:solidFill>
                <a:latin typeface="Arial"/>
              </a:rPr>
              <a:t>Постигнатият резултат може да се запамети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80000" y="543960"/>
            <a:ext cx="10886040" cy="119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bg-BG" sz="3990" b="1" strike="noStrike" spc="-1">
                <a:solidFill>
                  <a:srgbClr val="FFFFFF"/>
                </a:solidFill>
                <a:latin typeface="Arial"/>
              </a:rPr>
              <a:t>Екранни снимки</a:t>
            </a: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53040" y="2160000"/>
            <a:ext cx="5312160" cy="360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240" y="2160000"/>
            <a:ext cx="5312160" cy="360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bg-BG" sz="29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3"/>
          <p:cNvSpPr/>
          <p:nvPr/>
        </p:nvSpPr>
        <p:spPr>
          <a:xfrm>
            <a:off x="-7367040" y="-457200"/>
            <a:ext cx="5476320" cy="86634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42" name="Rectangle 1"/>
          <p:cNvSpPr/>
          <p:nvPr/>
        </p:nvSpPr>
        <p:spPr>
          <a:xfrm>
            <a:off x="14355000" y="-354960"/>
            <a:ext cx="5476320" cy="86634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43" name="TextBox 5"/>
          <p:cNvSpPr/>
          <p:nvPr/>
        </p:nvSpPr>
        <p:spPr>
          <a:xfrm>
            <a:off x="0" y="193680"/>
            <a:ext cx="408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i="1" strike="noStrike" spc="-1">
                <a:solidFill>
                  <a:srgbClr val="FFFFFF"/>
                </a:solidFill>
                <a:latin typeface="Super Brigade"/>
              </a:rPr>
              <a:t>Neuro F1 Racing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144" name="TextBox 6"/>
          <p:cNvSpPr/>
          <p:nvPr/>
        </p:nvSpPr>
        <p:spPr>
          <a:xfrm>
            <a:off x="3326040" y="456480"/>
            <a:ext cx="553968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bg-BG" sz="6000" b="1" strike="noStrike" spc="-1">
                <a:solidFill>
                  <a:srgbClr val="FFFFFF"/>
                </a:solidFill>
                <a:latin typeface="Compo Bold Oblique"/>
              </a:rPr>
              <a:t>Предимства</a:t>
            </a:r>
            <a:endParaRPr lang="bg-BG" sz="6000" b="0" strike="noStrike" spc="-1">
              <a:latin typeface="Arial"/>
            </a:endParaRPr>
          </a:p>
        </p:txBody>
      </p:sp>
      <p:sp>
        <p:nvSpPr>
          <p:cNvPr id="145" name="Rectangle 9"/>
          <p:cNvSpPr/>
          <p:nvPr/>
        </p:nvSpPr>
        <p:spPr>
          <a:xfrm>
            <a:off x="3543840" y="1449360"/>
            <a:ext cx="5104080" cy="4536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pic>
        <p:nvPicPr>
          <p:cNvPr id="146" name="3D Model 7"/>
          <p:cNvPicPr/>
          <p:nvPr/>
        </p:nvPicPr>
        <p:blipFill>
          <a:blip r:embed="rId2"/>
          <a:stretch/>
        </p:blipFill>
        <p:spPr>
          <a:xfrm rot="21172200">
            <a:off x="17640720" y="13350240"/>
            <a:ext cx="8284680" cy="5599080"/>
          </a:xfrm>
          <a:prstGeom prst="rect">
            <a:avLst/>
          </a:prstGeom>
          <a:ln w="0">
            <a:noFill/>
          </a:ln>
        </p:spPr>
      </p:pic>
      <p:sp>
        <p:nvSpPr>
          <p:cNvPr id="147" name="Rectangle 4"/>
          <p:cNvSpPr/>
          <p:nvPr/>
        </p:nvSpPr>
        <p:spPr>
          <a:xfrm>
            <a:off x="-1738080" y="5828040"/>
            <a:ext cx="16306560" cy="42476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pic>
        <p:nvPicPr>
          <p:cNvPr id="148" name="Graphic 13" descr="Race Car with solid fill"/>
          <p:cNvPicPr/>
          <p:nvPr/>
        </p:nvPicPr>
        <p:blipFill>
          <a:blip r:embed="rId3"/>
          <a:stretch/>
        </p:blipFill>
        <p:spPr>
          <a:xfrm>
            <a:off x="-1594080" y="2689920"/>
            <a:ext cx="1093320" cy="873720"/>
          </a:xfrm>
          <a:prstGeom prst="rect">
            <a:avLst/>
          </a:prstGeom>
          <a:ln w="0">
            <a:noFill/>
          </a:ln>
        </p:spPr>
      </p:pic>
      <p:pic>
        <p:nvPicPr>
          <p:cNvPr id="149" name="Graphic 16" descr="Race Car with solid fill"/>
          <p:cNvPicPr/>
          <p:nvPr/>
        </p:nvPicPr>
        <p:blipFill>
          <a:blip r:embed="rId3"/>
          <a:stretch/>
        </p:blipFill>
        <p:spPr>
          <a:xfrm>
            <a:off x="-5175360" y="3989160"/>
            <a:ext cx="1093320" cy="873720"/>
          </a:xfrm>
          <a:prstGeom prst="rect">
            <a:avLst/>
          </a:prstGeom>
          <a:ln w="0">
            <a:noFill/>
          </a:ln>
        </p:spPr>
      </p:pic>
      <p:pic>
        <p:nvPicPr>
          <p:cNvPr id="150" name="Graphic 17" descr="Race Car with solid fill"/>
          <p:cNvPicPr/>
          <p:nvPr/>
        </p:nvPicPr>
        <p:blipFill>
          <a:blip r:embed="rId3"/>
          <a:stretch/>
        </p:blipFill>
        <p:spPr>
          <a:xfrm>
            <a:off x="-8023320" y="5041800"/>
            <a:ext cx="1093320" cy="873720"/>
          </a:xfrm>
          <a:prstGeom prst="rect">
            <a:avLst/>
          </a:prstGeom>
          <a:ln w="0">
            <a:noFill/>
          </a:ln>
        </p:spPr>
      </p:pic>
      <p:pic>
        <p:nvPicPr>
          <p:cNvPr id="151" name="Graphic 18" descr="Race Car with solid fill"/>
          <p:cNvPicPr/>
          <p:nvPr/>
        </p:nvPicPr>
        <p:blipFill>
          <a:blip r:embed="rId3"/>
          <a:stretch/>
        </p:blipFill>
        <p:spPr>
          <a:xfrm>
            <a:off x="-12801240" y="5925960"/>
            <a:ext cx="1093320" cy="873720"/>
          </a:xfrm>
          <a:prstGeom prst="rect">
            <a:avLst/>
          </a:prstGeom>
          <a:ln w="0">
            <a:noFill/>
          </a:ln>
        </p:spPr>
      </p:pic>
      <p:pic>
        <p:nvPicPr>
          <p:cNvPr id="152" name="Graphic 20" descr="Race Car with solid fill"/>
          <p:cNvPicPr/>
          <p:nvPr/>
        </p:nvPicPr>
        <p:blipFill>
          <a:blip r:embed="rId3"/>
          <a:stretch/>
        </p:blipFill>
        <p:spPr>
          <a:xfrm>
            <a:off x="-15220440" y="7077960"/>
            <a:ext cx="1093320" cy="87372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53040" y="1741320"/>
            <a:ext cx="10886040" cy="347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bg-BG" sz="3990" b="0" strike="noStrike" spc="-1">
                <a:solidFill>
                  <a:srgbClr val="FFFFFF"/>
                </a:solidFill>
                <a:latin typeface="Arial"/>
              </a:rPr>
              <a:t>ЕЕГ устройството е неинвазивно и немедицинско – не се изисква експертиза</a:t>
            </a:r>
            <a:br>
              <a:rPr sz="3990"/>
            </a:br>
            <a:r>
              <a:rPr lang="bg-BG" sz="3990" b="0" strike="noStrike" spc="-1">
                <a:solidFill>
                  <a:srgbClr val="FFFFFF"/>
                </a:solidFill>
                <a:latin typeface="Arial"/>
              </a:rPr>
              <a:t>ЕЕГ устройството е безопасно</a:t>
            </a:r>
            <a:br>
              <a:rPr sz="3990"/>
            </a:br>
            <a:r>
              <a:rPr lang="bg-BG" sz="3990" b="0" strike="noStrike" spc="-1">
                <a:solidFill>
                  <a:srgbClr val="FFFFFF"/>
                </a:solidFill>
                <a:latin typeface="Arial"/>
              </a:rPr>
              <a:t>ЕЕГ устройството е на достъпна цена</a:t>
            </a:r>
            <a:br>
              <a:rPr sz="3990"/>
            </a:br>
            <a:r>
              <a:rPr lang="bg-BG" sz="3990" b="0" strike="noStrike" spc="-1">
                <a:solidFill>
                  <a:srgbClr val="FFFFFF"/>
                </a:solidFill>
                <a:latin typeface="Arial"/>
              </a:rPr>
              <a:t>Използваните технологии са state-of-the-art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5"/>
          <p:cNvSpPr/>
          <p:nvPr/>
        </p:nvSpPr>
        <p:spPr>
          <a:xfrm>
            <a:off x="0" y="193680"/>
            <a:ext cx="408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i="1" strike="noStrike" spc="-1">
                <a:solidFill>
                  <a:srgbClr val="FFFFFF"/>
                </a:solidFill>
                <a:latin typeface="Super Brigade"/>
              </a:rPr>
              <a:t>Neuro F1 Racing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155" name="Rectangle 2"/>
          <p:cNvSpPr/>
          <p:nvPr/>
        </p:nvSpPr>
        <p:spPr>
          <a:xfrm>
            <a:off x="-422280" y="3429000"/>
            <a:ext cx="13239360" cy="4096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56" name="TextBox 6"/>
          <p:cNvSpPr/>
          <p:nvPr/>
        </p:nvSpPr>
        <p:spPr>
          <a:xfrm>
            <a:off x="2917080" y="257040"/>
            <a:ext cx="65635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bg-BG" sz="7200" b="1" strike="noStrike" spc="-1">
                <a:solidFill>
                  <a:srgbClr val="FFFFFF"/>
                </a:solidFill>
                <a:latin typeface="Compo Bold Oblique"/>
              </a:rPr>
              <a:t>За авторите</a:t>
            </a:r>
            <a:endParaRPr lang="bg-BG" sz="7200" b="0" strike="noStrike" spc="-1">
              <a:latin typeface="Arial"/>
            </a:endParaRPr>
          </a:p>
        </p:txBody>
      </p:sp>
      <p:sp>
        <p:nvSpPr>
          <p:cNvPr id="157" name="Rectangle 9"/>
          <p:cNvSpPr/>
          <p:nvPr/>
        </p:nvSpPr>
        <p:spPr>
          <a:xfrm>
            <a:off x="4051440" y="1380600"/>
            <a:ext cx="4088880" cy="4536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58" name="Picture 4"/>
          <p:cNvSpPr/>
          <p:nvPr/>
        </p:nvSpPr>
        <p:spPr>
          <a:xfrm>
            <a:off x="780480" y="1672560"/>
            <a:ext cx="3359520" cy="34509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63500" cap="rnd">
            <a:solidFill>
              <a:srgbClr val="333333"/>
            </a:solidFill>
            <a:round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59" name="Picture 4"/>
          <p:cNvSpPr/>
          <p:nvPr/>
        </p:nvSpPr>
        <p:spPr>
          <a:xfrm>
            <a:off x="8462880" y="1672200"/>
            <a:ext cx="3359520" cy="33595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63500" cap="rnd">
            <a:solidFill>
              <a:srgbClr val="333333"/>
            </a:solidFill>
            <a:round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60" name="TextBox 11"/>
          <p:cNvSpPr/>
          <p:nvPr/>
        </p:nvSpPr>
        <p:spPr>
          <a:xfrm>
            <a:off x="780480" y="5123520"/>
            <a:ext cx="351576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bg-BG" sz="2400" b="1" strike="noStrike" spc="-1">
                <a:solidFill>
                  <a:srgbClr val="000000"/>
                </a:solidFill>
                <a:latin typeface="Compo"/>
              </a:rPr>
              <a:t>Момчил Инджов</a:t>
            </a:r>
            <a:endParaRPr lang="bg-BG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Compo"/>
              </a:rPr>
              <a:t>Ig: </a:t>
            </a:r>
            <a:r>
              <a:rPr lang="bg-BG" sz="2400" b="1" strike="noStrike" spc="-1">
                <a:solidFill>
                  <a:srgbClr val="000000"/>
                </a:solidFill>
                <a:latin typeface="Compo"/>
              </a:rPr>
              <a:t>@</a:t>
            </a:r>
            <a:r>
              <a:rPr lang="en-GB" sz="2400" b="1" strike="noStrike" spc="-1">
                <a:solidFill>
                  <a:srgbClr val="000000"/>
                </a:solidFill>
                <a:latin typeface="Compo"/>
              </a:rPr>
              <a:t>_indzhov_</a:t>
            </a:r>
            <a:endParaRPr lang="bg-BG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Compo"/>
              </a:rPr>
              <a:t>E-mail: </a:t>
            </a:r>
            <a:r>
              <a:rPr lang="en-GB" sz="2400" b="1" u="sng" strike="noStrike" spc="-1">
                <a:solidFill>
                  <a:srgbClr val="0563C1"/>
                </a:solidFill>
                <a:uFillTx/>
                <a:latin typeface="Compo"/>
                <a:hlinkClick r:id="rId4"/>
              </a:rPr>
              <a:t>momchilindzov@icloud.com</a:t>
            </a:r>
            <a:endParaRPr lang="bg-BG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Compo"/>
              </a:rPr>
              <a:t>GitHub: MomkoBrat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161" name="TextBox 12"/>
          <p:cNvSpPr/>
          <p:nvPr/>
        </p:nvSpPr>
        <p:spPr>
          <a:xfrm>
            <a:off x="8384760" y="5123520"/>
            <a:ext cx="3515760" cy="26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bg-BG" sz="2400" b="1" strike="noStrike" spc="-1">
                <a:solidFill>
                  <a:srgbClr val="000000"/>
                </a:solidFill>
                <a:latin typeface="Compo"/>
              </a:rPr>
              <a:t>Стоян</a:t>
            </a:r>
            <a:r>
              <a:rPr lang="en-GB" sz="2400" b="1" strike="noStrike" spc="-1">
                <a:solidFill>
                  <a:srgbClr val="000000"/>
                </a:solidFill>
                <a:latin typeface="Compo"/>
              </a:rPr>
              <a:t> </a:t>
            </a:r>
            <a:r>
              <a:rPr lang="bg-BG" sz="2400" b="1" strike="noStrike" spc="-1">
                <a:solidFill>
                  <a:srgbClr val="000000"/>
                </a:solidFill>
                <a:latin typeface="Compo"/>
              </a:rPr>
              <a:t>Пеев</a:t>
            </a:r>
            <a:endParaRPr lang="bg-BG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Compo"/>
              </a:rPr>
              <a:t>Ig: @_stoyan.peev.520_</a:t>
            </a:r>
            <a:endParaRPr lang="bg-BG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Compo"/>
              </a:rPr>
              <a:t>E-mail: </a:t>
            </a:r>
            <a:r>
              <a:rPr lang="en-GB" sz="2400" b="1" u="sng" strike="noStrike" spc="-1">
                <a:solidFill>
                  <a:srgbClr val="0563C1"/>
                </a:solidFill>
                <a:uFillTx/>
                <a:latin typeface="Compo"/>
                <a:hlinkClick r:id="rId5"/>
              </a:rPr>
              <a:t>hidden.sloth16@gmail.com</a:t>
            </a:r>
            <a:endParaRPr lang="bg-BG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GB" sz="2400" b="1" strike="noStrike" spc="-1">
                <a:solidFill>
                  <a:srgbClr val="000000"/>
                </a:solidFill>
                <a:latin typeface="Compo"/>
              </a:rPr>
              <a:t>GitHub: sspeev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162" name="TextBox 13"/>
          <p:cNvSpPr/>
          <p:nvPr/>
        </p:nvSpPr>
        <p:spPr>
          <a:xfrm>
            <a:off x="291240" y="5123520"/>
            <a:ext cx="351576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bg-BG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bg-BG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5"/>
          <p:cNvSpPr/>
          <p:nvPr/>
        </p:nvSpPr>
        <p:spPr>
          <a:xfrm>
            <a:off x="0" y="193680"/>
            <a:ext cx="408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b="1" i="1" strike="noStrike" spc="-1">
                <a:solidFill>
                  <a:srgbClr val="000000"/>
                </a:solidFill>
                <a:latin typeface="Super Brigade"/>
              </a:rPr>
              <a:t>Neuro F1 Racing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164" name="Rectangle 2"/>
          <p:cNvSpPr/>
          <p:nvPr/>
        </p:nvSpPr>
        <p:spPr>
          <a:xfrm>
            <a:off x="-422280" y="5576760"/>
            <a:ext cx="13239360" cy="40968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bg-BG"/>
          </a:p>
        </p:txBody>
      </p:sp>
      <p:sp>
        <p:nvSpPr>
          <p:cNvPr id="165" name="TextBox 6"/>
          <p:cNvSpPr/>
          <p:nvPr/>
        </p:nvSpPr>
        <p:spPr>
          <a:xfrm>
            <a:off x="104040" y="1037160"/>
            <a:ext cx="1218672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bg-BG" sz="4800" b="1" strike="noStrike" spc="-1">
                <a:solidFill>
                  <a:srgbClr val="EEEEEE"/>
                </a:solidFill>
                <a:latin typeface="Compo Bold Oblique"/>
              </a:rPr>
              <a:t>Благодарим за вниманието!</a:t>
            </a:r>
            <a:endParaRPr lang="bg-BG" sz="4800" b="0" strike="noStrike" spc="-1">
              <a:solidFill>
                <a:srgbClr val="EEEEEE"/>
              </a:solidFill>
              <a:latin typeface="Arial"/>
            </a:endParaRPr>
          </a:p>
        </p:txBody>
      </p:sp>
      <p:pic>
        <p:nvPicPr>
          <p:cNvPr id="166" name="Picture 2" descr="Unity new logo transparent PNG - StickPNG"/>
          <p:cNvPicPr/>
          <p:nvPr/>
        </p:nvPicPr>
        <p:blipFill>
          <a:blip r:embed="rId2"/>
          <a:stretch/>
        </p:blipFill>
        <p:spPr>
          <a:xfrm>
            <a:off x="11434320" y="102600"/>
            <a:ext cx="642960" cy="6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260</Words>
  <Application>Microsoft Office PowerPoint</Application>
  <PresentationFormat>Широк екран</PresentationFormat>
  <Paragraphs>36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Compo</vt:lpstr>
      <vt:lpstr>Compo Bold Oblique</vt:lpstr>
      <vt:lpstr>Super Brigade</vt:lpstr>
      <vt:lpstr>Symbol</vt:lpstr>
      <vt:lpstr>Times New Roman</vt:lpstr>
      <vt:lpstr>Wingdings</vt:lpstr>
      <vt:lpstr>Office Theme</vt:lpstr>
      <vt:lpstr>Office Theme</vt:lpstr>
      <vt:lpstr>Презентация на PowerPoint</vt:lpstr>
      <vt:lpstr>Игрите, управлявани чрез мозъчна активност, могат да помогнат за подобряване на концентрацията Това е особено полезно при пациенти, които са в процес на неврорехабилитация Играта може да се използва и като симулатор за управление на реални транспортни средства чрез мозъчна активност</vt:lpstr>
      <vt:lpstr>Презентация на PowerPoint</vt:lpstr>
      <vt:lpstr>Game engine, реализиран на Unity framework  База данни за съхранение на постижения  Модул за комуникация с ЕЕГ устройство</vt:lpstr>
      <vt:lpstr>Играчът поставя на главата си ЕЕГ устройството Стартира се играта ЕЕГ устройството прочита данни и ги препраща към интерфейсът на играта Играчът управлява виртуален автомобил чрез данните от устройството – сензори за движение и/или мозъчна активност Постигнатият резултат може да се запамети</vt:lpstr>
      <vt:lpstr>Екранни снимки</vt:lpstr>
      <vt:lpstr>ЕЕГ устройството е неинвазивно и немедицинско – не се изисква експертиза ЕЕГ устройството е безопасно ЕЕГ устройството е на достъпна цена Използваните технологии са state-of-the-art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 F1 Racing</dc:title>
  <dc:subject/>
  <dc:creator>USER</dc:creator>
  <dc:description/>
  <cp:lastModifiedBy>Стоян С. Пеев</cp:lastModifiedBy>
  <cp:revision>14</cp:revision>
  <dcterms:created xsi:type="dcterms:W3CDTF">2024-02-15T10:15:39Z</dcterms:created>
  <dcterms:modified xsi:type="dcterms:W3CDTF">2024-02-19T09:11:30Z</dcterms:modified>
  <dc:language>bg-BG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