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38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7" r:id="rId12"/>
    <p:sldId id="396" r:id="rId13"/>
    <p:sldId id="398" r:id="rId1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062E30-FB09-292F-4D32-966E9A253DC2}" name="Speizer, Simone A" initials="SSA" userId="S::simone.speizer@pnnl.gov::ae2537f5-f10e-428d-8e29-8dd44328ba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36"/>
    <a:srgbClr val="F4AA00"/>
    <a:srgbClr val="000000"/>
    <a:srgbClr val="719500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A722C-6FA4-4FC8-8ABC-E8824991323A}" v="2" dt="2023-03-06T15:41:46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93792" autoAdjust="0"/>
  </p:normalViewPr>
  <p:slideViewPr>
    <p:cSldViewPr snapToGrid="0" snapToObjects="1">
      <p:cViewPr varScale="1">
        <p:scale>
          <a:sx n="73" d="100"/>
          <a:sy n="73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izer, Simone A" userId="ae2537f5-f10e-428d-8e29-8dd44328baa2" providerId="ADAL" clId="{224A722C-6FA4-4FC8-8ABC-E8824991323A}"/>
    <pc:docChg chg="undo custSel addSld delSld modSld">
      <pc:chgData name="Speizer, Simone A" userId="ae2537f5-f10e-428d-8e29-8dd44328baa2" providerId="ADAL" clId="{224A722C-6FA4-4FC8-8ABC-E8824991323A}" dt="2023-03-06T15:47:10.578" v="518" actId="20577"/>
      <pc:docMkLst>
        <pc:docMk/>
      </pc:docMkLst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237913968" sldId="281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2897595294" sldId="282"/>
        </pc:sldMkLst>
      </pc:sldChg>
      <pc:sldChg chg="del">
        <pc:chgData name="Speizer, Simone A" userId="ae2537f5-f10e-428d-8e29-8dd44328baa2" providerId="ADAL" clId="{224A722C-6FA4-4FC8-8ABC-E8824991323A}" dt="2023-02-28T21:17:38.590" v="1" actId="47"/>
        <pc:sldMkLst>
          <pc:docMk/>
          <pc:sldMk cId="4156535797" sldId="332"/>
        </pc:sldMkLst>
      </pc:sldChg>
      <pc:sldChg chg="del">
        <pc:chgData name="Speizer, Simone A" userId="ae2537f5-f10e-428d-8e29-8dd44328baa2" providerId="ADAL" clId="{224A722C-6FA4-4FC8-8ABC-E8824991323A}" dt="2023-02-28T21:17:38.590" v="1" actId="47"/>
        <pc:sldMkLst>
          <pc:docMk/>
          <pc:sldMk cId="826752331" sldId="353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2918107100" sldId="355"/>
        </pc:sldMkLst>
      </pc:sldChg>
      <pc:sldChg chg="del">
        <pc:chgData name="Speizer, Simone A" userId="ae2537f5-f10e-428d-8e29-8dd44328baa2" providerId="ADAL" clId="{224A722C-6FA4-4FC8-8ABC-E8824991323A}" dt="2023-02-28T21:17:38.590" v="1" actId="47"/>
        <pc:sldMkLst>
          <pc:docMk/>
          <pc:sldMk cId="3927886693" sldId="362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542709848" sldId="365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1968339428" sldId="366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3277563535" sldId="367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2917825512" sldId="368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4198354880" sldId="369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253609733" sldId="370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4105840225" sldId="371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3514421416" sldId="372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2181009442" sldId="375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2067426994" sldId="376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1459611099" sldId="377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1610657089" sldId="379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2784330633" sldId="380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3310759352" sldId="381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2666331757" sldId="382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496107479" sldId="383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1745723759" sldId="384"/>
        </pc:sldMkLst>
      </pc:sldChg>
      <pc:sldChg chg="del">
        <pc:chgData name="Speizer, Simone A" userId="ae2537f5-f10e-428d-8e29-8dd44328baa2" providerId="ADAL" clId="{224A722C-6FA4-4FC8-8ABC-E8824991323A}" dt="2023-02-28T21:17:36.970" v="0" actId="47"/>
        <pc:sldMkLst>
          <pc:docMk/>
          <pc:sldMk cId="1180456278" sldId="385"/>
        </pc:sldMkLst>
      </pc:sldChg>
      <pc:sldChg chg="addSp modSp mod">
        <pc:chgData name="Speizer, Simone A" userId="ae2537f5-f10e-428d-8e29-8dd44328baa2" providerId="ADAL" clId="{224A722C-6FA4-4FC8-8ABC-E8824991323A}" dt="2023-02-28T21:18:43.852" v="101" actId="1076"/>
        <pc:sldMkLst>
          <pc:docMk/>
          <pc:sldMk cId="1804971748" sldId="396"/>
        </pc:sldMkLst>
        <pc:spChg chg="add mod">
          <ac:chgData name="Speizer, Simone A" userId="ae2537f5-f10e-428d-8e29-8dd44328baa2" providerId="ADAL" clId="{224A722C-6FA4-4FC8-8ABC-E8824991323A}" dt="2023-02-28T21:18:43.852" v="101" actId="1076"/>
          <ac:spMkLst>
            <pc:docMk/>
            <pc:sldMk cId="1804971748" sldId="396"/>
            <ac:spMk id="12" creationId="{9F43B5B7-F2A2-5332-7880-6E7B2DB326F1}"/>
          </ac:spMkLst>
        </pc:spChg>
      </pc:sldChg>
      <pc:sldChg chg="addSp modSp mod">
        <pc:chgData name="Speizer, Simone A" userId="ae2537f5-f10e-428d-8e29-8dd44328baa2" providerId="ADAL" clId="{224A722C-6FA4-4FC8-8ABC-E8824991323A}" dt="2023-02-28T21:18:37.753" v="99" actId="20577"/>
        <pc:sldMkLst>
          <pc:docMk/>
          <pc:sldMk cId="2586672568" sldId="397"/>
        </pc:sldMkLst>
        <pc:spChg chg="add mod">
          <ac:chgData name="Speizer, Simone A" userId="ae2537f5-f10e-428d-8e29-8dd44328baa2" providerId="ADAL" clId="{224A722C-6FA4-4FC8-8ABC-E8824991323A}" dt="2023-02-28T21:18:37.753" v="99" actId="20577"/>
          <ac:spMkLst>
            <pc:docMk/>
            <pc:sldMk cId="2586672568" sldId="397"/>
            <ac:spMk id="8" creationId="{5EFDE9A9-D332-8F20-892B-974313AEBCDC}"/>
          </ac:spMkLst>
        </pc:spChg>
      </pc:sldChg>
      <pc:sldChg chg="modSp new mod modTransition">
        <pc:chgData name="Speizer, Simone A" userId="ae2537f5-f10e-428d-8e29-8dd44328baa2" providerId="ADAL" clId="{224A722C-6FA4-4FC8-8ABC-E8824991323A}" dt="2023-03-06T15:47:10.578" v="518" actId="20577"/>
        <pc:sldMkLst>
          <pc:docMk/>
          <pc:sldMk cId="598166356" sldId="398"/>
        </pc:sldMkLst>
        <pc:spChg chg="mod">
          <ac:chgData name="Speizer, Simone A" userId="ae2537f5-f10e-428d-8e29-8dd44328baa2" providerId="ADAL" clId="{224A722C-6FA4-4FC8-8ABC-E8824991323A}" dt="2023-03-06T15:44:26.415" v="143" actId="20577"/>
          <ac:spMkLst>
            <pc:docMk/>
            <pc:sldMk cId="598166356" sldId="398"/>
            <ac:spMk id="3" creationId="{58F85749-230D-F74C-2C70-8A9AAC9BF7B1}"/>
          </ac:spMkLst>
        </pc:spChg>
        <pc:spChg chg="mod">
          <ac:chgData name="Speizer, Simone A" userId="ae2537f5-f10e-428d-8e29-8dd44328baa2" providerId="ADAL" clId="{224A722C-6FA4-4FC8-8ABC-E8824991323A}" dt="2023-03-06T15:47:10.578" v="518" actId="20577"/>
          <ac:spMkLst>
            <pc:docMk/>
            <pc:sldMk cId="598166356" sldId="398"/>
            <ac:spMk id="4" creationId="{14C54F51-94DA-2217-9DD3-18D9B5BE7DF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*with net import share: 1.7, 2.4, not significant, 0.83, 0.19, -1.4 on net import share for countries; does not add value at GCAM region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*with net import share: 2.0, 1.5, not significant, 0.79, 0.95, -1.1 on net import share for countries; does not add value at GCAM region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March 6, 2023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processing updates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February 28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0907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Comparison between models, and at a country vs GCAM region level. All use weights of the total calorie consumption.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1266B-FDF7-4983-E993-54A871F0C7F9}"/>
              </a:ext>
            </a:extLst>
          </p:cNvPr>
          <p:cNvSpPr txBox="1"/>
          <p:nvPr/>
        </p:nvSpPr>
        <p:spPr>
          <a:xfrm>
            <a:off x="1771379" y="3482893"/>
            <a:ext cx="118231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Using net import share from GTAP: (net import share = (imports – exports) / production)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1.7*(</a:t>
            </a:r>
            <a:r>
              <a:rPr lang="en-US" sz="1800" dirty="0" err="1"/>
              <a:t>nonstaples</a:t>
            </a:r>
            <a:r>
              <a:rPr lang="en-US" sz="1800" dirty="0"/>
              <a:t> frac)+2.4*(</a:t>
            </a:r>
            <a:r>
              <a:rPr lang="en-US" sz="1800" dirty="0" err="1"/>
              <a:t>nonstaples</a:t>
            </a:r>
            <a:r>
              <a:rPr lang="en-US" sz="1800" dirty="0"/>
              <a:t> frac squared)* -1.4*(net import share); not significant log GDP coefficient, 0.83 R squared, 0.19 RSE at country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Does not add value at GCAM region level (coefficient of net import share is not significant)</a:t>
            </a:r>
          </a:p>
        </p:txBody>
      </p:sp>
    </p:spTree>
    <p:extLst>
      <p:ext uri="{BB962C8B-B14F-4D97-AF65-F5344CB8AC3E}">
        <p14:creationId xmlns:p14="http://schemas.microsoft.com/office/powerpoint/2010/main" val="11539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Comparison between models, and at a country vs GCAM region level. All use weights of the total calorie consumption.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BB845-63FB-14C6-59EE-AC6B4741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67" y="3559818"/>
            <a:ext cx="5961944" cy="3612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FDE9A9-D332-8F20-892B-974313AEBCDC}"/>
              </a:ext>
            </a:extLst>
          </p:cNvPr>
          <p:cNvSpPr txBox="1"/>
          <p:nvPr/>
        </p:nvSpPr>
        <p:spPr>
          <a:xfrm>
            <a:off x="8816621" y="3580528"/>
            <a:ext cx="4312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/>
              <a:t>prod_frac_of_dom_cons</a:t>
            </a:r>
            <a:r>
              <a:rPr lang="en-US" sz="1800" dirty="0"/>
              <a:t> = production / (production – exports + imports)</a:t>
            </a:r>
          </a:p>
        </p:txBody>
      </p:sp>
    </p:spTree>
    <p:extLst>
      <p:ext uri="{BB962C8B-B14F-4D97-AF65-F5344CB8AC3E}">
        <p14:creationId xmlns:p14="http://schemas.microsoft.com/office/powerpoint/2010/main" val="258667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Energy ~ calories relationship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FA7FA-7332-BA83-CE45-3EAA0877E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77"/>
          <a:stretch/>
        </p:blipFill>
        <p:spPr>
          <a:xfrm>
            <a:off x="1371599" y="3087327"/>
            <a:ext cx="3857625" cy="2010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B6C856-23D3-FD95-44CC-651D08D05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5321266"/>
            <a:ext cx="4667250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C11AE5-3E1F-2875-F74A-E10303B9D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087327"/>
            <a:ext cx="4924425" cy="2114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43B5B7-F2A2-5332-7880-6E7B2DB326F1}"/>
              </a:ext>
            </a:extLst>
          </p:cNvPr>
          <p:cNvSpPr txBox="1"/>
          <p:nvPr/>
        </p:nvSpPr>
        <p:spPr>
          <a:xfrm>
            <a:off x="8376354" y="5989385"/>
            <a:ext cx="4312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/>
              <a:t>prod_frac_of_dom_cons</a:t>
            </a:r>
            <a:r>
              <a:rPr lang="en-US" sz="1800" dirty="0"/>
              <a:t> = production / (production – exports + imports)</a:t>
            </a:r>
          </a:p>
        </p:txBody>
      </p:sp>
    </p:spTree>
    <p:extLst>
      <p:ext uri="{BB962C8B-B14F-4D97-AF65-F5344CB8AC3E}">
        <p14:creationId xmlns:p14="http://schemas.microsoft.com/office/powerpoint/2010/main" val="180497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86D206-FD5E-9782-1A89-6020425B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F85749-230D-F74C-2C70-8A9AAC9B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energy and food relationship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54F51-94DA-2217-9DD3-18D9B5BE7DF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Possible dependent variables: energy, energy/calorie</a:t>
            </a:r>
          </a:p>
          <a:p>
            <a:r>
              <a:rPr lang="en-US" dirty="0"/>
              <a:t>Possible independent variables: total calories, staple calories, </a:t>
            </a:r>
            <a:r>
              <a:rPr lang="en-US" dirty="0" err="1"/>
              <a:t>nonstaple</a:t>
            </a:r>
            <a:r>
              <a:rPr lang="en-US" dirty="0"/>
              <a:t> calories, GDP per capita, </a:t>
            </a:r>
            <a:r>
              <a:rPr lang="en-US" dirty="0" err="1"/>
              <a:t>nonstaple</a:t>
            </a:r>
            <a:r>
              <a:rPr lang="en-US" dirty="0"/>
              <a:t> fraction of total calories, net import share, production fraction of </a:t>
            </a:r>
            <a:r>
              <a:rPr lang="en-US"/>
              <a:t>domestic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6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F0586-3310-B0BC-7382-BF60884A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163381"/>
            <a:ext cx="6388769" cy="4972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5F89B-95B0-90F6-EFBF-C21E32D4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04" y="3025268"/>
            <a:ext cx="4313617" cy="2482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F21FC7-3B26-AD87-8893-77805858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04" y="5775158"/>
            <a:ext cx="4712317" cy="2183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</p:spTree>
    <p:extLst>
      <p:ext uri="{BB962C8B-B14F-4D97-AF65-F5344CB8AC3E}">
        <p14:creationId xmlns:p14="http://schemas.microsoft.com/office/powerpoint/2010/main" val="27293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487A7F52-C1A3-D95B-8E6A-00E9679B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167917"/>
            <a:ext cx="6068642" cy="50572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BCDDBC-68C2-2CFC-17FF-765CE6A9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378" y="3152775"/>
            <a:ext cx="4712317" cy="2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987D59F-D5F9-8BCE-917D-9F2F7549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100764"/>
            <a:ext cx="5880283" cy="4900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45D8F0-77EB-6D2B-B49B-261458486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46" y="3208360"/>
            <a:ext cx="5125010" cy="23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 – derived at a GCAM region level!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9BE9B-68F4-A9EF-C616-2603106FE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60" y="3199475"/>
            <a:ext cx="6772182" cy="475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FA443B-9E6F-7B34-C88C-7CD09F29141B}"/>
              </a:ext>
            </a:extLst>
          </p:cNvPr>
          <p:cNvSpPr/>
          <p:nvPr/>
        </p:nvSpPr>
        <p:spPr>
          <a:xfrm>
            <a:off x="6256421" y="5943598"/>
            <a:ext cx="1058779" cy="96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569118-320A-6E04-2430-2C225758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050" y="5861813"/>
            <a:ext cx="5625037" cy="19983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46646B-BA0E-F746-DF23-9D91EA33A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050" y="3163381"/>
            <a:ext cx="4708274" cy="23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 – derived at a GCAM region level!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251966D-5E01-B615-B49E-D4C0E96D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234266"/>
            <a:ext cx="5669280" cy="4724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B401C-2C56-5B6E-4A45-17A51105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3" y="3538645"/>
            <a:ext cx="5281610" cy="20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69617-34A2-FEAD-A079-1F9E3CCF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47" y="3290798"/>
            <a:ext cx="5870002" cy="22495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310979"/>
          </a:xfrm>
        </p:spPr>
        <p:txBody>
          <a:bodyPr/>
          <a:lstStyle/>
          <a:p>
            <a:pPr lvl="1"/>
            <a:r>
              <a:rPr lang="en-US" dirty="0"/>
              <a:t>Model between food processing energy use coefficient (energy/calories) and GDP per capita and/or non-staples fraction – derived at a GCAM region level!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9A97-D362-7F07-19FC-7EA65CB471F0}"/>
              </a:ext>
            </a:extLst>
          </p:cNvPr>
          <p:cNvSpPr txBox="1"/>
          <p:nvPr/>
        </p:nvSpPr>
        <p:spPr>
          <a:xfrm>
            <a:off x="12885821" y="4415589"/>
            <a:ext cx="15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much difference in fit when using weights, between quadratic and linear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9351A0-1255-F02A-33C2-9D3D1CA8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67" y="3208360"/>
            <a:ext cx="5707780" cy="47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Comparison between models, and at a country vs GCAM region level. All use weights of the total calorie consumption.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0B84F4-47DE-9F61-524D-B3BC21C2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4877"/>
              </p:ext>
            </p:extLst>
          </p:nvPr>
        </p:nvGraphicFramePr>
        <p:xfrm>
          <a:off x="1957136" y="3377653"/>
          <a:ext cx="11746830" cy="3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805">
                  <a:extLst>
                    <a:ext uri="{9D8B030D-6E8A-4147-A177-3AD203B41FA5}">
                      <a16:colId xmlns:a16="http://schemas.microsoft.com/office/drawing/2014/main" val="3819254147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72756921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883253538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1553669317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916197180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171369396"/>
                    </a:ext>
                  </a:extLst>
                </a:gridCol>
              </a:tblGrid>
              <a:tr h="858060">
                <a:tc>
                  <a:txBody>
                    <a:bodyPr/>
                    <a:lstStyle/>
                    <a:p>
                      <a:r>
                        <a:rPr lang="en-US" sz="1800" dirty="0"/>
                        <a:t>Region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Nonstaples</a:t>
                      </a:r>
                      <a:r>
                        <a:rPr lang="en-US" sz="1800" dirty="0"/>
                        <a:t> frac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Nonstaples</a:t>
                      </a:r>
                      <a:r>
                        <a:rPr lang="en-US" sz="1800" dirty="0"/>
                        <a:t> frac)^2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log(GDP per cap)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0658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1.92223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-0.08900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94384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2.67969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38310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5819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2.86236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13373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1.99378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3.03538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-0.19899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7916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2.78763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5996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1.6278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8395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2.82305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405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E1266B-FDF7-4983-E993-54A871F0C7F9}"/>
              </a:ext>
            </a:extLst>
          </p:cNvPr>
          <p:cNvSpPr txBox="1"/>
          <p:nvPr/>
        </p:nvSpPr>
        <p:spPr>
          <a:xfrm>
            <a:off x="1880830" y="7306270"/>
            <a:ext cx="11823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*with net import share: 1.7*(</a:t>
            </a:r>
            <a:r>
              <a:rPr lang="en-US" sz="1800" dirty="0" err="1"/>
              <a:t>nonstaples</a:t>
            </a:r>
            <a:r>
              <a:rPr lang="en-US" sz="1800" dirty="0"/>
              <a:t> frac)+2.4*(</a:t>
            </a:r>
            <a:r>
              <a:rPr lang="en-US" sz="1800" dirty="0" err="1"/>
              <a:t>nonstaples</a:t>
            </a:r>
            <a:r>
              <a:rPr lang="en-US" sz="1800" dirty="0"/>
              <a:t> frac squared)* -1.4*(net import share); not significant log GDP coefficient, 0.83 R squared, 0.19 RSE at country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*does not add value at GCAM region level</a:t>
            </a:r>
          </a:p>
        </p:txBody>
      </p:sp>
    </p:spTree>
    <p:extLst>
      <p:ext uri="{BB962C8B-B14F-4D97-AF65-F5344CB8AC3E}">
        <p14:creationId xmlns:p14="http://schemas.microsoft.com/office/powerpoint/2010/main" val="37192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27249-7988-C393-831E-B372C2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005C2-C1B4-0A2D-303D-127B3652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food consumption and food processing energy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288D-297C-9BCF-71D4-FD67A7090E2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599" y="1717157"/>
            <a:ext cx="12622697" cy="1146359"/>
          </a:xfrm>
        </p:spPr>
        <p:txBody>
          <a:bodyPr/>
          <a:lstStyle/>
          <a:p>
            <a:pPr marL="548640" lvl="1" indent="0">
              <a:buNone/>
            </a:pPr>
            <a:r>
              <a:rPr lang="en-US" dirty="0"/>
              <a:t>Comparison between models, and at a country vs GCAM region level. No weights.</a:t>
            </a:r>
          </a:p>
          <a:p>
            <a:pPr marL="548640" lvl="1" indent="0">
              <a:buNone/>
            </a:pPr>
            <a:r>
              <a:rPr lang="en-US" sz="1800" dirty="0"/>
              <a:t>*only using regions + years from 1990 onwards with &lt; 50% of industry energy in non-specified industry, and &gt; 1% of industry energy in food processing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0B84F4-47DE-9F61-524D-B3BC21C2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31046"/>
              </p:ext>
            </p:extLst>
          </p:nvPr>
        </p:nvGraphicFramePr>
        <p:xfrm>
          <a:off x="1957136" y="3377653"/>
          <a:ext cx="11746830" cy="3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805">
                  <a:extLst>
                    <a:ext uri="{9D8B030D-6E8A-4147-A177-3AD203B41FA5}">
                      <a16:colId xmlns:a16="http://schemas.microsoft.com/office/drawing/2014/main" val="3819254147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72756921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883253538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1553669317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916197180"/>
                    </a:ext>
                  </a:extLst>
                </a:gridCol>
                <a:gridCol w="1957805">
                  <a:extLst>
                    <a:ext uri="{9D8B030D-6E8A-4147-A177-3AD203B41FA5}">
                      <a16:colId xmlns:a16="http://schemas.microsoft.com/office/drawing/2014/main" val="3171369396"/>
                    </a:ext>
                  </a:extLst>
                </a:gridCol>
              </a:tblGrid>
              <a:tr h="858060">
                <a:tc>
                  <a:txBody>
                    <a:bodyPr/>
                    <a:lstStyle/>
                    <a:p>
                      <a:r>
                        <a:rPr lang="en-US" sz="1800" dirty="0"/>
                        <a:t>Region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Nonstaples</a:t>
                      </a:r>
                      <a:r>
                        <a:rPr lang="en-US" sz="1800" dirty="0"/>
                        <a:t> frac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Nonstaples</a:t>
                      </a:r>
                      <a:r>
                        <a:rPr lang="en-US" sz="1800" dirty="0"/>
                        <a:t> frac)^2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log(GDP per cap)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0658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94384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38310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4.9449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5819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13373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79162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2.62683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5996"/>
                  </a:ext>
                </a:extLst>
              </a:tr>
              <a:tr h="343224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8395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GCAM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2.83424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405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5BA05E-99AE-D06D-75E2-3DA3A83A97C3}"/>
              </a:ext>
            </a:extLst>
          </p:cNvPr>
          <p:cNvSpPr txBox="1"/>
          <p:nvPr/>
        </p:nvSpPr>
        <p:spPr>
          <a:xfrm>
            <a:off x="1880830" y="7306270"/>
            <a:ext cx="11823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*with net import share: 2.0*(</a:t>
            </a:r>
            <a:r>
              <a:rPr lang="en-US" sz="1800" dirty="0" err="1"/>
              <a:t>nonstaples</a:t>
            </a:r>
            <a:r>
              <a:rPr lang="en-US" sz="1800" dirty="0"/>
              <a:t> frac)+1.5*(</a:t>
            </a:r>
            <a:r>
              <a:rPr lang="en-US" sz="1800" dirty="0" err="1"/>
              <a:t>nonstaples</a:t>
            </a:r>
            <a:r>
              <a:rPr lang="en-US" sz="1800" dirty="0"/>
              <a:t> frac squared)* -1.1*(net import share); not significant log GDP coefficient, 0.79 R squared, 0.95 RSE at country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*does not add value at GCAM region level</a:t>
            </a:r>
          </a:p>
        </p:txBody>
      </p:sp>
    </p:spTree>
    <p:extLst>
      <p:ext uri="{BB962C8B-B14F-4D97-AF65-F5344CB8AC3E}">
        <p14:creationId xmlns:p14="http://schemas.microsoft.com/office/powerpoint/2010/main" val="36834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3.potx" id="{BCBC73A8-371F-474A-B8C1-26262A6B9152}" vid="{9127C93A-8C49-4036-BD05-3A3B6DCD0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PNNL_13</Template>
  <TotalTime>37519</TotalTime>
  <Words>1249</Words>
  <Application>Microsoft Office PowerPoint</Application>
  <PresentationFormat>Custom</PresentationFormat>
  <Paragraphs>184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PNNL_Option_4</vt:lpstr>
      <vt:lpstr>Food processing updates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Relationship between food consumption and food processing energy use</vt:lpstr>
      <vt:lpstr>Options for energy and food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processing discussion</dc:title>
  <dc:creator>Speizer, Simone A</dc:creator>
  <cp:lastModifiedBy>Speizer, Simone A</cp:lastModifiedBy>
  <cp:revision>4</cp:revision>
  <dcterms:created xsi:type="dcterms:W3CDTF">2022-10-28T19:43:14Z</dcterms:created>
  <dcterms:modified xsi:type="dcterms:W3CDTF">2023-03-06T15:47:11Z</dcterms:modified>
</cp:coreProperties>
</file>