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75" r:id="rId3"/>
    <p:sldId id="398" r:id="rId4"/>
    <p:sldId id="399" r:id="rId5"/>
    <p:sldId id="40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DIN 2014" panose="020B0504020202020204" pitchFamily="34" charset="77"/>
      <p:regular r:id="rId16"/>
      <p:bold r:id="rId17"/>
      <p:italic r:id="rId18"/>
      <p:boldItalic r:id="rId19"/>
    </p:embeddedFont>
    <p:embeddedFont>
      <p:font typeface="Karbon Medium" pitchFamily="2" charset="77"/>
      <p:regular r:id="rId20"/>
      <p:italic r:id="rId21"/>
    </p:embeddedFont>
    <p:embeddedFont>
      <p:font typeface="Karbon Regular" pitchFamily="2" charset="77"/>
      <p:regular r:id="rId22"/>
      <p:bold r:id="rId23"/>
      <p:italic r:id="rId24"/>
      <p:boldItalic r:id="rId25"/>
    </p:embeddedFont>
    <p:embeddedFont>
      <p:font typeface="Karbon Semibold" pitchFamily="2" charset="77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/>
    <p:restoredTop sz="87131"/>
  </p:normalViewPr>
  <p:slideViewPr>
    <p:cSldViewPr snapToGrid="0" snapToObjects="1">
      <p:cViewPr varScale="1">
        <p:scale>
          <a:sx n="86" d="100"/>
          <a:sy n="86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/My%20Drive/5%20-%20TA/UP%20255/School%20Transportation%20Lecture/Lectur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IN 2014" panose="020B0504020202020204" pitchFamily="34" charset="77"/>
                <a:ea typeface="DIN 2014" panose="020B0504020202020204" pitchFamily="34" charset="77"/>
                <a:cs typeface="+mn-cs"/>
              </a:defRPr>
            </a:pPr>
            <a:r>
              <a:rPr lang="en-US"/>
              <a:t>School Trip Mode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IN 2014" panose="020B0504020202020204" pitchFamily="34" charset="77"/>
              <a:ea typeface="DIN 2014" panose="020B0504020202020204" pitchFamily="34" charset="7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'Mode Choice Calif.'!$A$2</c:f>
              <c:strCache>
                <c:ptCount val="1"/>
                <c:pt idx="0">
                  <c:v>Drive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2014" panose="020B0504020202020204" pitchFamily="34" charset="77"/>
                    <a:ea typeface="DIN 2014" panose="020B0504020202020204" pitchFamily="34" charset="77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Calif.'!$B$2:$C$2</c:f>
              <c:numCache>
                <c:formatCode>0%</c:formatCode>
                <c:ptCount val="2"/>
                <c:pt idx="0">
                  <c:v>0.66910000000000003</c:v>
                </c:pt>
                <c:pt idx="1">
                  <c:v>0.48349999999999999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6-B841-99DD-DFF643597F33}"/>
            </c:ext>
          </c:extLst>
        </c:ser>
        <c:ser>
          <c:idx val="1"/>
          <c:order val="1"/>
          <c:tx>
            <c:strRef>
              <c:f>'Mode Choice Calif.'!$A$3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2014" panose="020B0504020202020204" pitchFamily="34" charset="77"/>
                    <a:ea typeface="DIN 2014" panose="020B0504020202020204" pitchFamily="34" charset="77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Calif.'!$B$3:$C$3</c:f>
              <c:numCache>
                <c:formatCode>0%</c:formatCode>
                <c:ptCount val="2"/>
                <c:pt idx="0">
                  <c:v>0.19839999999999999</c:v>
                </c:pt>
                <c:pt idx="1">
                  <c:v>9.7299999999999998E-2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6-B841-99DD-DFF643597F33}"/>
            </c:ext>
          </c:extLst>
        </c:ser>
        <c:ser>
          <c:idx val="2"/>
          <c:order val="2"/>
          <c:tx>
            <c:strRef>
              <c:f>'Mode Choice Calif.'!$A$4</c:f>
              <c:strCache>
                <c:ptCount val="1"/>
                <c:pt idx="0">
                  <c:v>Bike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2014" panose="020B0504020202020204" pitchFamily="34" charset="77"/>
                    <a:ea typeface="DIN 2014" panose="020B0504020202020204" pitchFamily="34" charset="77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Calif.'!$B$4:$C$4</c:f>
              <c:numCache>
                <c:formatCode>0%</c:formatCode>
                <c:ptCount val="2"/>
                <c:pt idx="0">
                  <c:v>1.7399999999999999E-2</c:v>
                </c:pt>
                <c:pt idx="1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6-B841-99DD-DFF643597F33}"/>
            </c:ext>
          </c:extLst>
        </c:ser>
        <c:ser>
          <c:idx val="3"/>
          <c:order val="3"/>
          <c:tx>
            <c:strRef>
              <c:f>'Mode Choice Calif.'!$A$5</c:f>
              <c:strCache>
                <c:ptCount val="1"/>
                <c:pt idx="0">
                  <c:v>School bus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2014" panose="020B0504020202020204" pitchFamily="34" charset="77"/>
                    <a:ea typeface="DIN 2014" panose="020B0504020202020204" pitchFamily="34" charset="77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Calif.'!$B$5:$C$5</c:f>
              <c:numCache>
                <c:formatCode>0%</c:formatCode>
                <c:ptCount val="2"/>
                <c:pt idx="0">
                  <c:v>8.2500000000000004E-2</c:v>
                </c:pt>
                <c:pt idx="1">
                  <c:v>0.38879999999999998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6-B841-99DD-DFF643597F33}"/>
            </c:ext>
          </c:extLst>
        </c:ser>
        <c:ser>
          <c:idx val="4"/>
          <c:order val="4"/>
          <c:tx>
            <c:strRef>
              <c:f>'Mode Choice Calif.'!$A$6</c:f>
              <c:strCache>
                <c:ptCount val="1"/>
                <c:pt idx="0">
                  <c:v>Transit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N 2014" panose="020B0504020202020204" pitchFamily="34" charset="77"/>
                    <a:ea typeface="DIN 2014" panose="020B0504020202020204" pitchFamily="34" charset="77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Calif.'!$B$6:$C$6</c:f>
              <c:numCache>
                <c:formatCode>0%</c:formatCode>
                <c:ptCount val="2"/>
                <c:pt idx="0">
                  <c:v>2.5000000000000001E-2</c:v>
                </c:pt>
                <c:pt idx="1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36-B841-99DD-DFF643597F33}"/>
            </c:ext>
          </c:extLst>
        </c:ser>
        <c:ser>
          <c:idx val="5"/>
          <c:order val="5"/>
          <c:tx>
            <c:strRef>
              <c:f>'Mode Choice Calif.'!$A$7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'Mode Choice Calif.'!$B$1:$C$1</c:f>
              <c:strCache>
                <c:ptCount val="2"/>
                <c:pt idx="0">
                  <c:v>California</c:v>
                </c:pt>
                <c:pt idx="1">
                  <c:v>Other 49 States</c:v>
                </c:pt>
              </c:strCache>
            </c:strRef>
          </c:cat>
          <c:val>
            <c:numRef>
              <c:f>'Mode Choice Calif.'!$B$7:$C$7</c:f>
              <c:numCache>
                <c:formatCode>0%</c:formatCode>
                <c:ptCount val="2"/>
                <c:pt idx="0">
                  <c:v>7.7000000000000002E-3</c:v>
                </c:pt>
                <c:pt idx="1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36-B841-99DD-DFF643597F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8010640"/>
        <c:axId val="177128048"/>
      </c:barChart>
      <c:catAx>
        <c:axId val="178010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IN 2014" panose="020B0504020202020204" pitchFamily="34" charset="77"/>
                <a:ea typeface="DIN 2014" panose="020B0504020202020204" pitchFamily="34" charset="77"/>
                <a:cs typeface="+mn-cs"/>
              </a:defRPr>
            </a:pPr>
            <a:endParaRPr lang="en-US"/>
          </a:p>
        </c:txPr>
        <c:crossAx val="177128048"/>
        <c:crosses val="autoZero"/>
        <c:auto val="1"/>
        <c:lblAlgn val="ctr"/>
        <c:lblOffset val="100"/>
        <c:noMultiLvlLbl val="0"/>
      </c:catAx>
      <c:valAx>
        <c:axId val="17712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IN 2014" panose="020B0504020202020204" pitchFamily="34" charset="77"/>
                <a:ea typeface="DIN 2014" panose="020B0504020202020204" pitchFamily="34" charset="77"/>
                <a:cs typeface="+mn-cs"/>
              </a:defRPr>
            </a:pPr>
            <a:endParaRPr lang="en-US"/>
          </a:p>
        </c:txPr>
        <c:crossAx val="17801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DIN 2014" panose="020B0504020202020204" pitchFamily="34" charset="77"/>
              <a:ea typeface="DIN 2014" panose="020B0504020202020204" pitchFamily="34" charset="77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DIN 2014" panose="020B0504020202020204" pitchFamily="34" charset="77"/>
          <a:ea typeface="DIN 2014" panose="020B0504020202020204" pitchFamily="34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7BA4-E69E-BB42-85A0-0D413836BC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3F542-850E-DB41-A388-56DAA21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3F542-850E-DB41-A388-56DAA2135D9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E3359-9453-DA48-BA71-F6BF91F7C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3F542-850E-DB41-A388-56DAA2135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3F542-850E-DB41-A388-56DAA2135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23D-BBCF-2E4D-8681-3A95062CF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26BA-39EB-4040-95D7-2E4CC94B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8284-4BB6-484D-A591-A15E411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EC92-4658-BE4C-8AC9-E6AFDB006D3D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11DC-8081-FA40-B2CE-22E376D0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2125-5920-654D-B463-FD59E639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C9DB-A1AF-0048-8420-582B0FC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ED22-23C4-FF48-B362-43674FF5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B3D3-C4E2-064E-9095-87CE8334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58B0-B54E-9345-AA2A-7496D55223C3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EACA-DB9B-8D4B-9BE1-16A8CCED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96ED-15DA-A54B-82A4-ED3A73D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393F4-4EA4-CC4D-A616-8F93A0E10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A49B6-40CB-0846-8424-942EFF84C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464-5540-2848-A4C1-B0B54679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05C7-EA43-B243-AA4D-2E58DEE3FF8B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3D44-8542-E341-8BD5-F5DC656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8AF6-DBC3-FE4E-9C7C-7AF68636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710F-1A71-EB47-B223-5FDBDB9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6464-BE96-EC40-B2EB-E79CE9D0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AA15-01DA-114F-8A5E-D85F0F36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7C-22F8-5B4F-9E04-2B94CCAA90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62D1-B50D-A94D-B4C7-519EC24A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C02A-25C1-FA42-8110-BA315A2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8908-D922-1742-AF2A-A25EF02D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5EF90-F789-2446-95AB-49005CF1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C7B-9A0A-6041-9B56-1B9A1392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46A-CCCA-0E48-A4D3-E60706DAA379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6A80-A4C3-CF4A-927F-F3704603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658C-81A1-0442-B454-2033578F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0058-580F-BF4B-B795-8744EF7C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00F7-645A-FC41-9B1C-2D6A3887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EA72-1B47-8E41-92EC-1E76570AD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6FC2-AAC4-B64D-B7C6-6A06D734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B8F4-A1D6-A246-9F06-AD84D105FA9C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4386A-E616-5E4D-9F1F-7F5E7C52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592E-0144-BE47-B280-5D94181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FE75-7E0C-6E48-A5C0-7387BD78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F4BE4-63B3-194B-8495-860C645E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B0F0"/>
                </a:solidFill>
                <a:latin typeface="Karbon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6310-92CA-E743-8657-C9065AA0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025FB-9B2C-DA49-B011-CE16E9C1A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B0F0"/>
                </a:solidFill>
                <a:latin typeface="Karbon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4FB55-1D44-A640-90B8-1A0984FE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245E-D1AE-2A40-8DE8-5BB30FD9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C97-C185-EA4E-980F-E31CCCD1124C}" type="datetime1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B9DA3-0DCB-7044-A0E7-0BA1711C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095CF-ED24-2449-B4A2-F0864AF1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4216-E621-0043-9C60-D605145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8C838-857C-C54F-9A27-D8BFDDB8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12-D611-294C-87CE-617D69A25028}" type="datetime1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1098B-5C90-F14A-81FC-D4DB1575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7AE9-A7B2-C547-A69E-D843BC57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A321-0090-2A43-B081-8F41F76F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567-54AB-C541-AC6F-D6D0B2A1DCC4}" type="datetime1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8B936-120D-8F41-9D5C-34B05A9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6DDC0-60AE-814B-A142-94044917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D0DC-D411-9D44-A847-311E72AD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3D3C-9684-C94A-A391-6F77357E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EF96-CF11-0547-A808-63B150E2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90F5-8EAC-2F44-BC39-A7387850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AB8E-C67C-C444-9C01-C5B64AB3EAAB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09D6-FCCF-3644-B6B2-20317525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70DF9-A6FD-0B40-9DF0-66649E8F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EC27-1C05-BA40-BFEF-8DFF0E44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7E576-84D5-2A4A-8CF1-C6434F97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6E8D-0397-A346-B9BD-8E4F4811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EDA4-6F96-3B4B-BDA5-C1CCBF04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928A-DDBB-7B4C-9DBE-E784F17D6702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BA55-141A-3048-B4EE-7B30B5E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F58B-7694-9848-A28F-4064DDB4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31A63-50EB-6246-AD2A-8CE4E19F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64BF6-E8C2-4E4E-9A08-5ED3B23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322F-7F99-654D-855A-972A045B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5597-52B9-E849-A7DB-1D6074BA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Karbon Regular" pitchFamily="2" charset="77"/>
              </a:defRPr>
            </a:lvl1pPr>
          </a:lstStyle>
          <a:p>
            <a:fld id="{7AA0337D-3E6C-7C43-9A20-DF845EF2B66C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8D59-97F3-514E-8BB9-6DE0DCF50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Karbon Regular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6B38-9043-7442-9C01-6712C13F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Karbon Regular" pitchFamily="2" charset="77"/>
              </a:defRPr>
            </a:lvl1pPr>
          </a:lstStyle>
          <a:p>
            <a:fld id="{2F131A63-50EB-6246-AD2A-8CE4E19F70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69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accent5"/>
          </a:solidFill>
          <a:latin typeface="Karbon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Karbon Regular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Karbon Regular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Karbon Regular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Karbon Regular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Karbon Regular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2412F6-92E4-2A48-9FB8-757FD311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682" y="1251706"/>
            <a:ext cx="5266933" cy="2666519"/>
          </a:xfrm>
        </p:spPr>
        <p:txBody>
          <a:bodyPr>
            <a:normAutofit fontScale="90000"/>
          </a:bodyPr>
          <a:lstStyle/>
          <a:p>
            <a:r>
              <a:rPr lang="en-US" dirty="0"/>
              <a:t>Does Student Transportation Matter to LAUSD Decisionmakers?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8EB850-307C-5A43-93C5-4C8D5E99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436" y="4586251"/>
            <a:ext cx="4565605" cy="2066267"/>
          </a:xfrm>
        </p:spPr>
        <p:txBody>
          <a:bodyPr>
            <a:normAutofit/>
          </a:bodyPr>
          <a:lstStyle/>
          <a:p>
            <a:r>
              <a:rPr lang="en-US" dirty="0"/>
              <a:t>Sophia </a:t>
            </a:r>
            <a:r>
              <a:rPr lang="en-US" dirty="0" err="1"/>
              <a:t>Balkovski</a:t>
            </a:r>
            <a:r>
              <a:rPr lang="en-US" dirty="0"/>
              <a:t> &amp; Sam Speroni</a:t>
            </a:r>
          </a:p>
          <a:p>
            <a:r>
              <a:rPr lang="en-US" sz="1600" dirty="0"/>
              <a:t>UP 229:  Urban Data Science</a:t>
            </a:r>
          </a:p>
          <a:p>
            <a:r>
              <a:rPr lang="en-US" sz="1600" dirty="0"/>
              <a:t>May 4,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63EFB0-B413-2141-8C27-307EEE0AE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4" r="32939"/>
          <a:stretch/>
        </p:blipFill>
        <p:spPr>
          <a:xfrm>
            <a:off x="-75359" y="0"/>
            <a:ext cx="6171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B87-A219-1A4C-8373-75854D2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school buses in California?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E86-6FB1-1446-BAC1-122ECC0D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1500"/>
            <a:ext cx="10515600" cy="525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Distances and durations are roughly the same for all mode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9B5F-613B-024E-8644-AB9399C3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E62-F2BE-384E-8CDE-74C05067DC2F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C3B2C2-0C73-C04B-B9D1-DD0CD08B5D7B}"/>
              </a:ext>
            </a:extLst>
          </p:cNvPr>
          <p:cNvGraphicFramePr>
            <a:graphicFrameLocks/>
          </p:cNvGraphicFramePr>
          <p:nvPr/>
        </p:nvGraphicFramePr>
        <p:xfrm>
          <a:off x="838200" y="1690688"/>
          <a:ext cx="10515600" cy="343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E1661F5-2919-7841-9AA6-194DE8D86236}"/>
              </a:ext>
            </a:extLst>
          </p:cNvPr>
          <p:cNvSpPr/>
          <p:nvPr/>
        </p:nvSpPr>
        <p:spPr>
          <a:xfrm>
            <a:off x="444500" y="3358078"/>
            <a:ext cx="11201400" cy="921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7CCC4-A6C0-F04D-A430-92B8B2E10684}"/>
              </a:ext>
            </a:extLst>
          </p:cNvPr>
          <p:cNvSpPr txBox="1"/>
          <p:nvPr/>
        </p:nvSpPr>
        <p:spPr>
          <a:xfrm>
            <a:off x="5002754" y="6435243"/>
            <a:ext cx="653648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</a:pPr>
            <a:r>
              <a:rPr lang="en-US" sz="1200" dirty="0">
                <a:solidFill>
                  <a:srgbClr val="FFFFFF"/>
                </a:solidFill>
                <a:latin typeface="DIN 2014" panose="020B0504020202020204" pitchFamily="34" charset="77"/>
                <a:ea typeface="DIN 2014" panose="020B0504020202020204" pitchFamily="34" charset="77"/>
                <a:cs typeface="Arial" panose="020B0604020202020204" pitchFamily="34" charset="0"/>
              </a:rPr>
              <a:t>Source:  National Household Travel Survey 2017</a:t>
            </a:r>
            <a:endParaRPr lang="en-US" sz="1200" dirty="0">
              <a:latin typeface="DIN 2014" panose="020B0504020202020204" pitchFamily="34" charset="77"/>
              <a:ea typeface="DIN 2014" panose="020B050402020202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F5116-B4A3-FB4F-BD13-33061171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Transport Policy in the U.S.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0977A-88E1-7B4F-9CDE-95CD11D7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/>
              <a:t>Varies widely state-to-state, district-to-district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US" i="1" dirty="0"/>
              <a:t>Districts have the final say (and bill)</a:t>
            </a:r>
            <a:endParaRPr lang="en-US" sz="500" dirty="0"/>
          </a:p>
          <a:p>
            <a:pPr marL="0" indent="0">
              <a:buNone/>
            </a:pPr>
            <a:r>
              <a:rPr lang="en-US" dirty="0">
                <a:latin typeface="Karbon Semibold" pitchFamily="2" charset="77"/>
              </a:rPr>
              <a:t>Four questions to ask:</a:t>
            </a:r>
          </a:p>
          <a:p>
            <a:pPr marL="514350" indent="-514350">
              <a:buAutoNum type="arabicPeriod"/>
            </a:pPr>
            <a:r>
              <a:rPr lang="en-US" dirty="0"/>
              <a:t>Is school transportation mandated by the state?</a:t>
            </a:r>
          </a:p>
          <a:p>
            <a:pPr marL="514350" indent="-514350">
              <a:buAutoNum type="arabicPeriod"/>
            </a:pPr>
            <a:r>
              <a:rPr lang="en-US" dirty="0"/>
              <a:t>Can school districts charge families for transportation?</a:t>
            </a:r>
          </a:p>
          <a:p>
            <a:pPr marL="514350" indent="-514350">
              <a:buAutoNum type="arabicPeriod"/>
            </a:pPr>
            <a:r>
              <a:rPr lang="en-US" dirty="0"/>
              <a:t>What are the eligibility requirements?</a:t>
            </a:r>
          </a:p>
          <a:p>
            <a:pPr marL="514350" indent="-514350">
              <a:buAutoNum type="arabicPeriod"/>
            </a:pPr>
            <a:r>
              <a:rPr lang="en-US" dirty="0"/>
              <a:t>What formula does the state use for reimbursement to districts?</a:t>
            </a:r>
          </a:p>
          <a:p>
            <a:pPr marL="0" indent="0">
              <a:buNone/>
            </a:pPr>
            <a:r>
              <a:rPr lang="en-US" dirty="0"/>
              <a:t>	Cost-based, per-capita, or mileage-based?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31BF3-C3F9-BF4A-B17A-2756EC63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E62-F2BE-384E-8CDE-74C05067DC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9763D-27D7-1242-A244-AFE37B7BD3F6}"/>
              </a:ext>
            </a:extLst>
          </p:cNvPr>
          <p:cNvSpPr txBox="1"/>
          <p:nvPr/>
        </p:nvSpPr>
        <p:spPr>
          <a:xfrm>
            <a:off x="6914985" y="6352143"/>
            <a:ext cx="48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Karbon Regular" pitchFamily="2" charset="77"/>
              </a:rPr>
              <a:t>Adapted from McDonald and Howlett, 2007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C3BA3-E850-2840-B950-79FB9B695912}"/>
              </a:ext>
            </a:extLst>
          </p:cNvPr>
          <p:cNvSpPr txBox="1"/>
          <p:nvPr/>
        </p:nvSpPr>
        <p:spPr>
          <a:xfrm>
            <a:off x="7813905" y="3668710"/>
            <a:ext cx="153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Karbon Semibold" pitchFamily="2" charset="77"/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1E65D-D894-5549-9015-9AC16EFD735A}"/>
              </a:ext>
            </a:extLst>
          </p:cNvPr>
          <p:cNvSpPr txBox="1"/>
          <p:nvPr/>
        </p:nvSpPr>
        <p:spPr>
          <a:xfrm>
            <a:off x="6563328" y="4542769"/>
            <a:ext cx="153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Karbon Semibold" pitchFamily="2" charset="77"/>
              </a:rPr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5C21A-32C9-D244-8302-FBE4FAC3D47C}"/>
              </a:ext>
            </a:extLst>
          </p:cNvPr>
          <p:cNvSpPr txBox="1"/>
          <p:nvPr/>
        </p:nvSpPr>
        <p:spPr>
          <a:xfrm>
            <a:off x="9656151" y="4734213"/>
            <a:ext cx="153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Karbon Semibold" pitchFamily="2" charset="77"/>
              </a:rPr>
              <a:t>Same as 1982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E3191-2E4A-524E-8227-FBD1469EC7B0}"/>
              </a:ext>
            </a:extLst>
          </p:cNvPr>
          <p:cNvSpPr txBox="1"/>
          <p:nvPr/>
        </p:nvSpPr>
        <p:spPr>
          <a:xfrm>
            <a:off x="8674517" y="4085569"/>
            <a:ext cx="153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Karbon Semibold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007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522C-7D6D-FF70-D3E1-29F55FB5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9871-3F82-C53B-075D-FF243F3A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How frequently does the Los Angeles Unified School District (LAUSD) Board of Education discuss transportation-related issues?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What modes of travel do they discuss most?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How has all of this changed over the past 12 years?</a:t>
            </a:r>
          </a:p>
          <a:p>
            <a:r>
              <a:rPr lang="en-US" b="0" dirty="0"/>
              <a:t>	</a:t>
            </a:r>
            <a:r>
              <a:rPr lang="en-US" b="0" i="1" dirty="0"/>
              <a:t>Three shocks:   </a:t>
            </a:r>
            <a:r>
              <a:rPr lang="en-US" b="0" dirty="0"/>
              <a:t>2011:  State funding elimination proposal</a:t>
            </a:r>
          </a:p>
          <a:p>
            <a:r>
              <a:rPr lang="en-US" b="0" dirty="0"/>
              <a:t>			    2019:  Free student transit cards proposal</a:t>
            </a:r>
          </a:p>
          <a:p>
            <a:r>
              <a:rPr lang="en-US" b="0" dirty="0"/>
              <a:t>			    2020: Pandemic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2A50-2748-2E7C-CD69-F5D4282E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1A63-50EB-6246-AD2A-8CE4E19F7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522C-7D6D-FF70-D3E1-29F55FB5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9871-3F82-C53B-075D-FF243F3A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PDF parsing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Travel mode and temporal analysis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0" dirty="0"/>
              <a:t>Possibly expand to other </a:t>
            </a:r>
            <a:r>
              <a:rPr lang="en-US" b="0" dirty="0" err="1"/>
              <a:t>decisionmaking</a:t>
            </a:r>
            <a:r>
              <a:rPr lang="en-US" b="0" dirty="0"/>
              <a:t> groups (e.g., Metro) or other large urban school districts with different policy environments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2A50-2748-2E7C-CD69-F5D4282E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1A63-50EB-6246-AD2A-8CE4E19F7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245</Words>
  <Application>Microsoft Macintosh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Corbel</vt:lpstr>
      <vt:lpstr>Calibri</vt:lpstr>
      <vt:lpstr>Karbon Semibold</vt:lpstr>
      <vt:lpstr>Arial</vt:lpstr>
      <vt:lpstr>Karbon Medium</vt:lpstr>
      <vt:lpstr>Karbon Regular</vt:lpstr>
      <vt:lpstr>DIN 2014</vt:lpstr>
      <vt:lpstr>Office Theme</vt:lpstr>
      <vt:lpstr>Does Student Transportation Matter to LAUSD Decisionmakers?</vt:lpstr>
      <vt:lpstr>Where are the school buses in California?</vt:lpstr>
      <vt:lpstr>School Transport Policy in the U.S.</vt:lpstr>
      <vt:lpstr>Research Questions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Students to School</dc:title>
  <dc:creator>Samuel Speroni</dc:creator>
  <cp:lastModifiedBy>Samuel Speroni</cp:lastModifiedBy>
  <cp:revision>11</cp:revision>
  <dcterms:created xsi:type="dcterms:W3CDTF">2021-11-30T19:34:23Z</dcterms:created>
  <dcterms:modified xsi:type="dcterms:W3CDTF">2022-05-04T16:21:45Z</dcterms:modified>
</cp:coreProperties>
</file>