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7" r:id="rId2"/>
    <p:sldId id="383" r:id="rId3"/>
    <p:sldId id="260" r:id="rId4"/>
    <p:sldId id="258" r:id="rId5"/>
    <p:sldId id="384" r:id="rId6"/>
    <p:sldId id="386" r:id="rId7"/>
    <p:sldId id="387" r:id="rId8"/>
    <p:sldId id="385" r:id="rId9"/>
    <p:sldId id="388" r:id="rId10"/>
    <p:sldId id="389" r:id="rId11"/>
    <p:sldId id="390" r:id="rId12"/>
    <p:sldId id="392" r:id="rId13"/>
    <p:sldId id="391" r:id="rId14"/>
    <p:sldId id="395" r:id="rId15"/>
    <p:sldId id="394" r:id="rId16"/>
    <p:sldId id="398" r:id="rId17"/>
    <p:sldId id="397" r:id="rId18"/>
    <p:sldId id="396" r:id="rId19"/>
    <p:sldId id="400" r:id="rId20"/>
    <p:sldId id="399" r:id="rId21"/>
    <p:sldId id="393" r:id="rId22"/>
    <p:sldId id="401" r:id="rId23"/>
    <p:sldId id="407" r:id="rId24"/>
    <p:sldId id="406" r:id="rId25"/>
    <p:sldId id="405" r:id="rId26"/>
    <p:sldId id="404" r:id="rId27"/>
    <p:sldId id="403" r:id="rId28"/>
    <p:sldId id="402" r:id="rId29"/>
    <p:sldId id="379" r:id="rId30"/>
    <p:sldId id="377" r:id="rId31"/>
    <p:sldId id="378" r:id="rId32"/>
    <p:sldId id="380" r:id="rId33"/>
    <p:sldId id="381" r:id="rId34"/>
    <p:sldId id="264" r:id="rId35"/>
    <p:sldId id="408" r:id="rId36"/>
    <p:sldId id="409" r:id="rId37"/>
    <p:sldId id="265" r:id="rId38"/>
    <p:sldId id="266" r:id="rId39"/>
    <p:sldId id="281" r:id="rId40"/>
    <p:sldId id="282" r:id="rId41"/>
    <p:sldId id="283" r:id="rId42"/>
    <p:sldId id="284" r:id="rId43"/>
    <p:sldId id="366" r:id="rId44"/>
    <p:sldId id="368" r:id="rId45"/>
    <p:sldId id="285" r:id="rId46"/>
    <p:sldId id="286" r:id="rId47"/>
    <p:sldId id="367" r:id="rId48"/>
    <p:sldId id="288" r:id="rId49"/>
    <p:sldId id="289" r:id="rId50"/>
    <p:sldId id="410" r:id="rId51"/>
    <p:sldId id="413" r:id="rId52"/>
    <p:sldId id="412" r:id="rId53"/>
    <p:sldId id="416" r:id="rId54"/>
    <p:sldId id="415" r:id="rId55"/>
    <p:sldId id="414" r:id="rId56"/>
    <p:sldId id="411" r:id="rId57"/>
    <p:sldId id="290" r:id="rId58"/>
    <p:sldId id="291" r:id="rId59"/>
    <p:sldId id="292" r:id="rId60"/>
    <p:sldId id="421" r:id="rId61"/>
    <p:sldId id="420" r:id="rId62"/>
    <p:sldId id="419" r:id="rId63"/>
    <p:sldId id="422" r:id="rId64"/>
    <p:sldId id="418" r:id="rId65"/>
    <p:sldId id="417" r:id="rId66"/>
    <p:sldId id="423" r:id="rId67"/>
    <p:sldId id="424" r:id="rId68"/>
    <p:sldId id="427" r:id="rId69"/>
    <p:sldId id="426" r:id="rId70"/>
    <p:sldId id="36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DD1BD-1C0B-462A-A60F-07210FA4CE68}" type="doc">
      <dgm:prSet loTypeId="urn:microsoft.com/office/officeart/2005/8/layout/pyramid2" loCatId="list" qsTypeId="urn:microsoft.com/office/officeart/2005/8/quickstyle/3d3" qsCatId="3D" csTypeId="urn:microsoft.com/office/officeart/2005/8/colors/accent1_2" csCatId="accent1" phldr="1"/>
      <dgm:spPr/>
      <dgm:t>
        <a:bodyPr/>
        <a:lstStyle/>
        <a:p>
          <a:endParaRPr lang="en-US"/>
        </a:p>
      </dgm:t>
    </dgm:pt>
    <dgm:pt modelId="{85BEACEF-F479-48F8-8F03-5C0A9483C105}">
      <dgm:prSet custT="1"/>
      <dgm:spPr/>
      <dgm:t>
        <a:bodyPr/>
        <a:lstStyle/>
        <a:p>
          <a:pPr algn="ctr"/>
          <a:r>
            <a:rPr lang="en-US" sz="1200" b="1" dirty="0" smtClean="0">
              <a:solidFill>
                <a:schemeClr val="tx1"/>
              </a:solidFill>
            </a:rPr>
            <a:t>Deep Neural Network &amp; Tools</a:t>
          </a:r>
          <a:endParaRPr lang="en-US" sz="1200" b="1" dirty="0">
            <a:solidFill>
              <a:schemeClr val="tx1"/>
            </a:solidFill>
          </a:endParaRPr>
        </a:p>
      </dgm:t>
    </dgm:pt>
    <dgm:pt modelId="{B8B125A4-2E8C-45D7-8C88-4427DD97A1C7}" type="parTrans" cxnId="{267FC068-1B61-46E7-A51B-6813702F4F34}">
      <dgm:prSet/>
      <dgm:spPr/>
      <dgm:t>
        <a:bodyPr/>
        <a:lstStyle/>
        <a:p>
          <a:endParaRPr lang="en-US"/>
        </a:p>
      </dgm:t>
    </dgm:pt>
    <dgm:pt modelId="{7520DA30-3B3F-4E31-8378-E99D8B3AFB59}" type="sibTrans" cxnId="{267FC068-1B61-46E7-A51B-6813702F4F34}">
      <dgm:prSet/>
      <dgm:spPr/>
      <dgm:t>
        <a:bodyPr/>
        <a:lstStyle/>
        <a:p>
          <a:endParaRPr lang="en-US"/>
        </a:p>
      </dgm:t>
    </dgm:pt>
    <dgm:pt modelId="{CB87AA1F-95EC-4E93-A66C-90D7A37930D5}">
      <dgm:prSet custT="1"/>
      <dgm:spPr/>
      <dgm:t>
        <a:bodyPr/>
        <a:lstStyle/>
        <a:p>
          <a:pPr algn="ctr"/>
          <a:r>
            <a:rPr lang="en-US" sz="1200" b="1" dirty="0" smtClean="0">
              <a:solidFill>
                <a:schemeClr val="tx1"/>
              </a:solidFill>
            </a:rPr>
            <a:t>Deep</a:t>
          </a:r>
          <a:r>
            <a:rPr lang="en-US" sz="1200" b="1" baseline="0" dirty="0" smtClean="0">
              <a:solidFill>
                <a:schemeClr val="tx1"/>
              </a:solidFill>
            </a:rPr>
            <a:t> Neural Net Optimization , Tuning &amp; Interpretability</a:t>
          </a:r>
          <a:endParaRPr lang="en-US" sz="1200" b="1" dirty="0">
            <a:solidFill>
              <a:schemeClr val="tx1"/>
            </a:solidFill>
          </a:endParaRPr>
        </a:p>
      </dgm:t>
    </dgm:pt>
    <dgm:pt modelId="{66049A8E-476E-4210-9358-92526DC6812E}" type="parTrans" cxnId="{33B60458-E059-4217-BB6C-7F61918606E0}">
      <dgm:prSet/>
      <dgm:spPr/>
      <dgm:t>
        <a:bodyPr/>
        <a:lstStyle/>
        <a:p>
          <a:endParaRPr lang="en-US"/>
        </a:p>
      </dgm:t>
    </dgm:pt>
    <dgm:pt modelId="{960D12E2-2AC0-4B02-A785-ADAEB864686D}" type="sibTrans" cxnId="{33B60458-E059-4217-BB6C-7F61918606E0}">
      <dgm:prSet/>
      <dgm:spPr/>
      <dgm:t>
        <a:bodyPr/>
        <a:lstStyle/>
        <a:p>
          <a:endParaRPr lang="en-US"/>
        </a:p>
      </dgm:t>
    </dgm:pt>
    <dgm:pt modelId="{2B837F1F-C87F-4C66-B7A6-00848FF93921}">
      <dgm:prSet custT="1"/>
      <dgm:spPr/>
      <dgm:t>
        <a:bodyPr/>
        <a:lstStyle/>
        <a:p>
          <a:pPr algn="ctr"/>
          <a:r>
            <a:rPr lang="en-US" sz="1200" b="1" dirty="0" smtClean="0">
              <a:solidFill>
                <a:schemeClr val="tx1"/>
              </a:solidFill>
            </a:rPr>
            <a:t>CNN</a:t>
          </a:r>
          <a:endParaRPr lang="en-US" sz="1200" b="1" dirty="0">
            <a:solidFill>
              <a:schemeClr val="tx1"/>
            </a:solidFill>
          </a:endParaRPr>
        </a:p>
      </dgm:t>
    </dgm:pt>
    <dgm:pt modelId="{10BD4A85-157A-4292-8220-E7734FD8268E}" type="parTrans" cxnId="{5B93DAE6-683E-46EB-94FE-7F156A48CFC7}">
      <dgm:prSet/>
      <dgm:spPr/>
      <dgm:t>
        <a:bodyPr/>
        <a:lstStyle/>
        <a:p>
          <a:endParaRPr lang="en-US"/>
        </a:p>
      </dgm:t>
    </dgm:pt>
    <dgm:pt modelId="{103D5B7E-99F3-44A2-B87B-7CB46835F71E}" type="sibTrans" cxnId="{5B93DAE6-683E-46EB-94FE-7F156A48CFC7}">
      <dgm:prSet/>
      <dgm:spPr/>
      <dgm:t>
        <a:bodyPr/>
        <a:lstStyle/>
        <a:p>
          <a:endParaRPr lang="en-US"/>
        </a:p>
      </dgm:t>
    </dgm:pt>
    <dgm:pt modelId="{D20099D7-08E1-41A9-8AAF-7A66187D741F}">
      <dgm:prSet custT="1"/>
      <dgm:spPr/>
      <dgm:t>
        <a:bodyPr/>
        <a:lstStyle/>
        <a:p>
          <a:pPr algn="ctr"/>
          <a:r>
            <a:rPr lang="en-US" sz="1200" b="1" dirty="0" smtClean="0">
              <a:solidFill>
                <a:schemeClr val="tx1"/>
              </a:solidFill>
            </a:rPr>
            <a:t>Famous</a:t>
          </a:r>
          <a:r>
            <a:rPr lang="en-US" sz="1200" b="1" baseline="0" dirty="0" smtClean="0">
              <a:solidFill>
                <a:schemeClr val="tx1"/>
              </a:solidFill>
            </a:rPr>
            <a:t> CNN Architecture </a:t>
          </a:r>
          <a:endParaRPr lang="en-US" sz="1200" b="1" dirty="0">
            <a:solidFill>
              <a:schemeClr val="tx1"/>
            </a:solidFill>
          </a:endParaRPr>
        </a:p>
      </dgm:t>
    </dgm:pt>
    <dgm:pt modelId="{BED6B2CF-770C-4D91-923D-12386BA7B975}" type="parTrans" cxnId="{8804CB58-FD03-4CB8-A9EB-008A7045E415}">
      <dgm:prSet/>
      <dgm:spPr/>
      <dgm:t>
        <a:bodyPr/>
        <a:lstStyle/>
        <a:p>
          <a:endParaRPr lang="en-US"/>
        </a:p>
      </dgm:t>
    </dgm:pt>
    <dgm:pt modelId="{1639508D-5FB3-4B60-BEA4-6D5966AC8183}" type="sibTrans" cxnId="{8804CB58-FD03-4CB8-A9EB-008A7045E415}">
      <dgm:prSet/>
      <dgm:spPr/>
      <dgm:t>
        <a:bodyPr/>
        <a:lstStyle/>
        <a:p>
          <a:endParaRPr lang="en-US"/>
        </a:p>
      </dgm:t>
    </dgm:pt>
    <dgm:pt modelId="{020A3597-D2C7-4AFF-9454-270A8415D85D}">
      <dgm:prSet custT="1"/>
      <dgm:spPr/>
      <dgm:t>
        <a:bodyPr/>
        <a:lstStyle/>
        <a:p>
          <a:pPr algn="ctr"/>
          <a:r>
            <a:rPr lang="en-US" sz="1200" b="1" dirty="0" smtClean="0">
              <a:solidFill>
                <a:schemeClr val="tx1"/>
              </a:solidFill>
            </a:rPr>
            <a:t>RNN</a:t>
          </a:r>
          <a:endParaRPr lang="en-US" sz="1200" b="1" dirty="0">
            <a:solidFill>
              <a:schemeClr val="tx1"/>
            </a:solidFill>
          </a:endParaRPr>
        </a:p>
      </dgm:t>
    </dgm:pt>
    <dgm:pt modelId="{883401A3-A844-4B21-81AD-565ED7DC0745}" type="parTrans" cxnId="{89EE201F-8AAB-4694-8E08-73999A961CEC}">
      <dgm:prSet/>
      <dgm:spPr/>
      <dgm:t>
        <a:bodyPr/>
        <a:lstStyle/>
        <a:p>
          <a:endParaRPr lang="en-US"/>
        </a:p>
      </dgm:t>
    </dgm:pt>
    <dgm:pt modelId="{4E35524B-C4E2-44CB-9D51-74096DC736EB}" type="sibTrans" cxnId="{89EE201F-8AAB-4694-8E08-73999A961CEC}">
      <dgm:prSet/>
      <dgm:spPr/>
      <dgm:t>
        <a:bodyPr/>
        <a:lstStyle/>
        <a:p>
          <a:endParaRPr lang="en-US"/>
        </a:p>
      </dgm:t>
    </dgm:pt>
    <dgm:pt modelId="{821F9E24-C113-42F6-98EA-98D056A11F3D}">
      <dgm:prSet custT="1"/>
      <dgm:spPr/>
      <dgm:t>
        <a:bodyPr/>
        <a:lstStyle/>
        <a:p>
          <a:pPr algn="ctr"/>
          <a:r>
            <a:rPr lang="en-US" sz="1200" b="1" dirty="0" smtClean="0">
              <a:solidFill>
                <a:schemeClr val="tx1"/>
              </a:solidFill>
            </a:rPr>
            <a:t>Auto</a:t>
          </a:r>
          <a:r>
            <a:rPr lang="en-US" sz="1200" b="1" baseline="0" dirty="0" smtClean="0">
              <a:solidFill>
                <a:schemeClr val="tx1"/>
              </a:solidFill>
            </a:rPr>
            <a:t> Encoders</a:t>
          </a:r>
          <a:endParaRPr lang="en-US" sz="1200" b="1" dirty="0">
            <a:solidFill>
              <a:schemeClr val="tx1"/>
            </a:solidFill>
          </a:endParaRPr>
        </a:p>
      </dgm:t>
    </dgm:pt>
    <dgm:pt modelId="{F8D8CA4F-FDC5-4D1C-8DE8-B73B50B09520}" type="parTrans" cxnId="{D6F2EED4-5692-4D06-AE67-75027E2DC099}">
      <dgm:prSet/>
      <dgm:spPr/>
      <dgm:t>
        <a:bodyPr/>
        <a:lstStyle/>
        <a:p>
          <a:endParaRPr lang="en-US"/>
        </a:p>
      </dgm:t>
    </dgm:pt>
    <dgm:pt modelId="{787FDBEA-551C-4FD8-B279-EA387DEB09CF}" type="sibTrans" cxnId="{D6F2EED4-5692-4D06-AE67-75027E2DC099}">
      <dgm:prSet/>
      <dgm:spPr/>
      <dgm:t>
        <a:bodyPr/>
        <a:lstStyle/>
        <a:p>
          <a:endParaRPr lang="en-US"/>
        </a:p>
      </dgm:t>
    </dgm:pt>
    <dgm:pt modelId="{56CD5914-3FF6-4749-8F8D-29ED3E465D41}">
      <dgm:prSet custT="1"/>
      <dgm:spPr/>
      <dgm:t>
        <a:bodyPr/>
        <a:lstStyle/>
        <a:p>
          <a:pPr algn="ctr"/>
          <a:r>
            <a:rPr lang="en-US" sz="1200" b="1" dirty="0" smtClean="0">
              <a:solidFill>
                <a:schemeClr val="tx1"/>
              </a:solidFill>
            </a:rPr>
            <a:t>Artificial Neural Network</a:t>
          </a:r>
          <a:endParaRPr lang="en-US" sz="1200" b="1" dirty="0">
            <a:solidFill>
              <a:schemeClr val="tx1"/>
            </a:solidFill>
          </a:endParaRPr>
        </a:p>
      </dgm:t>
    </dgm:pt>
    <dgm:pt modelId="{A383650B-8F56-43F3-A67F-8AD09091D985}" type="parTrans" cxnId="{C52EC3A1-FBBB-4EA4-B693-8D41AFC977DB}">
      <dgm:prSet/>
      <dgm:spPr/>
      <dgm:t>
        <a:bodyPr/>
        <a:lstStyle/>
        <a:p>
          <a:endParaRPr lang="en-US"/>
        </a:p>
      </dgm:t>
    </dgm:pt>
    <dgm:pt modelId="{E8FC1B83-757F-484C-9C75-38CF8522445F}" type="sibTrans" cxnId="{C52EC3A1-FBBB-4EA4-B693-8D41AFC977DB}">
      <dgm:prSet/>
      <dgm:spPr/>
      <dgm:t>
        <a:bodyPr/>
        <a:lstStyle/>
        <a:p>
          <a:endParaRPr lang="en-US"/>
        </a:p>
      </dgm:t>
    </dgm:pt>
    <dgm:pt modelId="{E62E3EBE-C2AC-4BD4-B50F-4B16820F1B1D}" type="pres">
      <dgm:prSet presAssocID="{E7CDD1BD-1C0B-462A-A60F-07210FA4CE68}" presName="compositeShape" presStyleCnt="0">
        <dgm:presLayoutVars>
          <dgm:dir/>
          <dgm:resizeHandles/>
        </dgm:presLayoutVars>
      </dgm:prSet>
      <dgm:spPr/>
      <dgm:t>
        <a:bodyPr/>
        <a:lstStyle/>
        <a:p>
          <a:endParaRPr lang="en-US"/>
        </a:p>
      </dgm:t>
    </dgm:pt>
    <dgm:pt modelId="{EA0FC4B4-6CAB-4334-B621-796B7CBC586C}" type="pres">
      <dgm:prSet presAssocID="{E7CDD1BD-1C0B-462A-A60F-07210FA4CE68}" presName="pyramid" presStyleLbl="node1" presStyleIdx="0" presStyleCnt="1"/>
      <dgm:spPr/>
    </dgm:pt>
    <dgm:pt modelId="{4DDBF3AA-DDBE-4A9C-95AE-091AC1C2DDCC}" type="pres">
      <dgm:prSet presAssocID="{E7CDD1BD-1C0B-462A-A60F-07210FA4CE68}" presName="theList" presStyleCnt="0"/>
      <dgm:spPr/>
    </dgm:pt>
    <dgm:pt modelId="{2605187F-6061-48E5-BA8E-D362F4FC6C45}" type="pres">
      <dgm:prSet presAssocID="{56CD5914-3FF6-4749-8F8D-29ED3E465D41}" presName="aNode" presStyleLbl="fgAcc1" presStyleIdx="0" presStyleCnt="7">
        <dgm:presLayoutVars>
          <dgm:bulletEnabled val="1"/>
        </dgm:presLayoutVars>
      </dgm:prSet>
      <dgm:spPr/>
      <dgm:t>
        <a:bodyPr/>
        <a:lstStyle/>
        <a:p>
          <a:endParaRPr lang="en-US"/>
        </a:p>
      </dgm:t>
    </dgm:pt>
    <dgm:pt modelId="{43412CF2-6A4D-467D-AA28-C6F452624582}" type="pres">
      <dgm:prSet presAssocID="{56CD5914-3FF6-4749-8F8D-29ED3E465D41}" presName="aSpace" presStyleCnt="0"/>
      <dgm:spPr/>
    </dgm:pt>
    <dgm:pt modelId="{51965B6C-1037-473F-8626-FBE3E851F29C}" type="pres">
      <dgm:prSet presAssocID="{85BEACEF-F479-48F8-8F03-5C0A9483C105}" presName="aNode" presStyleLbl="fgAcc1" presStyleIdx="1" presStyleCnt="7">
        <dgm:presLayoutVars>
          <dgm:bulletEnabled val="1"/>
        </dgm:presLayoutVars>
      </dgm:prSet>
      <dgm:spPr/>
      <dgm:t>
        <a:bodyPr/>
        <a:lstStyle/>
        <a:p>
          <a:endParaRPr lang="en-US"/>
        </a:p>
      </dgm:t>
    </dgm:pt>
    <dgm:pt modelId="{CBDDF38E-1EC6-49F2-87DC-AC7523664E38}" type="pres">
      <dgm:prSet presAssocID="{85BEACEF-F479-48F8-8F03-5C0A9483C105}" presName="aSpace" presStyleCnt="0"/>
      <dgm:spPr/>
    </dgm:pt>
    <dgm:pt modelId="{937798ED-A23B-4551-8C3B-718161E20DB9}" type="pres">
      <dgm:prSet presAssocID="{CB87AA1F-95EC-4E93-A66C-90D7A37930D5}" presName="aNode" presStyleLbl="fgAcc1" presStyleIdx="2" presStyleCnt="7">
        <dgm:presLayoutVars>
          <dgm:bulletEnabled val="1"/>
        </dgm:presLayoutVars>
      </dgm:prSet>
      <dgm:spPr/>
      <dgm:t>
        <a:bodyPr/>
        <a:lstStyle/>
        <a:p>
          <a:endParaRPr lang="en-US"/>
        </a:p>
      </dgm:t>
    </dgm:pt>
    <dgm:pt modelId="{62C88318-9317-40E6-8C13-805A5C220FBC}" type="pres">
      <dgm:prSet presAssocID="{CB87AA1F-95EC-4E93-A66C-90D7A37930D5}" presName="aSpace" presStyleCnt="0"/>
      <dgm:spPr/>
    </dgm:pt>
    <dgm:pt modelId="{536C99E3-BC7C-4A96-9C8A-1C8186A294EA}" type="pres">
      <dgm:prSet presAssocID="{2B837F1F-C87F-4C66-B7A6-00848FF93921}" presName="aNode" presStyleLbl="fgAcc1" presStyleIdx="3" presStyleCnt="7">
        <dgm:presLayoutVars>
          <dgm:bulletEnabled val="1"/>
        </dgm:presLayoutVars>
      </dgm:prSet>
      <dgm:spPr/>
      <dgm:t>
        <a:bodyPr/>
        <a:lstStyle/>
        <a:p>
          <a:endParaRPr lang="en-US"/>
        </a:p>
      </dgm:t>
    </dgm:pt>
    <dgm:pt modelId="{BDDFE101-A0B1-4E6D-A0EF-123C2EF9EB5D}" type="pres">
      <dgm:prSet presAssocID="{2B837F1F-C87F-4C66-B7A6-00848FF93921}" presName="aSpace" presStyleCnt="0"/>
      <dgm:spPr/>
    </dgm:pt>
    <dgm:pt modelId="{32700A47-55DA-4A70-8E07-4171A1C2069D}" type="pres">
      <dgm:prSet presAssocID="{D20099D7-08E1-41A9-8AAF-7A66187D741F}" presName="aNode" presStyleLbl="fgAcc1" presStyleIdx="4" presStyleCnt="7">
        <dgm:presLayoutVars>
          <dgm:bulletEnabled val="1"/>
        </dgm:presLayoutVars>
      </dgm:prSet>
      <dgm:spPr/>
      <dgm:t>
        <a:bodyPr/>
        <a:lstStyle/>
        <a:p>
          <a:endParaRPr lang="en-US"/>
        </a:p>
      </dgm:t>
    </dgm:pt>
    <dgm:pt modelId="{E4E482F0-54B5-4FED-9086-42C1875EF339}" type="pres">
      <dgm:prSet presAssocID="{D20099D7-08E1-41A9-8AAF-7A66187D741F}" presName="aSpace" presStyleCnt="0"/>
      <dgm:spPr/>
    </dgm:pt>
    <dgm:pt modelId="{DA481048-9B97-4199-9191-D371EC6EC738}" type="pres">
      <dgm:prSet presAssocID="{020A3597-D2C7-4AFF-9454-270A8415D85D}" presName="aNode" presStyleLbl="fgAcc1" presStyleIdx="5" presStyleCnt="7">
        <dgm:presLayoutVars>
          <dgm:bulletEnabled val="1"/>
        </dgm:presLayoutVars>
      </dgm:prSet>
      <dgm:spPr/>
      <dgm:t>
        <a:bodyPr/>
        <a:lstStyle/>
        <a:p>
          <a:endParaRPr lang="en-US"/>
        </a:p>
      </dgm:t>
    </dgm:pt>
    <dgm:pt modelId="{2D722F73-DDBE-4F78-8CC6-E283069F2A2A}" type="pres">
      <dgm:prSet presAssocID="{020A3597-D2C7-4AFF-9454-270A8415D85D}" presName="aSpace" presStyleCnt="0"/>
      <dgm:spPr/>
    </dgm:pt>
    <dgm:pt modelId="{96F07CA7-1719-4B60-B918-E3234085BEC9}" type="pres">
      <dgm:prSet presAssocID="{821F9E24-C113-42F6-98EA-98D056A11F3D}" presName="aNode" presStyleLbl="fgAcc1" presStyleIdx="6" presStyleCnt="7">
        <dgm:presLayoutVars>
          <dgm:bulletEnabled val="1"/>
        </dgm:presLayoutVars>
      </dgm:prSet>
      <dgm:spPr/>
      <dgm:t>
        <a:bodyPr/>
        <a:lstStyle/>
        <a:p>
          <a:endParaRPr lang="en-US"/>
        </a:p>
      </dgm:t>
    </dgm:pt>
    <dgm:pt modelId="{B4966829-782D-4C77-8BD9-C9FD48A4EECC}" type="pres">
      <dgm:prSet presAssocID="{821F9E24-C113-42F6-98EA-98D056A11F3D}" presName="aSpace" presStyleCnt="0"/>
      <dgm:spPr/>
    </dgm:pt>
  </dgm:ptLst>
  <dgm:cxnLst>
    <dgm:cxn modelId="{3B948689-9844-4494-A7F7-89EF7050ACAB}" type="presOf" srcId="{CB87AA1F-95EC-4E93-A66C-90D7A37930D5}" destId="{937798ED-A23B-4551-8C3B-718161E20DB9}" srcOrd="0" destOrd="0" presId="urn:microsoft.com/office/officeart/2005/8/layout/pyramid2"/>
    <dgm:cxn modelId="{C5B1CAAF-F5C8-4909-8084-FF78917AE94F}" type="presOf" srcId="{E7CDD1BD-1C0B-462A-A60F-07210FA4CE68}" destId="{E62E3EBE-C2AC-4BD4-B50F-4B16820F1B1D}" srcOrd="0" destOrd="0" presId="urn:microsoft.com/office/officeart/2005/8/layout/pyramid2"/>
    <dgm:cxn modelId="{4D2692A3-5D9A-4160-8923-EEEAF1705D1B}" type="presOf" srcId="{85BEACEF-F479-48F8-8F03-5C0A9483C105}" destId="{51965B6C-1037-473F-8626-FBE3E851F29C}" srcOrd="0" destOrd="0" presId="urn:microsoft.com/office/officeart/2005/8/layout/pyramid2"/>
    <dgm:cxn modelId="{8AA82C52-90A7-4C04-BA21-661B7AA293DB}" type="presOf" srcId="{020A3597-D2C7-4AFF-9454-270A8415D85D}" destId="{DA481048-9B97-4199-9191-D371EC6EC738}" srcOrd="0" destOrd="0" presId="urn:microsoft.com/office/officeart/2005/8/layout/pyramid2"/>
    <dgm:cxn modelId="{38EF4CA7-3BED-46A1-8CD0-B7343B8DF59F}" type="presOf" srcId="{56CD5914-3FF6-4749-8F8D-29ED3E465D41}" destId="{2605187F-6061-48E5-BA8E-D362F4FC6C45}" srcOrd="0" destOrd="0" presId="urn:microsoft.com/office/officeart/2005/8/layout/pyramid2"/>
    <dgm:cxn modelId="{6CDD080B-3D86-45B5-A070-4A2C863AE0EA}" type="presOf" srcId="{821F9E24-C113-42F6-98EA-98D056A11F3D}" destId="{96F07CA7-1719-4B60-B918-E3234085BEC9}" srcOrd="0" destOrd="0" presId="urn:microsoft.com/office/officeart/2005/8/layout/pyramid2"/>
    <dgm:cxn modelId="{A536C90B-5B96-4A24-B86E-FA93F89708F1}" type="presOf" srcId="{D20099D7-08E1-41A9-8AAF-7A66187D741F}" destId="{32700A47-55DA-4A70-8E07-4171A1C2069D}" srcOrd="0" destOrd="0" presId="urn:microsoft.com/office/officeart/2005/8/layout/pyramid2"/>
    <dgm:cxn modelId="{8804CB58-FD03-4CB8-A9EB-008A7045E415}" srcId="{E7CDD1BD-1C0B-462A-A60F-07210FA4CE68}" destId="{D20099D7-08E1-41A9-8AAF-7A66187D741F}" srcOrd="4" destOrd="0" parTransId="{BED6B2CF-770C-4D91-923D-12386BA7B975}" sibTransId="{1639508D-5FB3-4B60-BEA4-6D5966AC8183}"/>
    <dgm:cxn modelId="{89EE201F-8AAB-4694-8E08-73999A961CEC}" srcId="{E7CDD1BD-1C0B-462A-A60F-07210FA4CE68}" destId="{020A3597-D2C7-4AFF-9454-270A8415D85D}" srcOrd="5" destOrd="0" parTransId="{883401A3-A844-4B21-81AD-565ED7DC0745}" sibTransId="{4E35524B-C4E2-44CB-9D51-74096DC736EB}"/>
    <dgm:cxn modelId="{C52EC3A1-FBBB-4EA4-B693-8D41AFC977DB}" srcId="{E7CDD1BD-1C0B-462A-A60F-07210FA4CE68}" destId="{56CD5914-3FF6-4749-8F8D-29ED3E465D41}" srcOrd="0" destOrd="0" parTransId="{A383650B-8F56-43F3-A67F-8AD09091D985}" sibTransId="{E8FC1B83-757F-484C-9C75-38CF8522445F}"/>
    <dgm:cxn modelId="{EF98A492-788B-47AF-9D8C-51F1F74E206E}" type="presOf" srcId="{2B837F1F-C87F-4C66-B7A6-00848FF93921}" destId="{536C99E3-BC7C-4A96-9C8A-1C8186A294EA}" srcOrd="0" destOrd="0" presId="urn:microsoft.com/office/officeart/2005/8/layout/pyramid2"/>
    <dgm:cxn modelId="{5B93DAE6-683E-46EB-94FE-7F156A48CFC7}" srcId="{E7CDD1BD-1C0B-462A-A60F-07210FA4CE68}" destId="{2B837F1F-C87F-4C66-B7A6-00848FF93921}" srcOrd="3" destOrd="0" parTransId="{10BD4A85-157A-4292-8220-E7734FD8268E}" sibTransId="{103D5B7E-99F3-44A2-B87B-7CB46835F71E}"/>
    <dgm:cxn modelId="{33B60458-E059-4217-BB6C-7F61918606E0}" srcId="{E7CDD1BD-1C0B-462A-A60F-07210FA4CE68}" destId="{CB87AA1F-95EC-4E93-A66C-90D7A37930D5}" srcOrd="2" destOrd="0" parTransId="{66049A8E-476E-4210-9358-92526DC6812E}" sibTransId="{960D12E2-2AC0-4B02-A785-ADAEB864686D}"/>
    <dgm:cxn modelId="{267FC068-1B61-46E7-A51B-6813702F4F34}" srcId="{E7CDD1BD-1C0B-462A-A60F-07210FA4CE68}" destId="{85BEACEF-F479-48F8-8F03-5C0A9483C105}" srcOrd="1" destOrd="0" parTransId="{B8B125A4-2E8C-45D7-8C88-4427DD97A1C7}" sibTransId="{7520DA30-3B3F-4E31-8378-E99D8B3AFB59}"/>
    <dgm:cxn modelId="{D6F2EED4-5692-4D06-AE67-75027E2DC099}" srcId="{E7CDD1BD-1C0B-462A-A60F-07210FA4CE68}" destId="{821F9E24-C113-42F6-98EA-98D056A11F3D}" srcOrd="6" destOrd="0" parTransId="{F8D8CA4F-FDC5-4D1C-8DE8-B73B50B09520}" sibTransId="{787FDBEA-551C-4FD8-B279-EA387DEB09CF}"/>
    <dgm:cxn modelId="{1A93CBF9-11DE-42E4-A6AA-6F0FCFA6AEB5}" type="presParOf" srcId="{E62E3EBE-C2AC-4BD4-B50F-4B16820F1B1D}" destId="{EA0FC4B4-6CAB-4334-B621-796B7CBC586C}" srcOrd="0" destOrd="0" presId="urn:microsoft.com/office/officeart/2005/8/layout/pyramid2"/>
    <dgm:cxn modelId="{40B632D1-E0D6-4392-B348-ACBC8B904EEB}" type="presParOf" srcId="{E62E3EBE-C2AC-4BD4-B50F-4B16820F1B1D}" destId="{4DDBF3AA-DDBE-4A9C-95AE-091AC1C2DDCC}" srcOrd="1" destOrd="0" presId="urn:microsoft.com/office/officeart/2005/8/layout/pyramid2"/>
    <dgm:cxn modelId="{E35B6195-67D4-42C8-A198-66DB87A264B2}" type="presParOf" srcId="{4DDBF3AA-DDBE-4A9C-95AE-091AC1C2DDCC}" destId="{2605187F-6061-48E5-BA8E-D362F4FC6C45}" srcOrd="0" destOrd="0" presId="urn:microsoft.com/office/officeart/2005/8/layout/pyramid2"/>
    <dgm:cxn modelId="{A15187D3-41ED-42D8-A7AA-89B5B4308666}" type="presParOf" srcId="{4DDBF3AA-DDBE-4A9C-95AE-091AC1C2DDCC}" destId="{43412CF2-6A4D-467D-AA28-C6F452624582}" srcOrd="1" destOrd="0" presId="urn:microsoft.com/office/officeart/2005/8/layout/pyramid2"/>
    <dgm:cxn modelId="{7D56D6B1-1FA3-47F1-A097-17AD8E51519E}" type="presParOf" srcId="{4DDBF3AA-DDBE-4A9C-95AE-091AC1C2DDCC}" destId="{51965B6C-1037-473F-8626-FBE3E851F29C}" srcOrd="2" destOrd="0" presId="urn:microsoft.com/office/officeart/2005/8/layout/pyramid2"/>
    <dgm:cxn modelId="{BFC93821-D604-41B0-B116-12CEED2C6A7B}" type="presParOf" srcId="{4DDBF3AA-DDBE-4A9C-95AE-091AC1C2DDCC}" destId="{CBDDF38E-1EC6-49F2-87DC-AC7523664E38}" srcOrd="3" destOrd="0" presId="urn:microsoft.com/office/officeart/2005/8/layout/pyramid2"/>
    <dgm:cxn modelId="{067EB68F-BCD9-4B54-AF75-B42B1F02B3E5}" type="presParOf" srcId="{4DDBF3AA-DDBE-4A9C-95AE-091AC1C2DDCC}" destId="{937798ED-A23B-4551-8C3B-718161E20DB9}" srcOrd="4" destOrd="0" presId="urn:microsoft.com/office/officeart/2005/8/layout/pyramid2"/>
    <dgm:cxn modelId="{905F7B12-7417-4887-A9F6-1BFB9D6B5592}" type="presParOf" srcId="{4DDBF3AA-DDBE-4A9C-95AE-091AC1C2DDCC}" destId="{62C88318-9317-40E6-8C13-805A5C220FBC}" srcOrd="5" destOrd="0" presId="urn:microsoft.com/office/officeart/2005/8/layout/pyramid2"/>
    <dgm:cxn modelId="{BA43B4A4-4DE3-48EF-91FF-4CCCCD848F4B}" type="presParOf" srcId="{4DDBF3AA-DDBE-4A9C-95AE-091AC1C2DDCC}" destId="{536C99E3-BC7C-4A96-9C8A-1C8186A294EA}" srcOrd="6" destOrd="0" presId="urn:microsoft.com/office/officeart/2005/8/layout/pyramid2"/>
    <dgm:cxn modelId="{4B084E11-1FFC-47A1-819D-2EF19C731063}" type="presParOf" srcId="{4DDBF3AA-DDBE-4A9C-95AE-091AC1C2DDCC}" destId="{BDDFE101-A0B1-4E6D-A0EF-123C2EF9EB5D}" srcOrd="7" destOrd="0" presId="urn:microsoft.com/office/officeart/2005/8/layout/pyramid2"/>
    <dgm:cxn modelId="{1EB2EDA8-B3FD-4A17-9C1A-F72DC6FA39F0}" type="presParOf" srcId="{4DDBF3AA-DDBE-4A9C-95AE-091AC1C2DDCC}" destId="{32700A47-55DA-4A70-8E07-4171A1C2069D}" srcOrd="8" destOrd="0" presId="urn:microsoft.com/office/officeart/2005/8/layout/pyramid2"/>
    <dgm:cxn modelId="{5A385E4A-A97C-46CA-927C-8C145AA4997B}" type="presParOf" srcId="{4DDBF3AA-DDBE-4A9C-95AE-091AC1C2DDCC}" destId="{E4E482F0-54B5-4FED-9086-42C1875EF339}" srcOrd="9" destOrd="0" presId="urn:microsoft.com/office/officeart/2005/8/layout/pyramid2"/>
    <dgm:cxn modelId="{D7A0E530-4473-4849-9022-49351EB5D6E9}" type="presParOf" srcId="{4DDBF3AA-DDBE-4A9C-95AE-091AC1C2DDCC}" destId="{DA481048-9B97-4199-9191-D371EC6EC738}" srcOrd="10" destOrd="0" presId="urn:microsoft.com/office/officeart/2005/8/layout/pyramid2"/>
    <dgm:cxn modelId="{3B1ACA20-777B-472B-B641-4E74F55047B5}" type="presParOf" srcId="{4DDBF3AA-DDBE-4A9C-95AE-091AC1C2DDCC}" destId="{2D722F73-DDBE-4F78-8CC6-E283069F2A2A}" srcOrd="11" destOrd="0" presId="urn:microsoft.com/office/officeart/2005/8/layout/pyramid2"/>
    <dgm:cxn modelId="{1BC6F249-65BF-49C8-9DA0-7EE06A1FB22D}" type="presParOf" srcId="{4DDBF3AA-DDBE-4A9C-95AE-091AC1C2DDCC}" destId="{96F07CA7-1719-4B60-B918-E3234085BEC9}" srcOrd="12" destOrd="0" presId="urn:microsoft.com/office/officeart/2005/8/layout/pyramid2"/>
    <dgm:cxn modelId="{F3940E4E-20D6-4C06-A905-76518A95F078}" type="presParOf" srcId="{4DDBF3AA-DDBE-4A9C-95AE-091AC1C2DDCC}" destId="{B4966829-782D-4C77-8BD9-C9FD48A4EECC}" srcOrd="13" destOrd="0" presId="urn:microsoft.com/office/officeart/2005/8/layout/pyramid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42C2D-B048-4795-ABF8-F383B1B4FF8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5ECB7F0-09DE-4218-8B03-921FDC7402EF}">
      <dgm:prSet phldrT="[Text]"/>
      <dgm:spPr/>
      <dgm:t>
        <a:bodyPr/>
        <a:lstStyle/>
        <a:p>
          <a:r>
            <a:rPr lang="en-US" b="1" u="sng" dirty="0" smtClean="0"/>
            <a:t>OPTIMIZER</a:t>
          </a:r>
          <a:endParaRPr lang="en-US" b="1" u="sng" dirty="0"/>
        </a:p>
      </dgm:t>
    </dgm:pt>
    <dgm:pt modelId="{1DF9C83A-36DA-4D84-B079-E193D1960E07}" type="parTrans" cxnId="{BF224163-6721-4901-AEB4-8910A2C15454}">
      <dgm:prSet/>
      <dgm:spPr/>
      <dgm:t>
        <a:bodyPr/>
        <a:lstStyle/>
        <a:p>
          <a:endParaRPr lang="en-US"/>
        </a:p>
      </dgm:t>
    </dgm:pt>
    <dgm:pt modelId="{316CFF90-017D-4202-B976-CA1FF38315D3}" type="sibTrans" cxnId="{BF224163-6721-4901-AEB4-8910A2C15454}">
      <dgm:prSet/>
      <dgm:spPr/>
      <dgm:t>
        <a:bodyPr/>
        <a:lstStyle/>
        <a:p>
          <a:endParaRPr lang="en-US"/>
        </a:p>
      </dgm:t>
    </dgm:pt>
    <dgm:pt modelId="{0A355ECE-F74C-4443-8856-F5386DD39AF1}">
      <dgm:prSet phldrT="[Text]"/>
      <dgm:spPr/>
      <dgm:t>
        <a:bodyPr/>
        <a:lstStyle/>
        <a:p>
          <a:r>
            <a:rPr lang="en-US" b="1" i="0" dirty="0" smtClean="0"/>
            <a:t>Gradient Descent</a:t>
          </a:r>
          <a:endParaRPr lang="en-US" dirty="0"/>
        </a:p>
      </dgm:t>
    </dgm:pt>
    <dgm:pt modelId="{771D7722-B16B-442B-B887-382804773476}" type="parTrans" cxnId="{083AAEF3-5BB6-42B8-B47A-E6BA1267872C}">
      <dgm:prSet/>
      <dgm:spPr/>
      <dgm:t>
        <a:bodyPr/>
        <a:lstStyle/>
        <a:p>
          <a:endParaRPr lang="en-US"/>
        </a:p>
      </dgm:t>
    </dgm:pt>
    <dgm:pt modelId="{B6BF3301-1428-47BB-8B7F-C65756606D0C}" type="sibTrans" cxnId="{083AAEF3-5BB6-42B8-B47A-E6BA1267872C}">
      <dgm:prSet/>
      <dgm:spPr/>
      <dgm:t>
        <a:bodyPr/>
        <a:lstStyle/>
        <a:p>
          <a:endParaRPr lang="en-US"/>
        </a:p>
      </dgm:t>
    </dgm:pt>
    <dgm:pt modelId="{93BC237A-411A-4C27-9A2D-F37EF772B71E}">
      <dgm:prSet phldrT="[Text]"/>
      <dgm:spPr/>
      <dgm:t>
        <a:bodyPr/>
        <a:lstStyle/>
        <a:p>
          <a:r>
            <a:rPr lang="en-US" b="1" i="0" dirty="0" smtClean="0">
              <a:effectLst>
                <a:outerShdw blurRad="38100" dist="38100" dir="2700000" algn="tl">
                  <a:srgbClr val="000000">
                    <a:alpha val="43137"/>
                  </a:srgbClr>
                </a:outerShdw>
              </a:effectLst>
            </a:rPr>
            <a:t>Adam</a:t>
          </a:r>
          <a:endParaRPr lang="en-US" dirty="0">
            <a:effectLst>
              <a:outerShdw blurRad="38100" dist="38100" dir="2700000" algn="tl">
                <a:srgbClr val="000000">
                  <a:alpha val="43137"/>
                </a:srgbClr>
              </a:outerShdw>
            </a:effectLst>
          </a:endParaRPr>
        </a:p>
      </dgm:t>
    </dgm:pt>
    <dgm:pt modelId="{B2856134-5856-4CA6-8EBC-33E17797E9C3}" type="parTrans" cxnId="{88AD946E-EF69-44EC-9974-8B347726C990}">
      <dgm:prSet/>
      <dgm:spPr/>
      <dgm:t>
        <a:bodyPr/>
        <a:lstStyle/>
        <a:p>
          <a:endParaRPr lang="en-US"/>
        </a:p>
      </dgm:t>
    </dgm:pt>
    <dgm:pt modelId="{D596F76E-B5CA-491A-9FB2-26E2F42AC865}" type="sibTrans" cxnId="{88AD946E-EF69-44EC-9974-8B347726C990}">
      <dgm:prSet/>
      <dgm:spPr/>
      <dgm:t>
        <a:bodyPr/>
        <a:lstStyle/>
        <a:p>
          <a:endParaRPr lang="en-US"/>
        </a:p>
      </dgm:t>
    </dgm:pt>
    <dgm:pt modelId="{246ABAC9-FB9D-4D1E-8EE9-EB9C184D8B86}">
      <dgm:prSet phldrT="[Text]"/>
      <dgm:spPr/>
      <dgm:t>
        <a:bodyPr/>
        <a:lstStyle/>
        <a:p>
          <a:r>
            <a:rPr lang="en-US" b="1" i="0" dirty="0" smtClean="0"/>
            <a:t>Stochastic Gradient Descent</a:t>
          </a:r>
          <a:endParaRPr lang="en-US" dirty="0"/>
        </a:p>
      </dgm:t>
    </dgm:pt>
    <dgm:pt modelId="{CE2C2AF9-D4DD-4AA9-977E-5CD91FE43C77}" type="parTrans" cxnId="{905B65B2-6801-4B3C-A88F-F37A7EF7D99C}">
      <dgm:prSet/>
      <dgm:spPr/>
      <dgm:t>
        <a:bodyPr/>
        <a:lstStyle/>
        <a:p>
          <a:endParaRPr lang="en-US"/>
        </a:p>
      </dgm:t>
    </dgm:pt>
    <dgm:pt modelId="{68CC1904-9DB2-45D3-9661-4BD2F9127F45}" type="sibTrans" cxnId="{905B65B2-6801-4B3C-A88F-F37A7EF7D99C}">
      <dgm:prSet/>
      <dgm:spPr/>
      <dgm:t>
        <a:bodyPr/>
        <a:lstStyle/>
        <a:p>
          <a:endParaRPr lang="en-US"/>
        </a:p>
      </dgm:t>
    </dgm:pt>
    <dgm:pt modelId="{B6DB073F-1657-444E-B47D-43C33030DF1D}">
      <dgm:prSet phldrT="[Text]"/>
      <dgm:spPr/>
      <dgm:t>
        <a:bodyPr/>
        <a:lstStyle/>
        <a:p>
          <a:r>
            <a:rPr lang="en-US" b="1" i="0" dirty="0" smtClean="0"/>
            <a:t>Momentum</a:t>
          </a:r>
          <a:endParaRPr lang="en-US" dirty="0"/>
        </a:p>
      </dgm:t>
    </dgm:pt>
    <dgm:pt modelId="{428D2F67-2A57-4177-A358-D2F9938660F0}" type="parTrans" cxnId="{A53BA8D8-693C-49B4-A74C-140D7ADB5AA5}">
      <dgm:prSet/>
      <dgm:spPr/>
      <dgm:t>
        <a:bodyPr/>
        <a:lstStyle/>
        <a:p>
          <a:endParaRPr lang="en-US"/>
        </a:p>
      </dgm:t>
    </dgm:pt>
    <dgm:pt modelId="{0B20E22A-9C1D-4766-9EDA-CAC00A5D9B91}" type="sibTrans" cxnId="{A53BA8D8-693C-49B4-A74C-140D7ADB5AA5}">
      <dgm:prSet/>
      <dgm:spPr/>
      <dgm:t>
        <a:bodyPr/>
        <a:lstStyle/>
        <a:p>
          <a:endParaRPr lang="en-US"/>
        </a:p>
      </dgm:t>
    </dgm:pt>
    <dgm:pt modelId="{2A37558B-15D4-404A-9D68-4A812BDD9688}">
      <dgm:prSet phldrT="[Text]"/>
      <dgm:spPr/>
      <dgm:t>
        <a:bodyPr/>
        <a:lstStyle/>
        <a:p>
          <a:r>
            <a:rPr lang="en-US" b="1" i="0" dirty="0" err="1" smtClean="0"/>
            <a:t>Nesterov</a:t>
          </a:r>
          <a:r>
            <a:rPr lang="en-US" b="1" i="0" dirty="0" smtClean="0"/>
            <a:t> Accelerated Gradient</a:t>
          </a:r>
          <a:endParaRPr lang="en-US" dirty="0"/>
        </a:p>
      </dgm:t>
    </dgm:pt>
    <dgm:pt modelId="{A36B0C4E-EA43-4EC1-A102-2EE21A57EC4B}" type="parTrans" cxnId="{3460DD50-20BA-434A-ABBA-09BCD9A4CD08}">
      <dgm:prSet/>
      <dgm:spPr/>
      <dgm:t>
        <a:bodyPr/>
        <a:lstStyle/>
        <a:p>
          <a:endParaRPr lang="en-US"/>
        </a:p>
      </dgm:t>
    </dgm:pt>
    <dgm:pt modelId="{0D22CA9B-4B71-483F-BF61-CF4C439E6396}" type="sibTrans" cxnId="{3460DD50-20BA-434A-ABBA-09BCD9A4CD08}">
      <dgm:prSet/>
      <dgm:spPr/>
      <dgm:t>
        <a:bodyPr/>
        <a:lstStyle/>
        <a:p>
          <a:endParaRPr lang="en-US"/>
        </a:p>
      </dgm:t>
    </dgm:pt>
    <dgm:pt modelId="{AFA6C570-760F-4E57-ACA5-851D37CE673C}">
      <dgm:prSet phldrT="[Text]"/>
      <dgm:spPr/>
      <dgm:t>
        <a:bodyPr/>
        <a:lstStyle/>
        <a:p>
          <a:r>
            <a:rPr lang="en-US" b="1" i="0" dirty="0" err="1" smtClean="0"/>
            <a:t>Adagrad</a:t>
          </a:r>
          <a:endParaRPr lang="en-US" dirty="0"/>
        </a:p>
      </dgm:t>
    </dgm:pt>
    <dgm:pt modelId="{1C333E24-0F52-4913-9B81-E77F5F11CD5A}" type="parTrans" cxnId="{7F4FF152-03B5-4063-A533-F1745E1F9347}">
      <dgm:prSet/>
      <dgm:spPr/>
      <dgm:t>
        <a:bodyPr/>
        <a:lstStyle/>
        <a:p>
          <a:endParaRPr lang="en-US"/>
        </a:p>
      </dgm:t>
    </dgm:pt>
    <dgm:pt modelId="{E8AE9F9D-9658-46C4-84B9-9D0874D6AD08}" type="sibTrans" cxnId="{7F4FF152-03B5-4063-A533-F1745E1F9347}">
      <dgm:prSet/>
      <dgm:spPr/>
      <dgm:t>
        <a:bodyPr/>
        <a:lstStyle/>
        <a:p>
          <a:endParaRPr lang="en-US"/>
        </a:p>
      </dgm:t>
    </dgm:pt>
    <dgm:pt modelId="{41141550-F326-44F5-9422-1D7F8646DC07}">
      <dgm:prSet phldrT="[Text]"/>
      <dgm:spPr/>
      <dgm:t>
        <a:bodyPr/>
        <a:lstStyle/>
        <a:p>
          <a:r>
            <a:rPr lang="en-US" b="1" i="0" dirty="0" err="1" smtClean="0">
              <a:effectLst>
                <a:outerShdw blurRad="38100" dist="38100" dir="2700000" algn="tl">
                  <a:srgbClr val="000000">
                    <a:alpha val="43137"/>
                  </a:srgbClr>
                </a:outerShdw>
              </a:effectLst>
            </a:rPr>
            <a:t>AdaDelta</a:t>
          </a:r>
          <a:endParaRPr lang="en-US" dirty="0">
            <a:effectLst>
              <a:outerShdw blurRad="38100" dist="38100" dir="2700000" algn="tl">
                <a:srgbClr val="000000">
                  <a:alpha val="43137"/>
                </a:srgbClr>
              </a:outerShdw>
            </a:effectLst>
          </a:endParaRPr>
        </a:p>
      </dgm:t>
    </dgm:pt>
    <dgm:pt modelId="{4D19D447-45CE-460B-9269-C75F153E8A6E}" type="parTrans" cxnId="{2368B9A4-8C2C-4DA3-9C25-0EA91B560234}">
      <dgm:prSet/>
      <dgm:spPr/>
      <dgm:t>
        <a:bodyPr/>
        <a:lstStyle/>
        <a:p>
          <a:endParaRPr lang="en-US"/>
        </a:p>
      </dgm:t>
    </dgm:pt>
    <dgm:pt modelId="{63623BC2-CE4B-4E46-8188-8864064E1A95}" type="sibTrans" cxnId="{2368B9A4-8C2C-4DA3-9C25-0EA91B560234}">
      <dgm:prSet/>
      <dgm:spPr/>
      <dgm:t>
        <a:bodyPr/>
        <a:lstStyle/>
        <a:p>
          <a:endParaRPr lang="en-US"/>
        </a:p>
      </dgm:t>
    </dgm:pt>
    <dgm:pt modelId="{47D4E74F-A711-42F4-9BA6-9544AFCDD6B4}">
      <dgm:prSet/>
      <dgm:spPr/>
      <dgm:t>
        <a:bodyPr/>
        <a:lstStyle/>
        <a:p>
          <a:r>
            <a:rPr lang="en-US" b="1" i="0" smtClean="0"/>
            <a:t>Mini-Batch Gradient Descent</a:t>
          </a:r>
          <a:endParaRPr lang="en-US" b="1" i="0"/>
        </a:p>
      </dgm:t>
    </dgm:pt>
    <dgm:pt modelId="{B7BD60D2-ACC0-40B6-8FAF-7C9B3303C0FB}" type="parTrans" cxnId="{54C0B38F-A44D-46BE-B281-00AF1EDA009D}">
      <dgm:prSet/>
      <dgm:spPr/>
      <dgm:t>
        <a:bodyPr/>
        <a:lstStyle/>
        <a:p>
          <a:endParaRPr lang="en-US"/>
        </a:p>
      </dgm:t>
    </dgm:pt>
    <dgm:pt modelId="{90051A54-87CA-4BC1-A8D1-88E499B802F3}" type="sibTrans" cxnId="{54C0B38F-A44D-46BE-B281-00AF1EDA009D}">
      <dgm:prSet/>
      <dgm:spPr/>
      <dgm:t>
        <a:bodyPr/>
        <a:lstStyle/>
        <a:p>
          <a:endParaRPr lang="en-US"/>
        </a:p>
      </dgm:t>
    </dgm:pt>
    <dgm:pt modelId="{4FB0376C-A0EA-4B95-B922-8FF5A3CF9BD5}" type="pres">
      <dgm:prSet presAssocID="{31642C2D-B048-4795-ABF8-F383B1B4FF83}" presName="Name0" presStyleCnt="0">
        <dgm:presLayoutVars>
          <dgm:chMax val="1"/>
          <dgm:dir/>
          <dgm:animLvl val="ctr"/>
          <dgm:resizeHandles val="exact"/>
        </dgm:presLayoutVars>
      </dgm:prSet>
      <dgm:spPr/>
      <dgm:t>
        <a:bodyPr/>
        <a:lstStyle/>
        <a:p>
          <a:endParaRPr lang="en-US"/>
        </a:p>
      </dgm:t>
    </dgm:pt>
    <dgm:pt modelId="{9E335AC2-0B3F-4E5F-A6EF-5C6FD49FB56E}" type="pres">
      <dgm:prSet presAssocID="{E5ECB7F0-09DE-4218-8B03-921FDC7402EF}" presName="centerShape" presStyleLbl="node0" presStyleIdx="0" presStyleCnt="1"/>
      <dgm:spPr/>
      <dgm:t>
        <a:bodyPr/>
        <a:lstStyle/>
        <a:p>
          <a:endParaRPr lang="en-US"/>
        </a:p>
      </dgm:t>
    </dgm:pt>
    <dgm:pt modelId="{D627E7F0-E3C0-4E41-B7DE-4B6B18607B97}" type="pres">
      <dgm:prSet presAssocID="{0A355ECE-F74C-4443-8856-F5386DD39AF1}" presName="node" presStyleLbl="node1" presStyleIdx="0" presStyleCnt="8">
        <dgm:presLayoutVars>
          <dgm:bulletEnabled val="1"/>
        </dgm:presLayoutVars>
      </dgm:prSet>
      <dgm:spPr/>
      <dgm:t>
        <a:bodyPr/>
        <a:lstStyle/>
        <a:p>
          <a:endParaRPr lang="en-US"/>
        </a:p>
      </dgm:t>
    </dgm:pt>
    <dgm:pt modelId="{34437681-074A-4254-9AF2-1468A19B8F50}" type="pres">
      <dgm:prSet presAssocID="{0A355ECE-F74C-4443-8856-F5386DD39AF1}" presName="dummy" presStyleCnt="0"/>
      <dgm:spPr/>
    </dgm:pt>
    <dgm:pt modelId="{BEFD42BC-0922-4564-BA03-7556ED14A8C8}" type="pres">
      <dgm:prSet presAssocID="{B6BF3301-1428-47BB-8B7F-C65756606D0C}" presName="sibTrans" presStyleLbl="sibTrans2D1" presStyleIdx="0" presStyleCnt="8"/>
      <dgm:spPr/>
      <dgm:t>
        <a:bodyPr/>
        <a:lstStyle/>
        <a:p>
          <a:endParaRPr lang="en-US"/>
        </a:p>
      </dgm:t>
    </dgm:pt>
    <dgm:pt modelId="{E65803D4-BBFB-42EA-863D-5B62412EDE1E}" type="pres">
      <dgm:prSet presAssocID="{246ABAC9-FB9D-4D1E-8EE9-EB9C184D8B86}" presName="node" presStyleLbl="node1" presStyleIdx="1" presStyleCnt="8">
        <dgm:presLayoutVars>
          <dgm:bulletEnabled val="1"/>
        </dgm:presLayoutVars>
      </dgm:prSet>
      <dgm:spPr/>
      <dgm:t>
        <a:bodyPr/>
        <a:lstStyle/>
        <a:p>
          <a:endParaRPr lang="en-US"/>
        </a:p>
      </dgm:t>
    </dgm:pt>
    <dgm:pt modelId="{E60F5612-2099-4695-9AFC-2AD0F2683784}" type="pres">
      <dgm:prSet presAssocID="{246ABAC9-FB9D-4D1E-8EE9-EB9C184D8B86}" presName="dummy" presStyleCnt="0"/>
      <dgm:spPr/>
    </dgm:pt>
    <dgm:pt modelId="{999FD27D-D8B5-4763-ACD9-B74BC46878F5}" type="pres">
      <dgm:prSet presAssocID="{68CC1904-9DB2-45D3-9661-4BD2F9127F45}" presName="sibTrans" presStyleLbl="sibTrans2D1" presStyleIdx="1" presStyleCnt="8"/>
      <dgm:spPr/>
      <dgm:t>
        <a:bodyPr/>
        <a:lstStyle/>
        <a:p>
          <a:endParaRPr lang="en-US"/>
        </a:p>
      </dgm:t>
    </dgm:pt>
    <dgm:pt modelId="{1B1BCF6F-D7F5-4B40-AF74-7E5EE7614602}" type="pres">
      <dgm:prSet presAssocID="{B6DB073F-1657-444E-B47D-43C33030DF1D}" presName="node" presStyleLbl="node1" presStyleIdx="2" presStyleCnt="8">
        <dgm:presLayoutVars>
          <dgm:bulletEnabled val="1"/>
        </dgm:presLayoutVars>
      </dgm:prSet>
      <dgm:spPr/>
      <dgm:t>
        <a:bodyPr/>
        <a:lstStyle/>
        <a:p>
          <a:endParaRPr lang="en-US"/>
        </a:p>
      </dgm:t>
    </dgm:pt>
    <dgm:pt modelId="{3D64A090-78B7-4266-AD9B-E56BE963B3CB}" type="pres">
      <dgm:prSet presAssocID="{B6DB073F-1657-444E-B47D-43C33030DF1D}" presName="dummy" presStyleCnt="0"/>
      <dgm:spPr/>
    </dgm:pt>
    <dgm:pt modelId="{2C20B923-BAAB-42C9-8207-B90574A6CAD1}" type="pres">
      <dgm:prSet presAssocID="{0B20E22A-9C1D-4766-9EDA-CAC00A5D9B91}" presName="sibTrans" presStyleLbl="sibTrans2D1" presStyleIdx="2" presStyleCnt="8"/>
      <dgm:spPr/>
      <dgm:t>
        <a:bodyPr/>
        <a:lstStyle/>
        <a:p>
          <a:endParaRPr lang="en-US"/>
        </a:p>
      </dgm:t>
    </dgm:pt>
    <dgm:pt modelId="{0B8C10B7-8625-47CD-80EB-0B6723C14BE1}" type="pres">
      <dgm:prSet presAssocID="{47D4E74F-A711-42F4-9BA6-9544AFCDD6B4}" presName="node" presStyleLbl="node1" presStyleIdx="3" presStyleCnt="8">
        <dgm:presLayoutVars>
          <dgm:bulletEnabled val="1"/>
        </dgm:presLayoutVars>
      </dgm:prSet>
      <dgm:spPr/>
      <dgm:t>
        <a:bodyPr/>
        <a:lstStyle/>
        <a:p>
          <a:endParaRPr lang="en-US"/>
        </a:p>
      </dgm:t>
    </dgm:pt>
    <dgm:pt modelId="{8397875E-44B7-4891-85B6-883AF5310CA5}" type="pres">
      <dgm:prSet presAssocID="{47D4E74F-A711-42F4-9BA6-9544AFCDD6B4}" presName="dummy" presStyleCnt="0"/>
      <dgm:spPr/>
    </dgm:pt>
    <dgm:pt modelId="{692CBF3C-5B21-420B-9BBE-F895C5793B25}" type="pres">
      <dgm:prSet presAssocID="{90051A54-87CA-4BC1-A8D1-88E499B802F3}" presName="sibTrans" presStyleLbl="sibTrans2D1" presStyleIdx="3" presStyleCnt="8"/>
      <dgm:spPr/>
      <dgm:t>
        <a:bodyPr/>
        <a:lstStyle/>
        <a:p>
          <a:endParaRPr lang="en-US"/>
        </a:p>
      </dgm:t>
    </dgm:pt>
    <dgm:pt modelId="{344E9921-AF22-4688-8F12-CE2E5A1C0CDC}" type="pres">
      <dgm:prSet presAssocID="{2A37558B-15D4-404A-9D68-4A812BDD9688}" presName="node" presStyleLbl="node1" presStyleIdx="4" presStyleCnt="8">
        <dgm:presLayoutVars>
          <dgm:bulletEnabled val="1"/>
        </dgm:presLayoutVars>
      </dgm:prSet>
      <dgm:spPr/>
      <dgm:t>
        <a:bodyPr/>
        <a:lstStyle/>
        <a:p>
          <a:endParaRPr lang="en-US"/>
        </a:p>
      </dgm:t>
    </dgm:pt>
    <dgm:pt modelId="{CAB4654F-AA6C-4737-B668-DDF0761F7AA2}" type="pres">
      <dgm:prSet presAssocID="{2A37558B-15D4-404A-9D68-4A812BDD9688}" presName="dummy" presStyleCnt="0"/>
      <dgm:spPr/>
    </dgm:pt>
    <dgm:pt modelId="{65BC57C9-AFBD-4E0A-A090-98B5A626F72C}" type="pres">
      <dgm:prSet presAssocID="{0D22CA9B-4B71-483F-BF61-CF4C439E6396}" presName="sibTrans" presStyleLbl="sibTrans2D1" presStyleIdx="4" presStyleCnt="8"/>
      <dgm:spPr/>
      <dgm:t>
        <a:bodyPr/>
        <a:lstStyle/>
        <a:p>
          <a:endParaRPr lang="en-US"/>
        </a:p>
      </dgm:t>
    </dgm:pt>
    <dgm:pt modelId="{583214E8-814D-4DE2-8FF2-2752A8B879B7}" type="pres">
      <dgm:prSet presAssocID="{AFA6C570-760F-4E57-ACA5-851D37CE673C}" presName="node" presStyleLbl="node1" presStyleIdx="5" presStyleCnt="8">
        <dgm:presLayoutVars>
          <dgm:bulletEnabled val="1"/>
        </dgm:presLayoutVars>
      </dgm:prSet>
      <dgm:spPr/>
      <dgm:t>
        <a:bodyPr/>
        <a:lstStyle/>
        <a:p>
          <a:endParaRPr lang="en-US"/>
        </a:p>
      </dgm:t>
    </dgm:pt>
    <dgm:pt modelId="{CC04D084-F2FA-49F9-A1BA-4FDE41E64A95}" type="pres">
      <dgm:prSet presAssocID="{AFA6C570-760F-4E57-ACA5-851D37CE673C}" presName="dummy" presStyleCnt="0"/>
      <dgm:spPr/>
    </dgm:pt>
    <dgm:pt modelId="{AF0CA23F-F87F-4F6A-9C7E-52B452C78D3F}" type="pres">
      <dgm:prSet presAssocID="{E8AE9F9D-9658-46C4-84B9-9D0874D6AD08}" presName="sibTrans" presStyleLbl="sibTrans2D1" presStyleIdx="5" presStyleCnt="8"/>
      <dgm:spPr/>
      <dgm:t>
        <a:bodyPr/>
        <a:lstStyle/>
        <a:p>
          <a:endParaRPr lang="en-US"/>
        </a:p>
      </dgm:t>
    </dgm:pt>
    <dgm:pt modelId="{48C5CD25-103D-4218-A531-42A8DBC04481}" type="pres">
      <dgm:prSet presAssocID="{41141550-F326-44F5-9422-1D7F8646DC07}" presName="node" presStyleLbl="node1" presStyleIdx="6" presStyleCnt="8">
        <dgm:presLayoutVars>
          <dgm:bulletEnabled val="1"/>
        </dgm:presLayoutVars>
      </dgm:prSet>
      <dgm:spPr/>
      <dgm:t>
        <a:bodyPr/>
        <a:lstStyle/>
        <a:p>
          <a:endParaRPr lang="en-US"/>
        </a:p>
      </dgm:t>
    </dgm:pt>
    <dgm:pt modelId="{39C6E3C9-ED5A-434F-AC18-7E52AEB24DD4}" type="pres">
      <dgm:prSet presAssocID="{41141550-F326-44F5-9422-1D7F8646DC07}" presName="dummy" presStyleCnt="0"/>
      <dgm:spPr/>
    </dgm:pt>
    <dgm:pt modelId="{5CE72FEB-885C-45DB-BC54-8EE39889D19C}" type="pres">
      <dgm:prSet presAssocID="{63623BC2-CE4B-4E46-8188-8864064E1A95}" presName="sibTrans" presStyleLbl="sibTrans2D1" presStyleIdx="6" presStyleCnt="8"/>
      <dgm:spPr/>
      <dgm:t>
        <a:bodyPr/>
        <a:lstStyle/>
        <a:p>
          <a:endParaRPr lang="en-US"/>
        </a:p>
      </dgm:t>
    </dgm:pt>
    <dgm:pt modelId="{DC88C70E-2FE9-49E8-BEF7-7B8B863DF457}" type="pres">
      <dgm:prSet presAssocID="{93BC237A-411A-4C27-9A2D-F37EF772B71E}" presName="node" presStyleLbl="node1" presStyleIdx="7" presStyleCnt="8">
        <dgm:presLayoutVars>
          <dgm:bulletEnabled val="1"/>
        </dgm:presLayoutVars>
      </dgm:prSet>
      <dgm:spPr/>
      <dgm:t>
        <a:bodyPr/>
        <a:lstStyle/>
        <a:p>
          <a:endParaRPr lang="en-US"/>
        </a:p>
      </dgm:t>
    </dgm:pt>
    <dgm:pt modelId="{E77DA143-DE93-4FB5-9DF6-5107E5FC9728}" type="pres">
      <dgm:prSet presAssocID="{93BC237A-411A-4C27-9A2D-F37EF772B71E}" presName="dummy" presStyleCnt="0"/>
      <dgm:spPr/>
    </dgm:pt>
    <dgm:pt modelId="{BB1D0552-AE43-416B-A0BE-8D09003C42D7}" type="pres">
      <dgm:prSet presAssocID="{D596F76E-B5CA-491A-9FB2-26E2F42AC865}" presName="sibTrans" presStyleLbl="sibTrans2D1" presStyleIdx="7" presStyleCnt="8"/>
      <dgm:spPr/>
      <dgm:t>
        <a:bodyPr/>
        <a:lstStyle/>
        <a:p>
          <a:endParaRPr lang="en-US"/>
        </a:p>
      </dgm:t>
    </dgm:pt>
  </dgm:ptLst>
  <dgm:cxnLst>
    <dgm:cxn modelId="{7F4FF152-03B5-4063-A533-F1745E1F9347}" srcId="{E5ECB7F0-09DE-4218-8B03-921FDC7402EF}" destId="{AFA6C570-760F-4E57-ACA5-851D37CE673C}" srcOrd="5" destOrd="0" parTransId="{1C333E24-0F52-4913-9B81-E77F5F11CD5A}" sibTransId="{E8AE9F9D-9658-46C4-84B9-9D0874D6AD08}"/>
    <dgm:cxn modelId="{343C022A-DC9C-4101-A326-91DF581E5DB6}" type="presOf" srcId="{0B20E22A-9C1D-4766-9EDA-CAC00A5D9B91}" destId="{2C20B923-BAAB-42C9-8207-B90574A6CAD1}" srcOrd="0" destOrd="0" presId="urn:microsoft.com/office/officeart/2005/8/layout/radial6"/>
    <dgm:cxn modelId="{922FC203-D500-49DC-9A53-FD51F8CC3BED}" type="presOf" srcId="{93BC237A-411A-4C27-9A2D-F37EF772B71E}" destId="{DC88C70E-2FE9-49E8-BEF7-7B8B863DF457}" srcOrd="0" destOrd="0" presId="urn:microsoft.com/office/officeart/2005/8/layout/radial6"/>
    <dgm:cxn modelId="{083AAEF3-5BB6-42B8-B47A-E6BA1267872C}" srcId="{E5ECB7F0-09DE-4218-8B03-921FDC7402EF}" destId="{0A355ECE-F74C-4443-8856-F5386DD39AF1}" srcOrd="0" destOrd="0" parTransId="{771D7722-B16B-442B-B887-382804773476}" sibTransId="{B6BF3301-1428-47BB-8B7F-C65756606D0C}"/>
    <dgm:cxn modelId="{D37963BA-7E1B-49F4-80AF-84AAECC7ACF3}" type="presOf" srcId="{2A37558B-15D4-404A-9D68-4A812BDD9688}" destId="{344E9921-AF22-4688-8F12-CE2E5A1C0CDC}" srcOrd="0" destOrd="0" presId="urn:microsoft.com/office/officeart/2005/8/layout/radial6"/>
    <dgm:cxn modelId="{F9D80766-94BA-4EC0-9228-DB99149DD95F}" type="presOf" srcId="{E5ECB7F0-09DE-4218-8B03-921FDC7402EF}" destId="{9E335AC2-0B3F-4E5F-A6EF-5C6FD49FB56E}" srcOrd="0" destOrd="0" presId="urn:microsoft.com/office/officeart/2005/8/layout/radial6"/>
    <dgm:cxn modelId="{40697444-01AC-47FB-8290-E27EEAE6CF9A}" type="presOf" srcId="{90051A54-87CA-4BC1-A8D1-88E499B802F3}" destId="{692CBF3C-5B21-420B-9BBE-F895C5793B25}" srcOrd="0" destOrd="0" presId="urn:microsoft.com/office/officeart/2005/8/layout/radial6"/>
    <dgm:cxn modelId="{08646DD8-2328-4F77-BDD2-708CE7FC1BD5}" type="presOf" srcId="{AFA6C570-760F-4E57-ACA5-851D37CE673C}" destId="{583214E8-814D-4DE2-8FF2-2752A8B879B7}" srcOrd="0" destOrd="0" presId="urn:microsoft.com/office/officeart/2005/8/layout/radial6"/>
    <dgm:cxn modelId="{2368B9A4-8C2C-4DA3-9C25-0EA91B560234}" srcId="{E5ECB7F0-09DE-4218-8B03-921FDC7402EF}" destId="{41141550-F326-44F5-9422-1D7F8646DC07}" srcOrd="6" destOrd="0" parTransId="{4D19D447-45CE-460B-9269-C75F153E8A6E}" sibTransId="{63623BC2-CE4B-4E46-8188-8864064E1A95}"/>
    <dgm:cxn modelId="{57D4223A-09F4-4A2C-8CB6-FCF1F7C13B87}" type="presOf" srcId="{47D4E74F-A711-42F4-9BA6-9544AFCDD6B4}" destId="{0B8C10B7-8625-47CD-80EB-0B6723C14BE1}" srcOrd="0" destOrd="0" presId="urn:microsoft.com/office/officeart/2005/8/layout/radial6"/>
    <dgm:cxn modelId="{A53BA8D8-693C-49B4-A74C-140D7ADB5AA5}" srcId="{E5ECB7F0-09DE-4218-8B03-921FDC7402EF}" destId="{B6DB073F-1657-444E-B47D-43C33030DF1D}" srcOrd="2" destOrd="0" parTransId="{428D2F67-2A57-4177-A358-D2F9938660F0}" sibTransId="{0B20E22A-9C1D-4766-9EDA-CAC00A5D9B91}"/>
    <dgm:cxn modelId="{0B18FC6D-CBC0-4B61-9081-23FC888F943A}" type="presOf" srcId="{63623BC2-CE4B-4E46-8188-8864064E1A95}" destId="{5CE72FEB-885C-45DB-BC54-8EE39889D19C}" srcOrd="0" destOrd="0" presId="urn:microsoft.com/office/officeart/2005/8/layout/radial6"/>
    <dgm:cxn modelId="{2718A704-6FBB-4C23-8F22-7C2DC075654E}" type="presOf" srcId="{0A355ECE-F74C-4443-8856-F5386DD39AF1}" destId="{D627E7F0-E3C0-4E41-B7DE-4B6B18607B97}" srcOrd="0" destOrd="0" presId="urn:microsoft.com/office/officeart/2005/8/layout/radial6"/>
    <dgm:cxn modelId="{BF224163-6721-4901-AEB4-8910A2C15454}" srcId="{31642C2D-B048-4795-ABF8-F383B1B4FF83}" destId="{E5ECB7F0-09DE-4218-8B03-921FDC7402EF}" srcOrd="0" destOrd="0" parTransId="{1DF9C83A-36DA-4D84-B079-E193D1960E07}" sibTransId="{316CFF90-017D-4202-B976-CA1FF38315D3}"/>
    <dgm:cxn modelId="{335BDD1A-1494-4378-98E9-1B14B0E7C3F5}" type="presOf" srcId="{B6DB073F-1657-444E-B47D-43C33030DF1D}" destId="{1B1BCF6F-D7F5-4B40-AF74-7E5EE7614602}" srcOrd="0" destOrd="0" presId="urn:microsoft.com/office/officeart/2005/8/layout/radial6"/>
    <dgm:cxn modelId="{DEE8BA38-86CC-4A22-9920-2F6E39B33868}" type="presOf" srcId="{31642C2D-B048-4795-ABF8-F383B1B4FF83}" destId="{4FB0376C-A0EA-4B95-B922-8FF5A3CF9BD5}" srcOrd="0" destOrd="0" presId="urn:microsoft.com/office/officeart/2005/8/layout/radial6"/>
    <dgm:cxn modelId="{88AD946E-EF69-44EC-9974-8B347726C990}" srcId="{E5ECB7F0-09DE-4218-8B03-921FDC7402EF}" destId="{93BC237A-411A-4C27-9A2D-F37EF772B71E}" srcOrd="7" destOrd="0" parTransId="{B2856134-5856-4CA6-8EBC-33E17797E9C3}" sibTransId="{D596F76E-B5CA-491A-9FB2-26E2F42AC865}"/>
    <dgm:cxn modelId="{1785E7AF-251B-4754-9E5C-D9D6C3966025}" type="presOf" srcId="{0D22CA9B-4B71-483F-BF61-CF4C439E6396}" destId="{65BC57C9-AFBD-4E0A-A090-98B5A626F72C}" srcOrd="0" destOrd="0" presId="urn:microsoft.com/office/officeart/2005/8/layout/radial6"/>
    <dgm:cxn modelId="{905B65B2-6801-4B3C-A88F-F37A7EF7D99C}" srcId="{E5ECB7F0-09DE-4218-8B03-921FDC7402EF}" destId="{246ABAC9-FB9D-4D1E-8EE9-EB9C184D8B86}" srcOrd="1" destOrd="0" parTransId="{CE2C2AF9-D4DD-4AA9-977E-5CD91FE43C77}" sibTransId="{68CC1904-9DB2-45D3-9661-4BD2F9127F45}"/>
    <dgm:cxn modelId="{48750A12-31AE-4DC2-B2D6-1A51EAB5669F}" type="presOf" srcId="{41141550-F326-44F5-9422-1D7F8646DC07}" destId="{48C5CD25-103D-4218-A531-42A8DBC04481}" srcOrd="0" destOrd="0" presId="urn:microsoft.com/office/officeart/2005/8/layout/radial6"/>
    <dgm:cxn modelId="{54C0B38F-A44D-46BE-B281-00AF1EDA009D}" srcId="{E5ECB7F0-09DE-4218-8B03-921FDC7402EF}" destId="{47D4E74F-A711-42F4-9BA6-9544AFCDD6B4}" srcOrd="3" destOrd="0" parTransId="{B7BD60D2-ACC0-40B6-8FAF-7C9B3303C0FB}" sibTransId="{90051A54-87CA-4BC1-A8D1-88E499B802F3}"/>
    <dgm:cxn modelId="{25D22855-491F-4290-8681-D773A064D6AF}" type="presOf" srcId="{B6BF3301-1428-47BB-8B7F-C65756606D0C}" destId="{BEFD42BC-0922-4564-BA03-7556ED14A8C8}" srcOrd="0" destOrd="0" presId="urn:microsoft.com/office/officeart/2005/8/layout/radial6"/>
    <dgm:cxn modelId="{82CADD81-CA46-47CA-B254-80B2419C61EA}" type="presOf" srcId="{D596F76E-B5CA-491A-9FB2-26E2F42AC865}" destId="{BB1D0552-AE43-416B-A0BE-8D09003C42D7}" srcOrd="0" destOrd="0" presId="urn:microsoft.com/office/officeart/2005/8/layout/radial6"/>
    <dgm:cxn modelId="{E296C238-9EC3-4A29-A713-A108D90244FC}" type="presOf" srcId="{68CC1904-9DB2-45D3-9661-4BD2F9127F45}" destId="{999FD27D-D8B5-4763-ACD9-B74BC46878F5}" srcOrd="0" destOrd="0" presId="urn:microsoft.com/office/officeart/2005/8/layout/radial6"/>
    <dgm:cxn modelId="{49FF0112-2F9F-4F8F-AC73-C090C515F7BB}" type="presOf" srcId="{246ABAC9-FB9D-4D1E-8EE9-EB9C184D8B86}" destId="{E65803D4-BBFB-42EA-863D-5B62412EDE1E}" srcOrd="0" destOrd="0" presId="urn:microsoft.com/office/officeart/2005/8/layout/radial6"/>
    <dgm:cxn modelId="{3460DD50-20BA-434A-ABBA-09BCD9A4CD08}" srcId="{E5ECB7F0-09DE-4218-8B03-921FDC7402EF}" destId="{2A37558B-15D4-404A-9D68-4A812BDD9688}" srcOrd="4" destOrd="0" parTransId="{A36B0C4E-EA43-4EC1-A102-2EE21A57EC4B}" sibTransId="{0D22CA9B-4B71-483F-BF61-CF4C439E6396}"/>
    <dgm:cxn modelId="{4FBAB2A2-A30E-4300-BE18-0A469464E830}" type="presOf" srcId="{E8AE9F9D-9658-46C4-84B9-9D0874D6AD08}" destId="{AF0CA23F-F87F-4F6A-9C7E-52B452C78D3F}" srcOrd="0" destOrd="0" presId="urn:microsoft.com/office/officeart/2005/8/layout/radial6"/>
    <dgm:cxn modelId="{9800E48B-2BBC-459E-9263-D836668A5374}" type="presParOf" srcId="{4FB0376C-A0EA-4B95-B922-8FF5A3CF9BD5}" destId="{9E335AC2-0B3F-4E5F-A6EF-5C6FD49FB56E}" srcOrd="0" destOrd="0" presId="urn:microsoft.com/office/officeart/2005/8/layout/radial6"/>
    <dgm:cxn modelId="{826650BB-508D-4955-B93F-FB1983349198}" type="presParOf" srcId="{4FB0376C-A0EA-4B95-B922-8FF5A3CF9BD5}" destId="{D627E7F0-E3C0-4E41-B7DE-4B6B18607B97}" srcOrd="1" destOrd="0" presId="urn:microsoft.com/office/officeart/2005/8/layout/radial6"/>
    <dgm:cxn modelId="{86198A35-9A2D-4A0D-94EF-5882D9E81A4B}" type="presParOf" srcId="{4FB0376C-A0EA-4B95-B922-8FF5A3CF9BD5}" destId="{34437681-074A-4254-9AF2-1468A19B8F50}" srcOrd="2" destOrd="0" presId="urn:microsoft.com/office/officeart/2005/8/layout/radial6"/>
    <dgm:cxn modelId="{D269317D-252B-4C87-AE3B-59C1369E4B72}" type="presParOf" srcId="{4FB0376C-A0EA-4B95-B922-8FF5A3CF9BD5}" destId="{BEFD42BC-0922-4564-BA03-7556ED14A8C8}" srcOrd="3" destOrd="0" presId="urn:microsoft.com/office/officeart/2005/8/layout/radial6"/>
    <dgm:cxn modelId="{F2E73E33-7D8C-4F92-ACD6-9AAE58D24D54}" type="presParOf" srcId="{4FB0376C-A0EA-4B95-B922-8FF5A3CF9BD5}" destId="{E65803D4-BBFB-42EA-863D-5B62412EDE1E}" srcOrd="4" destOrd="0" presId="urn:microsoft.com/office/officeart/2005/8/layout/radial6"/>
    <dgm:cxn modelId="{89E03822-E124-4C0D-BD9D-4669E9BAD6BA}" type="presParOf" srcId="{4FB0376C-A0EA-4B95-B922-8FF5A3CF9BD5}" destId="{E60F5612-2099-4695-9AFC-2AD0F2683784}" srcOrd="5" destOrd="0" presId="urn:microsoft.com/office/officeart/2005/8/layout/radial6"/>
    <dgm:cxn modelId="{784B9573-64F5-4322-B0CD-AFA8DB1C0FFA}" type="presParOf" srcId="{4FB0376C-A0EA-4B95-B922-8FF5A3CF9BD5}" destId="{999FD27D-D8B5-4763-ACD9-B74BC46878F5}" srcOrd="6" destOrd="0" presId="urn:microsoft.com/office/officeart/2005/8/layout/radial6"/>
    <dgm:cxn modelId="{08BF86DF-5B36-405C-B8D4-6DEBBB48DC35}" type="presParOf" srcId="{4FB0376C-A0EA-4B95-B922-8FF5A3CF9BD5}" destId="{1B1BCF6F-D7F5-4B40-AF74-7E5EE7614602}" srcOrd="7" destOrd="0" presId="urn:microsoft.com/office/officeart/2005/8/layout/radial6"/>
    <dgm:cxn modelId="{F20522C8-817F-444F-A940-40227D8A97DB}" type="presParOf" srcId="{4FB0376C-A0EA-4B95-B922-8FF5A3CF9BD5}" destId="{3D64A090-78B7-4266-AD9B-E56BE963B3CB}" srcOrd="8" destOrd="0" presId="urn:microsoft.com/office/officeart/2005/8/layout/radial6"/>
    <dgm:cxn modelId="{B9F89E90-A3A3-4A70-B373-001538976534}" type="presParOf" srcId="{4FB0376C-A0EA-4B95-B922-8FF5A3CF9BD5}" destId="{2C20B923-BAAB-42C9-8207-B90574A6CAD1}" srcOrd="9" destOrd="0" presId="urn:microsoft.com/office/officeart/2005/8/layout/radial6"/>
    <dgm:cxn modelId="{3C0B74E5-DA56-4376-99F6-CE564B554415}" type="presParOf" srcId="{4FB0376C-A0EA-4B95-B922-8FF5A3CF9BD5}" destId="{0B8C10B7-8625-47CD-80EB-0B6723C14BE1}" srcOrd="10" destOrd="0" presId="urn:microsoft.com/office/officeart/2005/8/layout/radial6"/>
    <dgm:cxn modelId="{C678D4CE-D2D3-4205-B567-06AA0FC9F0B4}" type="presParOf" srcId="{4FB0376C-A0EA-4B95-B922-8FF5A3CF9BD5}" destId="{8397875E-44B7-4891-85B6-883AF5310CA5}" srcOrd="11" destOrd="0" presId="urn:microsoft.com/office/officeart/2005/8/layout/radial6"/>
    <dgm:cxn modelId="{04D1DC2E-BBD1-4E53-95D1-1D8E70CB4312}" type="presParOf" srcId="{4FB0376C-A0EA-4B95-B922-8FF5A3CF9BD5}" destId="{692CBF3C-5B21-420B-9BBE-F895C5793B25}" srcOrd="12" destOrd="0" presId="urn:microsoft.com/office/officeart/2005/8/layout/radial6"/>
    <dgm:cxn modelId="{0BC5D4B0-4102-4893-91F6-97D074A85028}" type="presParOf" srcId="{4FB0376C-A0EA-4B95-B922-8FF5A3CF9BD5}" destId="{344E9921-AF22-4688-8F12-CE2E5A1C0CDC}" srcOrd="13" destOrd="0" presId="urn:microsoft.com/office/officeart/2005/8/layout/radial6"/>
    <dgm:cxn modelId="{8A26BF89-3277-4961-B8A3-FA72D678FD1E}" type="presParOf" srcId="{4FB0376C-A0EA-4B95-B922-8FF5A3CF9BD5}" destId="{CAB4654F-AA6C-4737-B668-DDF0761F7AA2}" srcOrd="14" destOrd="0" presId="urn:microsoft.com/office/officeart/2005/8/layout/radial6"/>
    <dgm:cxn modelId="{CAB93714-C963-4F56-8A7D-A6FB2E21E1CA}" type="presParOf" srcId="{4FB0376C-A0EA-4B95-B922-8FF5A3CF9BD5}" destId="{65BC57C9-AFBD-4E0A-A090-98B5A626F72C}" srcOrd="15" destOrd="0" presId="urn:microsoft.com/office/officeart/2005/8/layout/radial6"/>
    <dgm:cxn modelId="{9772C337-B4C6-4A26-A972-B09639EA1552}" type="presParOf" srcId="{4FB0376C-A0EA-4B95-B922-8FF5A3CF9BD5}" destId="{583214E8-814D-4DE2-8FF2-2752A8B879B7}" srcOrd="16" destOrd="0" presId="urn:microsoft.com/office/officeart/2005/8/layout/radial6"/>
    <dgm:cxn modelId="{731AE908-F9D2-48A2-BFE2-A9CA37369AD3}" type="presParOf" srcId="{4FB0376C-A0EA-4B95-B922-8FF5A3CF9BD5}" destId="{CC04D084-F2FA-49F9-A1BA-4FDE41E64A95}" srcOrd="17" destOrd="0" presId="urn:microsoft.com/office/officeart/2005/8/layout/radial6"/>
    <dgm:cxn modelId="{017961A1-1B17-4F9F-80E6-7FA7AA449AF6}" type="presParOf" srcId="{4FB0376C-A0EA-4B95-B922-8FF5A3CF9BD5}" destId="{AF0CA23F-F87F-4F6A-9C7E-52B452C78D3F}" srcOrd="18" destOrd="0" presId="urn:microsoft.com/office/officeart/2005/8/layout/radial6"/>
    <dgm:cxn modelId="{6AFC83E0-3B26-4E8D-951B-C962A5628EEF}" type="presParOf" srcId="{4FB0376C-A0EA-4B95-B922-8FF5A3CF9BD5}" destId="{48C5CD25-103D-4218-A531-42A8DBC04481}" srcOrd="19" destOrd="0" presId="urn:microsoft.com/office/officeart/2005/8/layout/radial6"/>
    <dgm:cxn modelId="{CFBB329F-AEAA-4488-8495-4B4CD83AA03A}" type="presParOf" srcId="{4FB0376C-A0EA-4B95-B922-8FF5A3CF9BD5}" destId="{39C6E3C9-ED5A-434F-AC18-7E52AEB24DD4}" srcOrd="20" destOrd="0" presId="urn:microsoft.com/office/officeart/2005/8/layout/radial6"/>
    <dgm:cxn modelId="{B90150CE-7AA2-4A1D-9910-EA344D69C0F0}" type="presParOf" srcId="{4FB0376C-A0EA-4B95-B922-8FF5A3CF9BD5}" destId="{5CE72FEB-885C-45DB-BC54-8EE39889D19C}" srcOrd="21" destOrd="0" presId="urn:microsoft.com/office/officeart/2005/8/layout/radial6"/>
    <dgm:cxn modelId="{811A0A2F-6279-4E05-9D77-233C21D1F1A4}" type="presParOf" srcId="{4FB0376C-A0EA-4B95-B922-8FF5A3CF9BD5}" destId="{DC88C70E-2FE9-49E8-BEF7-7B8B863DF457}" srcOrd="22" destOrd="0" presId="urn:microsoft.com/office/officeart/2005/8/layout/radial6"/>
    <dgm:cxn modelId="{508ECF5A-2068-4464-A3E0-E34F392E057A}" type="presParOf" srcId="{4FB0376C-A0EA-4B95-B922-8FF5A3CF9BD5}" destId="{E77DA143-DE93-4FB5-9DF6-5107E5FC9728}" srcOrd="23" destOrd="0" presId="urn:microsoft.com/office/officeart/2005/8/layout/radial6"/>
    <dgm:cxn modelId="{7EBB1A0D-F089-485B-B967-6C02C6C79AD3}" type="presParOf" srcId="{4FB0376C-A0EA-4B95-B922-8FF5A3CF9BD5}" destId="{BB1D0552-AE43-416B-A0BE-8D09003C42D7}" srcOrd="24" destOrd="0" presId="urn:microsoft.com/office/officeart/2005/8/layout/radial6"/>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FC4B4-6CAB-4334-B621-796B7CBC586C}">
      <dsp:nvSpPr>
        <dsp:cNvPr id="0" name=""/>
        <dsp:cNvSpPr/>
      </dsp:nvSpPr>
      <dsp:spPr>
        <a:xfrm>
          <a:off x="810272" y="0"/>
          <a:ext cx="5318858" cy="5318858"/>
        </a:xfrm>
        <a:prstGeom prst="triangl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605187F-6061-48E5-BA8E-D362F4FC6C45}">
      <dsp:nvSpPr>
        <dsp:cNvPr id="0" name=""/>
        <dsp:cNvSpPr/>
      </dsp:nvSpPr>
      <dsp:spPr>
        <a:xfrm>
          <a:off x="3469701" y="533866"/>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Introduction to Computer Vision</a:t>
          </a:r>
          <a:endParaRPr lang="en-US" sz="1200" b="1" kern="1200" dirty="0">
            <a:solidFill>
              <a:schemeClr val="tx1"/>
            </a:solidFill>
          </a:endParaRPr>
        </a:p>
      </dsp:txBody>
      <dsp:txXfrm>
        <a:off x="3481999" y="546164"/>
        <a:ext cx="3432661" cy="227322"/>
      </dsp:txXfrm>
    </dsp:sp>
    <dsp:sp modelId="{51965B6C-1037-473F-8626-FBE3E851F29C}">
      <dsp:nvSpPr>
        <dsp:cNvPr id="0" name=""/>
        <dsp:cNvSpPr/>
      </dsp:nvSpPr>
      <dsp:spPr>
        <a:xfrm>
          <a:off x="3469701" y="817274"/>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Introduction to convolutional Neural Networks</a:t>
          </a:r>
          <a:endParaRPr lang="en-US" sz="1200" b="1" kern="1200" dirty="0">
            <a:solidFill>
              <a:schemeClr val="tx1"/>
            </a:solidFill>
          </a:endParaRPr>
        </a:p>
      </dsp:txBody>
      <dsp:txXfrm>
        <a:off x="3481999" y="829572"/>
        <a:ext cx="3432661" cy="227322"/>
      </dsp:txXfrm>
    </dsp:sp>
    <dsp:sp modelId="{937798ED-A23B-4551-8C3B-718161E20DB9}">
      <dsp:nvSpPr>
        <dsp:cNvPr id="0" name=""/>
        <dsp:cNvSpPr/>
      </dsp:nvSpPr>
      <dsp:spPr>
        <a:xfrm>
          <a:off x="3469701" y="1100682"/>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Convolution, Pooling, Padding &amp; its mechanisms</a:t>
          </a:r>
          <a:endParaRPr lang="en-US" sz="1200" b="1" kern="1200" dirty="0">
            <a:solidFill>
              <a:schemeClr val="tx1"/>
            </a:solidFill>
          </a:endParaRPr>
        </a:p>
      </dsp:txBody>
      <dsp:txXfrm>
        <a:off x="3481999" y="1112980"/>
        <a:ext cx="3432661" cy="227322"/>
      </dsp:txXfrm>
    </dsp:sp>
    <dsp:sp modelId="{536C99E3-BC7C-4A96-9C8A-1C8186A294EA}">
      <dsp:nvSpPr>
        <dsp:cNvPr id="0" name=""/>
        <dsp:cNvSpPr/>
      </dsp:nvSpPr>
      <dsp:spPr>
        <a:xfrm>
          <a:off x="3469701" y="1384091"/>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Forward Propagation &amp; backpropagation for CNNs</a:t>
          </a:r>
          <a:endParaRPr lang="en-US" sz="1200" b="1" kern="1200" dirty="0">
            <a:solidFill>
              <a:schemeClr val="tx1"/>
            </a:solidFill>
          </a:endParaRPr>
        </a:p>
      </dsp:txBody>
      <dsp:txXfrm>
        <a:off x="3481999" y="1396389"/>
        <a:ext cx="3432661" cy="227322"/>
      </dsp:txXfrm>
    </dsp:sp>
    <dsp:sp modelId="{32700A47-55DA-4A70-8E07-4171A1C2069D}">
      <dsp:nvSpPr>
        <dsp:cNvPr id="0" name=""/>
        <dsp:cNvSpPr/>
      </dsp:nvSpPr>
      <dsp:spPr>
        <a:xfrm>
          <a:off x="3469701" y="1667499"/>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CNN architectures like AlexNet</a:t>
          </a:r>
          <a:endParaRPr lang="en-US" sz="1200" b="1" kern="1200" dirty="0">
            <a:solidFill>
              <a:schemeClr val="tx1"/>
            </a:solidFill>
          </a:endParaRPr>
        </a:p>
      </dsp:txBody>
      <dsp:txXfrm>
        <a:off x="3481999" y="1679797"/>
        <a:ext cx="3432661" cy="227322"/>
      </dsp:txXfrm>
    </dsp:sp>
    <dsp:sp modelId="{DA481048-9B97-4199-9191-D371EC6EC738}">
      <dsp:nvSpPr>
        <dsp:cNvPr id="0" name=""/>
        <dsp:cNvSpPr/>
      </dsp:nvSpPr>
      <dsp:spPr>
        <a:xfrm>
          <a:off x="3469701" y="1950908"/>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VGGNet, InceptionNet &amp; ResNet</a:t>
          </a:r>
          <a:endParaRPr lang="en-US" sz="1200" b="1" kern="1200" dirty="0">
            <a:solidFill>
              <a:schemeClr val="tx1"/>
            </a:solidFill>
          </a:endParaRPr>
        </a:p>
      </dsp:txBody>
      <dsp:txXfrm>
        <a:off x="3481999" y="1963206"/>
        <a:ext cx="3432661" cy="227322"/>
      </dsp:txXfrm>
    </dsp:sp>
    <dsp:sp modelId="{96F07CA7-1719-4B60-B918-E3234085BEC9}">
      <dsp:nvSpPr>
        <dsp:cNvPr id="0" name=""/>
        <dsp:cNvSpPr/>
      </dsp:nvSpPr>
      <dsp:spPr>
        <a:xfrm>
          <a:off x="3469701" y="2234316"/>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Trasnfer Learning</a:t>
          </a:r>
          <a:endParaRPr lang="en-US" sz="1200" b="1" kern="1200" dirty="0">
            <a:solidFill>
              <a:schemeClr val="tx1"/>
            </a:solidFill>
          </a:endParaRPr>
        </a:p>
      </dsp:txBody>
      <dsp:txXfrm>
        <a:off x="3481999" y="2246614"/>
        <a:ext cx="3432661" cy="227322"/>
      </dsp:txXfrm>
    </dsp:sp>
    <dsp:sp modelId="{09578CE7-3442-4ED3-A496-BDDCFC6114ED}">
      <dsp:nvSpPr>
        <dsp:cNvPr id="0" name=""/>
        <dsp:cNvSpPr/>
      </dsp:nvSpPr>
      <dsp:spPr>
        <a:xfrm>
          <a:off x="3469701" y="2517724"/>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Advanced Computer Vision</a:t>
          </a:r>
          <a:endParaRPr lang="en-US" sz="1200" b="1" kern="1200" dirty="0">
            <a:solidFill>
              <a:schemeClr val="tx1"/>
            </a:solidFill>
          </a:endParaRPr>
        </a:p>
      </dsp:txBody>
      <dsp:txXfrm>
        <a:off x="3481999" y="2530022"/>
        <a:ext cx="3432661" cy="227322"/>
      </dsp:txXfrm>
    </dsp:sp>
    <dsp:sp modelId="{5EFD9036-1FDB-44AC-813B-3E7D67347E55}">
      <dsp:nvSpPr>
        <dsp:cNvPr id="0" name=""/>
        <dsp:cNvSpPr/>
      </dsp:nvSpPr>
      <dsp:spPr>
        <a:xfrm>
          <a:off x="3469701" y="2801133"/>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Object detection</a:t>
          </a:r>
          <a:endParaRPr lang="en-US" sz="1200" b="1" kern="1200" dirty="0">
            <a:solidFill>
              <a:schemeClr val="tx1"/>
            </a:solidFill>
          </a:endParaRPr>
        </a:p>
      </dsp:txBody>
      <dsp:txXfrm>
        <a:off x="3481999" y="2813431"/>
        <a:ext cx="3432661" cy="227322"/>
      </dsp:txXfrm>
    </dsp:sp>
    <dsp:sp modelId="{6CD463C4-E1D8-4E87-8E96-43CA7D9CFF83}">
      <dsp:nvSpPr>
        <dsp:cNvPr id="0" name=""/>
        <dsp:cNvSpPr/>
      </dsp:nvSpPr>
      <dsp:spPr>
        <a:xfrm>
          <a:off x="3469701" y="3084541"/>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YOLO,R-CNN,SSD</a:t>
          </a:r>
          <a:endParaRPr lang="en-US" sz="1200" b="1" kern="1200" dirty="0">
            <a:solidFill>
              <a:schemeClr val="tx1"/>
            </a:solidFill>
          </a:endParaRPr>
        </a:p>
      </dsp:txBody>
      <dsp:txXfrm>
        <a:off x="3481999" y="3096839"/>
        <a:ext cx="3432661" cy="227322"/>
      </dsp:txXfrm>
    </dsp:sp>
    <dsp:sp modelId="{F35809FA-F386-43AF-8E67-FAC191F041C4}">
      <dsp:nvSpPr>
        <dsp:cNvPr id="0" name=""/>
        <dsp:cNvSpPr/>
      </dsp:nvSpPr>
      <dsp:spPr>
        <a:xfrm>
          <a:off x="3469701" y="3367949"/>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Semantic Segmentation</a:t>
          </a:r>
          <a:endParaRPr lang="en-US" sz="1200" b="1" kern="1200" dirty="0">
            <a:solidFill>
              <a:schemeClr val="tx1"/>
            </a:solidFill>
          </a:endParaRPr>
        </a:p>
      </dsp:txBody>
      <dsp:txXfrm>
        <a:off x="3481999" y="3380247"/>
        <a:ext cx="3432661" cy="227322"/>
      </dsp:txXfrm>
    </dsp:sp>
    <dsp:sp modelId="{50156549-341D-456D-8CFD-4EF634106EF5}">
      <dsp:nvSpPr>
        <dsp:cNvPr id="0" name=""/>
        <dsp:cNvSpPr/>
      </dsp:nvSpPr>
      <dsp:spPr>
        <a:xfrm>
          <a:off x="3469701" y="3651358"/>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U-Net</a:t>
          </a:r>
          <a:endParaRPr lang="en-US" sz="1200" b="1" kern="1200" dirty="0">
            <a:solidFill>
              <a:schemeClr val="tx1"/>
            </a:solidFill>
          </a:endParaRPr>
        </a:p>
      </dsp:txBody>
      <dsp:txXfrm>
        <a:off x="3481999" y="3663656"/>
        <a:ext cx="3432661" cy="227322"/>
      </dsp:txXfrm>
    </dsp:sp>
    <dsp:sp modelId="{35B79EDE-2CCD-46A8-A98A-E61364239B3C}">
      <dsp:nvSpPr>
        <dsp:cNvPr id="0" name=""/>
        <dsp:cNvSpPr/>
      </dsp:nvSpPr>
      <dsp:spPr>
        <a:xfrm>
          <a:off x="3469701" y="3934766"/>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Face Recognition using Siamese</a:t>
          </a:r>
          <a:endParaRPr lang="en-US" sz="1200" b="1" kern="1200" dirty="0">
            <a:solidFill>
              <a:schemeClr val="tx1"/>
            </a:solidFill>
          </a:endParaRPr>
        </a:p>
      </dsp:txBody>
      <dsp:txXfrm>
        <a:off x="3481999" y="3947064"/>
        <a:ext cx="3432661" cy="227322"/>
      </dsp:txXfrm>
    </dsp:sp>
    <dsp:sp modelId="{20B3014E-B6E6-4FAD-9673-C2A8564CE0FF}">
      <dsp:nvSpPr>
        <dsp:cNvPr id="0" name=""/>
        <dsp:cNvSpPr/>
      </dsp:nvSpPr>
      <dsp:spPr>
        <a:xfrm>
          <a:off x="3469701" y="4218175"/>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solidFill>
                <a:schemeClr val="tx1"/>
              </a:solidFill>
            </a:rPr>
            <a:t>Networks</a:t>
          </a:r>
          <a:endParaRPr lang="en-US" sz="1200" b="1" kern="1200" dirty="0">
            <a:solidFill>
              <a:schemeClr val="tx1"/>
            </a:solidFill>
          </a:endParaRPr>
        </a:p>
      </dsp:txBody>
      <dsp:txXfrm>
        <a:off x="3481999" y="4230473"/>
        <a:ext cx="3432661" cy="227322"/>
      </dsp:txXfrm>
    </dsp:sp>
    <dsp:sp modelId="{0B81A03E-E8BC-4162-97EE-F34AE9B3289D}">
      <dsp:nvSpPr>
        <dsp:cNvPr id="0" name=""/>
        <dsp:cNvSpPr/>
      </dsp:nvSpPr>
      <dsp:spPr>
        <a:xfrm>
          <a:off x="3469701" y="4501583"/>
          <a:ext cx="3457257" cy="25191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Instance Segmentation</a:t>
          </a:r>
          <a:endParaRPr lang="en-US" sz="1200" b="1" kern="1200" dirty="0">
            <a:solidFill>
              <a:schemeClr val="tx1"/>
            </a:solidFill>
          </a:endParaRPr>
        </a:p>
      </dsp:txBody>
      <dsp:txXfrm>
        <a:off x="3481999" y="4513881"/>
        <a:ext cx="3432661" cy="2273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F213E-726F-47FC-9646-0CABA7287712}" type="datetimeFigureOut">
              <a:rPr lang="en-IN" smtClean="0"/>
              <a:pPr/>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BAFFA-B9A8-45B0-88E0-75910A8125B1}" type="slidenum">
              <a:rPr lang="en-IN" smtClean="0"/>
              <a:pPr/>
              <a:t>‹#›</a:t>
            </a:fld>
            <a:endParaRPr lang="en-IN"/>
          </a:p>
        </p:txBody>
      </p:sp>
    </p:spTree>
    <p:extLst>
      <p:ext uri="{BB962C8B-B14F-4D97-AF65-F5344CB8AC3E}">
        <p14:creationId xmlns="" xmlns:p14="http://schemas.microsoft.com/office/powerpoint/2010/main" val="16145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Careerera is one of the leading providers of Higher Education Professional Certification Training, Test Preparation, K -12 Education, Language Training, and other skill training for Adults and kids in the field of IT, Management, Software Development, Project Management, Quality Assurance and many more.</a:t>
            </a:r>
          </a:p>
          <a:p>
            <a:endParaRPr lang="en-US" dirty="0"/>
          </a:p>
          <a:p>
            <a:r>
              <a:rPr lang="en-US" dirty="0"/>
              <a:t>NEET, JEE Mains, AIEEE and more</a:t>
            </a:r>
            <a:endParaRPr lang="en-IN" dirty="0"/>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E0FA8D-9C83-4E96-9AE5-085C7DF6C6E2}"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15736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userDrawn="1"/>
        </p:nvGrpSpPr>
        <p:grpSpPr>
          <a:xfrm rot="281639">
            <a:off x="9203860" y="2164070"/>
            <a:ext cx="3832496"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A41967-67D6-42A7-990B-DF536AE4D1E9}"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23" name="Group 22">
            <a:extLst>
              <a:ext uri="{FF2B5EF4-FFF2-40B4-BE49-F238E27FC236}">
                <a16:creationId xmlns="" xmlns:a16="http://schemas.microsoft.com/office/drawing/2014/main" id="{8D34AB07-6B1E-4407-8FC1-F7C3B9D69FD2}"/>
              </a:ext>
            </a:extLst>
          </p:cNvPr>
          <p:cNvGrpSpPr/>
          <p:nvPr userDrawn="1"/>
        </p:nvGrpSpPr>
        <p:grpSpPr>
          <a:xfrm>
            <a:off x="403300" y="1773213"/>
            <a:ext cx="3178100" cy="1128739"/>
            <a:chOff x="4819517" y="2883145"/>
            <a:chExt cx="2575046" cy="914557"/>
          </a:xfrm>
        </p:grpSpPr>
        <p:grpSp>
          <p:nvGrpSpPr>
            <p:cNvPr id="24" name="Group 23">
              <a:extLst>
                <a:ext uri="{FF2B5EF4-FFF2-40B4-BE49-F238E27FC236}">
                  <a16:creationId xmlns="" xmlns:a16="http://schemas.microsoft.com/office/drawing/2014/main" id="{F2E69536-681A-410F-B254-6925898D1784}"/>
                </a:ext>
              </a:extLst>
            </p:cNvPr>
            <p:cNvGrpSpPr/>
            <p:nvPr userDrawn="1"/>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userDrawn="1"/>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userDrawn="1"/>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17762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49F54B-5181-48B5-A825-65CE70FEE18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userDrawn="1"/>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80316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asvg="http://schemas.microsoft.com/office/drawing/2016/SVG/main" xmlns="" r:embed="rId3"/>
              </a:ext>
            </a:extLst>
          </a:blip>
          <a:stretch>
            <a:fillRect/>
          </a:stretch>
        </p:blipFill>
        <p:spPr>
          <a:xfrm>
            <a:off x="0" y="816864"/>
            <a:ext cx="12192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49F54B-5181-48B5-A825-65CE70FEE18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userDrawn="1"/>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262399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3FD4162-3917-4C73-ABB9-2DAE052F997B}"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userDrawn="1"/>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userDrawn="1"/>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01478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D51EDD-0795-4E1B-93F9-F8B29AEE508A}"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EE04511-8959-4CD1-88F9-51A8846ECCA6}"/>
              </a:ext>
            </a:extLst>
          </p:cNvPr>
          <p:cNvSpPr/>
          <p:nvPr userDrawn="1"/>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userDrawn="1"/>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userDrawn="1"/>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dirty="0"/>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userDrawn="1"/>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339701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userDrawn="1"/>
        </p:nvGrpSpPr>
        <p:grpSpPr>
          <a:xfrm rot="9900000">
            <a:off x="9086387" y="2127580"/>
            <a:ext cx="2339953"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userDrawn="1"/>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userDrawn="1"/>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userDrawn="1"/>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4B3CA6-5163-428C-BC7B-788802BA8F2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userDrawn="1"/>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3320550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66AB51-F5AB-4AA6-A307-BBBB940F128E}"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Master text styles</a:t>
            </a:r>
            <a:endParaRPr lang="en-IN" dirty="0"/>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userDrawn="1"/>
        </p:nvPicPr>
        <p:blipFill rotWithShape="1">
          <a:blip r:embed="rId2" cstate="print">
            <a:extLst>
              <a:ext uri="{28A0092B-C50C-407E-A947-70E740481C1C}">
                <a14:useLocalDpi xmlns="" xmlns:a14="http://schemas.microsoft.com/office/drawing/2010/main" val="0"/>
              </a:ext>
              <a:ext uri="{96DAC541-7B7A-43D3-8B79-37D633B846F1}">
                <asvg:svgBlip xmlns:asvg="http://schemas.microsoft.com/office/drawing/2016/SVG/main" xmlns=""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userDrawn="1"/>
        </p:nvPicPr>
        <p:blipFill rotWithShape="1">
          <a:blip r:embed="rId4" cstate="print">
            <a:extLst>
              <a:ext uri="{28A0092B-C50C-407E-A947-70E740481C1C}">
                <a14:useLocalDpi xmlns="" xmlns:a14="http://schemas.microsoft.com/office/drawing/2010/main" val="0"/>
              </a:ext>
              <a:ext uri="{96DAC541-7B7A-43D3-8B79-37D633B846F1}">
                <asvg:svgBlip xmlns:asvg="http://schemas.microsoft.com/office/drawing/2016/SVG/main" xmlns=""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18851657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08F719-58D4-44A4-9A62-3C43E1FCF8DA}"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dirty="0"/>
              <a:t>Click to edit Master title style</a:t>
            </a:r>
            <a:endParaRPr lang="en-IN" dirty="0"/>
          </a:p>
        </p:txBody>
      </p:sp>
    </p:spTree>
    <p:extLst>
      <p:ext uri="{BB962C8B-B14F-4D97-AF65-F5344CB8AC3E}">
        <p14:creationId xmlns="" xmlns:p14="http://schemas.microsoft.com/office/powerpoint/2010/main" val="360642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8526BE3-7D55-49D1-9540-7FAC5E43FDD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229901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0C199F-6144-48A3-B821-33E50D6D4E3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137619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779EB3-8DA2-41E7-BC44-0ABE47FE2EED}"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19" name="Group 18">
            <a:extLst>
              <a:ext uri="{FF2B5EF4-FFF2-40B4-BE49-F238E27FC236}">
                <a16:creationId xmlns="" xmlns:a16="http://schemas.microsoft.com/office/drawing/2014/main" id="{BDBAF478-E063-4206-98C6-6C10FA9F590B}"/>
              </a:ext>
            </a:extLst>
          </p:cNvPr>
          <p:cNvGrpSpPr/>
          <p:nvPr userDrawn="1"/>
        </p:nvGrpSpPr>
        <p:grpSpPr>
          <a:xfrm>
            <a:off x="11077802" y="19966"/>
            <a:ext cx="1095434" cy="407431"/>
            <a:chOff x="4819517" y="2883145"/>
            <a:chExt cx="2688941" cy="1000113"/>
          </a:xfrm>
        </p:grpSpPr>
        <p:grpSp>
          <p:nvGrpSpPr>
            <p:cNvPr id="12" name="Group 11">
              <a:extLst>
                <a:ext uri="{FF2B5EF4-FFF2-40B4-BE49-F238E27FC236}">
                  <a16:creationId xmlns="" xmlns:a16="http://schemas.microsoft.com/office/drawing/2014/main" id="{AFF1E570-F6DB-433B-A826-C51389A47246}"/>
                </a:ext>
              </a:extLst>
            </p:cNvPr>
            <p:cNvGrpSpPr/>
            <p:nvPr userDrawn="1"/>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userDrawn="1"/>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userDrawn="1"/>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userDrawn="1"/>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userDrawn="1"/>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userDrawn="1"/>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userDrawn="1"/>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userDrawn="1"/>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 xmlns:a16="http://schemas.microsoft.com/office/drawing/2014/main" id="{D54A3989-9E34-4A50-8BCF-FBE44111CBEC}"/>
              </a:ext>
            </a:extLst>
          </p:cNvPr>
          <p:cNvGrpSpPr/>
          <p:nvPr userDrawn="1"/>
        </p:nvGrpSpPr>
        <p:grpSpPr>
          <a:xfrm rot="20877761">
            <a:off x="515449" y="1351048"/>
            <a:ext cx="1882018"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userDrawn="1"/>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userDrawn="1"/>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 xmlns:a16="http://schemas.microsoft.com/office/drawing/2014/main" id="{1C85DD83-E78E-4476-93E0-A9715E5DB9FA}"/>
              </a:ext>
            </a:extLst>
          </p:cNvPr>
          <p:cNvGrpSpPr/>
          <p:nvPr userDrawn="1"/>
        </p:nvGrpSpPr>
        <p:grpSpPr>
          <a:xfrm>
            <a:off x="11344420" y="3996964"/>
            <a:ext cx="847580"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40806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userDrawn="1"/>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userDrawn="1"/>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833A2F-64D0-437C-86A8-430F46707097}"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 xmlns:a16="http://schemas.microsoft.com/office/drawing/2014/main" id="{4F3EB639-A998-4865-818A-B4421A64D72E}"/>
              </a:ext>
            </a:extLst>
          </p:cNvPr>
          <p:cNvGrpSpPr/>
          <p:nvPr userDrawn="1"/>
        </p:nvGrpSpPr>
        <p:grpSpPr>
          <a:xfrm>
            <a:off x="10925402" y="136525"/>
            <a:ext cx="1095434" cy="407431"/>
            <a:chOff x="4819517" y="2883145"/>
            <a:chExt cx="2688941" cy="1000113"/>
          </a:xfrm>
        </p:grpSpPr>
        <p:grpSp>
          <p:nvGrpSpPr>
            <p:cNvPr id="19" name="Group 18">
              <a:extLst>
                <a:ext uri="{FF2B5EF4-FFF2-40B4-BE49-F238E27FC236}">
                  <a16:creationId xmlns="" xmlns:a16="http://schemas.microsoft.com/office/drawing/2014/main" id="{08ED60D1-58FC-4CA8-895C-9473890FC7E3}"/>
                </a:ext>
              </a:extLst>
            </p:cNvPr>
            <p:cNvGrpSpPr/>
            <p:nvPr userDrawn="1"/>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userDrawn="1"/>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userDrawn="1"/>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457695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3745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userDrawn="1"/>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userDrawn="1"/>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95DFCB-0C7E-4ADB-BFDE-7185B1851D51}"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1216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D94C4E-BED4-4304-936F-7C7BEB0A226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userDrawn="1"/>
        </p:nvGrpSpPr>
        <p:grpSpPr>
          <a:xfrm>
            <a:off x="11344420" y="3996964"/>
            <a:ext cx="847580"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43425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D42A34-55C5-471F-B0B2-AD653DB25C5F}"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userDrawn="1"/>
        </p:nvGrpSpPr>
        <p:grpSpPr>
          <a:xfrm>
            <a:off x="11572076" y="4765425"/>
            <a:ext cx="619924"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74022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172BB0-31CD-44D5-87B1-49B3E1C5A04E}"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dirty="0"/>
              <a:t>Click to edit Master text styles</a:t>
            </a:r>
          </a:p>
        </p:txBody>
      </p:sp>
    </p:spTree>
    <p:extLst>
      <p:ext uri="{BB962C8B-B14F-4D97-AF65-F5344CB8AC3E}">
        <p14:creationId xmlns="" xmlns:p14="http://schemas.microsoft.com/office/powerpoint/2010/main" val="21273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06CC12-484C-4078-AA7C-7E6267EEB678}"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99615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06CC12-484C-4078-AA7C-7E6267EEB678}"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96943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7740EDB-44B4-4931-8772-EA7C2E4998D1}"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9" name="Group 8">
            <a:extLst>
              <a:ext uri="{FF2B5EF4-FFF2-40B4-BE49-F238E27FC236}">
                <a16:creationId xmlns="" xmlns:a16="http://schemas.microsoft.com/office/drawing/2014/main" id="{CEB4C29A-1206-4996-9BE6-092D198558FE}"/>
              </a:ext>
            </a:extLst>
          </p:cNvPr>
          <p:cNvGrpSpPr/>
          <p:nvPr userDrawn="1"/>
        </p:nvGrpSpPr>
        <p:grpSpPr>
          <a:xfrm>
            <a:off x="11344420" y="3996964"/>
            <a:ext cx="847580"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userDrawn="1"/>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46225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523465-40AB-4937-BCA9-BBCD8891FFE9}"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86469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E053194-BA62-4AB3-9FDE-1504703BE009}"/>
              </a:ext>
            </a:extLst>
          </p:cNvPr>
          <p:cNvSpPr>
            <a:spLocks noGrp="1"/>
          </p:cNvSpPr>
          <p:nvPr>
            <p:ph type="subTitle" idx="1"/>
          </p:nvPr>
        </p:nvSpPr>
        <p:spPr>
          <a:xfrm>
            <a:off x="864577" y="2949582"/>
            <a:ext cx="9144000" cy="473648"/>
          </a:xfrm>
        </p:spPr>
        <p:txBody>
          <a:bodyPr/>
          <a:lstStyle/>
          <a:p>
            <a:r>
              <a:rPr lang="en-US" b="1" dirty="0"/>
              <a:t>A warm welcome to Careerera family</a:t>
            </a:r>
            <a:endParaRPr lang="en-IN" b="1" dirty="0"/>
          </a:p>
        </p:txBody>
      </p:sp>
    </p:spTree>
    <p:extLst>
      <p:ext uri="{BB962C8B-B14F-4D97-AF65-F5344CB8AC3E}">
        <p14:creationId xmlns="" xmlns:p14="http://schemas.microsoft.com/office/powerpoint/2010/main" val="2765597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HOW DO ARTIFICIAL NEURAL NETWORK WORKS?</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907211" y="1611223"/>
            <a:ext cx="9044887" cy="4275138"/>
          </a:xfrm>
        </p:spPr>
        <p:txBody>
          <a:bodyPr>
            <a:normAutofit lnSpcReduction="10000"/>
          </a:bodyPr>
          <a:lstStyle/>
          <a:p>
            <a:r>
              <a:rPr lang="en-US" dirty="0" smtClean="0"/>
              <a:t>Artificial Neural Network can be best represented as a weighted directed graph, where the artificial neurons form the nodes. </a:t>
            </a:r>
          </a:p>
          <a:p>
            <a:r>
              <a:rPr lang="en-US" dirty="0" smtClean="0"/>
              <a:t>The association between the neurons outputs and neuron inputs can be viewed as the directed edges with weights.</a:t>
            </a:r>
          </a:p>
          <a:p>
            <a:r>
              <a:rPr lang="en-US" dirty="0" smtClean="0"/>
              <a:t> The Artificial Neural Network receives the input signal from the external source in the form of a pattern and image in the form of a vector. </a:t>
            </a:r>
          </a:p>
          <a:p>
            <a:r>
              <a:rPr lang="en-US" dirty="0" smtClean="0"/>
              <a:t>These inputs are then mathematically assigned by the notations x(n) for every n number of inputs.</a:t>
            </a:r>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ANN WORKING</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descr="ANN PIC.png"/>
          <p:cNvPicPr>
            <a:picLocks noGrp="1" noChangeAspect="1"/>
          </p:cNvPicPr>
          <p:nvPr>
            <p:ph sz="quarter" idx="13"/>
          </p:nvPr>
        </p:nvPicPr>
        <p:blipFill>
          <a:blip r:embed="rId2"/>
          <a:stretch>
            <a:fillRect/>
          </a:stretch>
        </p:blipFill>
        <p:spPr>
          <a:xfrm>
            <a:off x="1940942" y="1647644"/>
            <a:ext cx="6090249" cy="4589253"/>
          </a:xfr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ANN WORKING</a:t>
            </a:r>
            <a:endParaRPr lang="en-US"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47645"/>
            <a:ext cx="9044887" cy="4557893"/>
          </a:xfrm>
        </p:spPr>
        <p:txBody>
          <a:bodyPr>
            <a:normAutofit fontScale="62500" lnSpcReduction="20000"/>
          </a:bodyPr>
          <a:lstStyle/>
          <a:p>
            <a:r>
              <a:rPr lang="en-US" dirty="0" smtClean="0"/>
              <a:t>Afterward, each of the input is multiplied by its corresponding weights ( these weights are the details utilized by the artificial neural networks to solve a specific problem ). </a:t>
            </a:r>
          </a:p>
          <a:p>
            <a:r>
              <a:rPr lang="en-US" dirty="0" smtClean="0"/>
              <a:t>In general terms, these weights normally represent the strength of the interconnection between neurons inside the artificial neural network. </a:t>
            </a:r>
          </a:p>
          <a:p>
            <a:r>
              <a:rPr lang="en-US" dirty="0" smtClean="0"/>
              <a:t>All the weighted inputs are summarized inside the computing unit.</a:t>
            </a:r>
          </a:p>
          <a:p>
            <a:r>
              <a:rPr lang="en-US" dirty="0" smtClean="0"/>
              <a:t>If the weighted sum is equal to zero, then bias is added to make the output non-zero or something else to scale up to the system's response. </a:t>
            </a:r>
          </a:p>
          <a:p>
            <a:r>
              <a:rPr lang="en-US" dirty="0" smtClean="0"/>
              <a:t>Bias has the same input, and weight equals to 1. </a:t>
            </a:r>
          </a:p>
          <a:p>
            <a:r>
              <a:rPr lang="en-US" dirty="0" smtClean="0"/>
              <a:t>Here the total of weighted inputs can be in the range of 0 to positive infinity. </a:t>
            </a:r>
          </a:p>
          <a:p>
            <a:r>
              <a:rPr lang="en-US" dirty="0" smtClean="0"/>
              <a:t>Here, to keep the response in the limits of the desired value, a certain maximum value is benchmarked, and the total of weighted inputs is passed through the activation function.</a:t>
            </a:r>
          </a:p>
          <a:p>
            <a:r>
              <a:rPr lang="en-US" dirty="0" smtClean="0"/>
              <a:t>The activation function refers to the set of transfer functions used to achieve the desired output. </a:t>
            </a:r>
          </a:p>
          <a:p>
            <a:r>
              <a:rPr lang="en-US" dirty="0" smtClean="0"/>
              <a:t>There is a different kind of the activation function, but primarily either linear or non-linear sets of functions. </a:t>
            </a:r>
          </a:p>
          <a:p>
            <a:r>
              <a:rPr lang="en-US" dirty="0" smtClean="0"/>
              <a:t>Some of the commonly used sets of activation functions are the Binary, linear, and Tan hyperbolic </a:t>
            </a:r>
            <a:r>
              <a:rPr lang="en-US" dirty="0" err="1" smtClean="0"/>
              <a:t>sigmoidal</a:t>
            </a:r>
            <a:r>
              <a:rPr lang="en-US" dirty="0" smtClean="0"/>
              <a:t> activation functions. Let us take a look at each of them in details:</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ANN WORKING</a:t>
            </a:r>
            <a:endParaRPr lang="en-US"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92500" lnSpcReduction="20000"/>
          </a:bodyPr>
          <a:lstStyle/>
          <a:p>
            <a:r>
              <a:rPr lang="en-US" b="1" dirty="0" smtClean="0"/>
              <a:t>Binary:</a:t>
            </a:r>
          </a:p>
          <a:p>
            <a:r>
              <a:rPr lang="en-US" dirty="0" smtClean="0"/>
              <a:t>In binary activation function, the output is either a one or a 0. Here, to accomplish this, there is a threshold value set up. If the net weighted input of neurons is more than 1, then the final output of the activation function is returned as one or else the output is returned as 0.</a:t>
            </a:r>
          </a:p>
          <a:p>
            <a:r>
              <a:rPr lang="en-US" b="1" dirty="0" err="1" smtClean="0"/>
              <a:t>Sigmoidal</a:t>
            </a:r>
            <a:r>
              <a:rPr lang="en-US" b="1" dirty="0" smtClean="0"/>
              <a:t> Hyperbolic:</a:t>
            </a:r>
          </a:p>
          <a:p>
            <a:r>
              <a:rPr lang="en-US" dirty="0" smtClean="0"/>
              <a:t>The </a:t>
            </a:r>
            <a:r>
              <a:rPr lang="en-US" dirty="0" err="1" smtClean="0"/>
              <a:t>Sigmoidal</a:t>
            </a:r>
            <a:r>
              <a:rPr lang="en-US" dirty="0" smtClean="0"/>
              <a:t> Hyperbola function is generally seen as an "</a:t>
            </a:r>
            <a:r>
              <a:rPr lang="en-US" b="1" dirty="0" smtClean="0"/>
              <a:t>S</a:t>
            </a:r>
            <a:r>
              <a:rPr lang="en-US" dirty="0" smtClean="0"/>
              <a:t>" shaped curve. Here the tan hyperbolic function is used to approximate output from the actual net input. The function is defined as:</a:t>
            </a:r>
          </a:p>
          <a:p>
            <a:r>
              <a:rPr lang="en-US" b="1" dirty="0" smtClean="0"/>
              <a:t>F(x) = (1/1 + exp(-????x))</a:t>
            </a:r>
            <a:endParaRPr lang="en-US" dirty="0" smtClean="0"/>
          </a:p>
          <a:p>
            <a:pPr>
              <a:buNone/>
            </a:pPr>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2091"/>
            <a:ext cx="9044887" cy="405441"/>
          </a:xfrm>
        </p:spPr>
        <p:txBody>
          <a:bodyPr>
            <a:normAutofit fontScale="90000"/>
          </a:bodyPr>
          <a:lstStyle/>
          <a:p>
            <a:pPr algn="ctr"/>
            <a:r>
              <a:rPr lang="en-US" dirty="0" smtClean="0">
                <a:solidFill>
                  <a:schemeClr val="tx1">
                    <a:lumMod val="75000"/>
                    <a:lumOff val="25000"/>
                  </a:schemeClr>
                </a:solidFill>
                <a:latin typeface="+mn-lt"/>
              </a:rPr>
              <a:t>WHAT ARE THE TYPES OF ANN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371600"/>
            <a:ext cx="9044887" cy="4833938"/>
          </a:xfrm>
        </p:spPr>
        <p:txBody>
          <a:bodyPr>
            <a:noAutofit/>
          </a:bodyPr>
          <a:lstStyle/>
          <a:p>
            <a:r>
              <a:rPr lang="en-US" sz="1600" dirty="0" smtClean="0"/>
              <a:t>There are various types of Artificial Neural Networks (ANN) depending upon the human brain neuron and network functions, an artificial neural network similarly performs tasks. </a:t>
            </a:r>
          </a:p>
          <a:p>
            <a:r>
              <a:rPr lang="en-US" sz="1600" dirty="0" smtClean="0"/>
              <a:t>The majority of the artificial neural networks will have some similarities with a more complex biological partner and are very effective at their expected tasks. </a:t>
            </a:r>
          </a:p>
          <a:p>
            <a:r>
              <a:rPr lang="en-US" sz="1600" dirty="0" smtClean="0"/>
              <a:t>For example, segmentation or classification.</a:t>
            </a:r>
          </a:p>
          <a:p>
            <a:pPr>
              <a:buNone/>
            </a:pPr>
            <a:r>
              <a:rPr lang="en-US" sz="1600" b="1" u="sng" dirty="0" smtClean="0"/>
              <a:t>Feedback ANN:</a:t>
            </a:r>
          </a:p>
          <a:p>
            <a:r>
              <a:rPr lang="en-US" sz="1600" dirty="0" smtClean="0"/>
              <a:t>In this type of ANN, the output returns into the network to accomplish the best-evolved results internally. </a:t>
            </a:r>
          </a:p>
          <a:p>
            <a:r>
              <a:rPr lang="en-US" sz="1600" dirty="0" smtClean="0"/>
              <a:t>The feedback networks feed information back into itself and are well suited to solve optimization issues. </a:t>
            </a:r>
          </a:p>
          <a:p>
            <a:r>
              <a:rPr lang="en-US" sz="1600" dirty="0" smtClean="0"/>
              <a:t>The Internal system error corrections utilize feedback ANNs.</a:t>
            </a:r>
          </a:p>
          <a:p>
            <a:pPr>
              <a:buNone/>
            </a:pPr>
            <a:r>
              <a:rPr lang="en-US" sz="1600" b="1" u="sng" dirty="0" smtClean="0"/>
              <a:t>Feed-Forward ANN:</a:t>
            </a:r>
          </a:p>
          <a:p>
            <a:r>
              <a:rPr lang="en-US" sz="1600" dirty="0" smtClean="0"/>
              <a:t>A feed-forward network is a basic neural network comprising of an input layer, an output layer, and at least one layer of a neuron. </a:t>
            </a:r>
          </a:p>
          <a:p>
            <a:r>
              <a:rPr lang="en-US" sz="1600" dirty="0" smtClean="0"/>
              <a:t>Through assessment of its output by reviewing its input, the intensity of the network can be noticed based on group behavior of the associated neurons, and the output is decided. </a:t>
            </a:r>
          </a:p>
          <a:p>
            <a:r>
              <a:rPr lang="en-US" sz="1600" dirty="0" smtClean="0"/>
              <a:t>The primary advantage of this network is that it figures out how to evaluate and recognize input patterns.</a:t>
            </a:r>
            <a:endParaRPr lang="en-US" sz="1600"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THE TOOLS FOR DEEP LEARNING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92500" lnSpcReduction="10000"/>
          </a:bodyPr>
          <a:lstStyle/>
          <a:p>
            <a:pPr fontAlgn="base">
              <a:buNone/>
            </a:pPr>
            <a:r>
              <a:rPr lang="en-US" b="1" dirty="0" smtClean="0"/>
              <a:t>1. Torch:</a:t>
            </a:r>
            <a:endParaRPr lang="en-US" dirty="0" smtClean="0"/>
          </a:p>
          <a:p>
            <a:pPr fontAlgn="base"/>
            <a:r>
              <a:rPr lang="en-US" dirty="0" smtClean="0"/>
              <a:t>The torch deep learning tools is an exceptionally effective open-source program. </a:t>
            </a:r>
          </a:p>
          <a:p>
            <a:pPr fontAlgn="base"/>
            <a:r>
              <a:rPr lang="en-US" dirty="0" smtClean="0"/>
              <a:t>This logical figuring system is supporting ML algorithms utilizing a Graphics Processing Unit. </a:t>
            </a:r>
          </a:p>
          <a:p>
            <a:pPr fontAlgn="base"/>
            <a:r>
              <a:rPr lang="en-US" dirty="0" smtClean="0"/>
              <a:t>It utilizes a powerful </a:t>
            </a:r>
            <a:r>
              <a:rPr lang="en-US" dirty="0" err="1" smtClean="0"/>
              <a:t>LuaJIT</a:t>
            </a:r>
            <a:r>
              <a:rPr lang="en-US" dirty="0" smtClean="0"/>
              <a:t> scripting language and a basic Compute Unified Device Architecture execution. </a:t>
            </a:r>
          </a:p>
          <a:p>
            <a:pPr fontAlgn="base"/>
            <a:r>
              <a:rPr lang="en-US" dirty="0" smtClean="0"/>
              <a:t>The light has a transposing, slicing, lots of routines for indexing, powerful N-dimensional array feature, and so on. </a:t>
            </a:r>
          </a:p>
          <a:p>
            <a:pPr fontAlgn="base"/>
            <a:r>
              <a:rPr lang="en-US" dirty="0" smtClean="0"/>
              <a:t>Has fantastic Graphics Processing Unit support and is embeddable so it can work with Android, </a:t>
            </a:r>
            <a:r>
              <a:rPr lang="en-US" dirty="0" err="1" smtClean="0"/>
              <a:t>iOS</a:t>
            </a:r>
            <a:r>
              <a:rPr lang="en-US" dirty="0" smtClean="0"/>
              <a:t>, and so on.</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TOOLS FOR DEEP LEARNING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52755"/>
            <a:ext cx="9044887" cy="4652783"/>
          </a:xfrm>
        </p:spPr>
        <p:txBody>
          <a:bodyPr>
            <a:noAutofit/>
          </a:bodyPr>
          <a:lstStyle/>
          <a:p>
            <a:pPr fontAlgn="base">
              <a:buNone/>
            </a:pPr>
            <a:r>
              <a:rPr lang="en-US" sz="2400" b="1" dirty="0" smtClean="0"/>
              <a:t>2. Neural Designer: </a:t>
            </a:r>
            <a:endParaRPr lang="en-US" sz="2400" dirty="0" smtClean="0"/>
          </a:p>
          <a:p>
            <a:pPr fontAlgn="base"/>
            <a:r>
              <a:rPr lang="en-US" sz="2400" dirty="0" smtClean="0"/>
              <a:t>Neural Designer is an expert application to find hidden designs, complicated connections, and anticipating genuine patterns from data indexes utilizing neural networks. </a:t>
            </a:r>
          </a:p>
          <a:p>
            <a:pPr fontAlgn="base"/>
            <a:r>
              <a:rPr lang="en-US" sz="2400" dirty="0" smtClean="0"/>
              <a:t>The Spain based new business </a:t>
            </a:r>
            <a:r>
              <a:rPr lang="en-US" sz="2400" dirty="0" err="1" smtClean="0"/>
              <a:t>Artelnics</a:t>
            </a:r>
            <a:r>
              <a:rPr lang="en-US" sz="2400" dirty="0" smtClean="0"/>
              <a:t> created Neural Designer, which has gotten quite possibly the most mainstream desktop applications for data mining. </a:t>
            </a:r>
          </a:p>
          <a:p>
            <a:pPr fontAlgn="base"/>
            <a:r>
              <a:rPr lang="en-US" sz="2400" dirty="0" smtClean="0"/>
              <a:t>It utilizes neural networks as numerical models imitating the human cerebrum work. </a:t>
            </a:r>
          </a:p>
          <a:p>
            <a:pPr fontAlgn="base"/>
            <a:r>
              <a:rPr lang="en-US" sz="2400" dirty="0" smtClean="0"/>
              <a:t>Neural Designer constructs computational models that work as the focal sensory system.</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TOOLS FOR DEEP LEARNING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77500" lnSpcReduction="20000"/>
          </a:bodyPr>
          <a:lstStyle/>
          <a:p>
            <a:pPr fontAlgn="base">
              <a:buNone/>
            </a:pPr>
            <a:r>
              <a:rPr lang="en-US" b="1" dirty="0" smtClean="0"/>
              <a:t>3. </a:t>
            </a:r>
            <a:r>
              <a:rPr lang="en-US" b="1" dirty="0" err="1" smtClean="0"/>
              <a:t>TensorFlow</a:t>
            </a:r>
            <a:r>
              <a:rPr lang="en-US" b="1" dirty="0" smtClean="0"/>
              <a:t>: </a:t>
            </a:r>
            <a:endParaRPr lang="en-US" dirty="0" smtClean="0"/>
          </a:p>
          <a:p>
            <a:pPr fontAlgn="base"/>
            <a:r>
              <a:rPr lang="en-US" dirty="0" smtClean="0"/>
              <a:t>Deep Learning Tools </a:t>
            </a:r>
            <a:r>
              <a:rPr lang="en-US" dirty="0" err="1" smtClean="0"/>
              <a:t>TensorFlow</a:t>
            </a:r>
            <a:r>
              <a:rPr lang="en-US" dirty="0" smtClean="0"/>
              <a:t> is regularly utilized across an assortment of undertakings yet includes a specific spend significant time in inference and training of deep neural networks. </a:t>
            </a:r>
          </a:p>
          <a:p>
            <a:pPr fontAlgn="base"/>
            <a:r>
              <a:rPr lang="en-US" dirty="0" smtClean="0"/>
              <a:t>It might be a representative mathematical library that upheld differentiable and dataflow programming. </a:t>
            </a:r>
          </a:p>
          <a:p>
            <a:pPr fontAlgn="base"/>
            <a:r>
              <a:rPr lang="en-US" dirty="0" smtClean="0"/>
              <a:t>It encourages the structure of both factual Machine Learning or ML arrangements just as profound deep learning through its broad interface of Compute Unified Device Architecture and Graphics Processing Unit. </a:t>
            </a:r>
          </a:p>
          <a:p>
            <a:pPr fontAlgn="base"/>
            <a:r>
              <a:rPr lang="en-US" dirty="0" smtClean="0"/>
              <a:t>It Offers help and capacities for different utilizations of Machine Learning like Reinforcement Learning, Natural Language Processing and Computer Vision. </a:t>
            </a:r>
          </a:p>
          <a:p>
            <a:pPr fontAlgn="base"/>
            <a:r>
              <a:rPr lang="en-US" dirty="0" err="1" smtClean="0"/>
              <a:t>TensorFlow</a:t>
            </a:r>
            <a:r>
              <a:rPr lang="en-US" dirty="0" smtClean="0"/>
              <a:t> is one of the must-know devices of ML for newcomers.</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TOOLS FOR DEEP LEARNING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92500" lnSpcReduction="20000"/>
          </a:bodyPr>
          <a:lstStyle/>
          <a:p>
            <a:pPr fontAlgn="base">
              <a:buNone/>
            </a:pPr>
            <a:r>
              <a:rPr lang="en-US" b="1" dirty="0" smtClean="0"/>
              <a:t>4. Microsoft Cognitive Toolkit: </a:t>
            </a:r>
            <a:endParaRPr lang="en-US" dirty="0" smtClean="0"/>
          </a:p>
          <a:p>
            <a:pPr fontAlgn="base"/>
            <a:r>
              <a:rPr lang="en-US" dirty="0" smtClean="0"/>
              <a:t>Microsoft Cognitive Toolkit deep learning tools is a monetarily utilized tool compartment that trains deep learning frameworks to adapt exactly like a human mind.</a:t>
            </a:r>
          </a:p>
          <a:p>
            <a:pPr fontAlgn="base"/>
            <a:r>
              <a:rPr lang="en-US" dirty="0" smtClean="0"/>
              <a:t>It is effortless and free open-source to utilize. </a:t>
            </a:r>
          </a:p>
          <a:p>
            <a:pPr fontAlgn="base"/>
            <a:r>
              <a:rPr lang="en-US" dirty="0" smtClean="0"/>
              <a:t>It furnishes excellent scaling abilities alongside enterprise-level quality, accuracy and speed. </a:t>
            </a:r>
          </a:p>
          <a:p>
            <a:pPr fontAlgn="base"/>
            <a:r>
              <a:rPr lang="en-US" dirty="0" smtClean="0"/>
              <a:t>It enables clients to bridle the knowledge inside huge datasets through data learning. </a:t>
            </a:r>
          </a:p>
          <a:p>
            <a:pPr fontAlgn="base"/>
            <a:r>
              <a:rPr lang="en-US" dirty="0" smtClean="0"/>
              <a:t>Microsoft Cognitive Toolkit deep learning tools depicts neural networks as an arrangement of computational strides through a coordinated diagram.</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TOOLS FOR DEEP LEARNING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92500" lnSpcReduction="10000"/>
          </a:bodyPr>
          <a:lstStyle/>
          <a:p>
            <a:pPr fontAlgn="base">
              <a:buNone/>
            </a:pPr>
            <a:r>
              <a:rPr lang="en-US" b="1" dirty="0" smtClean="0"/>
              <a:t>5. </a:t>
            </a:r>
            <a:r>
              <a:rPr lang="en-US" b="1" dirty="0" err="1" smtClean="0"/>
              <a:t>Pytorch</a:t>
            </a:r>
            <a:r>
              <a:rPr lang="en-US" b="1" dirty="0" smtClean="0"/>
              <a:t>: </a:t>
            </a:r>
            <a:endParaRPr lang="en-US" dirty="0" smtClean="0"/>
          </a:p>
          <a:p>
            <a:pPr fontAlgn="base"/>
            <a:r>
              <a:rPr lang="en-US" dirty="0" err="1" smtClean="0"/>
              <a:t>Pytorch</a:t>
            </a:r>
            <a:r>
              <a:rPr lang="en-US" dirty="0" smtClean="0"/>
              <a:t> is a deep learning tool. </a:t>
            </a:r>
          </a:p>
          <a:p>
            <a:pPr fontAlgn="base"/>
            <a:r>
              <a:rPr lang="en-US" dirty="0" smtClean="0"/>
              <a:t>It is exceptionally quick just as adaptable to utilize. </a:t>
            </a:r>
          </a:p>
          <a:p>
            <a:pPr fontAlgn="base"/>
            <a:r>
              <a:rPr lang="en-US" dirty="0" smtClean="0"/>
              <a:t>This is because </a:t>
            </a:r>
            <a:r>
              <a:rPr lang="en-US" dirty="0" err="1" smtClean="0"/>
              <a:t>Pytorch</a:t>
            </a:r>
            <a:r>
              <a:rPr lang="en-US" dirty="0" smtClean="0"/>
              <a:t> has a decent order over the Graphics Processing Unit. </a:t>
            </a:r>
          </a:p>
          <a:p>
            <a:pPr fontAlgn="base"/>
            <a:r>
              <a:rPr lang="en-US" dirty="0" smtClean="0"/>
              <a:t>It is quite possibly the main apparatuses of ML since it is utilized in the most indispensable parts of machine learning which incorporate constructing tensor calculations and deep neural networks. </a:t>
            </a:r>
          </a:p>
          <a:p>
            <a:pPr fontAlgn="base"/>
            <a:r>
              <a:rPr lang="en-US" dirty="0" err="1" smtClean="0"/>
              <a:t>Pytorch</a:t>
            </a:r>
            <a:r>
              <a:rPr lang="en-US" dirty="0" smtClean="0"/>
              <a:t> deep learning tool is founded on Python. Alongside this, it is the best option in contrast to </a:t>
            </a:r>
            <a:r>
              <a:rPr lang="en-US" dirty="0" err="1" smtClean="0"/>
              <a:t>NumPy</a:t>
            </a:r>
            <a:r>
              <a:rPr lang="en-US" dirty="0" smtClean="0"/>
              <a:t>.</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b="1" u="sng" dirty="0" smtClean="0">
                <a:solidFill>
                  <a:schemeClr val="tx1">
                    <a:lumMod val="75000"/>
                    <a:lumOff val="25000"/>
                  </a:schemeClr>
                </a:solidFill>
                <a:latin typeface="+mn-lt"/>
              </a:rPr>
              <a:t>INTRODUCTION TO AI &amp; DEEP LEARNING</a:t>
            </a:r>
            <a:endParaRPr lang="en-US" sz="32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859709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TOOLS FOR DEEP LEARNING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85000" lnSpcReduction="20000"/>
          </a:bodyPr>
          <a:lstStyle/>
          <a:p>
            <a:pPr fontAlgn="base">
              <a:buNone/>
            </a:pPr>
            <a:r>
              <a:rPr lang="en-US" b="1" dirty="0" smtClean="0"/>
              <a:t>6. H20.ai: </a:t>
            </a:r>
            <a:endParaRPr lang="en-US" dirty="0" smtClean="0"/>
          </a:p>
          <a:p>
            <a:pPr fontAlgn="base"/>
            <a:r>
              <a:rPr lang="en-US" dirty="0" smtClean="0"/>
              <a:t>H20’s deep learning tool gives a versatile multi-layer AI neural network. </a:t>
            </a:r>
          </a:p>
          <a:p>
            <a:pPr fontAlgn="base"/>
            <a:r>
              <a:rPr lang="en-US" dirty="0" smtClean="0"/>
              <a:t>H20’s possibly an entirely open-source, appropriated in-memory ML stage with direct adaptability. </a:t>
            </a:r>
          </a:p>
          <a:p>
            <a:pPr fontAlgn="base"/>
            <a:r>
              <a:rPr lang="en-US" dirty="0" smtClean="0"/>
              <a:t>H20’s backings the principal broadly utilized measurable and ML calculations including deep learning, generalized linear models, gradient boosted machines, and so on. </a:t>
            </a:r>
          </a:p>
          <a:p>
            <a:pPr fontAlgn="base"/>
            <a:r>
              <a:rPr lang="en-US" dirty="0" smtClean="0"/>
              <a:t>This artificial neural network includes a few parameters and components which can be modified likewise dependent on the data stored. </a:t>
            </a:r>
          </a:p>
          <a:p>
            <a:pPr fontAlgn="base"/>
            <a:r>
              <a:rPr lang="en-US" dirty="0" smtClean="0"/>
              <a:t>It likewise contains a rate-adaptive and annealing learning rate to output profoundly prescient yield.</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TOOLS FOR DEEP LEARNING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56272"/>
            <a:ext cx="9044887" cy="4549266"/>
          </a:xfrm>
        </p:spPr>
        <p:txBody>
          <a:bodyPr>
            <a:normAutofit fontScale="77500" lnSpcReduction="20000"/>
          </a:bodyPr>
          <a:lstStyle/>
          <a:p>
            <a:pPr fontAlgn="base">
              <a:buNone/>
            </a:pPr>
            <a:r>
              <a:rPr lang="en-US" b="1" dirty="0" smtClean="0"/>
              <a:t>7. </a:t>
            </a:r>
            <a:r>
              <a:rPr lang="en-US" b="1" dirty="0" err="1" smtClean="0"/>
              <a:t>Keras</a:t>
            </a:r>
            <a:r>
              <a:rPr lang="en-US" b="1" dirty="0" smtClean="0"/>
              <a:t>: </a:t>
            </a:r>
            <a:endParaRPr lang="en-US" dirty="0" smtClean="0"/>
          </a:p>
          <a:p>
            <a:pPr fontAlgn="base"/>
            <a:r>
              <a:rPr lang="en-US" dirty="0" err="1" smtClean="0"/>
              <a:t>Keras</a:t>
            </a:r>
            <a:r>
              <a:rPr lang="en-US" dirty="0" smtClean="0"/>
              <a:t> deep learning tool is a deep learning library that has negligible functionalities. </a:t>
            </a:r>
          </a:p>
          <a:p>
            <a:pPr fontAlgn="base"/>
            <a:r>
              <a:rPr lang="en-US" dirty="0" err="1" smtClean="0"/>
              <a:t>Keras</a:t>
            </a:r>
            <a:r>
              <a:rPr lang="en-US" dirty="0" smtClean="0"/>
              <a:t> deep learning tool was created with attention to empowering quick experimentation and works with </a:t>
            </a:r>
            <a:r>
              <a:rPr lang="en-US" dirty="0" err="1" smtClean="0"/>
              <a:t>TensorFlow</a:t>
            </a:r>
            <a:r>
              <a:rPr lang="en-US" dirty="0" smtClean="0"/>
              <a:t> and </a:t>
            </a:r>
            <a:r>
              <a:rPr lang="en-US" dirty="0" err="1" smtClean="0"/>
              <a:t>Theano</a:t>
            </a:r>
            <a:r>
              <a:rPr lang="en-US" dirty="0" smtClean="0"/>
              <a:t>. </a:t>
            </a:r>
          </a:p>
          <a:p>
            <a:pPr fontAlgn="base"/>
            <a:r>
              <a:rPr lang="en-US" dirty="0" smtClean="0"/>
              <a:t>The key advantage is that it can take you from thought to bring about a quick speed. </a:t>
            </a:r>
          </a:p>
          <a:p>
            <a:pPr fontAlgn="base"/>
            <a:r>
              <a:rPr lang="en-US" dirty="0" err="1" smtClean="0"/>
              <a:t>Keras</a:t>
            </a:r>
            <a:r>
              <a:rPr lang="en-US" dirty="0" smtClean="0"/>
              <a:t> deep learning tool is created in Python and fills in as an undeniable level neural networks library fit for running on top of either </a:t>
            </a:r>
            <a:r>
              <a:rPr lang="en-US" dirty="0" err="1" smtClean="0"/>
              <a:t>Theano</a:t>
            </a:r>
            <a:r>
              <a:rPr lang="en-US" dirty="0" smtClean="0"/>
              <a:t> or </a:t>
            </a:r>
            <a:r>
              <a:rPr lang="en-US" dirty="0" err="1" smtClean="0"/>
              <a:t>TensorFlow</a:t>
            </a:r>
            <a:r>
              <a:rPr lang="en-US" dirty="0" smtClean="0"/>
              <a:t>. </a:t>
            </a:r>
          </a:p>
          <a:p>
            <a:pPr fontAlgn="base"/>
            <a:r>
              <a:rPr lang="en-US" dirty="0" smtClean="0"/>
              <a:t>It takes into consideration simple and quick prototyping utilizing minimalism, extensibility, and total modularity. </a:t>
            </a:r>
          </a:p>
          <a:p>
            <a:pPr fontAlgn="base"/>
            <a:r>
              <a:rPr lang="en-US" dirty="0" err="1" smtClean="0"/>
              <a:t>Keras</a:t>
            </a:r>
            <a:r>
              <a:rPr lang="en-US" dirty="0" smtClean="0"/>
              <a:t> deep learning tool underpins recurrent networks, </a:t>
            </a:r>
            <a:r>
              <a:rPr lang="en-US" dirty="0" err="1" smtClean="0"/>
              <a:t>convolutional</a:t>
            </a:r>
            <a:r>
              <a:rPr lang="en-US" dirty="0" smtClean="0"/>
              <a:t> networks, a combination of both, and self-assertive availability plans like multi-output and multi-input training.</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solidFill>
                  <a:schemeClr val="tx1">
                    <a:lumMod val="75000"/>
                    <a:lumOff val="25000"/>
                  </a:schemeClr>
                </a:solidFill>
                <a:latin typeface="+mn-lt"/>
              </a:rPr>
              <a:t>WHAT IS DEEP NEURAL NET OPTIMIZATION , TUNING &amp; INTERPRETABILITY ?</a:t>
            </a:r>
            <a:endParaRPr lang="en-US" sz="2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lstStyle/>
          <a:p>
            <a:r>
              <a:rPr lang="en-US" dirty="0" smtClean="0"/>
              <a:t>Optimizers are </a:t>
            </a:r>
            <a:r>
              <a:rPr lang="en-US" b="1" dirty="0" smtClean="0"/>
              <a:t>algorithms or methods used to change the attributes of your neural network such as weights and learning rate in order to reduce the losses</a:t>
            </a:r>
            <a:r>
              <a:rPr lang="en-US" dirty="0" smtClean="0"/>
              <a:t>. </a:t>
            </a:r>
          </a:p>
          <a:p>
            <a:r>
              <a:rPr lang="en-US" dirty="0" smtClean="0"/>
              <a:t>Optimizers help to get results faster.</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OPTIMIZATION.png"/>
          <p:cNvPicPr>
            <a:picLocks noChangeAspect="1"/>
          </p:cNvPicPr>
          <p:nvPr/>
        </p:nvPicPr>
        <p:blipFill>
          <a:blip r:embed="rId3"/>
          <a:stretch>
            <a:fillRect/>
          </a:stretch>
        </p:blipFill>
        <p:spPr>
          <a:xfrm>
            <a:off x="2858651" y="3398806"/>
            <a:ext cx="4404360" cy="284793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TYPES OF OPTIMIZERS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aphicFrame>
        <p:nvGraphicFramePr>
          <p:cNvPr id="7" name="Content Placeholder 6"/>
          <p:cNvGraphicFramePr>
            <a:graphicFrameLocks noGrp="1"/>
          </p:cNvGraphicFramePr>
          <p:nvPr>
            <p:ph sz="quarter" idx="13"/>
          </p:nvPr>
        </p:nvGraphicFramePr>
        <p:xfrm>
          <a:off x="838200" y="1518249"/>
          <a:ext cx="9045575" cy="4687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 xmlns:a16="http://schemas.microsoft.com/office/drawing/2014/main" id="{A98F39A8-B7B2-4ADF-9790-4B7F910276FE}"/>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ARE THE DIFFERENT TYPE OF OPTIMIZERS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85000" lnSpcReduction="20000"/>
          </a:bodyPr>
          <a:lstStyle/>
          <a:p>
            <a:pPr>
              <a:buNone/>
            </a:pPr>
            <a:r>
              <a:rPr lang="en-US" b="1" u="sng" dirty="0" smtClean="0"/>
              <a:t>1. GRADIENT DESCENT :- </a:t>
            </a:r>
          </a:p>
          <a:p>
            <a:r>
              <a:rPr lang="en-US" dirty="0" smtClean="0"/>
              <a:t>Gradient Descent is the most basic but most used optimization algorithm. </a:t>
            </a:r>
          </a:p>
          <a:p>
            <a:r>
              <a:rPr lang="en-US" dirty="0" smtClean="0"/>
              <a:t>It’s used heavily in linear regression and classification algorithms. </a:t>
            </a:r>
          </a:p>
          <a:p>
            <a:r>
              <a:rPr lang="en-US" dirty="0" err="1" smtClean="0"/>
              <a:t>Backpropagation</a:t>
            </a:r>
            <a:r>
              <a:rPr lang="en-US" dirty="0" smtClean="0"/>
              <a:t> in neural networks also uses a gradient descent algorithm.</a:t>
            </a:r>
          </a:p>
          <a:p>
            <a:r>
              <a:rPr lang="en-US" dirty="0" smtClean="0"/>
              <a:t>Gradient descent is a first-order optimization algorithm which is dependent on the first order derivative of a loss function. </a:t>
            </a:r>
          </a:p>
          <a:p>
            <a:r>
              <a:rPr lang="en-US" dirty="0" smtClean="0"/>
              <a:t>It calculates that which way the weights should be altered so that the function can reach a minima. </a:t>
            </a:r>
          </a:p>
          <a:p>
            <a:r>
              <a:rPr lang="en-US" dirty="0" smtClean="0"/>
              <a:t>Through </a:t>
            </a:r>
            <a:r>
              <a:rPr lang="en-US" dirty="0" err="1" smtClean="0"/>
              <a:t>backpropagation</a:t>
            </a:r>
            <a:r>
              <a:rPr lang="en-US" dirty="0" smtClean="0"/>
              <a:t>, the loss is transferred from one layer to another and the model’s parameters also known as weights are modified depending on the losses so that the loss can be minimized.</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GRADIENT DESCENT</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85000" lnSpcReduction="20000"/>
          </a:bodyPr>
          <a:lstStyle/>
          <a:p>
            <a:r>
              <a:rPr lang="en-US" dirty="0" smtClean="0"/>
              <a:t>Algorithm: </a:t>
            </a:r>
            <a:r>
              <a:rPr lang="en-US" b="1" dirty="0" smtClean="0"/>
              <a:t>θ=θ−α⋅∇J(θ)</a:t>
            </a:r>
            <a:endParaRPr lang="en-US" dirty="0" smtClean="0"/>
          </a:p>
          <a:p>
            <a:r>
              <a:rPr lang="en-US" b="1" dirty="0" smtClean="0"/>
              <a:t>Advantages</a:t>
            </a:r>
            <a:r>
              <a:rPr lang="en-US" dirty="0" smtClean="0"/>
              <a:t>:</a:t>
            </a:r>
          </a:p>
          <a:p>
            <a:r>
              <a:rPr lang="en-US" dirty="0" smtClean="0"/>
              <a:t>Easy computation.</a:t>
            </a:r>
          </a:p>
          <a:p>
            <a:r>
              <a:rPr lang="en-US" dirty="0" smtClean="0"/>
              <a:t>Easy to implement.</a:t>
            </a:r>
          </a:p>
          <a:p>
            <a:r>
              <a:rPr lang="en-US" dirty="0" smtClean="0"/>
              <a:t>Easy to understand.</a:t>
            </a:r>
          </a:p>
          <a:p>
            <a:r>
              <a:rPr lang="en-US" b="1" dirty="0" smtClean="0"/>
              <a:t>Disadvantages</a:t>
            </a:r>
            <a:r>
              <a:rPr lang="en-US" dirty="0" smtClean="0"/>
              <a:t>:</a:t>
            </a:r>
          </a:p>
          <a:p>
            <a:r>
              <a:rPr lang="en-US" dirty="0" smtClean="0"/>
              <a:t>May trap at local minima.</a:t>
            </a:r>
          </a:p>
          <a:p>
            <a:r>
              <a:rPr lang="en-US" dirty="0" smtClean="0"/>
              <a:t>Weights are changed after calculating gradient on the whole dataset. So, if the dataset is too large than this may take years to converge to the minima.</a:t>
            </a:r>
          </a:p>
          <a:p>
            <a:r>
              <a:rPr lang="en-US" dirty="0" smtClean="0"/>
              <a:t>Requires large memory to calculate gradient on the whole dataset.</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474454"/>
            <a:ext cx="9044887" cy="707366"/>
          </a:xfrm>
        </p:spPr>
        <p:txBody>
          <a:bodyPr>
            <a:normAutofit/>
          </a:bodyPr>
          <a:lstStyle/>
          <a:p>
            <a:pPr algn="ctr"/>
            <a:r>
              <a:rPr lang="en-US" sz="2800" dirty="0" smtClean="0">
                <a:solidFill>
                  <a:schemeClr val="tx1">
                    <a:lumMod val="75000"/>
                    <a:lumOff val="25000"/>
                  </a:schemeClr>
                </a:solidFill>
                <a:latin typeface="+mn-lt"/>
              </a:rPr>
              <a:t>WHAT ARE THE DIFFERENT TYPE OF OPTIMIZERS ?</a:t>
            </a:r>
            <a:endParaRPr lang="en-US" sz="28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380226"/>
            <a:ext cx="9044887" cy="4825312"/>
          </a:xfrm>
        </p:spPr>
        <p:txBody>
          <a:bodyPr>
            <a:normAutofit fontScale="62500" lnSpcReduction="20000"/>
          </a:bodyPr>
          <a:lstStyle/>
          <a:p>
            <a:pPr>
              <a:buNone/>
            </a:pPr>
            <a:r>
              <a:rPr lang="en-US" b="1" u="sng" dirty="0" smtClean="0"/>
              <a:t>2. Stochastic Gradient Descent</a:t>
            </a:r>
            <a:endParaRPr lang="en-US" u="sng" dirty="0" smtClean="0"/>
          </a:p>
          <a:p>
            <a:r>
              <a:rPr lang="en-US" dirty="0" smtClean="0"/>
              <a:t>It’s a variant of Gradient Descent. It tries to update the model’s parameters more frequently. In this, the model parameters are altered after computation of loss on each training example. So, if the dataset contains 1000 rows SGD will update the model parameters 1000 times in one cycle of dataset instead of one time as in Gradient Descent.</a:t>
            </a:r>
          </a:p>
          <a:p>
            <a:r>
              <a:rPr lang="en-US" b="1" dirty="0" smtClean="0"/>
              <a:t>θ=θ−α⋅∇J(</a:t>
            </a:r>
            <a:r>
              <a:rPr lang="en-US" b="1" dirty="0" err="1" smtClean="0"/>
              <a:t>θ;x</a:t>
            </a:r>
            <a:r>
              <a:rPr lang="en-US" b="1" dirty="0" smtClean="0"/>
              <a:t>(</a:t>
            </a:r>
            <a:r>
              <a:rPr lang="en-US" b="1" dirty="0" err="1" smtClean="0"/>
              <a:t>i</a:t>
            </a:r>
            <a:r>
              <a:rPr lang="en-US" b="1" dirty="0" smtClean="0"/>
              <a:t>);y(</a:t>
            </a:r>
            <a:r>
              <a:rPr lang="en-US" b="1" dirty="0" err="1" smtClean="0"/>
              <a:t>i</a:t>
            </a:r>
            <a:r>
              <a:rPr lang="en-US" b="1" dirty="0" smtClean="0"/>
              <a:t>)) , where {x(</a:t>
            </a:r>
            <a:r>
              <a:rPr lang="en-US" b="1" dirty="0" err="1" smtClean="0"/>
              <a:t>i</a:t>
            </a:r>
            <a:r>
              <a:rPr lang="en-US" b="1" dirty="0" smtClean="0"/>
              <a:t>) ,y(</a:t>
            </a:r>
            <a:r>
              <a:rPr lang="en-US" b="1" dirty="0" err="1" smtClean="0"/>
              <a:t>i</a:t>
            </a:r>
            <a:r>
              <a:rPr lang="en-US" b="1" dirty="0" smtClean="0"/>
              <a:t>)} are the training examples</a:t>
            </a:r>
            <a:r>
              <a:rPr lang="en-US" dirty="0" smtClean="0"/>
              <a:t>.</a:t>
            </a:r>
          </a:p>
          <a:p>
            <a:r>
              <a:rPr lang="en-US" dirty="0" smtClean="0"/>
              <a:t>As the model parameters are frequently updated parameters have high variance and fluctuations in loss functions at different intensities.</a:t>
            </a:r>
          </a:p>
          <a:p>
            <a:r>
              <a:rPr lang="en-US" b="1" dirty="0" smtClean="0"/>
              <a:t>Advantages</a:t>
            </a:r>
            <a:r>
              <a:rPr lang="en-US" dirty="0" smtClean="0"/>
              <a:t>:</a:t>
            </a:r>
          </a:p>
          <a:p>
            <a:r>
              <a:rPr lang="en-US" dirty="0" smtClean="0"/>
              <a:t>Frequent updates of model parameters hence, converges in less time.</a:t>
            </a:r>
          </a:p>
          <a:p>
            <a:r>
              <a:rPr lang="en-US" dirty="0" smtClean="0"/>
              <a:t>Requires less memory as no need to store values of loss functions.</a:t>
            </a:r>
          </a:p>
          <a:p>
            <a:r>
              <a:rPr lang="en-US" dirty="0" smtClean="0"/>
              <a:t>May get new minima’s.</a:t>
            </a:r>
          </a:p>
          <a:p>
            <a:r>
              <a:rPr lang="en-US" b="1" dirty="0" smtClean="0"/>
              <a:t>Disadvantages</a:t>
            </a:r>
            <a:r>
              <a:rPr lang="en-US" dirty="0" smtClean="0"/>
              <a:t>:</a:t>
            </a:r>
          </a:p>
          <a:p>
            <a:r>
              <a:rPr lang="en-US" dirty="0" smtClean="0"/>
              <a:t>High variance in model parameters.</a:t>
            </a:r>
          </a:p>
          <a:p>
            <a:r>
              <a:rPr lang="en-US" dirty="0" smtClean="0"/>
              <a:t>May shoot even after achieving global minima.</a:t>
            </a:r>
          </a:p>
          <a:p>
            <a:r>
              <a:rPr lang="en-US" dirty="0" smtClean="0"/>
              <a:t>To get the same convergence as gradient descent needs to slowly reduce the value of learning rate.</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ARE THE DIFFERENT TYPE OF OPTIMIZERS ?</a:t>
            </a:r>
            <a:endParaRPr lang="en-US" sz="28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39019"/>
            <a:ext cx="9044887" cy="4566519"/>
          </a:xfrm>
        </p:spPr>
        <p:txBody>
          <a:bodyPr>
            <a:normAutofit fontScale="70000" lnSpcReduction="20000"/>
          </a:bodyPr>
          <a:lstStyle/>
          <a:p>
            <a:pPr>
              <a:buNone/>
            </a:pPr>
            <a:r>
              <a:rPr lang="en-US" b="1" u="sng" dirty="0" smtClean="0"/>
              <a:t>3. Mini-Batch Gradient Descent</a:t>
            </a:r>
          </a:p>
          <a:p>
            <a:r>
              <a:rPr lang="en-US" dirty="0" smtClean="0"/>
              <a:t>It’s best among all the variations of gradient descent algorithms. It is an improvement on both SGD and standard gradient descent. It updates the model parameters after every batch. So, the dataset is divided into various batches and after every batch, the parameters are updated.</a:t>
            </a:r>
          </a:p>
          <a:p>
            <a:r>
              <a:rPr lang="en-US" b="1" dirty="0" smtClean="0"/>
              <a:t>θ=θ−α⋅∇J(θ; B(</a:t>
            </a:r>
            <a:r>
              <a:rPr lang="en-US" b="1" dirty="0" err="1" smtClean="0"/>
              <a:t>i</a:t>
            </a:r>
            <a:r>
              <a:rPr lang="en-US" b="1" dirty="0" smtClean="0"/>
              <a:t>)), where {B(</a:t>
            </a:r>
            <a:r>
              <a:rPr lang="en-US" b="1" dirty="0" err="1" smtClean="0"/>
              <a:t>i</a:t>
            </a:r>
            <a:r>
              <a:rPr lang="en-US" b="1" dirty="0" smtClean="0"/>
              <a:t>)} are the batches of training examples</a:t>
            </a:r>
            <a:r>
              <a:rPr lang="en-US" dirty="0" smtClean="0"/>
              <a:t>.</a:t>
            </a:r>
          </a:p>
          <a:p>
            <a:r>
              <a:rPr lang="en-US" b="1" dirty="0" smtClean="0"/>
              <a:t>Advantages</a:t>
            </a:r>
            <a:r>
              <a:rPr lang="en-US" dirty="0" smtClean="0"/>
              <a:t>:</a:t>
            </a:r>
          </a:p>
          <a:p>
            <a:r>
              <a:rPr lang="en-US" dirty="0" smtClean="0"/>
              <a:t>Frequently updates the model parameters and also has less variance.</a:t>
            </a:r>
          </a:p>
          <a:p>
            <a:r>
              <a:rPr lang="en-US" dirty="0" smtClean="0"/>
              <a:t>Requires medium amount of memory.</a:t>
            </a:r>
          </a:p>
          <a:p>
            <a:r>
              <a:rPr lang="en-US" b="1" dirty="0" smtClean="0"/>
              <a:t>All types of Gradient Descent have some challenges:</a:t>
            </a:r>
            <a:endParaRPr lang="en-US" dirty="0" smtClean="0"/>
          </a:p>
          <a:p>
            <a:r>
              <a:rPr lang="en-US" dirty="0" smtClean="0"/>
              <a:t>Choosing an optimum value of the learning rate. If the learning rate is too small than gradient descent may take ages to converge.</a:t>
            </a:r>
          </a:p>
          <a:p>
            <a:r>
              <a:rPr lang="en-US" dirty="0" smtClean="0"/>
              <a:t>Have a constant learning rate for all the parameters. There may be some parameters which we may not want to change at the same rate.</a:t>
            </a:r>
          </a:p>
          <a:p>
            <a:r>
              <a:rPr lang="en-US" dirty="0" smtClean="0"/>
              <a:t>May get trapped at local minima.</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TUNING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2822330"/>
            <a:ext cx="9044887" cy="3383207"/>
          </a:xfrm>
        </p:spPr>
        <p:txBody>
          <a:bodyPr/>
          <a:lstStyle/>
          <a:p>
            <a:r>
              <a:rPr lang="en-US" dirty="0" smtClean="0"/>
              <a:t>The </a:t>
            </a:r>
            <a:r>
              <a:rPr lang="en-US" dirty="0" err="1" smtClean="0"/>
              <a:t>hyperparameters</a:t>
            </a:r>
            <a:r>
              <a:rPr lang="en-US" dirty="0" smtClean="0"/>
              <a:t> to tune are </a:t>
            </a:r>
            <a:r>
              <a:rPr lang="en-US" b="1" dirty="0" smtClean="0"/>
              <a:t>the number of neurons, activation function, optimizer, learning rate, batch size, and epochs</a:t>
            </a:r>
            <a:r>
              <a:rPr lang="en-US" dirty="0" smtClean="0"/>
              <a:t>. The second step is to tune the number of layers.</a:t>
            </a:r>
          </a:p>
          <a:p>
            <a:endParaRPr lang="en-US" dirty="0" smtClean="0"/>
          </a:p>
          <a:p>
            <a:endParaRPr lang="en-US" dirty="0" smtClean="0"/>
          </a:p>
          <a:p>
            <a:endParaRPr lang="en-US" dirty="0" smtClean="0"/>
          </a:p>
          <a:p>
            <a:endParaRPr lang="en-US"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AUTO ENCODERS?</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733909"/>
            <a:ext cx="9044887" cy="4471629"/>
          </a:xfrm>
        </p:spPr>
        <p:txBody>
          <a:bodyPr>
            <a:normAutofit fontScale="92500" lnSpcReduction="10000"/>
          </a:bodyPr>
          <a:lstStyle/>
          <a:p>
            <a:r>
              <a:rPr lang="en-US" dirty="0" err="1" smtClean="0"/>
              <a:t>Autoencoders</a:t>
            </a:r>
            <a:r>
              <a:rPr lang="en-US" dirty="0" smtClean="0"/>
              <a:t> are a type of neural network that learns the data encodings from the dataset in an unsupervised way. </a:t>
            </a:r>
          </a:p>
          <a:p>
            <a:r>
              <a:rPr lang="en-US" dirty="0" smtClean="0"/>
              <a:t>It basically contains two parts: the first one is an encoder which is similar to the convolution neural network except for the last layer. </a:t>
            </a:r>
          </a:p>
          <a:p>
            <a:r>
              <a:rPr lang="en-US" dirty="0" smtClean="0"/>
              <a:t>The aim of the encoder to learn efficient data encoding from the dataset and pass it into a bottleneck architecture.</a:t>
            </a:r>
          </a:p>
          <a:p>
            <a:r>
              <a:rPr lang="en-US" dirty="0" smtClean="0"/>
              <a:t>The other part of the </a:t>
            </a:r>
            <a:r>
              <a:rPr lang="en-US" dirty="0" err="1" smtClean="0"/>
              <a:t>Autoencoder</a:t>
            </a:r>
            <a:r>
              <a:rPr lang="en-US" dirty="0" smtClean="0"/>
              <a:t> is a decoder that uses latent space in the bottleneck layer to regenerate the images similar to the dataset. </a:t>
            </a:r>
          </a:p>
          <a:p>
            <a:r>
              <a:rPr lang="en-US" dirty="0" smtClean="0"/>
              <a:t>These results </a:t>
            </a:r>
            <a:r>
              <a:rPr lang="en-US" dirty="0" err="1" smtClean="0"/>
              <a:t>backpropagate</a:t>
            </a:r>
            <a:r>
              <a:rPr lang="en-US" dirty="0" smtClean="0"/>
              <a:t> from the neural network in the form of the loss function.</a:t>
            </a:r>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5" name="Picture 4">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8" name="Picture 7" descr="IN1.jpg"/>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 xmlns:p14="http://schemas.microsoft.com/office/powerpoint/2010/main" val="3600111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IS VARIATIONAL AUTOENCODER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lnSpcReduction="10000"/>
          </a:bodyPr>
          <a:lstStyle/>
          <a:p>
            <a:pPr fontAlgn="base"/>
            <a:r>
              <a:rPr lang="en-US" dirty="0" err="1" smtClean="0"/>
              <a:t>Variational</a:t>
            </a:r>
            <a:r>
              <a:rPr lang="en-US" dirty="0" smtClean="0"/>
              <a:t> </a:t>
            </a:r>
            <a:r>
              <a:rPr lang="en-US" dirty="0" err="1" smtClean="0"/>
              <a:t>AutoEncoder</a:t>
            </a:r>
            <a:r>
              <a:rPr lang="en-US" dirty="0" smtClean="0"/>
              <a:t> was proposed in 2013 by </a:t>
            </a:r>
            <a:r>
              <a:rPr lang="en-US" dirty="0" err="1" smtClean="0"/>
              <a:t>Knigma</a:t>
            </a:r>
            <a:r>
              <a:rPr lang="en-US" dirty="0" smtClean="0"/>
              <a:t> and Welling at Google and Qualcomm. </a:t>
            </a:r>
          </a:p>
          <a:p>
            <a:pPr fontAlgn="base"/>
            <a:r>
              <a:rPr lang="en-US" dirty="0" smtClean="0"/>
              <a:t>A </a:t>
            </a:r>
            <a:r>
              <a:rPr lang="en-US" dirty="0" err="1" smtClean="0"/>
              <a:t>variational</a:t>
            </a:r>
            <a:r>
              <a:rPr lang="en-US" dirty="0" smtClean="0"/>
              <a:t> </a:t>
            </a:r>
            <a:r>
              <a:rPr lang="en-US" dirty="0" err="1" smtClean="0"/>
              <a:t>AutoEncoder</a:t>
            </a:r>
            <a:r>
              <a:rPr lang="en-US" dirty="0" smtClean="0"/>
              <a:t> (VAE) provides a probabilistic manner for describing an observation in latent space. </a:t>
            </a:r>
          </a:p>
          <a:p>
            <a:pPr fontAlgn="base"/>
            <a:r>
              <a:rPr lang="en-US" dirty="0" smtClean="0"/>
              <a:t>Thus, rather than building an encoder that outputs a single value to describe each latent state attribute, we’ll formulate our encoder to describe a probability distribution for each latent attribute.</a:t>
            </a:r>
          </a:p>
          <a:p>
            <a:pPr fontAlgn="base"/>
            <a:r>
              <a:rPr lang="en-US" dirty="0" smtClean="0"/>
              <a:t>It has many applications such as data compression, synthetic data creation etc.</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VARIATIONAL AUTOENCODER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04513"/>
            <a:ext cx="9044887" cy="4601025"/>
          </a:xfrm>
        </p:spPr>
        <p:txBody>
          <a:bodyPr/>
          <a:lstStyle/>
          <a:p>
            <a:r>
              <a:rPr lang="en-US" sz="2400" dirty="0" err="1" smtClean="0"/>
              <a:t>Variational</a:t>
            </a:r>
            <a:r>
              <a:rPr lang="en-US" sz="2400" dirty="0" smtClean="0"/>
              <a:t> </a:t>
            </a:r>
            <a:r>
              <a:rPr lang="en-US" sz="2400" dirty="0" err="1" smtClean="0"/>
              <a:t>autoencoder</a:t>
            </a:r>
            <a:r>
              <a:rPr lang="en-US" sz="2400" dirty="0" smtClean="0"/>
              <a:t> is different from </a:t>
            </a:r>
            <a:r>
              <a:rPr lang="en-US" sz="2400" dirty="0" err="1" smtClean="0"/>
              <a:t>autoencoder</a:t>
            </a:r>
            <a:r>
              <a:rPr lang="en-US" sz="2400" dirty="0" smtClean="0"/>
              <a:t> in a way such that it provides a statistic manner for describing the samples of the dataset in latent space. Therefore, in </a:t>
            </a:r>
            <a:r>
              <a:rPr lang="en-US" sz="2400" dirty="0" err="1" smtClean="0"/>
              <a:t>variational</a:t>
            </a:r>
            <a:r>
              <a:rPr lang="en-US" sz="2400" dirty="0" smtClean="0"/>
              <a:t> </a:t>
            </a:r>
            <a:r>
              <a:rPr lang="en-US" sz="2400" dirty="0" err="1" smtClean="0"/>
              <a:t>autoencoder</a:t>
            </a:r>
            <a:r>
              <a:rPr lang="en-US" sz="2400" dirty="0" smtClean="0"/>
              <a:t>, the encoder outputs a probability distribution in the bottleneck layer instead of a single output value.</a:t>
            </a:r>
          </a:p>
          <a:p>
            <a:endParaRPr lang="en-US" sz="2400" dirty="0" smtClean="0"/>
          </a:p>
          <a:p>
            <a:endParaRPr lang="en-US" dirty="0" smtClean="0"/>
          </a:p>
          <a:p>
            <a:endParaRPr lang="en-US" dirty="0" smtClean="0"/>
          </a:p>
          <a:p>
            <a:endParaRPr lang="en-US"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VARIATIONAL_ENCODER.jpg"/>
          <p:cNvPicPr>
            <a:picLocks noChangeAspect="1"/>
          </p:cNvPicPr>
          <p:nvPr/>
        </p:nvPicPr>
        <p:blipFill>
          <a:blip r:embed="rId3"/>
          <a:stretch>
            <a:fillRect/>
          </a:stretch>
        </p:blipFill>
        <p:spPr>
          <a:xfrm>
            <a:off x="2882636" y="3537549"/>
            <a:ext cx="5029200" cy="2819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IS DEEP GENERATIVE MODELS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90777"/>
            <a:ext cx="9044887" cy="4514761"/>
          </a:xfrm>
        </p:spPr>
        <p:txBody>
          <a:bodyPr>
            <a:normAutofit fontScale="92500" lnSpcReduction="20000"/>
          </a:bodyPr>
          <a:lstStyle/>
          <a:p>
            <a:r>
              <a:rPr lang="en-US" dirty="0" smtClean="0"/>
              <a:t>Generative models learn the distribution of the training data and help in generating new data points from the learned distribution by sampling those distribution. </a:t>
            </a:r>
          </a:p>
          <a:p>
            <a:r>
              <a:rPr lang="en-US" dirty="0" smtClean="0"/>
              <a:t>In most cases, Gaussian distribution of the data are assumed. </a:t>
            </a:r>
          </a:p>
          <a:p>
            <a:r>
              <a:rPr lang="en-US" dirty="0" smtClean="0"/>
              <a:t>Further, a deep generative model is an unsupervised learning technique that learns the distribution of the training data while optimizing the loss function of the model network. </a:t>
            </a:r>
          </a:p>
          <a:p>
            <a:r>
              <a:rPr lang="en-US" dirty="0" smtClean="0"/>
              <a:t>There are several variants of the deep generative models and most of them are used to perform dual function viz. abstraction and generation. </a:t>
            </a:r>
          </a:p>
          <a:p>
            <a:r>
              <a:rPr lang="en-US" dirty="0" smtClean="0"/>
              <a:t>These models are also classified depending on whether the network is learning an explicit or an implicit probability distribution.</a:t>
            </a:r>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ARE THE TYPES OF GENERATIVE MODELS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26875"/>
            <a:ext cx="9044887" cy="4678663"/>
          </a:xfrm>
        </p:spPr>
        <p:txBody>
          <a:bodyPr>
            <a:normAutofit fontScale="62500" lnSpcReduction="20000"/>
          </a:bodyPr>
          <a:lstStyle/>
          <a:p>
            <a:pPr>
              <a:buNone/>
            </a:pPr>
            <a:r>
              <a:rPr lang="en-US" b="1" dirty="0" smtClean="0"/>
              <a:t>There are three  types of deep generative models:</a:t>
            </a:r>
          </a:p>
          <a:p>
            <a:r>
              <a:rPr lang="en-US" b="1" dirty="0" smtClean="0"/>
              <a:t> </a:t>
            </a:r>
            <a:r>
              <a:rPr lang="en-US" b="1" dirty="0" err="1" smtClean="0"/>
              <a:t>Variational</a:t>
            </a:r>
            <a:r>
              <a:rPr lang="en-US" b="1" dirty="0" smtClean="0"/>
              <a:t> </a:t>
            </a:r>
            <a:r>
              <a:rPr lang="en-US" b="1" dirty="0" err="1" smtClean="0"/>
              <a:t>AutoEncoder</a:t>
            </a:r>
            <a:r>
              <a:rPr lang="en-US" b="1" dirty="0" smtClean="0"/>
              <a:t> (VAE) </a:t>
            </a:r>
          </a:p>
          <a:p>
            <a:r>
              <a:rPr lang="en-US" b="1" dirty="0" smtClean="0"/>
              <a:t>Generative Adversarial Nets (GANs). </a:t>
            </a:r>
          </a:p>
          <a:p>
            <a:r>
              <a:rPr lang="en-US" b="1" dirty="0" smtClean="0"/>
              <a:t>Normalizing Flows (NFs).</a:t>
            </a:r>
          </a:p>
          <a:p>
            <a:r>
              <a:rPr lang="en-US" b="1" u="sng" dirty="0" smtClean="0"/>
              <a:t>VAEs :- </a:t>
            </a:r>
            <a:r>
              <a:rPr lang="en-US" dirty="0" smtClean="0"/>
              <a:t>VAEs are generative models consisting of an encoder and a decoder. </a:t>
            </a:r>
          </a:p>
          <a:p>
            <a:r>
              <a:rPr lang="en-US" dirty="0" smtClean="0"/>
              <a:t>VAEs can perform both abstraction and generation and assume Gaussian distribution for the data. </a:t>
            </a:r>
          </a:p>
          <a:p>
            <a:r>
              <a:rPr lang="en-US" dirty="0" smtClean="0"/>
              <a:t>Most commonly, a trained VAE can be used for generating new data samples from the learnt distribution space. </a:t>
            </a:r>
          </a:p>
          <a:p>
            <a:r>
              <a:rPr lang="en-US" b="1" u="sng" dirty="0" smtClean="0"/>
              <a:t>GANs :- </a:t>
            </a:r>
            <a:r>
              <a:rPr lang="en-US" dirty="0" smtClean="0"/>
              <a:t>GANs are generative models consisting of a generator and a discriminator. </a:t>
            </a:r>
          </a:p>
          <a:p>
            <a:r>
              <a:rPr lang="en-US" dirty="0" smtClean="0"/>
              <a:t>GANs are trained using an adversarial learning technique, where the generator and the discriminator compete with each other. </a:t>
            </a:r>
          </a:p>
          <a:p>
            <a:r>
              <a:rPr lang="en-US" dirty="0" smtClean="0"/>
              <a:t>During this process of training, the generator improves itself and tries to generate more realistic samples which the discriminator cannot distinguish with the real dataset.</a:t>
            </a:r>
          </a:p>
          <a:p>
            <a:r>
              <a:rPr lang="en-US" b="1" u="sng" dirty="0" smtClean="0"/>
              <a:t>NFs :- </a:t>
            </a:r>
            <a:r>
              <a:rPr lang="en-US" dirty="0" smtClean="0"/>
              <a:t>Normalizing Flows are generative models which produce tractable distributions where both sampling and density evaluation can be efficient and exact.</a:t>
            </a:r>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b="1" u="sng" dirty="0" smtClean="0">
                <a:solidFill>
                  <a:schemeClr val="tx1">
                    <a:lumMod val="75000"/>
                    <a:lumOff val="25000"/>
                  </a:schemeClr>
                </a:solidFill>
                <a:latin typeface="+mn-lt"/>
              </a:rPr>
              <a:t>INTRODUCTION TO CONVOLUTIONAL NEURAL NETWORKS</a:t>
            </a:r>
            <a:endParaRPr lang="en-US" sz="32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859709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6274"/>
            <a:ext cx="9044887" cy="824414"/>
          </a:xfrm>
        </p:spPr>
        <p:txBody>
          <a:bodyPr>
            <a:normAutofit/>
          </a:bodyPr>
          <a:lstStyle/>
          <a:p>
            <a:pPr algn="ctr"/>
            <a:r>
              <a:rPr lang="en-US" sz="4000" dirty="0" smtClean="0">
                <a:solidFill>
                  <a:schemeClr val="tx1">
                    <a:lumMod val="75000"/>
                    <a:lumOff val="25000"/>
                  </a:schemeClr>
                </a:solidFill>
                <a:latin typeface="+mn-lt"/>
              </a:rPr>
              <a:t>WHAT IS CONVOLUTION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3512038"/>
          </a:xfrm>
        </p:spPr>
        <p:txBody>
          <a:bodyPr>
            <a:normAutofit/>
          </a:bodyPr>
          <a:lstStyle/>
          <a:p>
            <a:r>
              <a:rPr lang="en-US" sz="2000" dirty="0"/>
              <a:t>The convolutional layer is the core building block of a CNN, and it is where the majority of computation </a:t>
            </a:r>
            <a:r>
              <a:rPr lang="en-US" sz="2000" dirty="0" smtClean="0"/>
              <a:t>occurs.</a:t>
            </a:r>
          </a:p>
          <a:p>
            <a:r>
              <a:rPr lang="en-US" sz="2000" dirty="0" smtClean="0"/>
              <a:t>It </a:t>
            </a:r>
            <a:r>
              <a:rPr lang="en-US" sz="2000" dirty="0"/>
              <a:t>requires a few components, which are input data, a filter, and a feature </a:t>
            </a:r>
            <a:r>
              <a:rPr lang="en-US" sz="2000" dirty="0" smtClean="0"/>
              <a:t>map.</a:t>
            </a:r>
          </a:p>
          <a:p>
            <a:r>
              <a:rPr lang="en-US" sz="2000" dirty="0" smtClean="0"/>
              <a:t>Let’s </a:t>
            </a:r>
            <a:r>
              <a:rPr lang="en-US" sz="2000" dirty="0"/>
              <a:t>assume that the input will be a color image, which is made up of a matrix of pixels in </a:t>
            </a:r>
            <a:r>
              <a:rPr lang="en-US" sz="2000" dirty="0" smtClean="0"/>
              <a:t>3D.</a:t>
            </a:r>
          </a:p>
          <a:p>
            <a:r>
              <a:rPr lang="en-US" sz="2000" dirty="0" smtClean="0"/>
              <a:t>This </a:t>
            </a:r>
            <a:r>
              <a:rPr lang="en-US" sz="2000" dirty="0"/>
              <a:t>means that the input will have three dimensions—a height, width, and depth—which correspond to RGB in an </a:t>
            </a:r>
            <a:r>
              <a:rPr lang="en-US" sz="2000" dirty="0" smtClean="0"/>
              <a:t>image.</a:t>
            </a:r>
          </a:p>
          <a:p>
            <a:r>
              <a:rPr lang="en-US" sz="2000" dirty="0" smtClean="0"/>
              <a:t>We </a:t>
            </a:r>
            <a:r>
              <a:rPr lang="en-US" sz="2000" dirty="0"/>
              <a:t>also have a feature detector, also known as a kernel or a filter, which will move across the receptive fields of the image, checking if the feature is </a:t>
            </a:r>
            <a:r>
              <a:rPr lang="en-US" sz="2000" dirty="0" smtClean="0"/>
              <a:t>present.</a:t>
            </a:r>
          </a:p>
          <a:p>
            <a:r>
              <a:rPr lang="en-US" sz="2000" dirty="0" smtClean="0"/>
              <a:t>This </a:t>
            </a:r>
            <a:r>
              <a:rPr lang="en-US" sz="2000" dirty="0"/>
              <a:t>process is known as a convolution.</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605575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35269"/>
            <a:ext cx="9044887" cy="855419"/>
          </a:xfrm>
        </p:spPr>
        <p:txBody>
          <a:bodyPr>
            <a:normAutofit/>
          </a:bodyPr>
          <a:lstStyle/>
          <a:p>
            <a:pPr algn="ctr"/>
            <a:r>
              <a:rPr lang="en-US" sz="3600" dirty="0" smtClean="0">
                <a:solidFill>
                  <a:schemeClr val="tx1">
                    <a:lumMod val="75000"/>
                    <a:lumOff val="25000"/>
                  </a:schemeClr>
                </a:solidFill>
                <a:latin typeface="+mn-lt"/>
              </a:rPr>
              <a:t>CONVOLUTION </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4098" name="Picture 2" descr="https://1.cms.s81c.com/sites/default/files/2021-01-06/ICLH_Diagram_Batch_02_17A-ConvolutionalNeuralNetworks-WHITEBG.png"/>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686165" y="1930400"/>
            <a:ext cx="7349645"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96969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94592"/>
            <a:ext cx="9044887" cy="940777"/>
          </a:xfrm>
        </p:spPr>
        <p:txBody>
          <a:bodyPr>
            <a:normAutofit/>
          </a:bodyPr>
          <a:lstStyle/>
          <a:p>
            <a:pPr algn="ctr"/>
            <a:r>
              <a:rPr lang="en-US" sz="2800" dirty="0" smtClean="0">
                <a:solidFill>
                  <a:schemeClr val="tx1">
                    <a:lumMod val="75000"/>
                    <a:lumOff val="25000"/>
                  </a:schemeClr>
                </a:solidFill>
                <a:latin typeface="+mn-lt"/>
              </a:rPr>
              <a:t>WHAT IS CONVOLUTIONAL </a:t>
            </a:r>
            <a:r>
              <a:rPr lang="en-US" sz="2800" dirty="0">
                <a:solidFill>
                  <a:schemeClr val="tx1">
                    <a:lumMod val="75000"/>
                    <a:lumOff val="25000"/>
                  </a:schemeClr>
                </a:solidFill>
                <a:latin typeface="+mn-lt"/>
              </a:rPr>
              <a:t>NEURAL </a:t>
            </a:r>
            <a:r>
              <a:rPr lang="en-US" sz="2800" dirty="0" smtClean="0">
                <a:solidFill>
                  <a:schemeClr val="tx1">
                    <a:lumMod val="75000"/>
                    <a:lumOff val="25000"/>
                  </a:schemeClr>
                </a:solidFill>
                <a:latin typeface="+mn-lt"/>
              </a:rPr>
              <a:t>NETWORKS ?</a:t>
            </a:r>
            <a:endParaRPr lang="en-US" sz="28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318609"/>
          </a:xfrm>
        </p:spPr>
        <p:txBody>
          <a:bodyPr>
            <a:noAutofit/>
          </a:bodyPr>
          <a:lstStyle/>
          <a:p>
            <a:r>
              <a:rPr lang="en-US" sz="2400" dirty="0"/>
              <a:t>A Convolutional Neural Network (ConvNet/CNN) is a Deep Learning algorithm which can take in an input image, assign importance (learnable weights and biases) to various aspects/objects in the image and be able to differentiate one from the </a:t>
            </a:r>
            <a:r>
              <a:rPr lang="en-US" sz="2400" dirty="0" smtClean="0"/>
              <a:t>other.</a:t>
            </a:r>
          </a:p>
          <a:p>
            <a:r>
              <a:rPr lang="en-US" sz="2400" dirty="0" smtClean="0"/>
              <a:t>The </a:t>
            </a:r>
            <a:r>
              <a:rPr lang="en-US" sz="2400" dirty="0"/>
              <a:t>pre-processing required in a ConvNet is much lower as compared to other classification </a:t>
            </a:r>
            <a:r>
              <a:rPr lang="en-US" sz="2400" dirty="0" smtClean="0"/>
              <a:t>algorithms.</a:t>
            </a:r>
          </a:p>
          <a:p>
            <a:r>
              <a:rPr lang="en-US" sz="2400" dirty="0" smtClean="0"/>
              <a:t>While </a:t>
            </a:r>
            <a:r>
              <a:rPr lang="en-US" sz="2400" dirty="0"/>
              <a:t>in primitive methods filters are hand-engineered, with enough training, ConvNets have the ability to learn these filters/characteristics.</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912523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687" y="852855"/>
            <a:ext cx="9580184" cy="837834"/>
          </a:xfrm>
        </p:spPr>
        <p:txBody>
          <a:bodyPr>
            <a:noAutofit/>
          </a:bodyPr>
          <a:lstStyle/>
          <a:p>
            <a:pPr algn="ctr"/>
            <a:r>
              <a:rPr lang="en-US" sz="3200" dirty="0">
                <a:solidFill>
                  <a:schemeClr val="tx1">
                    <a:lumMod val="75000"/>
                    <a:lumOff val="25000"/>
                  </a:schemeClr>
                </a:solidFill>
                <a:latin typeface="+mn-lt"/>
              </a:rPr>
              <a:t>CONVOLUTIONAL NEURAL </a:t>
            </a:r>
            <a:r>
              <a:rPr lang="en-US" sz="3200" dirty="0" smtClean="0">
                <a:solidFill>
                  <a:schemeClr val="tx1">
                    <a:lumMod val="75000"/>
                    <a:lumOff val="25000"/>
                  </a:schemeClr>
                </a:solidFill>
                <a:latin typeface="+mn-lt"/>
              </a:rPr>
              <a:t>NETWORKS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2078892"/>
          </a:xfrm>
        </p:spPr>
        <p:txBody>
          <a:bodyPr>
            <a:normAutofit/>
          </a:bodyPr>
          <a:lstStyle/>
          <a:p>
            <a:r>
              <a:rPr lang="en-US" sz="2000" dirty="0"/>
              <a:t>The architecture of a ConvNet is analogous to that of the connectivity pattern of Neurons in the Human Brain and was inspired by the organization of the Visual </a:t>
            </a:r>
            <a:r>
              <a:rPr lang="en-US" sz="2000" dirty="0" smtClean="0"/>
              <a:t>Cortex.</a:t>
            </a:r>
          </a:p>
          <a:p>
            <a:r>
              <a:rPr lang="en-US" sz="2000" dirty="0" smtClean="0"/>
              <a:t>Individual </a:t>
            </a:r>
            <a:r>
              <a:rPr lang="en-US" sz="2000" dirty="0"/>
              <a:t>neurons respond to stimuli only in a restricted region of the visual field known as the Receptive </a:t>
            </a:r>
            <a:r>
              <a:rPr lang="en-US" sz="2000" dirty="0" smtClean="0"/>
              <a:t>Field.</a:t>
            </a:r>
          </a:p>
          <a:p>
            <a:r>
              <a:rPr lang="en-US" sz="2000" dirty="0" smtClean="0"/>
              <a:t>A </a:t>
            </a:r>
            <a:r>
              <a:rPr lang="en-US" sz="2000" dirty="0"/>
              <a:t>collection of such fields overlap to cover the entire visual area.</a:t>
            </a:r>
          </a:p>
        </p:txBody>
      </p:sp>
      <p:pic>
        <p:nvPicPr>
          <p:cNvPr id="3074" name="Picture 2" descr="https://miro.medium.com/max/1400/1*uAeANQIOQPqWZnnuH-VEyw.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97887"/>
            <a:ext cx="9019011" cy="2262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528488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b="1" u="sng" dirty="0" smtClean="0">
                <a:solidFill>
                  <a:schemeClr val="tx1">
                    <a:lumMod val="75000"/>
                    <a:lumOff val="25000"/>
                  </a:schemeClr>
                </a:solidFill>
                <a:latin typeface="+mn-lt"/>
              </a:rPr>
              <a:t>FORWARD PROPAGATION &amp; BACKPROPAGATION FOR CNNS</a:t>
            </a:r>
            <a:endParaRPr lang="en-US" sz="32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252361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3D3C52-5CCD-4614-A16D-AC3D5A371647}"/>
              </a:ext>
            </a:extLst>
          </p:cNvPr>
          <p:cNvSpPr>
            <a:spLocks noGrp="1"/>
          </p:cNvSpPr>
          <p:nvPr>
            <p:ph type="title"/>
          </p:nvPr>
        </p:nvSpPr>
        <p:spPr>
          <a:xfrm>
            <a:off x="838200" y="263769"/>
            <a:ext cx="10196146" cy="650632"/>
          </a:xfrm>
        </p:spPr>
        <p:txBody>
          <a:bodyPr>
            <a:noAutofit/>
          </a:bodyPr>
          <a:lstStyle/>
          <a:p>
            <a:pPr algn="ctr"/>
            <a:r>
              <a:rPr lang="en-IN" sz="4000" u="sng" dirty="0" smtClean="0">
                <a:solidFill>
                  <a:schemeClr val="tx1">
                    <a:lumMod val="75000"/>
                    <a:lumOff val="25000"/>
                  </a:schemeClr>
                </a:solidFill>
              </a:rPr>
              <a:t>CONTENT OF AI &amp; DEEP LEARNING</a:t>
            </a:r>
            <a:endParaRPr lang="en-IN" sz="4000" u="sng" dirty="0">
              <a:solidFill>
                <a:schemeClr val="tx1">
                  <a:lumMod val="75000"/>
                  <a:lumOff val="25000"/>
                </a:schemeClr>
              </a:solidFill>
            </a:endParaRPr>
          </a:p>
        </p:txBody>
      </p:sp>
      <p:sp>
        <p:nvSpPr>
          <p:cNvPr id="3" name="Footer Placeholder 2">
            <a:extLst>
              <a:ext uri="{FF2B5EF4-FFF2-40B4-BE49-F238E27FC236}">
                <a16:creationId xmlns="" xmlns:a16="http://schemas.microsoft.com/office/drawing/2014/main" id="{0B338C0A-E4CD-4C91-94FC-7547D5F414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a:extLst>
              <a:ext uri="{FF2B5EF4-FFF2-40B4-BE49-F238E27FC236}">
                <a16:creationId xmlns="" xmlns:a16="http://schemas.microsoft.com/office/drawing/2014/main" id="{9640506F-B278-4A4F-876F-67E648AEA3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aphicFrame>
        <p:nvGraphicFramePr>
          <p:cNvPr id="11" name="Diagram 10"/>
          <p:cNvGraphicFramePr/>
          <p:nvPr>
            <p:extLst>
              <p:ext uri="{D42A27DB-BD31-4B8C-83A1-F6EECF244321}">
                <p14:modId xmlns="" xmlns:p14="http://schemas.microsoft.com/office/powerpoint/2010/main" val="2162508870"/>
              </p:ext>
            </p:extLst>
          </p:nvPr>
        </p:nvGraphicFramePr>
        <p:xfrm>
          <a:off x="1934306" y="1037492"/>
          <a:ext cx="7737231" cy="5318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696423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53979"/>
            <a:ext cx="9044887" cy="936709"/>
          </a:xfrm>
        </p:spPr>
        <p:txBody>
          <a:bodyPr>
            <a:normAutofit/>
          </a:bodyPr>
          <a:lstStyle/>
          <a:p>
            <a:pPr algn="ctr"/>
            <a:r>
              <a:rPr lang="en-US" sz="4000" dirty="0" smtClean="0">
                <a:solidFill>
                  <a:schemeClr val="tx1">
                    <a:lumMod val="75000"/>
                    <a:lumOff val="25000"/>
                  </a:schemeClr>
                </a:solidFill>
                <a:latin typeface="+mn-lt"/>
              </a:rPr>
              <a:t>WHAT IS FORWARD PROPAGATION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a:bodyPr>
          <a:lstStyle/>
          <a:p>
            <a:r>
              <a:rPr lang="en-US" sz="2000" dirty="0"/>
              <a:t>Forward propagation (or forward pass) refers to the calculation and storage of intermediate variables (including outputs) for a neural network in order from the input layer to the output </a:t>
            </a:r>
            <a:r>
              <a:rPr lang="en-US" sz="2000" dirty="0" smtClean="0"/>
              <a:t>layer.</a:t>
            </a:r>
          </a:p>
          <a:p>
            <a:r>
              <a:rPr lang="en-US" sz="2000" dirty="0" smtClean="0"/>
              <a:t>We </a:t>
            </a:r>
            <a:r>
              <a:rPr lang="en-US" sz="2000" dirty="0"/>
              <a:t>now work step-by-step through the mechanics of a neural network with one hidden </a:t>
            </a:r>
            <a:r>
              <a:rPr lang="en-US" sz="2000" dirty="0" smtClean="0"/>
              <a:t>layer.</a:t>
            </a:r>
          </a:p>
          <a:p>
            <a:r>
              <a:rPr lang="en-US" sz="2000" dirty="0" smtClean="0"/>
              <a:t>This </a:t>
            </a:r>
            <a:r>
              <a:rPr lang="en-US" sz="2000" dirty="0"/>
              <a:t>may seem tedious but in the eternal words of funk virtuoso James Brown, you must “pay the cost to be the boss”.</a:t>
            </a:r>
          </a:p>
          <a:p>
            <a:endParaRPr lang="en-US" sz="2000" dirty="0"/>
          </a:p>
          <a:p>
            <a:r>
              <a:rPr lang="en-US" sz="2000" dirty="0"/>
              <a:t>For the sake of simplicity, let us assume that the input example is  x∈Rd  and that our hidden layer does not include a bias term. Here the intermediate variable is</a:t>
            </a:r>
            <a:r>
              <a:rPr lang="en-US" sz="2000" dirty="0" smtClean="0"/>
              <a:t>:</a:t>
            </a:r>
          </a:p>
          <a:p>
            <a:pPr marL="0" indent="0" algn="ctr">
              <a:buNone/>
            </a:pPr>
            <a:r>
              <a:rPr lang="en-US" sz="2000" b="1" dirty="0" smtClean="0"/>
              <a:t> z=W(1)x</a:t>
            </a:r>
            <a:r>
              <a:rPr lang="en-US" sz="2000" b="1" dirty="0"/>
              <a:t>,</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719266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62526"/>
            <a:ext cx="9044887" cy="728162"/>
          </a:xfrm>
        </p:spPr>
        <p:txBody>
          <a:bodyPr>
            <a:normAutofit/>
          </a:bodyPr>
          <a:lstStyle/>
          <a:p>
            <a:pPr algn="ctr"/>
            <a:r>
              <a:rPr lang="en-US" sz="4000" dirty="0" smtClean="0">
                <a:solidFill>
                  <a:schemeClr val="tx1">
                    <a:lumMod val="75000"/>
                    <a:lumOff val="25000"/>
                  </a:schemeClr>
                </a:solidFill>
                <a:latin typeface="+mn-lt"/>
              </a:rPr>
              <a:t>FORWARD PROPAGATION</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731846"/>
          </a:xfrm>
        </p:spPr>
        <p:txBody>
          <a:bodyPr>
            <a:normAutofit/>
          </a:bodyPr>
          <a:lstStyle/>
          <a:p>
            <a:r>
              <a:rPr lang="en-US" sz="2000" dirty="0"/>
              <a:t>where  W(1)∈Rh×d  is the weight parameter of the hidden layer. After running the intermediate variable  z∈Rh  through the activation function  ϕ  we obtain our hidden activation vector of length  h </a:t>
            </a:r>
            <a:r>
              <a:rPr lang="en-US" sz="2000" dirty="0" smtClean="0"/>
              <a:t>,</a:t>
            </a:r>
          </a:p>
          <a:p>
            <a:pPr marL="0" indent="0" algn="ctr">
              <a:buNone/>
            </a:pPr>
            <a:r>
              <a:rPr lang="en-US" sz="2000" b="1" dirty="0"/>
              <a:t>h=</a:t>
            </a:r>
            <a:r>
              <a:rPr lang="el-GR" sz="2000" b="1" dirty="0"/>
              <a:t>ϕ(</a:t>
            </a:r>
            <a:r>
              <a:rPr lang="en-US" sz="2000" b="1" dirty="0"/>
              <a:t>z</a:t>
            </a:r>
            <a:r>
              <a:rPr lang="en-US" sz="2000" b="1" dirty="0" smtClean="0"/>
              <a:t>).</a:t>
            </a:r>
          </a:p>
          <a:p>
            <a:r>
              <a:rPr lang="en-US" sz="2000" dirty="0" smtClean="0"/>
              <a:t>The hidden variable  h  is also an intermediate variable.</a:t>
            </a:r>
          </a:p>
          <a:p>
            <a:r>
              <a:rPr lang="en-US" sz="2000" dirty="0" smtClean="0"/>
              <a:t>Assuming that the parameters of the output layer only possess a weight of  W(2)∈Rq×h , we can obtain an output layer variable with a vector of length  q :</a:t>
            </a:r>
          </a:p>
          <a:p>
            <a:pPr marL="0" indent="0" algn="ctr">
              <a:buNone/>
            </a:pPr>
            <a:r>
              <a:rPr lang="en-US" sz="2000" b="1" dirty="0" smtClean="0"/>
              <a:t>o=W(2)h</a:t>
            </a:r>
            <a:r>
              <a:rPr lang="en-US" sz="2000" b="1" dirty="0"/>
              <a:t>.</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785116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66274"/>
            <a:ext cx="9044887" cy="824414"/>
          </a:xfrm>
        </p:spPr>
        <p:txBody>
          <a:bodyPr>
            <a:normAutofit/>
          </a:bodyPr>
          <a:lstStyle/>
          <a:p>
            <a:pPr algn="ctr"/>
            <a:r>
              <a:rPr lang="en-US" sz="4000" dirty="0" smtClean="0">
                <a:solidFill>
                  <a:schemeClr val="tx1">
                    <a:lumMod val="75000"/>
                    <a:lumOff val="25000"/>
                  </a:schemeClr>
                </a:solidFill>
                <a:latin typeface="+mn-lt"/>
              </a:rPr>
              <a:t>FORWARD PROPAGATION</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60445"/>
          </a:xfrm>
        </p:spPr>
        <p:txBody>
          <a:bodyPr>
            <a:normAutofit/>
          </a:bodyPr>
          <a:lstStyle/>
          <a:p>
            <a:r>
              <a:rPr lang="en-US" sz="2000" dirty="0"/>
              <a:t>Assuming that the loss function is  l  and the example label is  y , we can then calculate the loss term for a single data example</a:t>
            </a:r>
            <a:r>
              <a:rPr lang="en-US" sz="2000" dirty="0" smtClean="0"/>
              <a:t>,</a:t>
            </a:r>
          </a:p>
          <a:p>
            <a:pPr marL="0" indent="0" algn="ctr">
              <a:buNone/>
            </a:pPr>
            <a:r>
              <a:rPr lang="en-US" sz="2000" dirty="0" smtClean="0"/>
              <a:t> </a:t>
            </a:r>
            <a:r>
              <a:rPr lang="en-US" sz="2000" b="1" dirty="0" smtClean="0"/>
              <a:t>L=l(o , y).</a:t>
            </a:r>
          </a:p>
          <a:p>
            <a:r>
              <a:rPr lang="en-US" sz="2000" dirty="0"/>
              <a:t>According to the definition of  L2  regularization, given the hyperparameter  λ , the regularization term </a:t>
            </a:r>
            <a:r>
              <a:rPr lang="en-US" sz="2000" dirty="0" smtClean="0"/>
              <a:t>is</a:t>
            </a:r>
          </a:p>
          <a:p>
            <a:pPr marL="0" indent="0" algn="ctr">
              <a:buNone/>
            </a:pPr>
            <a:r>
              <a:rPr lang="en-US" sz="2000" dirty="0" smtClean="0"/>
              <a:t> </a:t>
            </a:r>
            <a:r>
              <a:rPr lang="en-US" sz="2000" b="1" dirty="0" smtClean="0"/>
              <a:t>s=</a:t>
            </a:r>
            <a:r>
              <a:rPr lang="el-GR" sz="2000" b="1" dirty="0"/>
              <a:t>λ2(∥</a:t>
            </a:r>
            <a:r>
              <a:rPr lang="en-US" sz="2000" b="1" dirty="0"/>
              <a:t>W(1)∥2F+∥W(2)∥2F</a:t>
            </a:r>
            <a:r>
              <a:rPr lang="en-US" sz="2000" b="1" dirty="0" smtClean="0"/>
              <a:t>),</a:t>
            </a:r>
          </a:p>
          <a:p>
            <a:pPr marL="0" indent="0">
              <a:buNone/>
            </a:pPr>
            <a:r>
              <a:rPr lang="en-US" sz="2000" dirty="0"/>
              <a:t>where the Frobenius norm of the matrix is simply the  L2  norm applied after flattening the matrix into a vector. Finally, the model’s regularized loss on a given data example is</a:t>
            </a:r>
            <a:r>
              <a:rPr lang="en-US" sz="2000" dirty="0" smtClean="0"/>
              <a:t>:</a:t>
            </a:r>
          </a:p>
          <a:p>
            <a:pPr marL="0" indent="0" algn="ctr">
              <a:buNone/>
            </a:pPr>
            <a:r>
              <a:rPr lang="en-US" sz="2000" b="1" dirty="0"/>
              <a:t>J=L+s.</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911578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40279"/>
            <a:ext cx="9044887" cy="750409"/>
          </a:xfrm>
        </p:spPr>
        <p:txBody>
          <a:bodyPr>
            <a:normAutofit/>
          </a:bodyPr>
          <a:lstStyle/>
          <a:p>
            <a:pPr algn="ctr"/>
            <a:r>
              <a:rPr lang="en-US" sz="3600" dirty="0" smtClean="0">
                <a:solidFill>
                  <a:schemeClr val="tx1">
                    <a:lumMod val="75000"/>
                    <a:lumOff val="25000"/>
                  </a:schemeClr>
                </a:solidFill>
                <a:latin typeface="+mn-lt"/>
              </a:rPr>
              <a:t>FORWARD PROPAGATION</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1026" name="Picture 2" descr="25. Deep Learning in Python from DataCamp – way to be a data scientist"/>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630931" y="1959845"/>
            <a:ext cx="7706500" cy="432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05108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lumMod val="75000"/>
                    <a:lumOff val="25000"/>
                  </a:schemeClr>
                </a:solidFill>
              </a:rPr>
              <a:t>BACKPROPAGATION</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2050" name="Picture 2" descr="What is backpropagation really doing? | Chapter 3, Deep learning - YouTube"/>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455357" y="1846385"/>
            <a:ext cx="7687082" cy="432398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077605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82515"/>
            <a:ext cx="9044887" cy="908173"/>
          </a:xfrm>
        </p:spPr>
        <p:txBody>
          <a:bodyPr>
            <a:normAutofit/>
          </a:bodyPr>
          <a:lstStyle/>
          <a:p>
            <a:pPr algn="ctr"/>
            <a:r>
              <a:rPr lang="en-US" sz="4000" dirty="0" smtClean="0">
                <a:solidFill>
                  <a:schemeClr val="tx1">
                    <a:lumMod val="75000"/>
                    <a:lumOff val="25000"/>
                  </a:schemeClr>
                </a:solidFill>
                <a:latin typeface="+mn-lt"/>
              </a:rPr>
              <a:t>WHAT IS BACKPROPAGATION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599962"/>
          </a:xfrm>
        </p:spPr>
        <p:txBody>
          <a:bodyPr>
            <a:normAutofit/>
          </a:bodyPr>
          <a:lstStyle/>
          <a:p>
            <a:r>
              <a:rPr lang="en-US" sz="2000" dirty="0"/>
              <a:t>Backpropagation refers to the method of calculating the gradient of neural network </a:t>
            </a:r>
            <a:r>
              <a:rPr lang="en-US" sz="2000" dirty="0" smtClean="0"/>
              <a:t>parameters.</a:t>
            </a:r>
          </a:p>
          <a:p>
            <a:r>
              <a:rPr lang="en-US" sz="2000" dirty="0" smtClean="0"/>
              <a:t>In </a:t>
            </a:r>
            <a:r>
              <a:rPr lang="en-US" sz="2000" dirty="0"/>
              <a:t>short, the method traverses the network in reverse order, from the output to the input layer, according to the chain rule from </a:t>
            </a:r>
            <a:r>
              <a:rPr lang="en-US" sz="2000" dirty="0" smtClean="0"/>
              <a:t>calculus.</a:t>
            </a:r>
          </a:p>
          <a:p>
            <a:r>
              <a:rPr lang="en-US" sz="2000" dirty="0" smtClean="0"/>
              <a:t>The </a:t>
            </a:r>
            <a:r>
              <a:rPr lang="en-US" sz="2000" dirty="0"/>
              <a:t>algorithm stores any intermediate variables (partial derivatives) required while calculating the gradient with respect to some </a:t>
            </a:r>
            <a:r>
              <a:rPr lang="en-US" sz="2000" dirty="0" smtClean="0"/>
              <a:t>parameters.</a:t>
            </a:r>
          </a:p>
          <a:p>
            <a:r>
              <a:rPr lang="en-US" sz="2000" dirty="0" smtClean="0"/>
              <a:t>Assume </a:t>
            </a:r>
            <a:r>
              <a:rPr lang="en-US" sz="2000" dirty="0"/>
              <a:t>that we have functions  Y=f(X)  and  Z=g(Y) , in which the input and the output  X,Y,Z  are tensors of arbitrary </a:t>
            </a:r>
            <a:r>
              <a:rPr lang="en-US" sz="2000" dirty="0" smtClean="0"/>
              <a:t>shapes.</a:t>
            </a:r>
          </a:p>
          <a:p>
            <a:r>
              <a:rPr lang="en-US" sz="2000" dirty="0" smtClean="0"/>
              <a:t>By </a:t>
            </a:r>
            <a:r>
              <a:rPr lang="en-US" sz="2000" dirty="0"/>
              <a:t>using the chain rule, we can compute the derivative of  Z  with respect to  X  </a:t>
            </a:r>
            <a:r>
              <a:rPr lang="en-US" sz="2000" dirty="0" smtClean="0"/>
              <a:t>via</a:t>
            </a:r>
          </a:p>
          <a:p>
            <a:pPr marL="0" indent="0" algn="ctr">
              <a:buNone/>
            </a:pPr>
            <a:r>
              <a:rPr lang="en-US" sz="2000" b="1" dirty="0" smtClean="0"/>
              <a:t> ∂</a:t>
            </a:r>
            <a:r>
              <a:rPr lang="en-US" sz="2000" b="1" dirty="0"/>
              <a:t>Z∂X=prod(∂Z∂Y,∂Y∂X).</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2943830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70438"/>
            <a:ext cx="9044887" cy="820250"/>
          </a:xfrm>
        </p:spPr>
        <p:txBody>
          <a:bodyPr>
            <a:normAutofit/>
          </a:bodyPr>
          <a:lstStyle/>
          <a:p>
            <a:pPr algn="ctr"/>
            <a:r>
              <a:rPr lang="en-US" sz="3600" dirty="0" smtClean="0">
                <a:solidFill>
                  <a:schemeClr val="tx1">
                    <a:lumMod val="75000"/>
                    <a:lumOff val="25000"/>
                  </a:schemeClr>
                </a:solidFill>
                <a:latin typeface="+mn-lt"/>
              </a:rPr>
              <a:t>BACKPROPAGATION</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793630"/>
            <a:ext cx="9044887" cy="3789485"/>
          </a:xfrm>
        </p:spPr>
        <p:txBody>
          <a:bodyPr>
            <a:noAutofit/>
          </a:bodyPr>
          <a:lstStyle/>
          <a:p>
            <a:r>
              <a:rPr lang="en-US" sz="2000" dirty="0"/>
              <a:t> we use the  prod  operator to multiply its arguments after the necessary operations, such as transposition and swapping input positions, have been carried out. For vectors, this is straightforward: it is simply matrix-matrix </a:t>
            </a:r>
            <a:r>
              <a:rPr lang="en-US" sz="2000" dirty="0" smtClean="0"/>
              <a:t>multiplication.</a:t>
            </a:r>
          </a:p>
          <a:p>
            <a:r>
              <a:rPr lang="en-US" sz="2000" dirty="0" smtClean="0"/>
              <a:t>For </a:t>
            </a:r>
            <a:r>
              <a:rPr lang="en-US" sz="2000" dirty="0"/>
              <a:t>higher dimensional tensors, we use the appropriate counterpart. The operator  prod  hides all the notation overhead</a:t>
            </a:r>
            <a:r>
              <a:rPr lang="en-US" sz="2000" dirty="0" smtClean="0"/>
              <a:t>.</a:t>
            </a:r>
          </a:p>
          <a:p>
            <a:r>
              <a:rPr lang="en-US" sz="2000" dirty="0"/>
              <a:t>the parameters of the simple network with one hidden layer, whose computational </a:t>
            </a:r>
            <a:r>
              <a:rPr lang="en-US" sz="2000" dirty="0" smtClean="0"/>
              <a:t>graph is in W(1</a:t>
            </a:r>
            <a:r>
              <a:rPr lang="en-US" sz="2000" dirty="0"/>
              <a:t>)  and W(2</a:t>
            </a:r>
            <a:r>
              <a:rPr lang="en-US" sz="2000" dirty="0" smtClean="0"/>
              <a:t>).</a:t>
            </a:r>
          </a:p>
          <a:p>
            <a:r>
              <a:rPr lang="en-US" sz="2000" dirty="0" smtClean="0"/>
              <a:t>The </a:t>
            </a:r>
            <a:r>
              <a:rPr lang="en-US" sz="2000" dirty="0"/>
              <a:t>objective of backpropagation is to calculate the gradients ∂J/∂W(1) and ∂J/∂W(2</a:t>
            </a:r>
            <a:r>
              <a:rPr lang="en-US" sz="2000" dirty="0" smtClean="0"/>
              <a:t>).</a:t>
            </a:r>
          </a:p>
          <a:p>
            <a:r>
              <a:rPr lang="en-US" sz="2000" dirty="0" smtClean="0"/>
              <a:t>To </a:t>
            </a:r>
            <a:r>
              <a:rPr lang="en-US" sz="2000" dirty="0"/>
              <a:t>accomplish this, we apply the chain rule and calculate, in turn, the gradient of each intermediate variable and </a:t>
            </a:r>
            <a:r>
              <a:rPr lang="en-US" sz="2000" dirty="0" smtClean="0"/>
              <a:t>parameter.</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636848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28137"/>
            <a:ext cx="9044887" cy="862552"/>
          </a:xfrm>
        </p:spPr>
        <p:txBody>
          <a:bodyPr>
            <a:normAutofit/>
          </a:bodyPr>
          <a:lstStyle/>
          <a:p>
            <a:pPr algn="ctr"/>
            <a:r>
              <a:rPr lang="en-US" sz="3600" dirty="0">
                <a:solidFill>
                  <a:schemeClr val="tx1">
                    <a:lumMod val="75000"/>
                    <a:lumOff val="25000"/>
                  </a:schemeClr>
                </a:solidFill>
                <a:latin typeface="+mn-lt"/>
              </a:rPr>
              <a:t>BACKPROPAGATION </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3074" name="Picture 2" descr="Learn Coding Neural Network in C#: The backpropagation technique – Part 1 –  Tech-Quantum"/>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784064" y="1974362"/>
            <a:ext cx="6826536" cy="4275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4109640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u="sng" dirty="0" smtClean="0">
                <a:solidFill>
                  <a:schemeClr val="tx1">
                    <a:lumMod val="75000"/>
                    <a:lumOff val="25000"/>
                  </a:schemeClr>
                </a:solidFill>
                <a:latin typeface="+mn-lt"/>
              </a:rPr>
              <a:t>CNN ARCHITECTURE</a:t>
            </a:r>
            <a:endParaRPr lang="en-US"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5228127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31985"/>
            <a:ext cx="9044887" cy="758703"/>
          </a:xfrm>
        </p:spPr>
        <p:txBody>
          <a:bodyPr>
            <a:normAutofit/>
          </a:bodyPr>
          <a:lstStyle/>
          <a:p>
            <a:pPr algn="ctr"/>
            <a:r>
              <a:rPr lang="en-US" sz="4000" dirty="0" smtClean="0">
                <a:solidFill>
                  <a:schemeClr val="tx1">
                    <a:lumMod val="75000"/>
                    <a:lumOff val="25000"/>
                  </a:schemeClr>
                </a:solidFill>
                <a:latin typeface="+mn-lt"/>
              </a:rPr>
              <a:t>WHAT IS CNN ARCHITECTURE ?</a:t>
            </a:r>
            <a:endParaRPr lang="en-US" sz="40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556000"/>
          </a:xfrm>
        </p:spPr>
        <p:txBody>
          <a:bodyPr>
            <a:normAutofit fontScale="85000" lnSpcReduction="10000"/>
          </a:bodyPr>
          <a:lstStyle/>
          <a:p>
            <a:r>
              <a:rPr lang="en-US" sz="2400" dirty="0"/>
              <a:t>The architecture of CNN is the most important factor that analyses the performance and determines </a:t>
            </a:r>
            <a:r>
              <a:rPr lang="en-US" sz="2400" dirty="0" smtClean="0"/>
              <a:t>accuracy.</a:t>
            </a:r>
          </a:p>
          <a:p>
            <a:r>
              <a:rPr lang="en-US" sz="2400" dirty="0" smtClean="0"/>
              <a:t>An </a:t>
            </a:r>
            <a:r>
              <a:rPr lang="en-US" sz="2400" dirty="0"/>
              <a:t>arrangement of layers in the network and the filters used in each layer impacts the performance of an algorithm a </a:t>
            </a:r>
            <a:r>
              <a:rPr lang="en-US" sz="2400" dirty="0" smtClean="0"/>
              <a:t>lot.</a:t>
            </a:r>
          </a:p>
          <a:p>
            <a:r>
              <a:rPr lang="en-US" sz="2400" dirty="0" smtClean="0"/>
              <a:t>Through </a:t>
            </a:r>
            <a:r>
              <a:rPr lang="en-US" sz="2400" dirty="0"/>
              <a:t>convolutional neural networks, machines can visualize the real world like humans and CNN will always be the go-to model to recognize the objects</a:t>
            </a:r>
            <a:r>
              <a:rPr lang="en-US" sz="2400" dirty="0" smtClean="0"/>
              <a:t>.</a:t>
            </a:r>
          </a:p>
          <a:p>
            <a:pPr>
              <a:buNone/>
            </a:pPr>
            <a:r>
              <a:rPr lang="en-US" sz="2400" b="1" u="sng" dirty="0" smtClean="0"/>
              <a:t>There are two main parts to a CNN architecture</a:t>
            </a:r>
          </a:p>
          <a:p>
            <a:r>
              <a:rPr lang="en-US" sz="2400" dirty="0" smtClean="0"/>
              <a:t>A convolution tool that separates and identifies the various features of the image for analysis in a process called as Feature Extraction</a:t>
            </a:r>
          </a:p>
          <a:p>
            <a:r>
              <a:rPr lang="en-US" sz="2400" dirty="0" smtClean="0"/>
              <a:t>A fully connected layer that utilizes the output from the convolution process and predicts the class of the image based on the features extracted in previous stages</a:t>
            </a:r>
          </a:p>
          <a:p>
            <a:endParaRPr lang="en-US" sz="2400"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990340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52423"/>
            <a:ext cx="9044887" cy="638265"/>
          </a:xfrm>
        </p:spPr>
        <p:txBody>
          <a:bodyPr>
            <a:normAutofit/>
          </a:bodyPr>
          <a:lstStyle/>
          <a:p>
            <a:pPr algn="ctr"/>
            <a:r>
              <a:rPr lang="en-US" sz="3200" dirty="0" smtClean="0">
                <a:solidFill>
                  <a:schemeClr val="tx1">
                    <a:lumMod val="75000"/>
                    <a:lumOff val="25000"/>
                  </a:schemeClr>
                </a:solidFill>
                <a:latin typeface="+mn-lt"/>
              </a:rPr>
              <a:t>WHAT IS ARTIFICIAL NEURAL NETWORK(ANN)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a:bodyPr>
          <a:lstStyle/>
          <a:p>
            <a:r>
              <a:rPr lang="en-US" sz="2000" dirty="0" smtClean="0"/>
              <a:t>The term "Artificial neural network" refers to a biologically inspired sub-field of artificial intelligence modeled after the brain. </a:t>
            </a:r>
          </a:p>
          <a:p>
            <a:r>
              <a:rPr lang="en-US" sz="2000" dirty="0" smtClean="0"/>
              <a:t>An Artificial neural network is usually a computational network based on biological neural networks that construct the structure of the human brain. </a:t>
            </a:r>
          </a:p>
          <a:p>
            <a:r>
              <a:rPr lang="en-US" sz="2000" dirty="0" smtClean="0"/>
              <a:t>Similar to a human brain has neurons interconnected to each other, artificial neural networks also have neurons that are linked to each other in various layers of the networks. </a:t>
            </a:r>
          </a:p>
          <a:p>
            <a:r>
              <a:rPr lang="en-US" sz="2000" dirty="0" smtClean="0"/>
              <a:t>These neurons are known as nodes.</a:t>
            </a:r>
          </a:p>
          <a:p>
            <a:endParaRPr lang="en-US" sz="2000" dirty="0" smtClean="0"/>
          </a:p>
          <a:p>
            <a:endParaRPr lang="en-US" sz="2000"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ANN.png"/>
          <p:cNvPicPr>
            <a:picLocks noChangeAspect="1"/>
          </p:cNvPicPr>
          <p:nvPr/>
        </p:nvPicPr>
        <p:blipFill>
          <a:blip r:embed="rId3"/>
          <a:stretch>
            <a:fillRect/>
          </a:stretch>
        </p:blipFill>
        <p:spPr>
          <a:xfrm>
            <a:off x="5139905" y="4194738"/>
            <a:ext cx="4823604" cy="179832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CNN ARCHITECTURE</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descr="CNN.png"/>
          <p:cNvPicPr>
            <a:picLocks noGrp="1" noChangeAspect="1"/>
          </p:cNvPicPr>
          <p:nvPr>
            <p:ph sz="quarter" idx="13"/>
          </p:nvPr>
        </p:nvPicPr>
        <p:blipFill>
          <a:blip r:embed="rId2"/>
          <a:stretch>
            <a:fillRect/>
          </a:stretch>
        </p:blipFill>
        <p:spPr>
          <a:xfrm>
            <a:off x="810883" y="1794294"/>
            <a:ext cx="9074989" cy="3864634"/>
          </a:xfrm>
          <a:prstGeom prst="rect">
            <a:avLst/>
          </a:prstGeom>
          <a:ln>
            <a:noFill/>
          </a:ln>
          <a:effectLst>
            <a:softEdge rad="112500"/>
          </a:effectLst>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THE CONVOLUTION LAYERS?</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lstStyle/>
          <a:p>
            <a:r>
              <a:rPr lang="en-US" dirty="0" smtClean="0"/>
              <a:t>There are three types of layers that make up the CNN which are the </a:t>
            </a:r>
            <a:r>
              <a:rPr lang="en-US" dirty="0" err="1" smtClean="0"/>
              <a:t>convolutional</a:t>
            </a:r>
            <a:r>
              <a:rPr lang="en-US" dirty="0" smtClean="0"/>
              <a:t> layers, pooling layers, and fully-connected (FC) layers. </a:t>
            </a:r>
          </a:p>
          <a:p>
            <a:r>
              <a:rPr lang="en-US" dirty="0" smtClean="0"/>
              <a:t>When these layers are stacked, a CNN architecture will be formed. </a:t>
            </a:r>
          </a:p>
          <a:p>
            <a:r>
              <a:rPr lang="en-US" dirty="0" smtClean="0"/>
              <a:t>In addition to these three layers, there are two more important parameters which are the dropout layer and the activation function which are defined below.</a:t>
            </a:r>
          </a:p>
          <a:p>
            <a:endParaRPr lang="en-US"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CONVOLUTION LAYERS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85000" lnSpcReduction="10000"/>
          </a:bodyPr>
          <a:lstStyle/>
          <a:p>
            <a:pPr>
              <a:buNone/>
            </a:pPr>
            <a:r>
              <a:rPr lang="en-US" b="1" dirty="0" smtClean="0"/>
              <a:t>1. </a:t>
            </a:r>
            <a:r>
              <a:rPr lang="en-US" b="1" dirty="0" err="1" smtClean="0"/>
              <a:t>Convolutional</a:t>
            </a:r>
            <a:r>
              <a:rPr lang="en-US" b="1" dirty="0" smtClean="0"/>
              <a:t> Layer</a:t>
            </a:r>
          </a:p>
          <a:p>
            <a:r>
              <a:rPr lang="en-US" dirty="0" smtClean="0"/>
              <a:t>This layer is the first layer that is used to extract the various features from the input images. </a:t>
            </a:r>
          </a:p>
          <a:p>
            <a:r>
              <a:rPr lang="en-US" dirty="0" smtClean="0"/>
              <a:t>In this layer, the mathematical operation of convolution is performed between the input image and a filter of a particular size </a:t>
            </a:r>
            <a:r>
              <a:rPr lang="en-US" dirty="0" err="1" smtClean="0"/>
              <a:t>MxM</a:t>
            </a:r>
            <a:r>
              <a:rPr lang="en-US" dirty="0" smtClean="0"/>
              <a:t>. </a:t>
            </a:r>
          </a:p>
          <a:p>
            <a:r>
              <a:rPr lang="en-US" dirty="0" smtClean="0"/>
              <a:t>By sliding the filter over the input image, the dot product is taken between the filter and the parts of the input image with respect to the size of the filter (</a:t>
            </a:r>
            <a:r>
              <a:rPr lang="en-US" dirty="0" err="1" smtClean="0"/>
              <a:t>MxM</a:t>
            </a:r>
            <a:r>
              <a:rPr lang="en-US" dirty="0" smtClean="0"/>
              <a:t>).</a:t>
            </a:r>
          </a:p>
          <a:p>
            <a:r>
              <a:rPr lang="en-US" dirty="0" smtClean="0"/>
              <a:t>The output is termed as the Feature map which gives us information about the image such as the corners and edges. </a:t>
            </a:r>
          </a:p>
          <a:p>
            <a:r>
              <a:rPr lang="en-US" dirty="0" smtClean="0"/>
              <a:t>Later, this feature map is fed to other layers to learn several other features of the input image.</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CONVOLUTION LAYERS </a:t>
            </a:r>
            <a:endParaRPr lang="en-US"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70000" lnSpcReduction="20000"/>
          </a:bodyPr>
          <a:lstStyle/>
          <a:p>
            <a:pPr>
              <a:buNone/>
            </a:pPr>
            <a:r>
              <a:rPr lang="en-US" b="1" dirty="0" smtClean="0"/>
              <a:t>2. Pooling Layer</a:t>
            </a:r>
          </a:p>
          <a:p>
            <a:r>
              <a:rPr lang="en-US" dirty="0" smtClean="0"/>
              <a:t>In most cases, a </a:t>
            </a:r>
            <a:r>
              <a:rPr lang="en-US" dirty="0" err="1" smtClean="0"/>
              <a:t>Convolutional</a:t>
            </a:r>
            <a:r>
              <a:rPr lang="en-US" dirty="0" smtClean="0"/>
              <a:t> Layer is followed by a Pooling Layer. </a:t>
            </a:r>
          </a:p>
          <a:p>
            <a:r>
              <a:rPr lang="en-US" dirty="0" smtClean="0"/>
              <a:t>The primary aim of this layer is to decrease the size of the convolved feature map to reduce the computational costs. </a:t>
            </a:r>
          </a:p>
          <a:p>
            <a:r>
              <a:rPr lang="en-US" dirty="0" smtClean="0"/>
              <a:t>This is performed by decreasing the connections between layers and independently operates on each feature map. </a:t>
            </a:r>
          </a:p>
          <a:p>
            <a:r>
              <a:rPr lang="en-US" dirty="0" smtClean="0"/>
              <a:t>Depending upon method used, there are several types of Pooling operations.</a:t>
            </a:r>
          </a:p>
          <a:p>
            <a:r>
              <a:rPr lang="en-US" dirty="0" smtClean="0"/>
              <a:t>In Max Pooling, the largest element is taken from feature map. </a:t>
            </a:r>
          </a:p>
          <a:p>
            <a:r>
              <a:rPr lang="en-US" dirty="0" smtClean="0"/>
              <a:t>Average Pooling calculates the average of the elements in a predefined sized Image section. </a:t>
            </a:r>
          </a:p>
          <a:p>
            <a:r>
              <a:rPr lang="en-US" dirty="0" smtClean="0"/>
              <a:t>The total sum of the elements in the predefined section is computed in Sum Pooling. </a:t>
            </a:r>
          </a:p>
          <a:p>
            <a:r>
              <a:rPr lang="en-US" dirty="0" smtClean="0"/>
              <a:t>The Pooling Layer usually serves as a bridge between the </a:t>
            </a:r>
            <a:r>
              <a:rPr lang="en-US" dirty="0" err="1" smtClean="0"/>
              <a:t>Convolutional</a:t>
            </a:r>
            <a:r>
              <a:rPr lang="en-US" dirty="0" smtClean="0"/>
              <a:t> Layer and the FC Layer</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CONVOLUTION LAYERS </a:t>
            </a:r>
            <a:endParaRPr lang="en-US"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92500" lnSpcReduction="10000"/>
          </a:bodyPr>
          <a:lstStyle/>
          <a:p>
            <a:pPr>
              <a:buNone/>
            </a:pPr>
            <a:r>
              <a:rPr lang="en-US" b="1" dirty="0" smtClean="0"/>
              <a:t>3. Fully Connected Layer</a:t>
            </a:r>
          </a:p>
          <a:p>
            <a:r>
              <a:rPr lang="en-US" dirty="0" smtClean="0"/>
              <a:t>The Fully Connected (FC) layer consists of the weights and biases along with the neurons and is used to connect the neurons between two different layers. </a:t>
            </a:r>
          </a:p>
          <a:p>
            <a:r>
              <a:rPr lang="en-US" dirty="0" smtClean="0"/>
              <a:t>These layers are usually placed before the output layer and form the last few layers of a CNN Architecture.</a:t>
            </a:r>
          </a:p>
          <a:p>
            <a:r>
              <a:rPr lang="en-US" dirty="0" smtClean="0"/>
              <a:t>In this, the input image from the previous layers are flattened and fed to the FC layer. </a:t>
            </a:r>
          </a:p>
          <a:p>
            <a:r>
              <a:rPr lang="en-US" dirty="0" smtClean="0"/>
              <a:t>The flattened vector then undergoes few more FC layers where the mathematical functions operations usually take place. </a:t>
            </a:r>
          </a:p>
          <a:p>
            <a:r>
              <a:rPr lang="en-US" dirty="0" smtClean="0"/>
              <a:t>In this stage, the classification process begins to take place.</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CONVOLUTION LAYERS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92500" lnSpcReduction="10000"/>
          </a:bodyPr>
          <a:lstStyle/>
          <a:p>
            <a:pPr>
              <a:buNone/>
            </a:pPr>
            <a:r>
              <a:rPr lang="en-US" b="1" dirty="0" smtClean="0"/>
              <a:t>4. Dropout</a:t>
            </a:r>
          </a:p>
          <a:p>
            <a:r>
              <a:rPr lang="en-US" dirty="0" smtClean="0"/>
              <a:t>Usually, when all the features are connected to the FC layer, it can cause </a:t>
            </a:r>
            <a:r>
              <a:rPr lang="en-US" dirty="0" err="1" smtClean="0"/>
              <a:t>overfitting</a:t>
            </a:r>
            <a:r>
              <a:rPr lang="en-US" dirty="0" smtClean="0"/>
              <a:t> in the training dataset. </a:t>
            </a:r>
          </a:p>
          <a:p>
            <a:r>
              <a:rPr lang="en-US" dirty="0" err="1" smtClean="0"/>
              <a:t>Overfitting</a:t>
            </a:r>
            <a:r>
              <a:rPr lang="en-US" dirty="0" smtClean="0"/>
              <a:t> occurs when a particular model works so well on the training data causing a negative impact in the model’s performance when used on a new data.</a:t>
            </a:r>
          </a:p>
          <a:p>
            <a:r>
              <a:rPr lang="en-US" dirty="0" smtClean="0"/>
              <a:t>To overcome this problem, a dropout layer is </a:t>
            </a:r>
            <a:r>
              <a:rPr lang="en-US" dirty="0" err="1" smtClean="0"/>
              <a:t>utilised</a:t>
            </a:r>
            <a:r>
              <a:rPr lang="en-US" dirty="0" smtClean="0"/>
              <a:t> wherein a few neurons are dropped from the neural network during training process resulting in reduced size of the model. </a:t>
            </a:r>
          </a:p>
          <a:p>
            <a:r>
              <a:rPr lang="en-US" dirty="0" smtClean="0"/>
              <a:t>On passing a dropout of 0.3, 30% of the nodes are dropped out randomly from the neural network.</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CONVOLUTION LAYERS </a:t>
            </a:r>
            <a:endParaRPr lang="en-US"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fontScale="77500" lnSpcReduction="20000"/>
          </a:bodyPr>
          <a:lstStyle/>
          <a:p>
            <a:pPr>
              <a:buNone/>
            </a:pPr>
            <a:r>
              <a:rPr lang="en-US" b="1" dirty="0" smtClean="0"/>
              <a:t>5. Activation Functions</a:t>
            </a:r>
          </a:p>
          <a:p>
            <a:r>
              <a:rPr lang="en-US" dirty="0" smtClean="0"/>
              <a:t>Finally, one of the most important parameters of the CNN model is the activation function. </a:t>
            </a:r>
          </a:p>
          <a:p>
            <a:r>
              <a:rPr lang="en-US" dirty="0" smtClean="0"/>
              <a:t>They are used to learn and approximate any kind of continuous and complex relationship between variables of the network. </a:t>
            </a:r>
          </a:p>
          <a:p>
            <a:r>
              <a:rPr lang="en-US" dirty="0" smtClean="0"/>
              <a:t>In simple words, it decides which information of the model should fire in the forward direction and which ones should not at the end of the network.</a:t>
            </a:r>
          </a:p>
          <a:p>
            <a:r>
              <a:rPr lang="en-US" dirty="0" smtClean="0"/>
              <a:t>It adds non-linearity to the network. </a:t>
            </a:r>
          </a:p>
          <a:p>
            <a:r>
              <a:rPr lang="en-US" dirty="0" smtClean="0"/>
              <a:t>There are several commonly used activation functions such as the </a:t>
            </a:r>
            <a:r>
              <a:rPr lang="en-US" dirty="0" err="1" smtClean="0"/>
              <a:t>ReLU</a:t>
            </a:r>
            <a:r>
              <a:rPr lang="en-US" dirty="0" smtClean="0"/>
              <a:t>, </a:t>
            </a:r>
            <a:r>
              <a:rPr lang="en-US" dirty="0" err="1" smtClean="0"/>
              <a:t>Softmax</a:t>
            </a:r>
            <a:r>
              <a:rPr lang="en-US" dirty="0" smtClean="0"/>
              <a:t>, </a:t>
            </a:r>
            <a:r>
              <a:rPr lang="en-US" dirty="0" err="1" smtClean="0"/>
              <a:t>tanH</a:t>
            </a:r>
            <a:r>
              <a:rPr lang="en-US" dirty="0" smtClean="0"/>
              <a:t> and the Sigmoid functions. </a:t>
            </a:r>
          </a:p>
          <a:p>
            <a:r>
              <a:rPr lang="en-US" dirty="0" smtClean="0"/>
              <a:t>Each of these functions have a specific usage.</a:t>
            </a:r>
          </a:p>
          <a:p>
            <a:r>
              <a:rPr lang="en-US" dirty="0" smtClean="0"/>
              <a:t>For a binary classification CNN model, sigmoid and </a:t>
            </a:r>
            <a:r>
              <a:rPr lang="en-US" dirty="0" err="1" smtClean="0"/>
              <a:t>softmax</a:t>
            </a:r>
            <a:r>
              <a:rPr lang="en-US" dirty="0" smtClean="0"/>
              <a:t> functions are preferred an for a multi-class classification, generally </a:t>
            </a:r>
            <a:r>
              <a:rPr lang="en-US" dirty="0" err="1" smtClean="0"/>
              <a:t>softmax</a:t>
            </a:r>
            <a:r>
              <a:rPr lang="en-US" dirty="0" smtClean="0"/>
              <a:t> us used.</a:t>
            </a:r>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34189"/>
            <a:ext cx="9044887" cy="856499"/>
          </a:xfrm>
        </p:spPr>
        <p:txBody>
          <a:bodyPr>
            <a:normAutofit/>
          </a:bodyPr>
          <a:lstStyle/>
          <a:p>
            <a:pPr algn="ctr"/>
            <a:r>
              <a:rPr lang="en-US" sz="4000" dirty="0" smtClean="0">
                <a:solidFill>
                  <a:schemeClr val="tx1">
                    <a:lumMod val="75000"/>
                    <a:lumOff val="25000"/>
                  </a:schemeClr>
                </a:solidFill>
                <a:latin typeface="+mn-lt"/>
              </a:rPr>
              <a:t>WHAT IS ALEXNET  ?</a:t>
            </a:r>
            <a:endParaRPr lang="en-US" sz="40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098800"/>
          </a:xfrm>
        </p:spPr>
        <p:txBody>
          <a:bodyPr>
            <a:normAutofit/>
          </a:bodyPr>
          <a:lstStyle/>
          <a:p>
            <a:r>
              <a:rPr lang="en-US" sz="2000" dirty="0" smtClean="0"/>
              <a:t>LeNet performs well with the limited amount of data, but in real-world data will never be simple and consists of numerous variables.</a:t>
            </a:r>
          </a:p>
          <a:p>
            <a:r>
              <a:rPr lang="en-US" sz="2000" dirty="0" smtClean="0"/>
              <a:t>AlexNet </a:t>
            </a:r>
            <a:r>
              <a:rPr lang="en-US" sz="2000" dirty="0"/>
              <a:t>is the first large scale CNN architecture that can do well in ImageNet </a:t>
            </a:r>
            <a:r>
              <a:rPr lang="en-US" sz="2000" dirty="0" smtClean="0"/>
              <a:t>classification.</a:t>
            </a:r>
          </a:p>
          <a:p>
            <a:r>
              <a:rPr lang="en-US" sz="2000" dirty="0" smtClean="0"/>
              <a:t>The </a:t>
            </a:r>
            <a:r>
              <a:rPr lang="en-US" sz="2000" dirty="0"/>
              <a:t>architecture of AlexNet is quite similar to LeNet but is a bit deeper, larger and it uses continuous convolutional </a:t>
            </a:r>
            <a:r>
              <a:rPr lang="en-US" sz="2000" dirty="0" smtClean="0"/>
              <a:t>layers.</a:t>
            </a:r>
          </a:p>
          <a:p>
            <a:r>
              <a:rPr lang="en-US" sz="2000" dirty="0" smtClean="0"/>
              <a:t>It </a:t>
            </a:r>
            <a:r>
              <a:rPr lang="en-US" sz="2000" dirty="0"/>
              <a:t>has sixty million parameters and 650k neurons. This is very well-built that it is capable of achieving greater </a:t>
            </a:r>
            <a:r>
              <a:rPr lang="en-US" sz="2000" dirty="0" smtClean="0"/>
              <a:t>accuracies.</a:t>
            </a:r>
          </a:p>
          <a:p>
            <a:r>
              <a:rPr lang="en-US" sz="2000" dirty="0" smtClean="0"/>
              <a:t>It </a:t>
            </a:r>
            <a:r>
              <a:rPr lang="en-US" sz="2000" dirty="0"/>
              <a:t>has large applications in computer vision in artificial intelligence.</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983086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03849"/>
            <a:ext cx="9044887" cy="1086839"/>
          </a:xfrm>
        </p:spPr>
        <p:txBody>
          <a:bodyPr>
            <a:normAutofit/>
          </a:bodyPr>
          <a:lstStyle/>
          <a:p>
            <a:pPr algn="ctr"/>
            <a:r>
              <a:rPr lang="en-US" sz="4000" dirty="0" smtClean="0">
                <a:solidFill>
                  <a:schemeClr val="tx1">
                    <a:lumMod val="75000"/>
                    <a:lumOff val="25000"/>
                  </a:schemeClr>
                </a:solidFill>
                <a:latin typeface="+mn-lt"/>
              </a:rPr>
              <a:t>ALEXNET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760046"/>
          </a:xfrm>
        </p:spPr>
        <p:txBody>
          <a:bodyPr>
            <a:normAutofit/>
          </a:bodyPr>
          <a:lstStyle/>
          <a:p>
            <a:r>
              <a:rPr lang="en-US" sz="2000" dirty="0"/>
              <a:t>This architecture has eight layers out of which five are convolutional layers, and the rest are fully-connected layers.   </a:t>
            </a:r>
          </a:p>
        </p:txBody>
      </p:sp>
      <p:pic>
        <p:nvPicPr>
          <p:cNvPr id="1026" name="Picture 2" descr="https://lh4.googleusercontent.com/wyl5xilPgDJ8Bjx1yUsWYlKzEbiaZycBUtHV5thDPJdnbHM7IveboxAZfnlhuHo0gYHI0n7IoFU5-2haZ_CG1ELgkD9FCp9r6DFV4KqNV1iPi40VmQlC3vGMPlR32qdQlzbtfQWFzyTXG7bik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2809" y="2778366"/>
            <a:ext cx="8436634" cy="3552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34238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23192"/>
            <a:ext cx="9044887" cy="767496"/>
          </a:xfrm>
        </p:spPr>
        <p:txBody>
          <a:bodyPr>
            <a:normAutofit/>
          </a:bodyPr>
          <a:lstStyle/>
          <a:p>
            <a:pPr algn="ctr"/>
            <a:r>
              <a:rPr lang="en-US" sz="4000" dirty="0" smtClean="0">
                <a:solidFill>
                  <a:schemeClr val="tx1">
                    <a:lumMod val="75000"/>
                    <a:lumOff val="25000"/>
                  </a:schemeClr>
                </a:solidFill>
                <a:latin typeface="+mn-lt"/>
              </a:rPr>
              <a:t> ALEXNET</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424115"/>
          </a:xfrm>
        </p:spPr>
        <p:txBody>
          <a:bodyPr>
            <a:normAutofit lnSpcReduction="10000"/>
          </a:bodyPr>
          <a:lstStyle/>
          <a:p>
            <a:r>
              <a:rPr lang="en-US" sz="2000" dirty="0"/>
              <a:t>AlexNet takes RGB image of size 256 x 256 as input. All images in the training dataset should be of the same size. Each convolutional layer consists of multiple kernels of the same size and extracts some prominent features. </a:t>
            </a:r>
            <a:endParaRPr lang="en-US" sz="2000" dirty="0" smtClean="0"/>
          </a:p>
          <a:p>
            <a:r>
              <a:rPr lang="en-US" sz="2000" dirty="0"/>
              <a:t>The most important features of AlexNet are </a:t>
            </a:r>
            <a:r>
              <a:rPr lang="en-US" sz="2000" dirty="0" smtClean="0"/>
              <a:t>:-</a:t>
            </a:r>
            <a:endParaRPr lang="en-US" sz="2000" dirty="0"/>
          </a:p>
          <a:p>
            <a:pPr>
              <a:buFont typeface="Wingdings" panose="05000000000000000000" pitchFamily="2" charset="2"/>
              <a:buChar char="Ø"/>
            </a:pPr>
            <a:r>
              <a:rPr lang="en-US" sz="2400" b="1" dirty="0" smtClean="0">
                <a:solidFill>
                  <a:schemeClr val="bg1">
                    <a:lumMod val="10000"/>
                  </a:schemeClr>
                </a:solidFill>
              </a:rPr>
              <a:t> ReLU </a:t>
            </a:r>
            <a:r>
              <a:rPr lang="en-US" sz="2400" b="1" dirty="0">
                <a:solidFill>
                  <a:schemeClr val="bg1">
                    <a:lumMod val="10000"/>
                  </a:schemeClr>
                </a:solidFill>
              </a:rPr>
              <a:t>Nonlinearity:</a:t>
            </a:r>
            <a:r>
              <a:rPr lang="en-US" sz="2000" dirty="0">
                <a:solidFill>
                  <a:schemeClr val="bg1">
                    <a:lumMod val="10000"/>
                  </a:schemeClr>
                </a:solidFill>
              </a:rPr>
              <a:t>  </a:t>
            </a:r>
            <a:r>
              <a:rPr lang="en-US" sz="2000" dirty="0"/>
              <a:t>Instead of tanh function AlexNet uses ReLU (Rectified linear units) as a function to train the dataset. The main advantage of using ReLU is it reduces the training time and makes the algorithm run almost six times faster. And using ReLU we can get a 25 percent training error</a:t>
            </a:r>
          </a:p>
          <a:p>
            <a:pPr>
              <a:buFont typeface="Wingdings" panose="05000000000000000000" pitchFamily="2" charset="2"/>
              <a:buChar char="Ø"/>
            </a:pPr>
            <a:r>
              <a:rPr lang="en-US" sz="2400" b="1" dirty="0" smtClean="0">
                <a:solidFill>
                  <a:schemeClr val="bg1">
                    <a:lumMod val="10000"/>
                  </a:schemeClr>
                </a:solidFill>
              </a:rPr>
              <a:t> Overlapping </a:t>
            </a:r>
            <a:r>
              <a:rPr lang="en-US" sz="2400" b="1" dirty="0">
                <a:solidFill>
                  <a:schemeClr val="bg1">
                    <a:lumMod val="10000"/>
                  </a:schemeClr>
                </a:solidFill>
              </a:rPr>
              <a:t>Pooling:</a:t>
            </a:r>
            <a:r>
              <a:rPr lang="en-US" sz="2000" dirty="0">
                <a:solidFill>
                  <a:schemeClr val="bg1">
                    <a:lumMod val="10000"/>
                  </a:schemeClr>
                </a:solidFill>
              </a:rPr>
              <a:t> </a:t>
            </a:r>
            <a:r>
              <a:rPr lang="en-US" sz="2000" dirty="0"/>
              <a:t>By using the overlapping of pooling, we can reduce the error by about 0.5 percent. And using this occurring chance of overfitting are very rare.</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2142182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ARCHITECTURE OF ARTIFICIAL NEURAL NETWORK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lstStyle/>
          <a:p>
            <a:r>
              <a:rPr lang="en-US" dirty="0" smtClean="0"/>
              <a:t>In order to define a neural network that consists of a large number of artificial neurons, which are termed units arranged in a sequence of layers. </a:t>
            </a:r>
          </a:p>
          <a:p>
            <a:r>
              <a:rPr lang="en-US" dirty="0" smtClean="0"/>
              <a:t>Artificial Neural Network primarily consists of three layers:</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artificial-neural-network_LAYERS.png"/>
          <p:cNvPicPr>
            <a:picLocks noChangeAspect="1"/>
          </p:cNvPicPr>
          <p:nvPr/>
        </p:nvPicPr>
        <p:blipFill>
          <a:blip r:embed="rId3"/>
          <a:stretch>
            <a:fillRect/>
          </a:stretch>
        </p:blipFill>
        <p:spPr>
          <a:xfrm>
            <a:off x="2162355" y="3608070"/>
            <a:ext cx="4572000" cy="238506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b="1" u="sng" dirty="0" smtClean="0">
                <a:solidFill>
                  <a:schemeClr val="tx1">
                    <a:lumMod val="75000"/>
                    <a:lumOff val="25000"/>
                  </a:schemeClr>
                </a:solidFill>
                <a:latin typeface="+mn-lt"/>
              </a:rPr>
              <a:t>INTRODUCTION TO RECURRENT NEURAL NETWORK </a:t>
            </a:r>
            <a:endParaRPr lang="en-US" sz="36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 xmlns:p14="http://schemas.microsoft.com/office/powerpoint/2010/main" val="35228127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2091"/>
            <a:ext cx="9044887" cy="974783"/>
          </a:xfrm>
        </p:spPr>
        <p:txBody>
          <a:bodyPr>
            <a:normAutofit/>
          </a:bodyPr>
          <a:lstStyle/>
          <a:p>
            <a:pPr algn="ctr"/>
            <a:r>
              <a:rPr lang="en-US" sz="3600" dirty="0" smtClean="0">
                <a:solidFill>
                  <a:schemeClr val="tx1">
                    <a:lumMod val="75000"/>
                    <a:lumOff val="25000"/>
                  </a:schemeClr>
                </a:solidFill>
                <a:latin typeface="+mn-lt"/>
              </a:rPr>
              <a:t>WHAT IS RECURRENT NEURAL NETWORK?</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423358"/>
            <a:ext cx="9044887" cy="4782180"/>
          </a:xfrm>
        </p:spPr>
        <p:txBody>
          <a:bodyPr>
            <a:noAutofit/>
          </a:bodyPr>
          <a:lstStyle/>
          <a:p>
            <a:pPr fontAlgn="base"/>
            <a:r>
              <a:rPr lang="en-US" sz="2400" b="1" dirty="0" smtClean="0"/>
              <a:t>Recurrent Neural Network(RNN)</a:t>
            </a:r>
            <a:r>
              <a:rPr lang="en-US" sz="2400" dirty="0" smtClean="0"/>
              <a:t> are a type of Neural Network where the </a:t>
            </a:r>
            <a:r>
              <a:rPr lang="en-US" sz="2400" b="1" dirty="0" smtClean="0"/>
              <a:t>output from previous step are fed as input to the current step</a:t>
            </a:r>
            <a:r>
              <a:rPr lang="en-US" sz="2400" dirty="0" smtClean="0"/>
              <a:t>. </a:t>
            </a:r>
          </a:p>
          <a:p>
            <a:pPr fontAlgn="base"/>
            <a:r>
              <a:rPr lang="en-US" sz="2400" dirty="0" smtClean="0"/>
              <a:t>In traditional neural networks, all the inputs and outputs are independent of each other, but in cases like when it is required to predict the next word of a sentence, the previous words are required and hence there is a need to remember the previous words. </a:t>
            </a:r>
          </a:p>
          <a:p>
            <a:pPr fontAlgn="base"/>
            <a:r>
              <a:rPr lang="en-US" sz="2400" dirty="0" smtClean="0"/>
              <a:t>Thus RNN came into existence, which solved this issue with the help of a Hidden Layer. </a:t>
            </a:r>
          </a:p>
          <a:p>
            <a:pPr fontAlgn="base"/>
            <a:r>
              <a:rPr lang="en-US" sz="2400" dirty="0" smtClean="0"/>
              <a:t>The main and most important feature of RNN is </a:t>
            </a:r>
            <a:r>
              <a:rPr lang="en-US" sz="2400" b="1" dirty="0" smtClean="0"/>
              <a:t>Hidden state</a:t>
            </a:r>
            <a:r>
              <a:rPr lang="en-US" sz="2400" dirty="0" smtClean="0"/>
              <a:t>, which remembers some information about a sequence.</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24620"/>
            <a:ext cx="9044887" cy="664234"/>
          </a:xfrm>
        </p:spPr>
        <p:txBody>
          <a:bodyPr>
            <a:normAutofit fontScale="90000"/>
          </a:bodyPr>
          <a:lstStyle/>
          <a:p>
            <a:pPr algn="ctr"/>
            <a:r>
              <a:rPr lang="en-US" dirty="0" smtClean="0">
                <a:solidFill>
                  <a:schemeClr val="tx1">
                    <a:lumMod val="75000"/>
                    <a:lumOff val="25000"/>
                  </a:schemeClr>
                </a:solidFill>
                <a:latin typeface="+mn-lt"/>
              </a:rPr>
              <a:t>RECURRENT NEURAL NETWORK</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lstStyle/>
          <a:p>
            <a:r>
              <a:rPr lang="en-US" sz="2400" dirty="0" smtClean="0"/>
              <a:t>RNN have a </a:t>
            </a:r>
            <a:r>
              <a:rPr lang="en-US" sz="2400" b="1" dirty="0" smtClean="0"/>
              <a:t>“memory”</a:t>
            </a:r>
            <a:r>
              <a:rPr lang="en-US" sz="2400" dirty="0" smtClean="0"/>
              <a:t> which remembers all information about what has been calculated.</a:t>
            </a:r>
          </a:p>
          <a:p>
            <a:r>
              <a:rPr lang="en-US" sz="2400" dirty="0" smtClean="0"/>
              <a:t>It uses the same parameters for each input as it performs the same task on all the inputs or hidden layers to produce the output. </a:t>
            </a:r>
          </a:p>
          <a:p>
            <a:r>
              <a:rPr lang="en-US" sz="2400" dirty="0" smtClean="0"/>
              <a:t>This reduces the complexity of parameters, unlike other neural networks.</a:t>
            </a:r>
          </a:p>
          <a:p>
            <a:pPr>
              <a:buNone/>
            </a:pPr>
            <a:endParaRPr lang="en-US" dirty="0" smtClean="0"/>
          </a:p>
          <a:p>
            <a:endParaRPr lang="en-US" dirty="0" smtClean="0"/>
          </a:p>
          <a:p>
            <a:endParaRPr lang="en-US" dirty="0" smtClean="0"/>
          </a:p>
          <a:p>
            <a:endParaRPr lang="en-US" dirty="0" smtClean="0"/>
          </a:p>
          <a:p>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RNN2.png"/>
          <p:cNvPicPr>
            <a:picLocks noChangeAspect="1"/>
          </p:cNvPicPr>
          <p:nvPr/>
        </p:nvPicPr>
        <p:blipFill>
          <a:blip r:embed="rId3"/>
          <a:stretch>
            <a:fillRect/>
          </a:stretch>
        </p:blipFill>
        <p:spPr>
          <a:xfrm>
            <a:off x="1466491" y="3933640"/>
            <a:ext cx="7711476" cy="202720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RECURRENT NEURAL NETWORK WORKING</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Picture 2"/>
          <p:cNvPicPr>
            <a:picLocks noGrp="1" noChangeAspect="1" noChangeArrowheads="1"/>
          </p:cNvPicPr>
          <p:nvPr>
            <p:ph sz="quarter" idx="13"/>
          </p:nvPr>
        </p:nvPicPr>
        <p:blipFill>
          <a:blip r:embed="rId2"/>
          <a:srcRect l="38030" t="43226" r="14867" b="17225"/>
          <a:stretch>
            <a:fillRect/>
          </a:stretch>
        </p:blipFill>
        <p:spPr bwMode="auto">
          <a:xfrm>
            <a:off x="1915309" y="2440606"/>
            <a:ext cx="6891357" cy="3254725"/>
          </a:xfrm>
          <a:prstGeom prst="rect">
            <a:avLst/>
          </a:prstGeom>
          <a:ln>
            <a:noFill/>
          </a:ln>
          <a:effectLst>
            <a:softEdge rad="112500"/>
          </a:effectLst>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HOW DOES RECURRENT NEURAL NETWORK WORKS?</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
        <p:nvSpPr>
          <p:cNvPr id="8" name="Content Placeholder 7"/>
          <p:cNvSpPr>
            <a:spLocks noGrp="1"/>
          </p:cNvSpPr>
          <p:nvPr>
            <p:ph sz="quarter" idx="13"/>
          </p:nvPr>
        </p:nvSpPr>
        <p:spPr/>
        <p:txBody>
          <a:bodyPr>
            <a:normAutofit fontScale="77500" lnSpcReduction="20000"/>
          </a:bodyPr>
          <a:lstStyle/>
          <a:p>
            <a:r>
              <a:rPr lang="en-US" dirty="0" smtClean="0"/>
              <a:t>In Recurrent Neural networks, the information cycles through a loop to the middle hidden layer.</a:t>
            </a:r>
          </a:p>
          <a:p>
            <a:r>
              <a:rPr lang="en-US" dirty="0" smtClean="0"/>
              <a:t>The input layer ‘x’ takes in the input to the neural network and processes it and passes it onto the middle layer. </a:t>
            </a:r>
          </a:p>
          <a:p>
            <a:r>
              <a:rPr lang="en-US" dirty="0" smtClean="0"/>
              <a:t>The middle layer ‘h’ can consist of multiple hidden layers, each with its own activation functions and weights and biases. </a:t>
            </a:r>
          </a:p>
          <a:p>
            <a:r>
              <a:rPr lang="en-US" dirty="0" smtClean="0"/>
              <a:t>If you have a neural network where the various parameters of different hidden layers are not affected by the previous layer, </a:t>
            </a:r>
            <a:r>
              <a:rPr lang="en-US" dirty="0" err="1" smtClean="0"/>
              <a:t>ie</a:t>
            </a:r>
            <a:r>
              <a:rPr lang="en-US" dirty="0" smtClean="0"/>
              <a:t>: the neural network does not have memory, then you can use a recurrent neural network.</a:t>
            </a:r>
          </a:p>
          <a:p>
            <a:r>
              <a:rPr lang="en-US" dirty="0" smtClean="0"/>
              <a:t>The Recurrent Neural Network will standardize the different activation functions and weights and biases so that each hidden layer has the same parameters. </a:t>
            </a:r>
          </a:p>
          <a:p>
            <a:r>
              <a:rPr lang="en-US" dirty="0" smtClean="0"/>
              <a:t>Then, instead of creating multiple hidden layers, it will create one and loop over it as many times as required. </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solidFill>
                  <a:schemeClr val="tx1">
                    <a:lumMod val="75000"/>
                    <a:lumOff val="25000"/>
                  </a:schemeClr>
                </a:solidFill>
                <a:latin typeface="+mn-lt"/>
              </a:rPr>
              <a:t>FEED FORWARD NEURAL NETWORK VS RECURRENT NEURAL NETWORK</a:t>
            </a:r>
            <a:endParaRPr lang="en-US" sz="2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8" name="Content Placeholder 7" descr="rnn &amp; feed forward nn.png"/>
          <p:cNvPicPr>
            <a:picLocks noGrp="1" noChangeAspect="1"/>
          </p:cNvPicPr>
          <p:nvPr>
            <p:ph sz="quarter" idx="13"/>
          </p:nvPr>
        </p:nvPicPr>
        <p:blipFill>
          <a:blip r:embed="rId2"/>
          <a:stretch>
            <a:fillRect/>
          </a:stretch>
        </p:blipFill>
        <p:spPr>
          <a:xfrm>
            <a:off x="1870725" y="1846385"/>
            <a:ext cx="6980525" cy="4012439"/>
          </a:xfr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DIFFERENT TYPES OF RNN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2009954"/>
            <a:ext cx="9044887" cy="4195583"/>
          </a:xfrm>
        </p:spPr>
        <p:txBody>
          <a:bodyPr>
            <a:normAutofit/>
          </a:bodyPr>
          <a:lstStyle/>
          <a:p>
            <a:pPr>
              <a:buNone/>
            </a:pPr>
            <a:r>
              <a:rPr lang="en-US" sz="2000" b="1" dirty="0" smtClean="0"/>
              <a:t>There are four types of Recurrent Neural Networks:</a:t>
            </a:r>
          </a:p>
          <a:p>
            <a:r>
              <a:rPr lang="en-US" sz="2000" dirty="0" smtClean="0"/>
              <a:t>One to One</a:t>
            </a:r>
          </a:p>
          <a:p>
            <a:r>
              <a:rPr lang="en-US" sz="2000" dirty="0" smtClean="0"/>
              <a:t>One to Many</a:t>
            </a:r>
          </a:p>
          <a:p>
            <a:r>
              <a:rPr lang="en-US" sz="2000" dirty="0" smtClean="0"/>
              <a:t>Many to One</a:t>
            </a:r>
          </a:p>
          <a:p>
            <a:r>
              <a:rPr lang="en-US" sz="2000" dirty="0" smtClean="0"/>
              <a:t>Many to Many</a:t>
            </a:r>
          </a:p>
          <a:p>
            <a:endParaRPr lang="en-US" sz="2000" dirty="0" smtClean="0"/>
          </a:p>
          <a:p>
            <a:r>
              <a:rPr lang="en-US" sz="2000" b="1" u="sng" dirty="0" smtClean="0"/>
              <a:t>ONE TO ONE RNN :- </a:t>
            </a:r>
            <a:r>
              <a:rPr lang="en-US" sz="2000" dirty="0" smtClean="0"/>
              <a:t>This type of neural network is known </a:t>
            </a:r>
          </a:p>
          <a:p>
            <a:pPr>
              <a:buNone/>
            </a:pPr>
            <a:r>
              <a:rPr lang="en-US" sz="2000" dirty="0" smtClean="0"/>
              <a:t>as the Vanilla Neural Network. It's used for general machine </a:t>
            </a:r>
          </a:p>
          <a:p>
            <a:pPr>
              <a:buNone/>
            </a:pPr>
            <a:r>
              <a:rPr lang="en-US" sz="2000" dirty="0" smtClean="0"/>
              <a:t>learning problems, which has a single input and a single output.</a:t>
            </a:r>
          </a:p>
          <a:p>
            <a:endParaRPr lang="en-US" sz="2000" dirty="0" smtClean="0"/>
          </a:p>
          <a:p>
            <a:endParaRPr lang="en-US" sz="2000" dirty="0"/>
          </a:p>
        </p:txBody>
      </p:sp>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8" name="Picture 2"/>
          <p:cNvPicPr>
            <a:picLocks noChangeAspect="1" noChangeArrowheads="1"/>
          </p:cNvPicPr>
          <p:nvPr/>
        </p:nvPicPr>
        <p:blipFill>
          <a:blip r:embed="rId3"/>
          <a:srcRect l="50969" t="34348" r="30076" b="13593"/>
          <a:stretch>
            <a:fillRect/>
          </a:stretch>
        </p:blipFill>
        <p:spPr bwMode="auto">
          <a:xfrm>
            <a:off x="7556740" y="2527540"/>
            <a:ext cx="2337758" cy="351095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TYPES OF RNN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95887"/>
            <a:ext cx="9044887" cy="4609651"/>
          </a:xfrm>
        </p:spPr>
        <p:txBody>
          <a:bodyPr>
            <a:normAutofit/>
          </a:bodyPr>
          <a:lstStyle/>
          <a:p>
            <a:pPr>
              <a:buNone/>
            </a:pPr>
            <a:r>
              <a:rPr lang="en-US" b="1" dirty="0" smtClean="0"/>
              <a:t>2. One to Many RNN:-  </a:t>
            </a:r>
            <a:r>
              <a:rPr lang="en-US" dirty="0" smtClean="0"/>
              <a:t>This type of neural network has a single input and multiple outputs. An example of this is the image caption.</a:t>
            </a:r>
          </a:p>
          <a:p>
            <a:pPr>
              <a:buNone/>
            </a:pPr>
            <a:endParaRPr lang="en-US" dirty="0" smtClean="0"/>
          </a:p>
          <a:p>
            <a:pPr>
              <a:buNone/>
            </a:pPr>
            <a:endParaRPr lang="en-US"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8" name="Picture 7" descr="1tomany.PNG"/>
          <p:cNvPicPr>
            <a:picLocks noChangeAspect="1"/>
          </p:cNvPicPr>
          <p:nvPr/>
        </p:nvPicPr>
        <p:blipFill>
          <a:blip r:embed="rId3"/>
          <a:stretch>
            <a:fillRect/>
          </a:stretch>
        </p:blipFill>
        <p:spPr>
          <a:xfrm>
            <a:off x="3785184" y="2812206"/>
            <a:ext cx="3741744" cy="3296532"/>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72860"/>
            <a:ext cx="9044887" cy="595223"/>
          </a:xfrm>
        </p:spPr>
        <p:txBody>
          <a:bodyPr>
            <a:normAutofit/>
          </a:bodyPr>
          <a:lstStyle/>
          <a:p>
            <a:pPr algn="ctr"/>
            <a:r>
              <a:rPr lang="en-US" sz="3600" dirty="0" smtClean="0">
                <a:solidFill>
                  <a:schemeClr val="tx1">
                    <a:lumMod val="75000"/>
                    <a:lumOff val="25000"/>
                  </a:schemeClr>
                </a:solidFill>
                <a:latin typeface="+mn-lt"/>
              </a:rPr>
              <a:t>TYPES OF RNN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457864"/>
            <a:ext cx="9044887" cy="4747674"/>
          </a:xfrm>
        </p:spPr>
        <p:txBody>
          <a:bodyPr>
            <a:normAutofit/>
          </a:bodyPr>
          <a:lstStyle/>
          <a:p>
            <a:pPr>
              <a:buNone/>
            </a:pPr>
            <a:r>
              <a:rPr lang="en-US" sz="2400" b="1" dirty="0" smtClean="0"/>
              <a:t>3. Many to One RNN :- </a:t>
            </a:r>
            <a:r>
              <a:rPr lang="en-US" sz="2400" dirty="0" smtClean="0"/>
              <a:t>This RNN takes a sequence of inputs and generates a single output. Sentiment analysis is a good example of this kind of network where a given sentence can be classified as expressing positive or negative sentiments.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a:p>
        </p:txBody>
      </p:sp>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8" name="Picture 7" descr="many_to_one.PNG"/>
          <p:cNvPicPr>
            <a:picLocks noChangeAspect="1"/>
          </p:cNvPicPr>
          <p:nvPr/>
        </p:nvPicPr>
        <p:blipFill>
          <a:blip r:embed="rId3"/>
          <a:stretch>
            <a:fillRect/>
          </a:stretch>
        </p:blipFill>
        <p:spPr>
          <a:xfrm>
            <a:off x="2876970" y="3071005"/>
            <a:ext cx="3574090" cy="289668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TYPES OF RNN </a:t>
            </a:r>
            <a:endParaRPr lang="en-US"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lstStyle/>
          <a:p>
            <a:pPr>
              <a:buNone/>
            </a:pPr>
            <a:r>
              <a:rPr lang="en-US" b="1" dirty="0" smtClean="0"/>
              <a:t>4. Many to Many RNN:- </a:t>
            </a:r>
            <a:r>
              <a:rPr lang="en-US" dirty="0" smtClean="0"/>
              <a:t>This RNN takes a sequence of inputs and generates a sequence of outputs. Machine translation is one of the examples.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many_to.PNG"/>
          <p:cNvPicPr>
            <a:picLocks noChangeAspect="1"/>
          </p:cNvPicPr>
          <p:nvPr/>
        </p:nvPicPr>
        <p:blipFill>
          <a:blip r:embed="rId3"/>
          <a:stretch>
            <a:fillRect/>
          </a:stretch>
        </p:blipFill>
        <p:spPr>
          <a:xfrm>
            <a:off x="4522390" y="2639681"/>
            <a:ext cx="3475021" cy="3564107"/>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ARCHITECTURE OF ARTIFICIAL NEURAL NETWORK </a:t>
            </a:r>
            <a:endParaRPr lang="en-US" sz="28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578634"/>
            <a:ext cx="9044887" cy="4626904"/>
          </a:xfrm>
        </p:spPr>
        <p:txBody>
          <a:bodyPr>
            <a:normAutofit fontScale="62500" lnSpcReduction="20000"/>
          </a:bodyPr>
          <a:lstStyle/>
          <a:p>
            <a:r>
              <a:rPr lang="en-US" b="1" dirty="0" smtClean="0"/>
              <a:t>Input Layer:</a:t>
            </a:r>
            <a:endParaRPr lang="en-US" dirty="0" smtClean="0"/>
          </a:p>
          <a:p>
            <a:r>
              <a:rPr lang="en-US" dirty="0" smtClean="0"/>
              <a:t>As the name suggests, it accepts inputs in several different formats provided by the programmer.</a:t>
            </a:r>
          </a:p>
          <a:p>
            <a:r>
              <a:rPr lang="en-US" b="1" dirty="0" smtClean="0"/>
              <a:t>Hidden Layer:</a:t>
            </a:r>
            <a:endParaRPr lang="en-US" dirty="0" smtClean="0"/>
          </a:p>
          <a:p>
            <a:r>
              <a:rPr lang="en-US" dirty="0" smtClean="0"/>
              <a:t>The hidden layer presents in-between input and output layers. It performs all the calculations to find hidden features and patterns.</a:t>
            </a:r>
          </a:p>
          <a:p>
            <a:r>
              <a:rPr lang="en-US" b="1" dirty="0" smtClean="0"/>
              <a:t>Output Layer:</a:t>
            </a:r>
            <a:endParaRPr lang="en-US" dirty="0" smtClean="0"/>
          </a:p>
          <a:p>
            <a:r>
              <a:rPr lang="en-US" dirty="0" smtClean="0"/>
              <a:t>The input goes through a series of transformations using the hidden layer, which finally results in output that is conveyed using this layer.</a:t>
            </a:r>
          </a:p>
          <a:p>
            <a:r>
              <a:rPr lang="en-US" dirty="0" smtClean="0"/>
              <a:t>The artificial neural network takes input and computes the weighted sum of the inputs and includes a bias. This computation is represented in the form of a transfer function.</a:t>
            </a:r>
          </a:p>
          <a:p>
            <a:endParaRPr lang="en-US" dirty="0" smtClean="0"/>
          </a:p>
          <a:p>
            <a:endParaRPr lang="en-US" dirty="0" smtClean="0"/>
          </a:p>
          <a:p>
            <a:r>
              <a:rPr lang="en-US" dirty="0" smtClean="0"/>
              <a:t>It determines weighted total is passed as an input to an activation function to produce the output. Activation functions choose whether a node should fire or not. Only those who are fired make it to the output layer. There are distinctive activation functions available that can be applied upon the sort of task we are performing.</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pic>
        <p:nvPicPr>
          <p:cNvPr id="7" name="Picture 6" descr="artificial-neural-network5.png"/>
          <p:cNvPicPr>
            <a:picLocks noChangeAspect="1"/>
          </p:cNvPicPr>
          <p:nvPr/>
        </p:nvPicPr>
        <p:blipFill>
          <a:blip r:embed="rId3"/>
          <a:stretch>
            <a:fillRect/>
          </a:stretch>
        </p:blipFill>
        <p:spPr>
          <a:xfrm>
            <a:off x="1457864" y="4672704"/>
            <a:ext cx="2829463" cy="59803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731990738"/>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THE ADVANTAGES OF ANN ?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47645"/>
            <a:ext cx="9044887" cy="4557893"/>
          </a:xfrm>
        </p:spPr>
        <p:txBody>
          <a:bodyPr>
            <a:noAutofit/>
          </a:bodyPr>
          <a:lstStyle/>
          <a:p>
            <a:r>
              <a:rPr lang="en-US" sz="1600" b="1" dirty="0" smtClean="0"/>
              <a:t>Parallel processing capability:</a:t>
            </a:r>
            <a:endParaRPr lang="en-US" sz="1600" dirty="0" smtClean="0"/>
          </a:p>
          <a:p>
            <a:r>
              <a:rPr lang="en-US" sz="1600" dirty="0" smtClean="0"/>
              <a:t>Artificial neural networks have a numerical value that can perform more than one task simultaneously.</a:t>
            </a:r>
          </a:p>
          <a:p>
            <a:r>
              <a:rPr lang="en-US" sz="1600" b="1" dirty="0" smtClean="0"/>
              <a:t>Storing data on the entire network:</a:t>
            </a:r>
            <a:endParaRPr lang="en-US" sz="1600" dirty="0" smtClean="0"/>
          </a:p>
          <a:p>
            <a:r>
              <a:rPr lang="en-US" sz="1600" dirty="0" smtClean="0"/>
              <a:t>Data that is used in traditional programming is stored on the whole network, not on a database. The disappearance of a couple of pieces of data in one place doesn't prevent the network from working.</a:t>
            </a:r>
          </a:p>
          <a:p>
            <a:r>
              <a:rPr lang="en-US" sz="1600" b="1" dirty="0" smtClean="0"/>
              <a:t>Capability to work with incomplete knowledge:</a:t>
            </a:r>
            <a:endParaRPr lang="en-US" sz="1600" dirty="0" smtClean="0"/>
          </a:p>
          <a:p>
            <a:r>
              <a:rPr lang="en-US" sz="1600" dirty="0" smtClean="0"/>
              <a:t>After ANN training, the information may produce output even with inadequate data. The loss of performance here relies upon the significance of missing data.</a:t>
            </a:r>
          </a:p>
          <a:p>
            <a:r>
              <a:rPr lang="en-US" sz="1600" b="1" dirty="0" smtClean="0"/>
              <a:t>Having a memory distribution:</a:t>
            </a:r>
            <a:endParaRPr lang="en-US" sz="1600" dirty="0" smtClean="0"/>
          </a:p>
          <a:p>
            <a:r>
              <a:rPr lang="en-US" sz="1600" dirty="0" smtClean="0"/>
              <a:t>For ANN is to be able to adapt, it is important to determine the examples and to encourage the network according to the desired output by demonstrating these examples to the network. The succession of the network is directly proportional to the chosen instances, and if the event can't appear to the network in all its aspects, it can produce false output.</a:t>
            </a:r>
          </a:p>
          <a:p>
            <a:r>
              <a:rPr lang="en-US" sz="1600" b="1" dirty="0" smtClean="0"/>
              <a:t>Having fault tolerance:</a:t>
            </a:r>
            <a:endParaRPr lang="en-US" sz="1600" dirty="0" smtClean="0"/>
          </a:p>
          <a:p>
            <a:r>
              <a:rPr lang="en-US" sz="1600" dirty="0" smtClean="0"/>
              <a:t>Extortion of one or more cells of ANN does not prohibit it from generating output, and this feature makes the network fault-tolerance.</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DISADVANTAGES OF ANN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Autofit/>
          </a:bodyPr>
          <a:lstStyle/>
          <a:p>
            <a:r>
              <a:rPr lang="en-US" sz="1600" b="1" dirty="0" smtClean="0"/>
              <a:t>Assurance of proper network structure:</a:t>
            </a:r>
            <a:endParaRPr lang="en-US" sz="1600" dirty="0" smtClean="0"/>
          </a:p>
          <a:p>
            <a:r>
              <a:rPr lang="en-US" sz="1600" dirty="0" smtClean="0"/>
              <a:t>There is no particular guideline for determining the structure of artificial neural networks. The appropriate network structure is accomplished through experience, trial, and error.</a:t>
            </a:r>
          </a:p>
          <a:p>
            <a:r>
              <a:rPr lang="en-US" sz="1600" b="1" dirty="0" smtClean="0"/>
              <a:t>Unrecognized behavior of the network:</a:t>
            </a:r>
            <a:endParaRPr lang="en-US" sz="1600" dirty="0" smtClean="0"/>
          </a:p>
          <a:p>
            <a:r>
              <a:rPr lang="en-US" sz="1600" dirty="0" smtClean="0"/>
              <a:t>It is the most significant issue of ANN. When ANN produces a testing solution, it does not provide insight concerning why and how. It decreases trust in the network.</a:t>
            </a:r>
          </a:p>
          <a:p>
            <a:r>
              <a:rPr lang="en-US" sz="1600" b="1" dirty="0" smtClean="0"/>
              <a:t>Hardware dependence:</a:t>
            </a:r>
            <a:endParaRPr lang="en-US" sz="1600" dirty="0" smtClean="0"/>
          </a:p>
          <a:p>
            <a:r>
              <a:rPr lang="en-US" sz="1600" dirty="0" smtClean="0"/>
              <a:t>Artificial neural networks need processors with parallel processing power, as per their structure. Therefore, the realization of the equipment is dependent.</a:t>
            </a:r>
          </a:p>
          <a:p>
            <a:r>
              <a:rPr lang="en-US" sz="1600" b="1" dirty="0" smtClean="0"/>
              <a:t>Difficulty of showing the issue to the network:</a:t>
            </a:r>
            <a:endParaRPr lang="en-US" sz="1600" dirty="0" smtClean="0"/>
          </a:p>
          <a:p>
            <a:r>
              <a:rPr lang="en-US" sz="1600" dirty="0" smtClean="0"/>
              <a:t>ANNs can work with numerical data. Problems must be converted into numerical values before being introduced to ANN. The presentation mechanism to be resolved here will directly impact the performance of the network. It relies on the user's abilities.</a:t>
            </a:r>
          </a:p>
          <a:p>
            <a:r>
              <a:rPr lang="en-US" sz="1600" b="1" dirty="0" smtClean="0"/>
              <a:t>The duration of the network is unknown:</a:t>
            </a:r>
            <a:endParaRPr lang="en-US" sz="1600" dirty="0" smtClean="0"/>
          </a:p>
          <a:p>
            <a:r>
              <a:rPr lang="en-US" sz="1600" dirty="0" smtClean="0"/>
              <a:t>The network is reduced to a specific value of the error, and this value does not give us optimum results.</a:t>
            </a:r>
          </a:p>
        </p:txBody>
      </p:sp>
      <p:pic>
        <p:nvPicPr>
          <p:cNvPr id="6" name="Picture 5">
            <a:extLst>
              <a:ext uri="{FF2B5EF4-FFF2-40B4-BE49-F238E27FC236}">
                <a16:creationId xmlns="" xmlns:a16="http://schemas.microsoft.com/office/drawing/2014/main" id="{A98F39A8-B7B2-4ADF-9790-4B7F910276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1_Office Theme">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reerera" id="{EDCDA5D1-4370-4392-8C5E-C34C9BE8F545}" vid="{34DC1D29-B155-4D15-BF11-2B8807D0A3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5067</Words>
  <Application>Microsoft Office PowerPoint</Application>
  <PresentationFormat>Custom</PresentationFormat>
  <Paragraphs>565</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1_Office Theme</vt:lpstr>
      <vt:lpstr>Slide 1</vt:lpstr>
      <vt:lpstr>INTRODUCTION TO AI &amp; DEEP LEARNING</vt:lpstr>
      <vt:lpstr>Slide 3</vt:lpstr>
      <vt:lpstr>CONTENT OF AI &amp; DEEP LEARNING</vt:lpstr>
      <vt:lpstr>WHAT IS ARTIFICIAL NEURAL NETWORK(ANN) ?</vt:lpstr>
      <vt:lpstr>ARCHITECTURE OF ARTIFICIAL NEURAL NETWORK </vt:lpstr>
      <vt:lpstr>ARCHITECTURE OF ARTIFICIAL NEURAL NETWORK </vt:lpstr>
      <vt:lpstr>WHAT ARE THE ADVANTAGES OF ANN ? </vt:lpstr>
      <vt:lpstr>WHAT ARE THE DISADVANTAGES OF ANN ?</vt:lpstr>
      <vt:lpstr>HOW DO ARTIFICIAL NEURAL NETWORK WORKS?</vt:lpstr>
      <vt:lpstr>ANN WORKING</vt:lpstr>
      <vt:lpstr>ANN WORKING</vt:lpstr>
      <vt:lpstr>ANN WORKING</vt:lpstr>
      <vt:lpstr>WHAT ARE THE TYPES OF ANN ?</vt:lpstr>
      <vt:lpstr>WHAT ARE THE TOOLS FOR DEEP LEARNING ?</vt:lpstr>
      <vt:lpstr>WHAT ARE THE TOOLS FOR DEEP LEARNING ?</vt:lpstr>
      <vt:lpstr>WHAT ARE THE TOOLS FOR DEEP LEARNING ?</vt:lpstr>
      <vt:lpstr>WHAT ARE THE TOOLS FOR DEEP LEARNING ?</vt:lpstr>
      <vt:lpstr>WHAT ARE THE TOOLS FOR DEEP LEARNING ?</vt:lpstr>
      <vt:lpstr>WHAT ARE THE TOOLS FOR DEEP LEARNING ?</vt:lpstr>
      <vt:lpstr>WHAT ARE THE TOOLS FOR DEEP LEARNING ?</vt:lpstr>
      <vt:lpstr>WHAT IS DEEP NEURAL NET OPTIMIZATION , TUNING &amp; INTERPRETABILITY ?</vt:lpstr>
      <vt:lpstr>TYPES OF OPTIMIZERS </vt:lpstr>
      <vt:lpstr>WHAT ARE THE DIFFERENT TYPE OF OPTIMIZERS ?</vt:lpstr>
      <vt:lpstr>GRADIENT DESCENT</vt:lpstr>
      <vt:lpstr>WHAT ARE THE DIFFERENT TYPE OF OPTIMIZERS ?</vt:lpstr>
      <vt:lpstr>WHAT ARE THE DIFFERENT TYPE OF OPTIMIZERS ?</vt:lpstr>
      <vt:lpstr>WHAT IS TUNING ?</vt:lpstr>
      <vt:lpstr>WHAT IS AUTO ENCODERS?</vt:lpstr>
      <vt:lpstr>WHAT IS VARIATIONAL AUTOENCODER ?</vt:lpstr>
      <vt:lpstr>VARIATIONAL AUTOENCODER </vt:lpstr>
      <vt:lpstr>WHAT IS DEEP GENERATIVE MODELS ?</vt:lpstr>
      <vt:lpstr>WHAT ARE THE TYPES OF GENERATIVE MODELS ?</vt:lpstr>
      <vt:lpstr>INTRODUCTION TO CONVOLUTIONAL NEURAL NETWORKS</vt:lpstr>
      <vt:lpstr>WHAT IS CONVOLUTION ?</vt:lpstr>
      <vt:lpstr>CONVOLUTION </vt:lpstr>
      <vt:lpstr>WHAT IS CONVOLUTIONAL NEURAL NETWORKS ?</vt:lpstr>
      <vt:lpstr>CONVOLUTIONAL NEURAL NETWORKS </vt:lpstr>
      <vt:lpstr>FORWARD PROPAGATION &amp; BACKPROPAGATION FOR CNNS</vt:lpstr>
      <vt:lpstr>WHAT IS FORWARD PROPAGATION  ?</vt:lpstr>
      <vt:lpstr>FORWARD PROPAGATION</vt:lpstr>
      <vt:lpstr>FORWARD PROPAGATION</vt:lpstr>
      <vt:lpstr>FORWARD PROPAGATION</vt:lpstr>
      <vt:lpstr>BACKPROPAGATION</vt:lpstr>
      <vt:lpstr>WHAT IS BACKPROPAGATION ?</vt:lpstr>
      <vt:lpstr>BACKPROPAGATION</vt:lpstr>
      <vt:lpstr>BACKPROPAGATION </vt:lpstr>
      <vt:lpstr>CNN ARCHITECTURE</vt:lpstr>
      <vt:lpstr>WHAT IS CNN ARCHITECTURE ?</vt:lpstr>
      <vt:lpstr>CNN ARCHITECTURE</vt:lpstr>
      <vt:lpstr>WHAT ARE THE CONVOLUTION LAYERS?</vt:lpstr>
      <vt:lpstr>CONVOLUTION LAYERS </vt:lpstr>
      <vt:lpstr>CONVOLUTION LAYERS </vt:lpstr>
      <vt:lpstr>CONVOLUTION LAYERS </vt:lpstr>
      <vt:lpstr>CONVOLUTION LAYERS </vt:lpstr>
      <vt:lpstr>CONVOLUTION LAYERS </vt:lpstr>
      <vt:lpstr>WHAT IS ALEXNET  ?</vt:lpstr>
      <vt:lpstr>ALEXNET </vt:lpstr>
      <vt:lpstr> ALEXNET</vt:lpstr>
      <vt:lpstr>INTRODUCTION TO RECURRENT NEURAL NETWORK </vt:lpstr>
      <vt:lpstr>WHAT IS RECURRENT NEURAL NETWORK?</vt:lpstr>
      <vt:lpstr>RECURRENT NEURAL NETWORK</vt:lpstr>
      <vt:lpstr>RECURRENT NEURAL NETWORK WORKING</vt:lpstr>
      <vt:lpstr>HOW DOES RECURRENT NEURAL NETWORK WORKS?</vt:lpstr>
      <vt:lpstr>FEED FORWARD NEURAL NETWORK VS RECURRENT NEURAL NETWORK</vt:lpstr>
      <vt:lpstr>WHAT ARE THE DIFFERENT TYPES OF RNN ?</vt:lpstr>
      <vt:lpstr>TYPES OF RNN </vt:lpstr>
      <vt:lpstr>TYPES OF RNN </vt:lpstr>
      <vt:lpstr>TYPES OF RNN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Orientation</dc:title>
  <dc:creator>acer</dc:creator>
  <cp:lastModifiedBy>DEMO</cp:lastModifiedBy>
  <cp:revision>719</cp:revision>
  <dcterms:created xsi:type="dcterms:W3CDTF">2021-06-23T12:36:31Z</dcterms:created>
  <dcterms:modified xsi:type="dcterms:W3CDTF">2022-05-19T06:21:03Z</dcterms:modified>
</cp:coreProperties>
</file>