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Lst>
  <p:sldSz cy="6858000" cx="12192000"/>
  <p:notesSz cx="6858000" cy="9144000"/>
  <p:embeddedFontLst>
    <p:embeddedFont>
      <p:font typeface="Roboto"/>
      <p:regular r:id="rId172"/>
      <p:bold r:id="rId173"/>
      <p:italic r:id="rId174"/>
      <p:boldItalic r:id="rId175"/>
    </p:embeddedFont>
    <p:embeddedFont>
      <p:font typeface="Arial Narrow"/>
      <p:regular r:id="rId176"/>
      <p:bold r:id="rId177"/>
      <p:italic r:id="rId178"/>
      <p:boldItalic r:id="rId179"/>
    </p:embeddedFont>
    <p:embeddedFont>
      <p:font typeface="Lato"/>
      <p:bold r:id="rId180"/>
      <p:boldItalic r:id="rId181"/>
    </p:embeddedFont>
    <p:embeddedFont>
      <p:font typeface="Montserrat"/>
      <p:regular r:id="rId182"/>
      <p:bold r:id="rId183"/>
      <p:italic r:id="rId184"/>
      <p:boldItalic r:id="rId1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6" roundtripDataSignature="AMtx7mj7jHn4a4qJoCR9WI5FQl7fX6um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186" Type="http://customschemas.google.com/relationships/presentationmetadata" Target="metadata"/><Relationship Id="rId185" Type="http://schemas.openxmlformats.org/officeDocument/2006/relationships/font" Target="fonts/Montserrat-boldItalic.fntdata"/><Relationship Id="rId49" Type="http://schemas.openxmlformats.org/officeDocument/2006/relationships/slide" Target="slides/slide45.xml"/><Relationship Id="rId184" Type="http://schemas.openxmlformats.org/officeDocument/2006/relationships/font" Target="fonts/Montserrat-italic.fntdata"/><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183" Type="http://schemas.openxmlformats.org/officeDocument/2006/relationships/font" Target="fonts/Montserrat-bold.fntdata"/><Relationship Id="rId32" Type="http://schemas.openxmlformats.org/officeDocument/2006/relationships/slide" Target="slides/slide28.xml"/><Relationship Id="rId182" Type="http://schemas.openxmlformats.org/officeDocument/2006/relationships/font" Target="fonts/Montserrat-regular.fntdata"/><Relationship Id="rId35" Type="http://schemas.openxmlformats.org/officeDocument/2006/relationships/slide" Target="slides/slide31.xml"/><Relationship Id="rId181" Type="http://schemas.openxmlformats.org/officeDocument/2006/relationships/font" Target="fonts/Lato-boldItalic.fntdata"/><Relationship Id="rId34" Type="http://schemas.openxmlformats.org/officeDocument/2006/relationships/slide" Target="slides/slide30.xml"/><Relationship Id="rId180" Type="http://schemas.openxmlformats.org/officeDocument/2006/relationships/font" Target="fonts/Lato-bold.fntdata"/><Relationship Id="rId37" Type="http://schemas.openxmlformats.org/officeDocument/2006/relationships/slide" Target="slides/slide33.xml"/><Relationship Id="rId176" Type="http://schemas.openxmlformats.org/officeDocument/2006/relationships/font" Target="fonts/ArialNarrow-regular.fntdata"/><Relationship Id="rId36" Type="http://schemas.openxmlformats.org/officeDocument/2006/relationships/slide" Target="slides/slide32.xml"/><Relationship Id="rId175" Type="http://schemas.openxmlformats.org/officeDocument/2006/relationships/font" Target="fonts/Roboto-boldItalic.fntdata"/><Relationship Id="rId39" Type="http://schemas.openxmlformats.org/officeDocument/2006/relationships/slide" Target="slides/slide35.xml"/><Relationship Id="rId174" Type="http://schemas.openxmlformats.org/officeDocument/2006/relationships/font" Target="fonts/Roboto-italic.fntdata"/><Relationship Id="rId38" Type="http://schemas.openxmlformats.org/officeDocument/2006/relationships/slide" Target="slides/slide34.xml"/><Relationship Id="rId173" Type="http://schemas.openxmlformats.org/officeDocument/2006/relationships/font" Target="fonts/Roboto-bold.fntdata"/><Relationship Id="rId179" Type="http://schemas.openxmlformats.org/officeDocument/2006/relationships/font" Target="fonts/ArialNarrow-boldItalic.fntdata"/><Relationship Id="rId178" Type="http://schemas.openxmlformats.org/officeDocument/2006/relationships/font" Target="fonts/ArialNarrow-italic.fntdata"/><Relationship Id="rId177" Type="http://schemas.openxmlformats.org/officeDocument/2006/relationships/font" Target="fonts/ArialNarrow-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172" Type="http://schemas.openxmlformats.org/officeDocument/2006/relationships/font" Target="fonts/Roboto-regular.fntdata"/><Relationship Id="rId65" Type="http://schemas.openxmlformats.org/officeDocument/2006/relationships/slide" Target="slides/slide61.xml"/><Relationship Id="rId171" Type="http://schemas.openxmlformats.org/officeDocument/2006/relationships/slide" Target="slides/slide167.xml"/><Relationship Id="rId68" Type="http://schemas.openxmlformats.org/officeDocument/2006/relationships/slide" Target="slides/slide64.xml"/><Relationship Id="rId170" Type="http://schemas.openxmlformats.org/officeDocument/2006/relationships/slide" Target="slides/slide166.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p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p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p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p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p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p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p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p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p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p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p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p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p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p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p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p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p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p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p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p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p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p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p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p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p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p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p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p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p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p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p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p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169"/>
          <p:cNvGrpSpPr/>
          <p:nvPr/>
        </p:nvGrpSpPr>
        <p:grpSpPr>
          <a:xfrm rot="281639">
            <a:off x="9131395" y="2113611"/>
            <a:ext cx="4317346" cy="6024644"/>
            <a:chOff x="4811477" y="2871788"/>
            <a:chExt cx="749036" cy="1045243"/>
          </a:xfrm>
        </p:grpSpPr>
        <p:sp>
          <p:nvSpPr>
            <p:cNvPr id="13" name="Google Shape;13;p169"/>
            <p:cNvSpPr/>
            <p:nvPr/>
          </p:nvSpPr>
          <p:spPr>
            <a:xfrm rot="394866">
              <a:off x="4819517" y="3415043"/>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4" name="Google Shape;14;p169"/>
            <p:cNvSpPr/>
            <p:nvPr/>
          </p:nvSpPr>
          <p:spPr>
            <a:xfrm rot="4106562">
              <a:off x="5075632" y="3091340"/>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5" name="Google Shape;15;p169"/>
            <p:cNvSpPr/>
            <p:nvPr/>
          </p:nvSpPr>
          <p:spPr>
            <a:xfrm rot="2221988">
              <a:off x="4893777" y="3216368"/>
              <a:ext cx="590657" cy="17426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6" name="Google Shape;16;p169"/>
            <p:cNvSpPr/>
            <p:nvPr/>
          </p:nvSpPr>
          <p:spPr>
            <a:xfrm rot="-1540133">
              <a:off x="4848524" y="3623434"/>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17" name="Google Shape;17;p169"/>
          <p:cNvSpPr txBox="1"/>
          <p:nvPr>
            <p:ph type="ctrTitle"/>
          </p:nvPr>
        </p:nvSpPr>
        <p:spPr>
          <a:xfrm>
            <a:off x="838200" y="2901952"/>
            <a:ext cx="9144000" cy="124802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Narrow"/>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69"/>
          <p:cNvSpPr txBox="1"/>
          <p:nvPr>
            <p:ph idx="1" type="subTitle"/>
          </p:nvPr>
        </p:nvSpPr>
        <p:spPr>
          <a:xfrm>
            <a:off x="838200" y="4242053"/>
            <a:ext cx="9144000" cy="4736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169"/>
          <p:cNvGrpSpPr/>
          <p:nvPr/>
        </p:nvGrpSpPr>
        <p:grpSpPr>
          <a:xfrm>
            <a:off x="393377" y="1759196"/>
            <a:ext cx="3188023" cy="1290030"/>
            <a:chOff x="4811477" y="2871788"/>
            <a:chExt cx="2583086" cy="1045243"/>
          </a:xfrm>
        </p:grpSpPr>
        <p:grpSp>
          <p:nvGrpSpPr>
            <p:cNvPr id="23" name="Google Shape;23;p169"/>
            <p:cNvGrpSpPr/>
            <p:nvPr/>
          </p:nvGrpSpPr>
          <p:grpSpPr>
            <a:xfrm>
              <a:off x="4811477" y="2871788"/>
              <a:ext cx="745862" cy="1045243"/>
              <a:chOff x="4811477" y="2871788"/>
              <a:chExt cx="745862" cy="1045243"/>
            </a:xfrm>
          </p:grpSpPr>
          <p:sp>
            <p:nvSpPr>
              <p:cNvPr id="24" name="Google Shape;24;p169"/>
              <p:cNvSpPr/>
              <p:nvPr/>
            </p:nvSpPr>
            <p:spPr>
              <a:xfrm rot="394866">
                <a:off x="4819517" y="3415043"/>
                <a:ext cx="590657" cy="174268"/>
              </a:xfrm>
              <a:prstGeom prst="triangle">
                <a:avLst>
                  <a:gd fmla="val 52766" name="adj"/>
                </a:avLst>
              </a:prstGeom>
              <a:solidFill>
                <a:srgbClr val="0899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5" name="Google Shape;25;p169"/>
              <p:cNvSpPr/>
              <p:nvPr/>
            </p:nvSpPr>
            <p:spPr>
              <a:xfrm rot="4106562">
                <a:off x="5072458" y="3091340"/>
                <a:ext cx="590657" cy="174268"/>
              </a:xfrm>
              <a:prstGeom prst="triangle">
                <a:avLst>
                  <a:gd fmla="val 52766" name="adj"/>
                </a:avLst>
              </a:prstGeom>
              <a:solidFill>
                <a:srgbClr val="F15A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6" name="Google Shape;26;p169"/>
              <p:cNvSpPr/>
              <p:nvPr/>
            </p:nvSpPr>
            <p:spPr>
              <a:xfrm rot="2221988">
                <a:off x="4893777" y="3216368"/>
                <a:ext cx="590657" cy="17426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7" name="Google Shape;27;p169"/>
              <p:cNvSpPr/>
              <p:nvPr/>
            </p:nvSpPr>
            <p:spPr>
              <a:xfrm rot="-1540133">
                <a:off x="4856320" y="3623435"/>
                <a:ext cx="590658" cy="174267"/>
              </a:xfrm>
              <a:prstGeom prst="triangle">
                <a:avLst>
                  <a:gd fmla="val 52766" name="adj"/>
                </a:avLst>
              </a:prstGeom>
              <a:solidFill>
                <a:srgbClr val="085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28" name="Google Shape;28;p169"/>
            <p:cNvSpPr txBox="1"/>
            <p:nvPr/>
          </p:nvSpPr>
          <p:spPr>
            <a:xfrm>
              <a:off x="5359039" y="3320627"/>
              <a:ext cx="2035524" cy="473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15A22"/>
                </a:buClr>
                <a:buSzPts val="3200"/>
                <a:buFont typeface="Arial"/>
                <a:buNone/>
              </a:pPr>
              <a:r>
                <a:rPr b="1" i="0" lang="en-US" sz="3200" u="none" cap="none" strike="noStrike">
                  <a:solidFill>
                    <a:srgbClr val="F15A22"/>
                  </a:solidFill>
                  <a:latin typeface="Arial"/>
                  <a:ea typeface="Arial"/>
                  <a:cs typeface="Arial"/>
                  <a:sym typeface="Arial"/>
                </a:rPr>
                <a:t>C</a:t>
              </a:r>
              <a:r>
                <a:rPr b="1" i="0" lang="en-US" sz="2800" u="none" cap="none" strike="noStrike">
                  <a:solidFill>
                    <a:srgbClr val="F15A22"/>
                  </a:solidFill>
                  <a:latin typeface="Arial"/>
                  <a:ea typeface="Arial"/>
                  <a:cs typeface="Arial"/>
                  <a:sym typeface="Arial"/>
                </a:rPr>
                <a:t>AREER</a:t>
              </a:r>
              <a:r>
                <a:rPr b="1" i="0" lang="en-US" sz="2800" u="none" cap="none" strike="noStrike">
                  <a:solidFill>
                    <a:srgbClr val="085099"/>
                  </a:solidFill>
                  <a:latin typeface="Arial"/>
                  <a:ea typeface="Arial"/>
                  <a:cs typeface="Arial"/>
                  <a:sym typeface="Arial"/>
                </a:rPr>
                <a:t>ERA</a:t>
              </a:r>
              <a:endParaRPr b="1" i="0" sz="2800" u="none" cap="none" strike="noStrike">
                <a:solidFill>
                  <a:srgbClr val="085099"/>
                </a:solidFill>
                <a:latin typeface="Arial"/>
                <a:ea typeface="Arial"/>
                <a:cs typeface="Arial"/>
                <a:sym typeface="Arial"/>
              </a:endParaRPr>
            </a:p>
          </p:txBody>
        </p:sp>
        <p:sp>
          <p:nvSpPr>
            <p:cNvPr id="29" name="Google Shape;29;p169"/>
            <p:cNvSpPr txBox="1"/>
            <p:nvPr/>
          </p:nvSpPr>
          <p:spPr>
            <a:xfrm>
              <a:off x="7180073" y="3320627"/>
              <a:ext cx="143275" cy="19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61A1A"/>
                </a:buClr>
                <a:buSzPts val="1000"/>
                <a:buFont typeface="Arial"/>
                <a:buNone/>
              </a:pPr>
              <a:r>
                <a:rPr b="1" i="0" lang="en-US" sz="1000" u="none" cap="none" strike="noStrike">
                  <a:solidFill>
                    <a:srgbClr val="161A1A"/>
                  </a:solidFill>
                  <a:latin typeface="Arial"/>
                  <a:ea typeface="Arial"/>
                  <a:cs typeface="Arial"/>
                  <a:sym typeface="Arial"/>
                </a:rPr>
                <a:t>®</a:t>
              </a:r>
              <a:endParaRPr b="1" i="0" sz="1000" u="none" cap="none" strike="noStrike">
                <a:solidFill>
                  <a:srgbClr val="161A1A"/>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ustom Layout">
  <p:cSld name="16_Custom Layout">
    <p:bg>
      <p:bgPr>
        <a:solidFill>
          <a:srgbClr val="FFFFFF"/>
        </a:solidFill>
      </p:bgPr>
    </p:bg>
    <p:spTree>
      <p:nvGrpSpPr>
        <p:cNvPr id="119" name="Shape 119"/>
        <p:cNvGrpSpPr/>
        <p:nvPr/>
      </p:nvGrpSpPr>
      <p:grpSpPr>
        <a:xfrm>
          <a:off x="0" y="0"/>
          <a:ext cx="0" cy="0"/>
          <a:chOff x="0" y="0"/>
          <a:chExt cx="0" cy="0"/>
        </a:xfrm>
      </p:grpSpPr>
      <p:sp>
        <p:nvSpPr>
          <p:cNvPr id="120" name="Google Shape;120;p178"/>
          <p:cNvSpPr txBox="1"/>
          <p:nvPr>
            <p:ph type="title"/>
          </p:nvPr>
        </p:nvSpPr>
        <p:spPr>
          <a:xfrm>
            <a:off x="838200" y="356658"/>
            <a:ext cx="3063240" cy="584940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78"/>
          <p:cNvSpPr/>
          <p:nvPr/>
        </p:nvSpPr>
        <p:spPr>
          <a:xfrm>
            <a:off x="4005137" y="356658"/>
            <a:ext cx="45719" cy="5849408"/>
          </a:xfrm>
          <a:prstGeom prst="rect">
            <a:avLst/>
          </a:prstGeom>
          <a:solidFill>
            <a:srgbClr val="868D8D"/>
          </a:solidFill>
          <a:ln cap="flat" cmpd="sng" w="38100">
            <a:solidFill>
              <a:srgbClr val="F3F5F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25" name="Google Shape;125;p178"/>
          <p:cNvSpPr/>
          <p:nvPr/>
        </p:nvSpPr>
        <p:spPr>
          <a:xfrm rot="5400000">
            <a:off x="3597900" y="782521"/>
            <a:ext cx="1208191" cy="356466"/>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26" name="Google Shape;126;p178"/>
          <p:cNvSpPr/>
          <p:nvPr/>
        </p:nvSpPr>
        <p:spPr>
          <a:xfrm rot="5400000">
            <a:off x="3599359" y="782520"/>
            <a:ext cx="1208191" cy="356466"/>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27" name="Google Shape;127;p178"/>
          <p:cNvSpPr txBox="1"/>
          <p:nvPr>
            <p:ph idx="1" type="body"/>
          </p:nvPr>
        </p:nvSpPr>
        <p:spPr>
          <a:xfrm>
            <a:off x="4154552" y="1848052"/>
            <a:ext cx="7199247" cy="42828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128" name="Shape 128"/>
        <p:cNvGrpSpPr/>
        <p:nvPr/>
      </p:nvGrpSpPr>
      <p:grpSpPr>
        <a:xfrm>
          <a:off x="0" y="0"/>
          <a:ext cx="0" cy="0"/>
          <a:chOff x="0" y="0"/>
          <a:chExt cx="0" cy="0"/>
        </a:xfrm>
      </p:grpSpPr>
      <p:sp>
        <p:nvSpPr>
          <p:cNvPr id="129" name="Google Shape;129;p179"/>
          <p:cNvSpPr txBox="1"/>
          <p:nvPr>
            <p:ph type="title"/>
          </p:nvPr>
        </p:nvSpPr>
        <p:spPr>
          <a:xfrm>
            <a:off x="838200" y="356658"/>
            <a:ext cx="3063240" cy="584940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1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33" name="Google Shape;133;p179"/>
          <p:cNvGrpSpPr/>
          <p:nvPr/>
        </p:nvGrpSpPr>
        <p:grpSpPr>
          <a:xfrm>
            <a:off x="11344420" y="3996964"/>
            <a:ext cx="847580" cy="2861035"/>
            <a:chOff x="11344420" y="3996964"/>
            <a:chExt cx="847580" cy="2861035"/>
          </a:xfrm>
        </p:grpSpPr>
        <p:sp>
          <p:nvSpPr>
            <p:cNvPr id="134" name="Google Shape;134;p179"/>
            <p:cNvSpPr/>
            <p:nvPr/>
          </p:nvSpPr>
          <p:spPr>
            <a:xfrm rot="-5400000">
              <a:off x="10335965" y="5005420"/>
              <a:ext cx="2861034" cy="844123"/>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35" name="Google Shape;135;p179"/>
            <p:cNvSpPr/>
            <p:nvPr/>
          </p:nvSpPr>
          <p:spPr>
            <a:xfrm rot="-5400000">
              <a:off x="10339422" y="5005419"/>
              <a:ext cx="2861034" cy="844123"/>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136" name="Google Shape;136;p179"/>
          <p:cNvSpPr txBox="1"/>
          <p:nvPr>
            <p:ph idx="1" type="body"/>
          </p:nvPr>
        </p:nvSpPr>
        <p:spPr>
          <a:xfrm>
            <a:off x="4038600" y="1058778"/>
            <a:ext cx="3825240" cy="5146759"/>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79"/>
          <p:cNvSpPr txBox="1"/>
          <p:nvPr>
            <p:ph idx="2" type="body"/>
          </p:nvPr>
        </p:nvSpPr>
        <p:spPr>
          <a:xfrm>
            <a:off x="8001000" y="1058778"/>
            <a:ext cx="3825240" cy="5146759"/>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179"/>
          <p:cNvSpPr txBox="1"/>
          <p:nvPr>
            <p:ph idx="3" type="body"/>
          </p:nvPr>
        </p:nvSpPr>
        <p:spPr>
          <a:xfrm>
            <a:off x="4038600" y="356658"/>
            <a:ext cx="3825240" cy="55130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179"/>
          <p:cNvSpPr txBox="1"/>
          <p:nvPr>
            <p:ph idx="4" type="body"/>
          </p:nvPr>
        </p:nvSpPr>
        <p:spPr>
          <a:xfrm>
            <a:off x="8001000" y="356657"/>
            <a:ext cx="3825240" cy="55130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179"/>
          <p:cNvSpPr/>
          <p:nvPr/>
        </p:nvSpPr>
        <p:spPr>
          <a:xfrm>
            <a:off x="7912998" y="356658"/>
            <a:ext cx="45719" cy="5849408"/>
          </a:xfrm>
          <a:prstGeom prst="rect">
            <a:avLst/>
          </a:prstGeom>
          <a:solidFill>
            <a:srgbClr val="868D8D"/>
          </a:solidFill>
          <a:ln cap="flat" cmpd="sng" w="38100">
            <a:solidFill>
              <a:srgbClr val="F3F5F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141" name="Shape 141"/>
        <p:cNvGrpSpPr/>
        <p:nvPr/>
      </p:nvGrpSpPr>
      <p:grpSpPr>
        <a:xfrm>
          <a:off x="0" y="0"/>
          <a:ext cx="0" cy="0"/>
          <a:chOff x="0" y="0"/>
          <a:chExt cx="0" cy="0"/>
        </a:xfrm>
      </p:grpSpPr>
      <p:sp>
        <p:nvSpPr>
          <p:cNvPr id="142" name="Google Shape;142;p180"/>
          <p:cNvSpPr txBox="1"/>
          <p:nvPr>
            <p:ph type="title"/>
          </p:nvPr>
        </p:nvSpPr>
        <p:spPr>
          <a:xfrm>
            <a:off x="838200" y="356658"/>
            <a:ext cx="3063240" cy="293687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1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180"/>
          <p:cNvSpPr txBox="1"/>
          <p:nvPr>
            <p:ph idx="1" type="body"/>
          </p:nvPr>
        </p:nvSpPr>
        <p:spPr>
          <a:xfrm>
            <a:off x="4038600" y="356130"/>
            <a:ext cx="7302363" cy="5849408"/>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180"/>
          <p:cNvSpPr txBox="1"/>
          <p:nvPr>
            <p:ph idx="2" type="subTitle"/>
          </p:nvPr>
        </p:nvSpPr>
        <p:spPr>
          <a:xfrm>
            <a:off x="838200" y="3429000"/>
            <a:ext cx="3063240" cy="2776538"/>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868D8D"/>
              </a:buClr>
              <a:buSzPts val="2000"/>
              <a:buNone/>
              <a:defRPr sz="2000">
                <a:solidFill>
                  <a:srgbClr val="868D8D"/>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148" name="Google Shape;148;p180"/>
          <p:cNvGrpSpPr/>
          <p:nvPr/>
        </p:nvGrpSpPr>
        <p:grpSpPr>
          <a:xfrm>
            <a:off x="11752152" y="5373278"/>
            <a:ext cx="439848" cy="1484721"/>
            <a:chOff x="11344420" y="3996964"/>
            <a:chExt cx="847580" cy="2861035"/>
          </a:xfrm>
        </p:grpSpPr>
        <p:sp>
          <p:nvSpPr>
            <p:cNvPr id="149" name="Google Shape;149;p180"/>
            <p:cNvSpPr/>
            <p:nvPr/>
          </p:nvSpPr>
          <p:spPr>
            <a:xfrm rot="-5400000">
              <a:off x="10335965" y="5005420"/>
              <a:ext cx="2861034" cy="844123"/>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50" name="Google Shape;150;p180"/>
            <p:cNvSpPr/>
            <p:nvPr/>
          </p:nvSpPr>
          <p:spPr>
            <a:xfrm rot="-5400000">
              <a:off x="10339422" y="5005419"/>
              <a:ext cx="2861034" cy="844123"/>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Custom Layout">
  <p:cSld name="18_Custom Layout">
    <p:spTree>
      <p:nvGrpSpPr>
        <p:cNvPr id="151" name="Shape 151"/>
        <p:cNvGrpSpPr/>
        <p:nvPr/>
      </p:nvGrpSpPr>
      <p:grpSpPr>
        <a:xfrm>
          <a:off x="0" y="0"/>
          <a:ext cx="0" cy="0"/>
          <a:chOff x="0" y="0"/>
          <a:chExt cx="0" cy="0"/>
        </a:xfrm>
      </p:grpSpPr>
      <p:pic>
        <p:nvPicPr>
          <p:cNvPr id="152" name="Google Shape;152;p181"/>
          <p:cNvPicPr preferRelativeResize="0"/>
          <p:nvPr/>
        </p:nvPicPr>
        <p:blipFill rotWithShape="1">
          <a:blip r:embed="rId2">
            <a:alphaModFix/>
          </a:blip>
          <a:srcRect b="0" l="0" r="0" t="0"/>
          <a:stretch/>
        </p:blipFill>
        <p:spPr>
          <a:xfrm>
            <a:off x="0" y="816864"/>
            <a:ext cx="12192000" cy="5224272"/>
          </a:xfrm>
          <a:prstGeom prst="rect">
            <a:avLst/>
          </a:prstGeom>
          <a:noFill/>
          <a:ln>
            <a:noFill/>
          </a:ln>
        </p:spPr>
      </p:pic>
      <p:sp>
        <p:nvSpPr>
          <p:cNvPr id="153" name="Google Shape;153;p181"/>
          <p:cNvSpPr txBox="1"/>
          <p:nvPr>
            <p:ph type="title"/>
          </p:nvPr>
        </p:nvSpPr>
        <p:spPr>
          <a:xfrm>
            <a:off x="838200" y="356658"/>
            <a:ext cx="3063240" cy="293687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1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7" name="Google Shape;157;p181"/>
          <p:cNvSpPr txBox="1"/>
          <p:nvPr>
            <p:ph idx="1" type="body"/>
          </p:nvPr>
        </p:nvSpPr>
        <p:spPr>
          <a:xfrm>
            <a:off x="4038600" y="356130"/>
            <a:ext cx="7302363" cy="5849408"/>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181"/>
          <p:cNvSpPr txBox="1"/>
          <p:nvPr>
            <p:ph idx="2" type="subTitle"/>
          </p:nvPr>
        </p:nvSpPr>
        <p:spPr>
          <a:xfrm>
            <a:off x="838200" y="3429000"/>
            <a:ext cx="3063240" cy="2776538"/>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868D8D"/>
              </a:buClr>
              <a:buSzPts val="2000"/>
              <a:buNone/>
              <a:defRPr sz="2000">
                <a:solidFill>
                  <a:srgbClr val="868D8D"/>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159" name="Google Shape;159;p181"/>
          <p:cNvGrpSpPr/>
          <p:nvPr/>
        </p:nvGrpSpPr>
        <p:grpSpPr>
          <a:xfrm>
            <a:off x="11752152" y="5373278"/>
            <a:ext cx="439848" cy="1484721"/>
            <a:chOff x="11344420" y="3996964"/>
            <a:chExt cx="847580" cy="2861035"/>
          </a:xfrm>
        </p:grpSpPr>
        <p:sp>
          <p:nvSpPr>
            <p:cNvPr id="160" name="Google Shape;160;p181"/>
            <p:cNvSpPr/>
            <p:nvPr/>
          </p:nvSpPr>
          <p:spPr>
            <a:xfrm rot="-5400000">
              <a:off x="10335965" y="5005420"/>
              <a:ext cx="2861034" cy="844123"/>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61" name="Google Shape;161;p181"/>
            <p:cNvSpPr/>
            <p:nvPr/>
          </p:nvSpPr>
          <p:spPr>
            <a:xfrm rot="-5400000">
              <a:off x="10339422" y="5005419"/>
              <a:ext cx="2861034" cy="844123"/>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162" name="Shape 162"/>
        <p:cNvGrpSpPr/>
        <p:nvPr/>
      </p:nvGrpSpPr>
      <p:grpSpPr>
        <a:xfrm>
          <a:off x="0" y="0"/>
          <a:ext cx="0" cy="0"/>
          <a:chOff x="0" y="0"/>
          <a:chExt cx="0" cy="0"/>
        </a:xfrm>
      </p:grpSpPr>
      <p:sp>
        <p:nvSpPr>
          <p:cNvPr id="163" name="Google Shape;163;p182"/>
          <p:cNvSpPr txBox="1"/>
          <p:nvPr>
            <p:ph type="title"/>
          </p:nvPr>
        </p:nvSpPr>
        <p:spPr>
          <a:xfrm>
            <a:off x="838200" y="356658"/>
            <a:ext cx="3063240" cy="584888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182"/>
          <p:cNvSpPr txBox="1"/>
          <p:nvPr>
            <p:ph idx="1" type="body"/>
          </p:nvPr>
        </p:nvSpPr>
        <p:spPr>
          <a:xfrm>
            <a:off x="4038600" y="356130"/>
            <a:ext cx="7315200" cy="293687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182"/>
          <p:cNvSpPr txBox="1"/>
          <p:nvPr>
            <p:ph idx="2" type="subTitle"/>
          </p:nvPr>
        </p:nvSpPr>
        <p:spPr>
          <a:xfrm>
            <a:off x="4038600" y="3429000"/>
            <a:ext cx="7315200" cy="27765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868D8D"/>
              </a:buClr>
              <a:buSzPts val="2000"/>
              <a:buNone/>
              <a:defRPr sz="2000">
                <a:solidFill>
                  <a:srgbClr val="868D8D"/>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9" name="Google Shape;169;p182"/>
          <p:cNvSpPr/>
          <p:nvPr/>
        </p:nvSpPr>
        <p:spPr>
          <a:xfrm rot="-5400000">
            <a:off x="10946371" y="5615825"/>
            <a:ext cx="1918353" cy="565993"/>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70" name="Google Shape;170;p182"/>
          <p:cNvSpPr/>
          <p:nvPr/>
        </p:nvSpPr>
        <p:spPr>
          <a:xfrm rot="-5400000">
            <a:off x="10949828" y="5615824"/>
            <a:ext cx="1918353" cy="565993"/>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171" name="Shape 171"/>
        <p:cNvGrpSpPr/>
        <p:nvPr/>
      </p:nvGrpSpPr>
      <p:grpSpPr>
        <a:xfrm>
          <a:off x="0" y="0"/>
          <a:ext cx="0" cy="0"/>
          <a:chOff x="0" y="0"/>
          <a:chExt cx="0" cy="0"/>
        </a:xfrm>
      </p:grpSpPr>
      <p:sp>
        <p:nvSpPr>
          <p:cNvPr id="172" name="Google Shape;172;p1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5" name="Google Shape;175;p183"/>
          <p:cNvSpPr/>
          <p:nvPr/>
        </p:nvSpPr>
        <p:spPr>
          <a:xfrm rot="-5400000">
            <a:off x="10683897" y="5353351"/>
            <a:ext cx="2323705" cy="685589"/>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76" name="Google Shape;176;p183"/>
          <p:cNvSpPr/>
          <p:nvPr/>
        </p:nvSpPr>
        <p:spPr>
          <a:xfrm rot="-5400000">
            <a:off x="10687354" y="5353350"/>
            <a:ext cx="2323705" cy="685589"/>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77" name="Google Shape;177;p183"/>
          <p:cNvSpPr txBox="1"/>
          <p:nvPr>
            <p:ph idx="1" type="body"/>
          </p:nvPr>
        </p:nvSpPr>
        <p:spPr>
          <a:xfrm>
            <a:off x="859209" y="4350203"/>
            <a:ext cx="5166134" cy="1876694"/>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1800"/>
              <a:buNone/>
              <a:defRPr sz="1800"/>
            </a:lvl1pPr>
            <a:lvl2pPr indent="-228600" lvl="1" marL="914400" algn="ctr">
              <a:lnSpc>
                <a:spcPct val="90000"/>
              </a:lnSpc>
              <a:spcBef>
                <a:spcPts val="500"/>
              </a:spcBef>
              <a:spcAft>
                <a:spcPts val="0"/>
              </a:spcAft>
              <a:buClr>
                <a:schemeClr val="dk1"/>
              </a:buClr>
              <a:buSzPts val="1800"/>
              <a:buNone/>
              <a:defRPr sz="18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800"/>
              <a:buNone/>
              <a:defRPr sz="1800"/>
            </a:lvl4pPr>
            <a:lvl5pPr indent="-228600" lvl="4" marL="2286000" algn="ctr">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183"/>
          <p:cNvSpPr/>
          <p:nvPr/>
        </p:nvSpPr>
        <p:spPr>
          <a:xfrm>
            <a:off x="1849660" y="1244522"/>
            <a:ext cx="2927808" cy="2306941"/>
          </a:xfrm>
          <a:custGeom>
            <a:rect b="b" l="l" r="r" t="t"/>
            <a:pathLst>
              <a:path extrusionOk="0" h="2306941" w="2927808">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cap="flat" cmpd="sng" w="28575">
            <a:solidFill>
              <a:srgbClr val="86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79" name="Google Shape;179;p183"/>
          <p:cNvSpPr txBox="1"/>
          <p:nvPr>
            <p:ph type="title"/>
          </p:nvPr>
        </p:nvSpPr>
        <p:spPr>
          <a:xfrm>
            <a:off x="838200" y="356659"/>
            <a:ext cx="10515600" cy="69914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83"/>
          <p:cNvSpPr/>
          <p:nvPr/>
        </p:nvSpPr>
        <p:spPr>
          <a:xfrm>
            <a:off x="7253793" y="1244522"/>
            <a:ext cx="2927808" cy="2306941"/>
          </a:xfrm>
          <a:custGeom>
            <a:rect b="b" l="l" r="r" t="t"/>
            <a:pathLst>
              <a:path extrusionOk="0" h="2306941" w="2927808">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cap="flat" cmpd="sng" w="28575">
            <a:solidFill>
              <a:srgbClr val="86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81" name="Google Shape;181;p183"/>
          <p:cNvSpPr txBox="1"/>
          <p:nvPr>
            <p:ph idx="2" type="body"/>
          </p:nvPr>
        </p:nvSpPr>
        <p:spPr>
          <a:xfrm>
            <a:off x="6181743" y="4343132"/>
            <a:ext cx="5166134" cy="1876694"/>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1800"/>
              <a:buNone/>
              <a:defRPr sz="1800"/>
            </a:lvl1pPr>
            <a:lvl2pPr indent="-228600" lvl="1" marL="914400" algn="ctr">
              <a:lnSpc>
                <a:spcPct val="90000"/>
              </a:lnSpc>
              <a:spcBef>
                <a:spcPts val="500"/>
              </a:spcBef>
              <a:spcAft>
                <a:spcPts val="0"/>
              </a:spcAft>
              <a:buClr>
                <a:schemeClr val="dk1"/>
              </a:buClr>
              <a:buSzPts val="1800"/>
              <a:buNone/>
              <a:defRPr sz="18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800"/>
              <a:buNone/>
              <a:defRPr sz="1800"/>
            </a:lvl4pPr>
            <a:lvl5pPr indent="-228600" lvl="4" marL="2286000" algn="ctr">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82" name="Google Shape;182;p183"/>
          <p:cNvPicPr preferRelativeResize="0"/>
          <p:nvPr>
            <p:ph idx="3" type="pic"/>
          </p:nvPr>
        </p:nvPicPr>
        <p:blipFill/>
        <p:spPr>
          <a:xfrm>
            <a:off x="1937537" y="1332400"/>
            <a:ext cx="2752053" cy="2773254"/>
          </a:xfrm>
          <a:prstGeom prst="rect">
            <a:avLst/>
          </a:prstGeom>
          <a:blipFill rotWithShape="1">
            <a:blip r:embed="rId2">
              <a:alphaModFix/>
            </a:blip>
            <a:tile algn="tl" flip="none" tx="0" sx="100000" ty="0" sy="100000"/>
          </a:blipFill>
          <a:ln>
            <a:noFill/>
          </a:ln>
        </p:spPr>
      </p:pic>
      <p:pic>
        <p:nvPicPr>
          <p:cNvPr id="183" name="Google Shape;183;p183"/>
          <p:cNvPicPr preferRelativeResize="0"/>
          <p:nvPr>
            <p:ph idx="4" type="pic"/>
          </p:nvPr>
        </p:nvPicPr>
        <p:blipFill/>
        <p:spPr>
          <a:xfrm>
            <a:off x="7344492" y="1332400"/>
            <a:ext cx="2752053" cy="2773254"/>
          </a:xfrm>
          <a:prstGeom prst="rect">
            <a:avLst/>
          </a:prstGeom>
          <a:blipFill rotWithShape="1">
            <a:blip r:embed="rId2">
              <a:alphaModFix/>
            </a:blip>
            <a:tile algn="tl" flip="none" tx="0" sx="100000" ty="0" sy="100000"/>
          </a:blipFill>
          <a:ln>
            <a:noFill/>
          </a:ln>
        </p:spPr>
      </p:pic>
      <p:sp>
        <p:nvSpPr>
          <p:cNvPr id="184" name="Google Shape;184;p183"/>
          <p:cNvSpPr txBox="1"/>
          <p:nvPr>
            <p:ph idx="5" type="body"/>
          </p:nvPr>
        </p:nvSpPr>
        <p:spPr>
          <a:xfrm>
            <a:off x="1609306" y="3633975"/>
            <a:ext cx="3573463" cy="614363"/>
          </a:xfrm>
          <a:prstGeom prst="rect">
            <a:avLst/>
          </a:prstGeom>
          <a:solidFill>
            <a:srgbClr val="F3F5F5"/>
          </a:solid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183"/>
          <p:cNvSpPr txBox="1"/>
          <p:nvPr>
            <p:ph idx="6" type="body"/>
          </p:nvPr>
        </p:nvSpPr>
        <p:spPr>
          <a:xfrm>
            <a:off x="7013439" y="3633975"/>
            <a:ext cx="3573463" cy="614363"/>
          </a:xfrm>
          <a:prstGeom prst="rect">
            <a:avLst/>
          </a:prstGeom>
          <a:solidFill>
            <a:srgbClr val="F3F5F5"/>
          </a:solid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186" name="Shape 186"/>
        <p:cNvGrpSpPr/>
        <p:nvPr/>
      </p:nvGrpSpPr>
      <p:grpSpPr>
        <a:xfrm>
          <a:off x="0" y="0"/>
          <a:ext cx="0" cy="0"/>
          <a:chOff x="0" y="0"/>
          <a:chExt cx="0" cy="0"/>
        </a:xfrm>
      </p:grpSpPr>
      <p:sp>
        <p:nvSpPr>
          <p:cNvPr id="187" name="Google Shape;187;p1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184"/>
          <p:cNvSpPr/>
          <p:nvPr>
            <p:ph idx="2" type="pic"/>
          </p:nvPr>
        </p:nvSpPr>
        <p:spPr>
          <a:xfrm>
            <a:off x="365125" y="885523"/>
            <a:ext cx="11512550" cy="5370897"/>
          </a:xfrm>
          <a:prstGeom prst="rect">
            <a:avLst/>
          </a:prstGeom>
          <a:noFill/>
          <a:ln>
            <a:noFill/>
          </a:ln>
        </p:spPr>
      </p:sp>
      <p:sp>
        <p:nvSpPr>
          <p:cNvPr id="191" name="Google Shape;191;p184"/>
          <p:cNvSpPr txBox="1"/>
          <p:nvPr>
            <p:ph type="title"/>
          </p:nvPr>
        </p:nvSpPr>
        <p:spPr>
          <a:xfrm>
            <a:off x="365125" y="260350"/>
            <a:ext cx="11512550" cy="51773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Font typeface="Arial Narrow"/>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92" name="Shape 192"/>
        <p:cNvGrpSpPr/>
        <p:nvPr/>
      </p:nvGrpSpPr>
      <p:grpSpPr>
        <a:xfrm>
          <a:off x="0" y="0"/>
          <a:ext cx="0" cy="0"/>
          <a:chOff x="0" y="0"/>
          <a:chExt cx="0" cy="0"/>
        </a:xfrm>
      </p:grpSpPr>
      <p:sp>
        <p:nvSpPr>
          <p:cNvPr id="193" name="Google Shape;193;p1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Narrow"/>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1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1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1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197" name="Shape 197"/>
        <p:cNvGrpSpPr/>
        <p:nvPr/>
      </p:nvGrpSpPr>
      <p:grpSpPr>
        <a:xfrm>
          <a:off x="0" y="0"/>
          <a:ext cx="0" cy="0"/>
          <a:chOff x="0" y="0"/>
          <a:chExt cx="0" cy="0"/>
        </a:xfrm>
      </p:grpSpPr>
      <p:sp>
        <p:nvSpPr>
          <p:cNvPr id="198" name="Google Shape;198;p186"/>
          <p:cNvSpPr txBox="1"/>
          <p:nvPr>
            <p:ph type="title"/>
          </p:nvPr>
        </p:nvSpPr>
        <p:spPr>
          <a:xfrm>
            <a:off x="838200" y="365125"/>
            <a:ext cx="4233421" cy="585311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Narrow"/>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1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1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1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2" name="Google Shape;202;p186"/>
          <p:cNvSpPr txBox="1"/>
          <p:nvPr>
            <p:ph idx="1" type="body"/>
          </p:nvPr>
        </p:nvSpPr>
        <p:spPr>
          <a:xfrm>
            <a:off x="5297864" y="1809946"/>
            <a:ext cx="2957660" cy="236612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186"/>
          <p:cNvSpPr txBox="1"/>
          <p:nvPr>
            <p:ph idx="2" type="body"/>
          </p:nvPr>
        </p:nvSpPr>
        <p:spPr>
          <a:xfrm>
            <a:off x="8396140" y="1819373"/>
            <a:ext cx="2957660" cy="236612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4" name="Google Shape;204;p186"/>
          <p:cNvSpPr txBox="1"/>
          <p:nvPr>
            <p:ph idx="3" type="body"/>
          </p:nvPr>
        </p:nvSpPr>
        <p:spPr>
          <a:xfrm>
            <a:off x="5297864" y="4304758"/>
            <a:ext cx="2957660" cy="191347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186"/>
          <p:cNvSpPr txBox="1"/>
          <p:nvPr>
            <p:ph idx="4" type="body"/>
          </p:nvPr>
        </p:nvSpPr>
        <p:spPr>
          <a:xfrm>
            <a:off x="8396140" y="4314185"/>
            <a:ext cx="2957660" cy="191347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solidFill>
          <a:srgbClr val="263A39"/>
        </a:solidFill>
      </p:bgPr>
    </p:bg>
    <p:spTree>
      <p:nvGrpSpPr>
        <p:cNvPr id="206" name="Shape 206"/>
        <p:cNvGrpSpPr/>
        <p:nvPr/>
      </p:nvGrpSpPr>
      <p:grpSpPr>
        <a:xfrm>
          <a:off x="0" y="0"/>
          <a:ext cx="0" cy="0"/>
          <a:chOff x="0" y="0"/>
          <a:chExt cx="0" cy="0"/>
        </a:xfrm>
      </p:grpSpPr>
      <p:sp>
        <p:nvSpPr>
          <p:cNvPr id="207" name="Google Shape;207;p1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1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1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1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211" name="Google Shape;211;p187"/>
          <p:cNvGrpSpPr/>
          <p:nvPr/>
        </p:nvGrpSpPr>
        <p:grpSpPr>
          <a:xfrm>
            <a:off x="11074526" y="15339"/>
            <a:ext cx="1098710" cy="425816"/>
            <a:chOff x="4811477" y="2871788"/>
            <a:chExt cx="2696981" cy="1045243"/>
          </a:xfrm>
        </p:grpSpPr>
        <p:grpSp>
          <p:nvGrpSpPr>
            <p:cNvPr id="212" name="Google Shape;212;p187"/>
            <p:cNvGrpSpPr/>
            <p:nvPr/>
          </p:nvGrpSpPr>
          <p:grpSpPr>
            <a:xfrm>
              <a:off x="4811477" y="2871788"/>
              <a:ext cx="745862" cy="1045243"/>
              <a:chOff x="4811477" y="2871788"/>
              <a:chExt cx="745862" cy="1045243"/>
            </a:xfrm>
          </p:grpSpPr>
          <p:sp>
            <p:nvSpPr>
              <p:cNvPr id="213" name="Google Shape;213;p187"/>
              <p:cNvSpPr/>
              <p:nvPr/>
            </p:nvSpPr>
            <p:spPr>
              <a:xfrm rot="394866">
                <a:off x="4819517" y="3415043"/>
                <a:ext cx="590657" cy="174268"/>
              </a:xfrm>
              <a:prstGeom prst="triangle">
                <a:avLst>
                  <a:gd fmla="val 52766" name="adj"/>
                </a:avLst>
              </a:prstGeom>
              <a:solidFill>
                <a:srgbClr val="0899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14" name="Google Shape;214;p187"/>
              <p:cNvSpPr/>
              <p:nvPr/>
            </p:nvSpPr>
            <p:spPr>
              <a:xfrm rot="4106562">
                <a:off x="5072458" y="3091340"/>
                <a:ext cx="590657" cy="174268"/>
              </a:xfrm>
              <a:prstGeom prst="triangle">
                <a:avLst>
                  <a:gd fmla="val 52766" name="adj"/>
                </a:avLst>
              </a:prstGeom>
              <a:solidFill>
                <a:srgbClr val="F15A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15" name="Google Shape;215;p187"/>
              <p:cNvSpPr/>
              <p:nvPr/>
            </p:nvSpPr>
            <p:spPr>
              <a:xfrm rot="2221988">
                <a:off x="4893777" y="3216368"/>
                <a:ext cx="590657" cy="17426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16" name="Google Shape;216;p187"/>
              <p:cNvSpPr/>
              <p:nvPr/>
            </p:nvSpPr>
            <p:spPr>
              <a:xfrm rot="-1540133">
                <a:off x="4856320" y="3623435"/>
                <a:ext cx="590658" cy="174267"/>
              </a:xfrm>
              <a:prstGeom prst="triangle">
                <a:avLst>
                  <a:gd fmla="val 52766" name="adj"/>
                </a:avLst>
              </a:prstGeom>
              <a:solidFill>
                <a:srgbClr val="085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217" name="Google Shape;217;p187"/>
            <p:cNvSpPr txBox="1"/>
            <p:nvPr/>
          </p:nvSpPr>
          <p:spPr>
            <a:xfrm>
              <a:off x="5178232" y="3203314"/>
              <a:ext cx="2330226" cy="6799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15A22"/>
                </a:buClr>
                <a:buSzPts val="1200"/>
                <a:buFont typeface="Arial"/>
                <a:buNone/>
              </a:pPr>
              <a:r>
                <a:rPr b="1" i="0" lang="en-US" sz="1200" u="none" cap="none" strike="noStrike">
                  <a:solidFill>
                    <a:srgbClr val="F15A22"/>
                  </a:solidFill>
                  <a:latin typeface="Arial"/>
                  <a:ea typeface="Arial"/>
                  <a:cs typeface="Arial"/>
                  <a:sym typeface="Arial"/>
                </a:rPr>
                <a:t>C</a:t>
              </a:r>
              <a:r>
                <a:rPr b="1" i="0" lang="en-US" sz="900" u="none" cap="none" strike="noStrike">
                  <a:solidFill>
                    <a:srgbClr val="F15A22"/>
                  </a:solidFill>
                  <a:latin typeface="Arial"/>
                  <a:ea typeface="Arial"/>
                  <a:cs typeface="Arial"/>
                  <a:sym typeface="Arial"/>
                </a:rPr>
                <a:t>AREER</a:t>
              </a:r>
              <a:r>
                <a:rPr b="1" i="0" lang="en-US" sz="900" u="none" cap="none" strike="noStrike">
                  <a:solidFill>
                    <a:srgbClr val="085099"/>
                  </a:solidFill>
                  <a:latin typeface="Arial"/>
                  <a:ea typeface="Arial"/>
                  <a:cs typeface="Arial"/>
                  <a:sym typeface="Arial"/>
                </a:rPr>
                <a:t>ERA</a:t>
              </a:r>
              <a:endParaRPr b="1" i="0" sz="1050" u="none" cap="none" strike="noStrike">
                <a:solidFill>
                  <a:srgbClr val="085099"/>
                </a:solidFill>
                <a:latin typeface="Arial"/>
                <a:ea typeface="Arial"/>
                <a:cs typeface="Arial"/>
                <a:sym typeface="Arial"/>
              </a:endParaRPr>
            </a:p>
          </p:txBody>
        </p:sp>
        <p:sp>
          <p:nvSpPr>
            <p:cNvPr id="218" name="Google Shape;218;p187"/>
            <p:cNvSpPr txBox="1"/>
            <p:nvPr/>
          </p:nvSpPr>
          <p:spPr>
            <a:xfrm>
              <a:off x="7130800" y="3218759"/>
              <a:ext cx="143275" cy="3777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61A1A"/>
                </a:buClr>
                <a:buSzPts val="400"/>
                <a:buFont typeface="Arial"/>
                <a:buNone/>
              </a:pPr>
              <a:r>
                <a:rPr b="1" i="0" lang="en-US" sz="400" u="none" cap="none" strike="noStrike">
                  <a:solidFill>
                    <a:srgbClr val="161A1A"/>
                  </a:solidFill>
                  <a:latin typeface="Arial"/>
                  <a:ea typeface="Arial"/>
                  <a:cs typeface="Arial"/>
                  <a:sym typeface="Arial"/>
                </a:rPr>
                <a:t>®</a:t>
              </a:r>
              <a:endParaRPr b="1" i="0" sz="400" u="none" cap="none" strike="noStrike">
                <a:solidFill>
                  <a:srgbClr val="161A1A"/>
                </a:solidFill>
                <a:latin typeface="Arial"/>
                <a:ea typeface="Arial"/>
                <a:cs typeface="Arial"/>
                <a:sym typeface="Arial"/>
              </a:endParaRPr>
            </a:p>
          </p:txBody>
        </p:sp>
      </p:grpSp>
      <p:sp>
        <p:nvSpPr>
          <p:cNvPr id="219" name="Google Shape;219;p187"/>
          <p:cNvSpPr/>
          <p:nvPr/>
        </p:nvSpPr>
        <p:spPr>
          <a:xfrm rot="-327373">
            <a:off x="2898465" y="2744286"/>
            <a:ext cx="1671828" cy="493258"/>
          </a:xfrm>
          <a:prstGeom prst="triangle">
            <a:avLst>
              <a:gd fmla="val 52766" name="adj"/>
            </a:avLst>
          </a:prstGeom>
          <a:solidFill>
            <a:srgbClr val="0899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20" name="Google Shape;220;p187"/>
          <p:cNvSpPr/>
          <p:nvPr/>
        </p:nvSpPr>
        <p:spPr>
          <a:xfrm rot="3384323">
            <a:off x="3416369" y="1697024"/>
            <a:ext cx="1671828" cy="493258"/>
          </a:xfrm>
          <a:prstGeom prst="triangle">
            <a:avLst>
              <a:gd fmla="val 52766" name="adj"/>
            </a:avLst>
          </a:prstGeom>
          <a:solidFill>
            <a:srgbClr val="F15A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21" name="Google Shape;221;p187"/>
          <p:cNvSpPr/>
          <p:nvPr/>
        </p:nvSpPr>
        <p:spPr>
          <a:xfrm rot="1499749">
            <a:off x="2986757" y="2150475"/>
            <a:ext cx="1671828" cy="49325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22" name="Google Shape;222;p187"/>
          <p:cNvSpPr/>
          <p:nvPr/>
        </p:nvSpPr>
        <p:spPr>
          <a:xfrm rot="-2262372">
            <a:off x="3101773" y="3304036"/>
            <a:ext cx="1671828" cy="493258"/>
          </a:xfrm>
          <a:prstGeom prst="triangle">
            <a:avLst>
              <a:gd fmla="val 52766" name="adj"/>
            </a:avLst>
          </a:prstGeom>
          <a:solidFill>
            <a:srgbClr val="085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pic>
        <p:nvPicPr>
          <p:cNvPr id="223" name="Google Shape;223;p187"/>
          <p:cNvPicPr preferRelativeResize="0"/>
          <p:nvPr/>
        </p:nvPicPr>
        <p:blipFill rotWithShape="1">
          <a:blip r:embed="rId2">
            <a:alphaModFix/>
          </a:blip>
          <a:srcRect b="0" l="0" r="0" t="0"/>
          <a:stretch/>
        </p:blipFill>
        <p:spPr>
          <a:xfrm>
            <a:off x="-78396" y="4477933"/>
            <a:ext cx="12192000" cy="2317750"/>
          </a:xfrm>
          <a:prstGeom prst="rect">
            <a:avLst/>
          </a:prstGeom>
          <a:noFill/>
          <a:ln>
            <a:noFill/>
          </a:ln>
        </p:spPr>
      </p:pic>
      <p:grpSp>
        <p:nvGrpSpPr>
          <p:cNvPr id="224" name="Google Shape;224;p187"/>
          <p:cNvGrpSpPr/>
          <p:nvPr/>
        </p:nvGrpSpPr>
        <p:grpSpPr>
          <a:xfrm rot="-722239">
            <a:off x="522441" y="1295461"/>
            <a:ext cx="2120113" cy="2958513"/>
            <a:chOff x="4811477" y="2871788"/>
            <a:chExt cx="749036" cy="1045243"/>
          </a:xfrm>
        </p:grpSpPr>
        <p:sp>
          <p:nvSpPr>
            <p:cNvPr id="225" name="Google Shape;225;p187"/>
            <p:cNvSpPr/>
            <p:nvPr/>
          </p:nvSpPr>
          <p:spPr>
            <a:xfrm rot="394866">
              <a:off x="4819517" y="3415043"/>
              <a:ext cx="590657" cy="174268"/>
            </a:xfrm>
            <a:prstGeom prst="triangle">
              <a:avLst>
                <a:gd fmla="val 52766" name="adj"/>
              </a:avLst>
            </a:prstGeom>
            <a:solidFill>
              <a:srgbClr val="0899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26" name="Google Shape;226;p187"/>
            <p:cNvSpPr/>
            <p:nvPr/>
          </p:nvSpPr>
          <p:spPr>
            <a:xfrm rot="4106562">
              <a:off x="5075632" y="3091340"/>
              <a:ext cx="590657" cy="174268"/>
            </a:xfrm>
            <a:prstGeom prst="triangle">
              <a:avLst>
                <a:gd fmla="val 52766" name="adj"/>
              </a:avLst>
            </a:prstGeom>
            <a:solidFill>
              <a:srgbClr val="F15A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27" name="Google Shape;227;p187"/>
            <p:cNvSpPr/>
            <p:nvPr/>
          </p:nvSpPr>
          <p:spPr>
            <a:xfrm rot="2221988">
              <a:off x="4893777" y="3216368"/>
              <a:ext cx="590657" cy="17426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28" name="Google Shape;228;p187"/>
            <p:cNvSpPr/>
            <p:nvPr/>
          </p:nvSpPr>
          <p:spPr>
            <a:xfrm rot="-1540133">
              <a:off x="4848524" y="3623434"/>
              <a:ext cx="590657" cy="174268"/>
            </a:xfrm>
            <a:prstGeom prst="triangle">
              <a:avLst>
                <a:gd fmla="val 52766" name="adj"/>
              </a:avLst>
            </a:prstGeom>
            <a:solidFill>
              <a:srgbClr val="085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grpSp>
        <p:nvGrpSpPr>
          <p:cNvPr id="229" name="Google Shape;229;p187"/>
          <p:cNvGrpSpPr/>
          <p:nvPr/>
        </p:nvGrpSpPr>
        <p:grpSpPr>
          <a:xfrm>
            <a:off x="11344420" y="3996964"/>
            <a:ext cx="847580" cy="2861035"/>
            <a:chOff x="11344420" y="3996964"/>
            <a:chExt cx="847580" cy="2861035"/>
          </a:xfrm>
        </p:grpSpPr>
        <p:sp>
          <p:nvSpPr>
            <p:cNvPr id="230" name="Google Shape;230;p187"/>
            <p:cNvSpPr/>
            <p:nvPr/>
          </p:nvSpPr>
          <p:spPr>
            <a:xfrm rot="-5400000">
              <a:off x="10335965" y="5005420"/>
              <a:ext cx="2861034" cy="844123"/>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31" name="Google Shape;231;p187"/>
            <p:cNvSpPr/>
            <p:nvPr/>
          </p:nvSpPr>
          <p:spPr>
            <a:xfrm rot="-5400000">
              <a:off x="10339422" y="5005419"/>
              <a:ext cx="2861034" cy="844123"/>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grpSp>
        <p:nvGrpSpPr>
          <p:cNvPr id="31" name="Google Shape;31;p170"/>
          <p:cNvGrpSpPr/>
          <p:nvPr/>
        </p:nvGrpSpPr>
        <p:grpSpPr>
          <a:xfrm flipH="1" rot="-4258471">
            <a:off x="833269" y="2735918"/>
            <a:ext cx="1754784" cy="2359529"/>
            <a:chOff x="4811477" y="2871788"/>
            <a:chExt cx="749036" cy="1045243"/>
          </a:xfrm>
        </p:grpSpPr>
        <p:sp>
          <p:nvSpPr>
            <p:cNvPr id="32" name="Google Shape;32;p170"/>
            <p:cNvSpPr/>
            <p:nvPr/>
          </p:nvSpPr>
          <p:spPr>
            <a:xfrm rot="394866">
              <a:off x="4819517" y="3415043"/>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33" name="Google Shape;33;p170"/>
            <p:cNvSpPr/>
            <p:nvPr/>
          </p:nvSpPr>
          <p:spPr>
            <a:xfrm rot="4106562">
              <a:off x="5075632" y="3091340"/>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34" name="Google Shape;34;p170"/>
            <p:cNvSpPr/>
            <p:nvPr/>
          </p:nvSpPr>
          <p:spPr>
            <a:xfrm rot="2221988">
              <a:off x="4893777" y="3216368"/>
              <a:ext cx="590657" cy="17426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35" name="Google Shape;35;p170"/>
            <p:cNvSpPr/>
            <p:nvPr/>
          </p:nvSpPr>
          <p:spPr>
            <a:xfrm rot="-1540133">
              <a:off x="4848524" y="3623434"/>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36" name="Google Shape;36;p170"/>
          <p:cNvSpPr/>
          <p:nvPr/>
        </p:nvSpPr>
        <p:spPr>
          <a:xfrm>
            <a:off x="0" y="3883245"/>
            <a:ext cx="12192000" cy="2950143"/>
          </a:xfrm>
          <a:prstGeom prst="rect">
            <a:avLst/>
          </a:prstGeom>
          <a:solidFill>
            <a:srgbClr val="F3F5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37" name="Google Shape;37;p170"/>
          <p:cNvSpPr txBox="1"/>
          <p:nvPr>
            <p:ph type="title"/>
          </p:nvPr>
        </p:nvSpPr>
        <p:spPr>
          <a:xfrm>
            <a:off x="838200" y="4010680"/>
            <a:ext cx="10515600" cy="87254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170"/>
          <p:cNvSpPr txBox="1"/>
          <p:nvPr>
            <p:ph idx="1" type="subTitle"/>
          </p:nvPr>
        </p:nvSpPr>
        <p:spPr>
          <a:xfrm>
            <a:off x="838200" y="4976753"/>
            <a:ext cx="10515600" cy="4736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868D8D"/>
              </a:buClr>
              <a:buSzPts val="2000"/>
              <a:buNone/>
              <a:defRPr sz="2000">
                <a:solidFill>
                  <a:srgbClr val="868D8D"/>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42" name="Google Shape;42;p170"/>
          <p:cNvGrpSpPr/>
          <p:nvPr/>
        </p:nvGrpSpPr>
        <p:grpSpPr>
          <a:xfrm>
            <a:off x="10922126" y="131898"/>
            <a:ext cx="1098710" cy="425816"/>
            <a:chOff x="4811477" y="2871788"/>
            <a:chExt cx="2696981" cy="1045243"/>
          </a:xfrm>
        </p:grpSpPr>
        <p:grpSp>
          <p:nvGrpSpPr>
            <p:cNvPr id="43" name="Google Shape;43;p170"/>
            <p:cNvGrpSpPr/>
            <p:nvPr/>
          </p:nvGrpSpPr>
          <p:grpSpPr>
            <a:xfrm>
              <a:off x="4811477" y="2871788"/>
              <a:ext cx="745862" cy="1045243"/>
              <a:chOff x="4811477" y="2871788"/>
              <a:chExt cx="745862" cy="1045243"/>
            </a:xfrm>
          </p:grpSpPr>
          <p:sp>
            <p:nvSpPr>
              <p:cNvPr id="44" name="Google Shape;44;p170"/>
              <p:cNvSpPr/>
              <p:nvPr/>
            </p:nvSpPr>
            <p:spPr>
              <a:xfrm rot="394866">
                <a:off x="4819517" y="3415043"/>
                <a:ext cx="590657" cy="174268"/>
              </a:xfrm>
              <a:prstGeom prst="triangle">
                <a:avLst>
                  <a:gd fmla="val 52766" name="adj"/>
                </a:avLst>
              </a:prstGeom>
              <a:solidFill>
                <a:srgbClr val="0899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45" name="Google Shape;45;p170"/>
              <p:cNvSpPr/>
              <p:nvPr/>
            </p:nvSpPr>
            <p:spPr>
              <a:xfrm rot="4106562">
                <a:off x="5072458" y="3091340"/>
                <a:ext cx="590657" cy="174268"/>
              </a:xfrm>
              <a:prstGeom prst="triangle">
                <a:avLst>
                  <a:gd fmla="val 52766" name="adj"/>
                </a:avLst>
              </a:prstGeom>
              <a:solidFill>
                <a:srgbClr val="F15A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46" name="Google Shape;46;p170"/>
              <p:cNvSpPr/>
              <p:nvPr/>
            </p:nvSpPr>
            <p:spPr>
              <a:xfrm rot="2221988">
                <a:off x="4893777" y="3216368"/>
                <a:ext cx="590657" cy="17426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47" name="Google Shape;47;p170"/>
              <p:cNvSpPr/>
              <p:nvPr/>
            </p:nvSpPr>
            <p:spPr>
              <a:xfrm rot="-1540133">
                <a:off x="4856320" y="3623435"/>
                <a:ext cx="590658" cy="174267"/>
              </a:xfrm>
              <a:prstGeom prst="triangle">
                <a:avLst>
                  <a:gd fmla="val 52766" name="adj"/>
                </a:avLst>
              </a:prstGeom>
              <a:solidFill>
                <a:srgbClr val="085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48" name="Google Shape;48;p170"/>
            <p:cNvSpPr txBox="1"/>
            <p:nvPr/>
          </p:nvSpPr>
          <p:spPr>
            <a:xfrm>
              <a:off x="5178232" y="3203314"/>
              <a:ext cx="2330226" cy="6799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15A22"/>
                </a:buClr>
                <a:buSzPts val="1200"/>
                <a:buFont typeface="Arial"/>
                <a:buNone/>
              </a:pPr>
              <a:r>
                <a:rPr b="1" i="0" lang="en-US" sz="1200" u="none" cap="none" strike="noStrike">
                  <a:solidFill>
                    <a:srgbClr val="F15A22"/>
                  </a:solidFill>
                  <a:latin typeface="Arial"/>
                  <a:ea typeface="Arial"/>
                  <a:cs typeface="Arial"/>
                  <a:sym typeface="Arial"/>
                </a:rPr>
                <a:t>C</a:t>
              </a:r>
              <a:r>
                <a:rPr b="1" i="0" lang="en-US" sz="900" u="none" cap="none" strike="noStrike">
                  <a:solidFill>
                    <a:srgbClr val="F15A22"/>
                  </a:solidFill>
                  <a:latin typeface="Arial"/>
                  <a:ea typeface="Arial"/>
                  <a:cs typeface="Arial"/>
                  <a:sym typeface="Arial"/>
                </a:rPr>
                <a:t>AREER</a:t>
              </a:r>
              <a:r>
                <a:rPr b="1" i="0" lang="en-US" sz="900" u="none" cap="none" strike="noStrike">
                  <a:solidFill>
                    <a:srgbClr val="085099"/>
                  </a:solidFill>
                  <a:latin typeface="Arial"/>
                  <a:ea typeface="Arial"/>
                  <a:cs typeface="Arial"/>
                  <a:sym typeface="Arial"/>
                </a:rPr>
                <a:t>ERA</a:t>
              </a:r>
              <a:endParaRPr b="1" i="0" sz="1050" u="none" cap="none" strike="noStrike">
                <a:solidFill>
                  <a:srgbClr val="085099"/>
                </a:solidFill>
                <a:latin typeface="Arial"/>
                <a:ea typeface="Arial"/>
                <a:cs typeface="Arial"/>
                <a:sym typeface="Arial"/>
              </a:endParaRPr>
            </a:p>
          </p:txBody>
        </p:sp>
        <p:sp>
          <p:nvSpPr>
            <p:cNvPr id="49" name="Google Shape;49;p170"/>
            <p:cNvSpPr txBox="1"/>
            <p:nvPr/>
          </p:nvSpPr>
          <p:spPr>
            <a:xfrm>
              <a:off x="7130800" y="3218759"/>
              <a:ext cx="143275" cy="3777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61A1A"/>
                </a:buClr>
                <a:buSzPts val="400"/>
                <a:buFont typeface="Arial"/>
                <a:buNone/>
              </a:pPr>
              <a:r>
                <a:rPr b="1" i="0" lang="en-US" sz="400" u="none" cap="none" strike="noStrike">
                  <a:solidFill>
                    <a:srgbClr val="161A1A"/>
                  </a:solidFill>
                  <a:latin typeface="Arial"/>
                  <a:ea typeface="Arial"/>
                  <a:cs typeface="Arial"/>
                  <a:sym typeface="Arial"/>
                </a:rPr>
                <a:t>®</a:t>
              </a:r>
              <a:endParaRPr b="1" i="0" sz="400" u="none" cap="none" strike="noStrike">
                <a:solidFill>
                  <a:srgbClr val="161A1A"/>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32" name="Shape 23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50" name="Shape 50"/>
        <p:cNvGrpSpPr/>
        <p:nvPr/>
      </p:nvGrpSpPr>
      <p:grpSpPr>
        <a:xfrm>
          <a:off x="0" y="0"/>
          <a:ext cx="0" cy="0"/>
          <a:chOff x="0" y="0"/>
          <a:chExt cx="0" cy="0"/>
        </a:xfrm>
      </p:grpSpPr>
      <p:grpSp>
        <p:nvGrpSpPr>
          <p:cNvPr id="51" name="Google Shape;51;p171"/>
          <p:cNvGrpSpPr/>
          <p:nvPr/>
        </p:nvGrpSpPr>
        <p:grpSpPr>
          <a:xfrm rot="9900000">
            <a:off x="8773562" y="1745103"/>
            <a:ext cx="2635981" cy="3678382"/>
            <a:chOff x="4811477" y="2871788"/>
            <a:chExt cx="749036" cy="1045243"/>
          </a:xfrm>
        </p:grpSpPr>
        <p:sp>
          <p:nvSpPr>
            <p:cNvPr id="52" name="Google Shape;52;p171"/>
            <p:cNvSpPr/>
            <p:nvPr/>
          </p:nvSpPr>
          <p:spPr>
            <a:xfrm rot="394866">
              <a:off x="4819517" y="3415043"/>
              <a:ext cx="590657" cy="17426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53" name="Google Shape;53;p171"/>
            <p:cNvSpPr/>
            <p:nvPr/>
          </p:nvSpPr>
          <p:spPr>
            <a:xfrm rot="4106562">
              <a:off x="5075632" y="3091340"/>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54" name="Google Shape;54;p171"/>
            <p:cNvSpPr/>
            <p:nvPr/>
          </p:nvSpPr>
          <p:spPr>
            <a:xfrm rot="2221988">
              <a:off x="4893777" y="3216368"/>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55" name="Google Shape;55;p171"/>
            <p:cNvSpPr/>
            <p:nvPr/>
          </p:nvSpPr>
          <p:spPr>
            <a:xfrm rot="-1540133">
              <a:off x="4848524" y="3623434"/>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56" name="Google Shape;56;p171"/>
          <p:cNvSpPr/>
          <p:nvPr/>
        </p:nvSpPr>
        <p:spPr>
          <a:xfrm>
            <a:off x="1024839" y="1930400"/>
            <a:ext cx="9044887" cy="4275138"/>
          </a:xfrm>
          <a:prstGeom prst="rect">
            <a:avLst/>
          </a:prstGeom>
          <a:solidFill>
            <a:srgbClr val="F3F5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57" name="Google Shape;57;p171"/>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Narrow"/>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171"/>
          <p:cNvSpPr txBox="1"/>
          <p:nvPr>
            <p:ph idx="1" type="body"/>
          </p:nvPr>
        </p:nvSpPr>
        <p:spPr>
          <a:xfrm>
            <a:off x="838200" y="1930400"/>
            <a:ext cx="9044887" cy="4275138"/>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71"/>
          <p:cNvSpPr/>
          <p:nvPr/>
        </p:nvSpPr>
        <p:spPr>
          <a:xfrm>
            <a:off x="9722139" y="1930400"/>
            <a:ext cx="386980" cy="4275138"/>
          </a:xfrm>
          <a:prstGeom prst="rect">
            <a:avLst/>
          </a:prstGeom>
          <a:solidFill>
            <a:srgbClr val="F3F5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solidFill>
          <a:schemeClr val="lt1"/>
        </a:solidFill>
      </p:bgPr>
    </p:bg>
    <p:spTree>
      <p:nvGrpSpPr>
        <p:cNvPr id="63" name="Shape 63"/>
        <p:cNvGrpSpPr/>
        <p:nvPr/>
      </p:nvGrpSpPr>
      <p:grpSpPr>
        <a:xfrm>
          <a:off x="0" y="0"/>
          <a:ext cx="0" cy="0"/>
          <a:chOff x="0" y="0"/>
          <a:chExt cx="0" cy="0"/>
        </a:xfrm>
      </p:grpSpPr>
      <p:sp>
        <p:nvSpPr>
          <p:cNvPr id="64" name="Google Shape;64;p172"/>
          <p:cNvSpPr txBox="1"/>
          <p:nvPr>
            <p:ph type="title"/>
          </p:nvPr>
        </p:nvSpPr>
        <p:spPr>
          <a:xfrm>
            <a:off x="838200" y="996809"/>
            <a:ext cx="64389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10F0E"/>
              </a:buClr>
              <a:buSzPts val="4400"/>
              <a:buFont typeface="Arial Narrow"/>
              <a:buNone/>
              <a:defRPr b="1">
                <a:solidFill>
                  <a:srgbClr val="010F0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2"/>
          <p:cNvSpPr txBox="1"/>
          <p:nvPr>
            <p:ph idx="1" type="body"/>
          </p:nvPr>
        </p:nvSpPr>
        <p:spPr>
          <a:xfrm>
            <a:off x="901707" y="2483959"/>
            <a:ext cx="6375393" cy="3713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68D8D"/>
              </a:buClr>
              <a:buSzPts val="2400"/>
              <a:buNone/>
              <a:defRPr sz="2400">
                <a:solidFill>
                  <a:srgbClr val="868D8D"/>
                </a:solidFill>
              </a:defRPr>
            </a:lvl1pPr>
            <a:lvl2pPr indent="-228600" lvl="1" marL="914400" algn="l">
              <a:lnSpc>
                <a:spcPct val="90000"/>
              </a:lnSpc>
              <a:spcBef>
                <a:spcPts val="500"/>
              </a:spcBef>
              <a:spcAft>
                <a:spcPts val="0"/>
              </a:spcAft>
              <a:buClr>
                <a:schemeClr val="lt2"/>
              </a:buClr>
              <a:buSzPts val="2400"/>
              <a:buFont typeface="Arial"/>
              <a:buNone/>
              <a:defRPr>
                <a:solidFill>
                  <a:schemeClr val="lt2"/>
                </a:solidFill>
              </a:defRPr>
            </a:lvl2pPr>
            <a:lvl3pPr indent="-228600" lvl="2" marL="1371600" algn="l">
              <a:lnSpc>
                <a:spcPct val="90000"/>
              </a:lnSpc>
              <a:spcBef>
                <a:spcPts val="500"/>
              </a:spcBef>
              <a:spcAft>
                <a:spcPts val="0"/>
              </a:spcAft>
              <a:buClr>
                <a:schemeClr val="lt2"/>
              </a:buClr>
              <a:buSzPts val="2000"/>
              <a:buNone/>
              <a:defRPr>
                <a:solidFill>
                  <a:schemeClr val="lt2"/>
                </a:solidFill>
              </a:defRPr>
            </a:lvl3pPr>
            <a:lvl4pPr indent="-228600" lvl="3" marL="1828800" algn="l">
              <a:lnSpc>
                <a:spcPct val="90000"/>
              </a:lnSpc>
              <a:spcBef>
                <a:spcPts val="500"/>
              </a:spcBef>
              <a:spcAft>
                <a:spcPts val="0"/>
              </a:spcAft>
              <a:buClr>
                <a:schemeClr val="lt2"/>
              </a:buClr>
              <a:buSzPts val="1800"/>
              <a:buNone/>
              <a:defRPr>
                <a:solidFill>
                  <a:schemeClr val="lt2"/>
                </a:solidFill>
              </a:defRPr>
            </a:lvl4pPr>
            <a:lvl5pPr indent="-228600" lvl="4" marL="2286000" algn="l">
              <a:lnSpc>
                <a:spcPct val="90000"/>
              </a:lnSpc>
              <a:spcBef>
                <a:spcPts val="500"/>
              </a:spcBef>
              <a:spcAft>
                <a:spcPts val="0"/>
              </a:spcAft>
              <a:buClr>
                <a:schemeClr val="lt2"/>
              </a:buClr>
              <a:buSzPts val="1800"/>
              <a:buNone/>
              <a:defRPr>
                <a:solidFill>
                  <a:schemeClr val="lt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7" name="Google Shape;67;p172"/>
          <p:cNvPicPr preferRelativeResize="0"/>
          <p:nvPr/>
        </p:nvPicPr>
        <p:blipFill rotWithShape="1">
          <a:blip r:embed="rId2">
            <a:alphaModFix/>
          </a:blip>
          <a:srcRect b="11521" l="0" r="12731" t="11118"/>
          <a:stretch/>
        </p:blipFill>
        <p:spPr>
          <a:xfrm>
            <a:off x="7544481" y="0"/>
            <a:ext cx="4610186" cy="6892798"/>
          </a:xfrm>
          <a:prstGeom prst="rect">
            <a:avLst/>
          </a:prstGeom>
          <a:noFill/>
          <a:ln>
            <a:noFill/>
          </a:ln>
        </p:spPr>
      </p:pic>
      <p:pic>
        <p:nvPicPr>
          <p:cNvPr id="68" name="Google Shape;68;p172"/>
          <p:cNvPicPr preferRelativeResize="0"/>
          <p:nvPr/>
        </p:nvPicPr>
        <p:blipFill rotWithShape="1">
          <a:blip r:embed="rId3">
            <a:alphaModFix/>
          </a:blip>
          <a:srcRect b="14972" l="0" r="0" t="0"/>
          <a:stretch/>
        </p:blipFill>
        <p:spPr>
          <a:xfrm>
            <a:off x="8221462" y="1013148"/>
            <a:ext cx="3933204" cy="5860796"/>
          </a:xfrm>
          <a:prstGeom prst="rect">
            <a:avLst/>
          </a:prstGeom>
          <a:noFill/>
          <a:ln>
            <a:noFill/>
          </a:ln>
        </p:spPr>
      </p:pic>
      <p:sp>
        <p:nvSpPr>
          <p:cNvPr id="69" name="Google Shape;69;p1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bg>
      <p:bgPr>
        <a:solidFill>
          <a:srgbClr val="010F0E"/>
        </a:solidFill>
      </p:bgPr>
    </p:bg>
    <p:spTree>
      <p:nvGrpSpPr>
        <p:cNvPr id="70" name="Shape 70"/>
        <p:cNvGrpSpPr/>
        <p:nvPr/>
      </p:nvGrpSpPr>
      <p:grpSpPr>
        <a:xfrm>
          <a:off x="0" y="0"/>
          <a:ext cx="0" cy="0"/>
          <a:chOff x="0" y="0"/>
          <a:chExt cx="0" cy="0"/>
        </a:xfrm>
      </p:grpSpPr>
      <p:grpSp>
        <p:nvGrpSpPr>
          <p:cNvPr id="71" name="Google Shape;71;p173"/>
          <p:cNvGrpSpPr/>
          <p:nvPr/>
        </p:nvGrpSpPr>
        <p:grpSpPr>
          <a:xfrm flipH="1" rot="-4258471">
            <a:off x="833269" y="2735918"/>
            <a:ext cx="1754784" cy="2359529"/>
            <a:chOff x="4811477" y="2871788"/>
            <a:chExt cx="749036" cy="1045243"/>
          </a:xfrm>
        </p:grpSpPr>
        <p:sp>
          <p:nvSpPr>
            <p:cNvPr id="72" name="Google Shape;72;p173"/>
            <p:cNvSpPr/>
            <p:nvPr/>
          </p:nvSpPr>
          <p:spPr>
            <a:xfrm rot="394866">
              <a:off x="4819517" y="3415043"/>
              <a:ext cx="590657" cy="174268"/>
            </a:xfrm>
            <a:prstGeom prst="triangle">
              <a:avLst>
                <a:gd fmla="val 52766" name="adj"/>
              </a:avLst>
            </a:prstGeom>
            <a:solidFill>
              <a:srgbClr val="F3F5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73" name="Google Shape;73;p173"/>
            <p:cNvSpPr/>
            <p:nvPr/>
          </p:nvSpPr>
          <p:spPr>
            <a:xfrm rot="4106562">
              <a:off x="5075632" y="3091340"/>
              <a:ext cx="590657" cy="174268"/>
            </a:xfrm>
            <a:prstGeom prst="triangle">
              <a:avLst>
                <a:gd fmla="val 52766" name="adj"/>
              </a:avLst>
            </a:prstGeom>
            <a:solidFill>
              <a:srgbClr val="F3F5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74" name="Google Shape;74;p173"/>
            <p:cNvSpPr/>
            <p:nvPr/>
          </p:nvSpPr>
          <p:spPr>
            <a:xfrm rot="2221988">
              <a:off x="4893777" y="3216368"/>
              <a:ext cx="590657" cy="17426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75" name="Google Shape;75;p173"/>
            <p:cNvSpPr/>
            <p:nvPr/>
          </p:nvSpPr>
          <p:spPr>
            <a:xfrm rot="-1540133">
              <a:off x="4848524" y="3623434"/>
              <a:ext cx="590657" cy="174268"/>
            </a:xfrm>
            <a:prstGeom prst="triangle">
              <a:avLst>
                <a:gd fmla="val 52766" name="adj"/>
              </a:avLst>
            </a:prstGeom>
            <a:solidFill>
              <a:srgbClr val="F3F5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76" name="Google Shape;76;p173"/>
          <p:cNvSpPr/>
          <p:nvPr/>
        </p:nvSpPr>
        <p:spPr>
          <a:xfrm>
            <a:off x="0" y="3883245"/>
            <a:ext cx="12192000" cy="2950143"/>
          </a:xfrm>
          <a:prstGeom prst="rect">
            <a:avLst/>
          </a:prstGeom>
          <a:solidFill>
            <a:srgbClr val="010F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77" name="Google Shape;77;p173"/>
          <p:cNvSpPr txBox="1"/>
          <p:nvPr>
            <p:ph type="title"/>
          </p:nvPr>
        </p:nvSpPr>
        <p:spPr>
          <a:xfrm>
            <a:off x="838200" y="4010680"/>
            <a:ext cx="10515600" cy="87254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3F5F5"/>
              </a:buClr>
              <a:buSzPts val="4400"/>
              <a:buFont typeface="Arial Narrow"/>
              <a:buNone/>
              <a:defRPr>
                <a:solidFill>
                  <a:srgbClr val="F3F5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173"/>
          <p:cNvSpPr txBox="1"/>
          <p:nvPr>
            <p:ph idx="1" type="subTitle"/>
          </p:nvPr>
        </p:nvSpPr>
        <p:spPr>
          <a:xfrm>
            <a:off x="838200" y="4976753"/>
            <a:ext cx="10515600" cy="4736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FDECEC"/>
              </a:buClr>
              <a:buSzPts val="2000"/>
              <a:buNone/>
              <a:defRPr sz="2000">
                <a:solidFill>
                  <a:srgbClr val="FDECEC"/>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82" name="Shape 82"/>
        <p:cNvGrpSpPr/>
        <p:nvPr/>
      </p:nvGrpSpPr>
      <p:grpSpPr>
        <a:xfrm>
          <a:off x="0" y="0"/>
          <a:ext cx="0" cy="0"/>
          <a:chOff x="0" y="0"/>
          <a:chExt cx="0" cy="0"/>
        </a:xfrm>
      </p:grpSpPr>
      <p:sp>
        <p:nvSpPr>
          <p:cNvPr id="83" name="Google Shape;83;p174"/>
          <p:cNvSpPr txBox="1"/>
          <p:nvPr>
            <p:ph type="title"/>
          </p:nvPr>
        </p:nvSpPr>
        <p:spPr>
          <a:xfrm>
            <a:off x="838200" y="356658"/>
            <a:ext cx="3063240" cy="584940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174"/>
          <p:cNvSpPr txBox="1"/>
          <p:nvPr>
            <p:ph idx="1" type="body"/>
          </p:nvPr>
        </p:nvSpPr>
        <p:spPr>
          <a:xfrm>
            <a:off x="4119716" y="356130"/>
            <a:ext cx="7234084" cy="5849408"/>
          </a:xfrm>
          <a:prstGeom prst="rect">
            <a:avLst/>
          </a:prstGeom>
          <a:noFill/>
          <a:ln>
            <a:noFill/>
          </a:ln>
        </p:spPr>
        <p:txBody>
          <a:bodyPr anchorCtr="0" anchor="ctr"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88" name="Google Shape;88;p174"/>
          <p:cNvGrpSpPr/>
          <p:nvPr/>
        </p:nvGrpSpPr>
        <p:grpSpPr>
          <a:xfrm>
            <a:off x="11344420" y="3996964"/>
            <a:ext cx="847580" cy="2861035"/>
            <a:chOff x="11344420" y="3996964"/>
            <a:chExt cx="847580" cy="2861035"/>
          </a:xfrm>
        </p:grpSpPr>
        <p:sp>
          <p:nvSpPr>
            <p:cNvPr id="89" name="Google Shape;89;p174"/>
            <p:cNvSpPr/>
            <p:nvPr/>
          </p:nvSpPr>
          <p:spPr>
            <a:xfrm rot="-5400000">
              <a:off x="10335965" y="5005420"/>
              <a:ext cx="2861034" cy="844123"/>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90" name="Google Shape;90;p174"/>
            <p:cNvSpPr/>
            <p:nvPr/>
          </p:nvSpPr>
          <p:spPr>
            <a:xfrm rot="-5400000">
              <a:off x="10339422" y="5005419"/>
              <a:ext cx="2861034" cy="844123"/>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91" name="Google Shape;91;p174"/>
          <p:cNvSpPr/>
          <p:nvPr/>
        </p:nvSpPr>
        <p:spPr>
          <a:xfrm>
            <a:off x="4005137" y="356658"/>
            <a:ext cx="45719" cy="5849408"/>
          </a:xfrm>
          <a:prstGeom prst="rect">
            <a:avLst/>
          </a:prstGeom>
          <a:solidFill>
            <a:srgbClr val="868D8D"/>
          </a:solidFill>
          <a:ln cap="flat" cmpd="sng" w="38100">
            <a:solidFill>
              <a:srgbClr val="F3F5F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92" name="Shape 92"/>
        <p:cNvGrpSpPr/>
        <p:nvPr/>
      </p:nvGrpSpPr>
      <p:grpSpPr>
        <a:xfrm>
          <a:off x="0" y="0"/>
          <a:ext cx="0" cy="0"/>
          <a:chOff x="0" y="0"/>
          <a:chExt cx="0" cy="0"/>
        </a:xfrm>
      </p:grpSpPr>
      <p:sp>
        <p:nvSpPr>
          <p:cNvPr id="93" name="Google Shape;93;p175"/>
          <p:cNvSpPr txBox="1"/>
          <p:nvPr>
            <p:ph type="title"/>
          </p:nvPr>
        </p:nvSpPr>
        <p:spPr>
          <a:xfrm>
            <a:off x="838200" y="356658"/>
            <a:ext cx="3063240" cy="584940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175"/>
          <p:cNvSpPr txBox="1"/>
          <p:nvPr>
            <p:ph idx="1" type="body"/>
          </p:nvPr>
        </p:nvSpPr>
        <p:spPr>
          <a:xfrm>
            <a:off x="4119716" y="356130"/>
            <a:ext cx="7234084" cy="5849408"/>
          </a:xfrm>
          <a:prstGeom prst="rect">
            <a:avLst/>
          </a:prstGeom>
          <a:noFill/>
          <a:ln>
            <a:noFill/>
          </a:ln>
        </p:spPr>
        <p:txBody>
          <a:bodyPr anchorCtr="0" anchor="ctr"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8" name="Google Shape;98;p175"/>
          <p:cNvGrpSpPr/>
          <p:nvPr/>
        </p:nvGrpSpPr>
        <p:grpSpPr>
          <a:xfrm>
            <a:off x="11572076" y="4765425"/>
            <a:ext cx="619924" cy="2092574"/>
            <a:chOff x="11344420" y="3996964"/>
            <a:chExt cx="847580" cy="2861035"/>
          </a:xfrm>
        </p:grpSpPr>
        <p:sp>
          <p:nvSpPr>
            <p:cNvPr id="99" name="Google Shape;99;p175"/>
            <p:cNvSpPr/>
            <p:nvPr/>
          </p:nvSpPr>
          <p:spPr>
            <a:xfrm rot="-5400000">
              <a:off x="10335965" y="5005420"/>
              <a:ext cx="2861034" cy="844123"/>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00" name="Google Shape;100;p175"/>
            <p:cNvSpPr/>
            <p:nvPr/>
          </p:nvSpPr>
          <p:spPr>
            <a:xfrm rot="-5400000">
              <a:off x="10339422" y="5005419"/>
              <a:ext cx="2861034" cy="844123"/>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101" name="Shape 101"/>
        <p:cNvGrpSpPr/>
        <p:nvPr/>
      </p:nvGrpSpPr>
      <p:grpSpPr>
        <a:xfrm>
          <a:off x="0" y="0"/>
          <a:ext cx="0" cy="0"/>
          <a:chOff x="0" y="0"/>
          <a:chExt cx="0" cy="0"/>
        </a:xfrm>
      </p:grpSpPr>
      <p:sp>
        <p:nvSpPr>
          <p:cNvPr id="102" name="Google Shape;102;p176"/>
          <p:cNvSpPr txBox="1"/>
          <p:nvPr>
            <p:ph type="title"/>
          </p:nvPr>
        </p:nvSpPr>
        <p:spPr>
          <a:xfrm>
            <a:off x="838200" y="356658"/>
            <a:ext cx="3063240" cy="584940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176"/>
          <p:cNvSpPr/>
          <p:nvPr/>
        </p:nvSpPr>
        <p:spPr>
          <a:xfrm>
            <a:off x="4005137" y="356658"/>
            <a:ext cx="45719" cy="5849408"/>
          </a:xfrm>
          <a:prstGeom prst="rect">
            <a:avLst/>
          </a:prstGeom>
          <a:solidFill>
            <a:srgbClr val="868D8D"/>
          </a:solidFill>
          <a:ln cap="flat" cmpd="sng" w="38100">
            <a:solidFill>
              <a:srgbClr val="F3F5F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07" name="Google Shape;107;p176"/>
          <p:cNvSpPr/>
          <p:nvPr/>
        </p:nvSpPr>
        <p:spPr>
          <a:xfrm rot="5400000">
            <a:off x="3597900" y="782521"/>
            <a:ext cx="1208191" cy="356466"/>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08" name="Google Shape;108;p176"/>
          <p:cNvSpPr/>
          <p:nvPr/>
        </p:nvSpPr>
        <p:spPr>
          <a:xfrm rot="5400000">
            <a:off x="3599359" y="782520"/>
            <a:ext cx="1208191" cy="356466"/>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09" name="Google Shape;109;p176"/>
          <p:cNvSpPr txBox="1"/>
          <p:nvPr>
            <p:ph idx="1" type="body"/>
          </p:nvPr>
        </p:nvSpPr>
        <p:spPr>
          <a:xfrm>
            <a:off x="4038601" y="356656"/>
            <a:ext cx="7315200" cy="5849408"/>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0" i="0" sz="2800"/>
            </a:lvl1pPr>
            <a:lvl2pPr indent="-228600" lvl="1" marL="914400" algn="l">
              <a:lnSpc>
                <a:spcPct val="150000"/>
              </a:lnSpc>
              <a:spcBef>
                <a:spcPts val="500"/>
              </a:spcBef>
              <a:spcAft>
                <a:spcPts val="0"/>
              </a:spcAft>
              <a:buClr>
                <a:schemeClr val="dk1"/>
              </a:buClr>
              <a:buSzPts val="2800"/>
              <a:buNone/>
              <a:defRPr b="0" i="1" sz="2800"/>
            </a:lvl2pPr>
            <a:lvl3pPr indent="-228600" lvl="2" marL="1371600" algn="l">
              <a:lnSpc>
                <a:spcPct val="150000"/>
              </a:lnSpc>
              <a:spcBef>
                <a:spcPts val="500"/>
              </a:spcBef>
              <a:spcAft>
                <a:spcPts val="0"/>
              </a:spcAft>
              <a:buClr>
                <a:schemeClr val="dk1"/>
              </a:buClr>
              <a:buSzPts val="2800"/>
              <a:buNone/>
              <a:defRPr b="0" i="1" sz="2800"/>
            </a:lvl3pPr>
            <a:lvl4pPr indent="-228600" lvl="3" marL="1828800" algn="l">
              <a:lnSpc>
                <a:spcPct val="150000"/>
              </a:lnSpc>
              <a:spcBef>
                <a:spcPts val="500"/>
              </a:spcBef>
              <a:spcAft>
                <a:spcPts val="0"/>
              </a:spcAft>
              <a:buClr>
                <a:schemeClr val="dk1"/>
              </a:buClr>
              <a:buSzPts val="2800"/>
              <a:buNone/>
              <a:defRPr b="0" i="1" sz="2800"/>
            </a:lvl4pPr>
            <a:lvl5pPr indent="-228600" lvl="4" marL="2286000" algn="l">
              <a:lnSpc>
                <a:spcPct val="150000"/>
              </a:lnSpc>
              <a:spcBef>
                <a:spcPts val="500"/>
              </a:spcBef>
              <a:spcAft>
                <a:spcPts val="0"/>
              </a:spcAft>
              <a:buClr>
                <a:schemeClr val="dk1"/>
              </a:buClr>
              <a:buSzPts val="2800"/>
              <a:buNone/>
              <a:defRPr b="0" i="1" sz="2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110" name="Shape 110"/>
        <p:cNvGrpSpPr/>
        <p:nvPr/>
      </p:nvGrpSpPr>
      <p:grpSpPr>
        <a:xfrm>
          <a:off x="0" y="0"/>
          <a:ext cx="0" cy="0"/>
          <a:chOff x="0" y="0"/>
          <a:chExt cx="0" cy="0"/>
        </a:xfrm>
      </p:grpSpPr>
      <p:sp>
        <p:nvSpPr>
          <p:cNvPr id="111" name="Google Shape;111;p177"/>
          <p:cNvSpPr txBox="1"/>
          <p:nvPr>
            <p:ph type="title"/>
          </p:nvPr>
        </p:nvSpPr>
        <p:spPr>
          <a:xfrm>
            <a:off x="838200" y="356658"/>
            <a:ext cx="3063240" cy="584940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77"/>
          <p:cNvSpPr/>
          <p:nvPr/>
        </p:nvSpPr>
        <p:spPr>
          <a:xfrm>
            <a:off x="4005137" y="356658"/>
            <a:ext cx="45719" cy="5849408"/>
          </a:xfrm>
          <a:prstGeom prst="rect">
            <a:avLst/>
          </a:prstGeom>
          <a:solidFill>
            <a:srgbClr val="868D8D"/>
          </a:solidFill>
          <a:ln cap="flat" cmpd="sng" w="38100">
            <a:solidFill>
              <a:srgbClr val="F3F5F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16" name="Google Shape;116;p177"/>
          <p:cNvSpPr/>
          <p:nvPr/>
        </p:nvSpPr>
        <p:spPr>
          <a:xfrm rot="5400000">
            <a:off x="3597900" y="782521"/>
            <a:ext cx="1208191" cy="356466"/>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17" name="Google Shape;117;p177"/>
          <p:cNvSpPr/>
          <p:nvPr/>
        </p:nvSpPr>
        <p:spPr>
          <a:xfrm rot="5400000">
            <a:off x="3599359" y="782520"/>
            <a:ext cx="1208191" cy="356466"/>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18" name="Google Shape;118;p177"/>
          <p:cNvSpPr txBox="1"/>
          <p:nvPr>
            <p:ph idx="1" type="body"/>
          </p:nvPr>
        </p:nvSpPr>
        <p:spPr>
          <a:xfrm>
            <a:off x="4154552" y="1848052"/>
            <a:ext cx="7199247" cy="42828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Narrow"/>
              <a:buNone/>
              <a:defRPr b="0" i="0" sz="4400" u="none" cap="none" strike="noStrik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7.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7.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7.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7.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67.png"/><Relationship Id="rId4" Type="http://schemas.openxmlformats.org/officeDocument/2006/relationships/image" Target="../media/image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7.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65.png"/><Relationship Id="rId4" Type="http://schemas.openxmlformats.org/officeDocument/2006/relationships/image" Target="../media/image7.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70.png"/><Relationship Id="rId4" Type="http://schemas.openxmlformats.org/officeDocument/2006/relationships/image" Target="../media/image7.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7.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7.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74.png"/><Relationship Id="rId4" Type="http://schemas.openxmlformats.org/officeDocument/2006/relationships/image" Target="../media/image7.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7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7.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71.png"/><Relationship Id="rId4" Type="http://schemas.openxmlformats.org/officeDocument/2006/relationships/image" Target="../media/image7.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7.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72.png"/><Relationship Id="rId4" Type="http://schemas.openxmlformats.org/officeDocument/2006/relationships/image" Target="../media/image7.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7.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77.png"/><Relationship Id="rId4" Type="http://schemas.openxmlformats.org/officeDocument/2006/relationships/image" Target="../media/image7.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7.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7.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7.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7.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69.png"/><Relationship Id="rId4" Type="http://schemas.openxmlformats.org/officeDocument/2006/relationships/image" Target="../media/image7.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7.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75.png"/><Relationship Id="rId4" Type="http://schemas.openxmlformats.org/officeDocument/2006/relationships/image" Target="../media/image7.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7.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78.png"/><Relationship Id="rId4" Type="http://schemas.openxmlformats.org/officeDocument/2006/relationships/image" Target="../media/image7.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7.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76.png"/><Relationship Id="rId4" Type="http://schemas.openxmlformats.org/officeDocument/2006/relationships/image" Target="../media/image7.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7.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80.png"/><Relationship Id="rId4" Type="http://schemas.openxmlformats.org/officeDocument/2006/relationships/image" Target="../media/image7.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79.png"/><Relationship Id="rId4" Type="http://schemas.openxmlformats.org/officeDocument/2006/relationships/image" Target="../media/image7.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81.png"/><Relationship Id="rId4" Type="http://schemas.openxmlformats.org/officeDocument/2006/relationships/image" Target="../media/image7.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7.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7.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7.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7.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7.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7.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12.jpg"/><Relationship Id="rId5" Type="http://schemas.openxmlformats.org/officeDocument/2006/relationships/image" Target="../media/image7.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7.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7.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7.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7.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7.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hyperlink" Target="https://arxiv.org/abs/1406.1078" TargetMode="External"/><Relationship Id="rId4" Type="http://schemas.openxmlformats.org/officeDocument/2006/relationships/image" Target="../media/image7.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7.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7.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83.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7.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7.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7.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7.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7.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7.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7.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hyperlink" Target="mailto:info@careerera.com" TargetMode="External"/><Relationship Id="rId4" Type="http://schemas.openxmlformats.org/officeDocument/2006/relationships/image" Target="../media/image82.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25.png"/><Relationship Id="rId5"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3.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image" Target="../media/image34.png"/><Relationship Id="rId5"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7.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30.png"/><Relationship Id="rId6" Type="http://schemas.openxmlformats.org/officeDocument/2006/relationships/image" Target="../media/image28.png"/><Relationship Id="rId7"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4.png"/><Relationship Id="rId4" Type="http://schemas.openxmlformats.org/officeDocument/2006/relationships/image" Target="../media/image29.png"/><Relationship Id="rId9" Type="http://schemas.openxmlformats.org/officeDocument/2006/relationships/image" Target="../media/image7.png"/><Relationship Id="rId5" Type="http://schemas.openxmlformats.org/officeDocument/2006/relationships/image" Target="../media/image39.png"/><Relationship Id="rId6" Type="http://schemas.openxmlformats.org/officeDocument/2006/relationships/image" Target="../media/image35.png"/><Relationship Id="rId7" Type="http://schemas.openxmlformats.org/officeDocument/2006/relationships/image" Target="../media/image40.png"/><Relationship Id="rId8"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2.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4.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1.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3.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8.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7.png"/><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1.png"/><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6.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8.png"/><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www.sas.com/en_in/insights/analytics/what-is-artificial-intelligence.html" TargetMode="External"/><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7.png"/><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5.png"/><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7.png"/><Relationship Id="rId4" Type="http://schemas.openxmlformats.org/officeDocument/2006/relationships/image" Target="../media/image4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58.png"/><Relationship Id="rId4" Type="http://schemas.openxmlformats.org/officeDocument/2006/relationships/image" Target="../media/image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0.png"/><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51.png"/><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55.png"/><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52.png"/><Relationship Id="rId4" Type="http://schemas.openxmlformats.org/officeDocument/2006/relationships/image" Target="../media/image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53.png"/><Relationship Id="rId4" Type="http://schemas.openxmlformats.org/officeDocument/2006/relationships/image" Target="../media/image50.png"/><Relationship Id="rId5" Type="http://schemas.openxmlformats.org/officeDocument/2006/relationships/image" Target="../media/image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57.png"/><Relationship Id="rId4" Type="http://schemas.openxmlformats.org/officeDocument/2006/relationships/image" Target="../media/image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54.png"/><Relationship Id="rId4" Type="http://schemas.openxmlformats.org/officeDocument/2006/relationships/image" Target="../media/image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59.png"/><Relationship Id="rId4" Type="http://schemas.openxmlformats.org/officeDocument/2006/relationships/image" Target="../media/image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68.png"/><Relationship Id="rId4" Type="http://schemas.openxmlformats.org/officeDocument/2006/relationships/image" Target="../media/image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62.png"/><Relationship Id="rId4" Type="http://schemas.openxmlformats.org/officeDocument/2006/relationships/image" Target="../media/image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64.png"/><Relationship Id="rId4" Type="http://schemas.openxmlformats.org/officeDocument/2006/relationships/image" Target="../media/image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63.png"/><Relationship Id="rId4" Type="http://schemas.openxmlformats.org/officeDocument/2006/relationships/image" Target="../media/image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61.png"/><Relationship Id="rId4" Type="http://schemas.openxmlformats.org/officeDocument/2006/relationships/image" Target="../media/image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66.png"/><Relationship Id="rId4" Type="http://schemas.openxmlformats.org/officeDocument/2006/relationships/image" Target="../media/image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
          <p:cNvSpPr txBox="1"/>
          <p:nvPr>
            <p:ph idx="1" type="subTitle"/>
          </p:nvPr>
        </p:nvSpPr>
        <p:spPr>
          <a:xfrm>
            <a:off x="1077897" y="2954337"/>
            <a:ext cx="9144000" cy="4746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A Warm Welcome To Careerera Family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500"/>
                                        <p:tgtEl>
                                          <p:spTgt spid="23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10"/>
          <p:cNvPicPr preferRelativeResize="0"/>
          <p:nvPr>
            <p:ph idx="1" type="body"/>
          </p:nvPr>
        </p:nvPicPr>
        <p:blipFill rotWithShape="1">
          <a:blip r:embed="rId3">
            <a:alphaModFix/>
          </a:blip>
          <a:srcRect b="0" l="0" r="0" t="0"/>
          <a:stretch/>
        </p:blipFill>
        <p:spPr>
          <a:xfrm>
            <a:off x="2342546" y="1823867"/>
            <a:ext cx="5984441" cy="4354991"/>
          </a:xfrm>
          <a:prstGeom prst="rect">
            <a:avLst/>
          </a:prstGeom>
          <a:noFill/>
          <a:ln>
            <a:noFill/>
          </a:ln>
        </p:spPr>
      </p:pic>
      <p:sp>
        <p:nvSpPr>
          <p:cNvPr id="297" name="Google Shape;297;p10"/>
          <p:cNvSpPr txBox="1"/>
          <p:nvPr>
            <p:ph type="title"/>
          </p:nvPr>
        </p:nvSpPr>
        <p:spPr>
          <a:xfrm>
            <a:off x="812800" y="470517"/>
            <a:ext cx="9043988" cy="122017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HOW A DEEP LEARNING WORKS?</a:t>
            </a:r>
            <a:endParaRPr sz="3600">
              <a:solidFill>
                <a:srgbClr val="00468D"/>
              </a:solidFill>
              <a:latin typeface="Arial"/>
              <a:ea typeface="Arial"/>
              <a:cs typeface="Arial"/>
              <a:sym typeface="Arial"/>
            </a:endParaRPr>
          </a:p>
        </p:txBody>
      </p:sp>
      <p:pic>
        <p:nvPicPr>
          <p:cNvPr id="298" name="Google Shape;298;p10"/>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100"/>
          <p:cNvSpPr txBox="1"/>
          <p:nvPr>
            <p:ph type="title"/>
          </p:nvPr>
        </p:nvSpPr>
        <p:spPr>
          <a:xfrm>
            <a:off x="812324" y="790113"/>
            <a:ext cx="9044887" cy="9005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MINI-BATCH GRADIENT DESCENT</a:t>
            </a:r>
            <a:endParaRPr/>
          </a:p>
        </p:txBody>
      </p:sp>
      <p:sp>
        <p:nvSpPr>
          <p:cNvPr id="983" name="Google Shape;983;p100"/>
          <p:cNvSpPr txBox="1"/>
          <p:nvPr>
            <p:ph idx="1" type="body"/>
          </p:nvPr>
        </p:nvSpPr>
        <p:spPr>
          <a:xfrm>
            <a:off x="838200" y="1930400"/>
            <a:ext cx="9044887" cy="223322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Mini-batch gradient descent combines concepts from both batch gradient descent and stochastic gradient descent. </a:t>
            </a:r>
            <a:endParaRPr/>
          </a:p>
          <a:p>
            <a:pPr indent="-228600" lvl="0" marL="228600" rtl="0" algn="l">
              <a:lnSpc>
                <a:spcPct val="90000"/>
              </a:lnSpc>
              <a:spcBef>
                <a:spcPts val="1000"/>
              </a:spcBef>
              <a:spcAft>
                <a:spcPts val="0"/>
              </a:spcAft>
              <a:buClr>
                <a:schemeClr val="dk1"/>
              </a:buClr>
              <a:buSzPts val="2000"/>
              <a:buChar char="•"/>
            </a:pPr>
            <a:r>
              <a:rPr b="0" i="0" lang="en-US" sz="2000"/>
              <a:t>It splits the training dataset into small batch sizes and performs updates on each of those batches.</a:t>
            </a:r>
            <a:endParaRPr/>
          </a:p>
          <a:p>
            <a:pPr indent="-228600" lvl="0" marL="228600" rtl="0" algn="l">
              <a:lnSpc>
                <a:spcPct val="90000"/>
              </a:lnSpc>
              <a:spcBef>
                <a:spcPts val="1000"/>
              </a:spcBef>
              <a:spcAft>
                <a:spcPts val="0"/>
              </a:spcAft>
              <a:buClr>
                <a:schemeClr val="dk1"/>
              </a:buClr>
              <a:buSzPts val="2000"/>
              <a:buChar char="•"/>
            </a:pPr>
            <a:r>
              <a:rPr b="0" i="0" lang="en-US" sz="2000"/>
              <a:t>This approach strikes a balance between the computational efficiency of batch gradient descent and the speed of stochastic gradient descent.</a:t>
            </a:r>
            <a:endParaRPr sz="2000"/>
          </a:p>
        </p:txBody>
      </p:sp>
      <p:pic>
        <p:nvPicPr>
          <p:cNvPr id="984" name="Google Shape;984;p100"/>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01"/>
          <p:cNvSpPr txBox="1"/>
          <p:nvPr>
            <p:ph idx="1" type="body"/>
          </p:nvPr>
        </p:nvSpPr>
        <p:spPr>
          <a:xfrm>
            <a:off x="838200" y="1930400"/>
            <a:ext cx="9044887" cy="352936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i="0" lang="en-US" sz="2000"/>
              <a:t>A hyperparameter is a </a:t>
            </a:r>
            <a:r>
              <a:rPr lang="en-US" sz="2000"/>
              <a:t>parameter</a:t>
            </a:r>
            <a:r>
              <a:rPr i="0" lang="en-US" sz="2000"/>
              <a:t> whose value is used to control the learning process. By contrast, the values of other parameters (typically node weights) are derived via training.</a:t>
            </a:r>
            <a:endParaRPr/>
          </a:p>
          <a:p>
            <a:pPr indent="-228600" lvl="0" marL="228600" rtl="0" algn="l">
              <a:lnSpc>
                <a:spcPct val="90000"/>
              </a:lnSpc>
              <a:spcBef>
                <a:spcPts val="1000"/>
              </a:spcBef>
              <a:spcAft>
                <a:spcPts val="0"/>
              </a:spcAft>
              <a:buClr>
                <a:schemeClr val="dk1"/>
              </a:buClr>
              <a:buSzPts val="2000"/>
              <a:buChar char="•"/>
            </a:pPr>
            <a:r>
              <a:rPr i="0" lang="en-US" sz="2000"/>
              <a:t>Hyperparameters can be classified as model hyperparameters, that cannot be inferred while </a:t>
            </a:r>
            <a:r>
              <a:rPr lang="en-US" sz="2000"/>
              <a:t>fitting the machine to the training set</a:t>
            </a:r>
            <a:r>
              <a:rPr i="0" lang="en-US" sz="2000"/>
              <a:t> because they refer to the </a:t>
            </a:r>
            <a:r>
              <a:rPr lang="en-US" sz="2000"/>
              <a:t>model selection</a:t>
            </a:r>
            <a:r>
              <a:rPr i="0" lang="en-US" sz="2000"/>
              <a:t> task, or algorithm hyperparameters, that in principle have no influence on the performance of the model but affect the speed and quality of the learning process. </a:t>
            </a:r>
            <a:endParaRPr/>
          </a:p>
          <a:p>
            <a:pPr indent="-228600" lvl="0" marL="228600" rtl="0" algn="l">
              <a:lnSpc>
                <a:spcPct val="90000"/>
              </a:lnSpc>
              <a:spcBef>
                <a:spcPts val="1000"/>
              </a:spcBef>
              <a:spcAft>
                <a:spcPts val="0"/>
              </a:spcAft>
              <a:buClr>
                <a:schemeClr val="dk1"/>
              </a:buClr>
              <a:buSzPts val="2000"/>
              <a:buChar char="•"/>
            </a:pPr>
            <a:r>
              <a:rPr i="0" lang="en-US" sz="2000"/>
              <a:t>An example of a model hyperparameter is the topology and size of a neural network. </a:t>
            </a:r>
            <a:endParaRPr/>
          </a:p>
          <a:p>
            <a:pPr indent="-228600" lvl="0" marL="228600" rtl="0" algn="l">
              <a:lnSpc>
                <a:spcPct val="90000"/>
              </a:lnSpc>
              <a:spcBef>
                <a:spcPts val="1000"/>
              </a:spcBef>
              <a:spcAft>
                <a:spcPts val="0"/>
              </a:spcAft>
              <a:buClr>
                <a:schemeClr val="dk1"/>
              </a:buClr>
              <a:buSzPts val="2000"/>
              <a:buChar char="•"/>
            </a:pPr>
            <a:r>
              <a:rPr i="0" lang="en-US" sz="2000"/>
              <a:t>Examples of algorithm hyperparameters are </a:t>
            </a:r>
            <a:r>
              <a:rPr lang="en-US" sz="2000"/>
              <a:t>learning rate</a:t>
            </a:r>
            <a:r>
              <a:rPr i="0" lang="en-US" sz="2000"/>
              <a:t> and mini-</a:t>
            </a:r>
            <a:r>
              <a:rPr lang="en-US" sz="2000"/>
              <a:t>batch size</a:t>
            </a:r>
            <a:r>
              <a:rPr i="0" lang="en-US" sz="2000"/>
              <a:t>.</a:t>
            </a:r>
            <a:endParaRPr/>
          </a:p>
        </p:txBody>
      </p:sp>
      <p:sp>
        <p:nvSpPr>
          <p:cNvPr id="990" name="Google Shape;990;p101"/>
          <p:cNvSpPr txBox="1"/>
          <p:nvPr>
            <p:ph type="title"/>
          </p:nvPr>
        </p:nvSpPr>
        <p:spPr>
          <a:xfrm>
            <a:off x="812800" y="727969"/>
            <a:ext cx="9043988" cy="96271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HYPER PARAMETER TUNING</a:t>
            </a:r>
            <a:endParaRPr/>
          </a:p>
        </p:txBody>
      </p:sp>
      <p:pic>
        <p:nvPicPr>
          <p:cNvPr id="991" name="Google Shape;991;p101"/>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02"/>
          <p:cNvSpPr txBox="1"/>
          <p:nvPr>
            <p:ph type="title"/>
          </p:nvPr>
        </p:nvSpPr>
        <p:spPr>
          <a:xfrm>
            <a:off x="812324" y="798990"/>
            <a:ext cx="9044887" cy="89169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HYPER PARAMETER TUNING</a:t>
            </a:r>
            <a:endParaRPr/>
          </a:p>
        </p:txBody>
      </p:sp>
      <p:sp>
        <p:nvSpPr>
          <p:cNvPr id="997" name="Google Shape;997;p102"/>
          <p:cNvSpPr txBox="1"/>
          <p:nvPr>
            <p:ph idx="1" type="body"/>
          </p:nvPr>
        </p:nvSpPr>
        <p:spPr>
          <a:xfrm>
            <a:off x="838200" y="1930400"/>
            <a:ext cx="9044887" cy="278364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Different model training algorithms require different hyperparameters, some simple algorithms (such as </a:t>
            </a:r>
            <a:r>
              <a:rPr lang="en-US" sz="2000"/>
              <a:t>ordinary least squares</a:t>
            </a:r>
            <a:r>
              <a:rPr b="0" i="0" lang="en-US" sz="2000"/>
              <a:t> regression) require none. </a:t>
            </a:r>
            <a:endParaRPr/>
          </a:p>
          <a:p>
            <a:pPr indent="-228600" lvl="0" marL="228600" rtl="0" algn="l">
              <a:lnSpc>
                <a:spcPct val="90000"/>
              </a:lnSpc>
              <a:spcBef>
                <a:spcPts val="1000"/>
              </a:spcBef>
              <a:spcAft>
                <a:spcPts val="0"/>
              </a:spcAft>
              <a:buClr>
                <a:schemeClr val="dk1"/>
              </a:buClr>
              <a:buSzPts val="2000"/>
              <a:buChar char="•"/>
            </a:pPr>
            <a:r>
              <a:rPr b="0" i="0" lang="en-US" sz="2000"/>
              <a:t>Given these hyperparameters, the training algorithm learns the parameters from the data. </a:t>
            </a:r>
            <a:endParaRPr/>
          </a:p>
          <a:p>
            <a:pPr indent="-228600" lvl="0" marL="228600" rtl="0" algn="l">
              <a:lnSpc>
                <a:spcPct val="90000"/>
              </a:lnSpc>
              <a:spcBef>
                <a:spcPts val="1000"/>
              </a:spcBef>
              <a:spcAft>
                <a:spcPts val="0"/>
              </a:spcAft>
              <a:buClr>
                <a:schemeClr val="dk1"/>
              </a:buClr>
              <a:buSzPts val="2000"/>
              <a:buChar char="•"/>
            </a:pPr>
            <a:r>
              <a:rPr b="0" i="0" lang="en-US" sz="2000"/>
              <a:t>For instance, </a:t>
            </a:r>
            <a:r>
              <a:rPr lang="en-US" sz="2000"/>
              <a:t>LASSO</a:t>
            </a:r>
            <a:r>
              <a:rPr b="0" i="0" lang="en-US" sz="2000"/>
              <a:t> is an algorithm that adds a </a:t>
            </a:r>
            <a:r>
              <a:rPr lang="en-US" sz="2000"/>
              <a:t>regularization</a:t>
            </a:r>
            <a:r>
              <a:rPr b="0" i="0" lang="en-US" sz="2000"/>
              <a:t> hyperparameter to </a:t>
            </a:r>
            <a:r>
              <a:rPr lang="en-US" sz="2000"/>
              <a:t>ordinary least squares </a:t>
            </a:r>
            <a:r>
              <a:rPr b="0" i="0" lang="en-US" sz="2000"/>
              <a:t>regression, which has to be set before estimating the parameters through the training algorithm.</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998" name="Google Shape;998;p102"/>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03"/>
          <p:cNvSpPr txBox="1"/>
          <p:nvPr>
            <p:ph idx="1" type="body"/>
          </p:nvPr>
        </p:nvSpPr>
        <p:spPr>
          <a:xfrm>
            <a:off x="838200" y="1930400"/>
            <a:ext cx="9044887" cy="2925685"/>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400"/>
              <a:buChar char="•"/>
            </a:pPr>
            <a:r>
              <a:rPr b="0" i="0" lang="en-US" sz="2400">
                <a:solidFill>
                  <a:srgbClr val="292929"/>
                </a:solidFill>
              </a:rPr>
              <a:t>Tuning Strategies</a:t>
            </a:r>
            <a:endParaRPr/>
          </a:p>
          <a:p>
            <a:pPr indent="-228600" lvl="0" marL="228600" rtl="0" algn="l">
              <a:lnSpc>
                <a:spcPct val="90000"/>
              </a:lnSpc>
              <a:spcBef>
                <a:spcPts val="1000"/>
              </a:spcBef>
              <a:spcAft>
                <a:spcPts val="0"/>
              </a:spcAft>
              <a:buClr>
                <a:srgbClr val="292929"/>
              </a:buClr>
              <a:buSzPts val="2400"/>
              <a:buFont typeface="Noto Sans Symbols"/>
              <a:buChar char="⮚"/>
            </a:pPr>
            <a:r>
              <a:rPr b="0" i="0" lang="en-US" sz="2400">
                <a:solidFill>
                  <a:srgbClr val="292929"/>
                </a:solidFill>
              </a:rPr>
              <a:t>We will explore two different methods for optimizing hyperparameters:</a:t>
            </a:r>
            <a:endParaRPr/>
          </a:p>
          <a:p>
            <a:pPr indent="-514350" lvl="0" marL="514350" rtl="0" algn="l">
              <a:lnSpc>
                <a:spcPct val="90000"/>
              </a:lnSpc>
              <a:spcBef>
                <a:spcPts val="1000"/>
              </a:spcBef>
              <a:spcAft>
                <a:spcPts val="0"/>
              </a:spcAft>
              <a:buClr>
                <a:srgbClr val="292929"/>
              </a:buClr>
              <a:buSzPts val="2400"/>
              <a:buFont typeface="Arial Narrow"/>
              <a:buAutoNum type="arabicPeriod"/>
            </a:pPr>
            <a:r>
              <a:rPr b="0" i="0" lang="en-US" sz="2400">
                <a:solidFill>
                  <a:srgbClr val="292929"/>
                </a:solidFill>
              </a:rPr>
              <a:t>Grid Search</a:t>
            </a:r>
            <a:endParaRPr/>
          </a:p>
          <a:p>
            <a:pPr indent="-514350" lvl="0" marL="514350" rtl="0" algn="l">
              <a:lnSpc>
                <a:spcPct val="90000"/>
              </a:lnSpc>
              <a:spcBef>
                <a:spcPts val="1000"/>
              </a:spcBef>
              <a:spcAft>
                <a:spcPts val="0"/>
              </a:spcAft>
              <a:buClr>
                <a:srgbClr val="292929"/>
              </a:buClr>
              <a:buSzPts val="2400"/>
              <a:buFont typeface="Arial Narrow"/>
              <a:buAutoNum type="arabicPeriod"/>
            </a:pPr>
            <a:r>
              <a:rPr b="0" i="0" lang="en-US" sz="2400">
                <a:solidFill>
                  <a:srgbClr val="292929"/>
                </a:solidFill>
              </a:rPr>
              <a:t>Random Search</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04" name="Google Shape;1004;p103"/>
          <p:cNvSpPr txBox="1"/>
          <p:nvPr>
            <p:ph type="title"/>
          </p:nvPr>
        </p:nvSpPr>
        <p:spPr>
          <a:xfrm>
            <a:off x="812800" y="710214"/>
            <a:ext cx="9043988" cy="9804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HYPER PARAMETER TUNING</a:t>
            </a:r>
            <a:endParaRPr/>
          </a:p>
        </p:txBody>
      </p:sp>
      <p:pic>
        <p:nvPicPr>
          <p:cNvPr id="1005" name="Google Shape;1005;p103"/>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04"/>
          <p:cNvSpPr txBox="1"/>
          <p:nvPr>
            <p:ph idx="1" type="body"/>
          </p:nvPr>
        </p:nvSpPr>
        <p:spPr>
          <a:xfrm>
            <a:off x="838200" y="1930400"/>
            <a:ext cx="9044887" cy="3156505"/>
          </a:xfrm>
          <a:prstGeom prst="rect">
            <a:avLst/>
          </a:prstGeom>
          <a:noFill/>
          <a:ln>
            <a:noFill/>
          </a:ln>
        </p:spPr>
        <p:txBody>
          <a:bodyPr anchorCtr="0" anchor="ctr" bIns="45700" lIns="91425" spcFirstLastPara="1" rIns="91425" wrap="square" tIns="45700">
            <a:normAutofit/>
          </a:bodyPr>
          <a:lstStyle/>
          <a:p>
            <a:pPr indent="-514350" lvl="0" marL="514350" rtl="0" algn="l">
              <a:lnSpc>
                <a:spcPct val="90000"/>
              </a:lnSpc>
              <a:spcBef>
                <a:spcPts val="0"/>
              </a:spcBef>
              <a:spcAft>
                <a:spcPts val="0"/>
              </a:spcAft>
              <a:buClr>
                <a:srgbClr val="292929"/>
              </a:buClr>
              <a:buSzPts val="2000"/>
              <a:buFont typeface="Arial Narrow"/>
              <a:buAutoNum type="arabicPeriod"/>
            </a:pPr>
            <a:r>
              <a:rPr b="0" i="0" lang="en-US" sz="2000">
                <a:solidFill>
                  <a:srgbClr val="292929"/>
                </a:solidFill>
              </a:rPr>
              <a:t>Grid Search</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Grid search is a traditional way to perform hyperparameter optimization. It works by searching exhaustively through a specified subset of hyperparameters.</a:t>
            </a:r>
            <a:endParaRPr/>
          </a:p>
          <a:p>
            <a:pPr indent="0" lvl="0" marL="0" rtl="0" algn="l">
              <a:lnSpc>
                <a:spcPct val="90000"/>
              </a:lnSpc>
              <a:spcBef>
                <a:spcPts val="1000"/>
              </a:spcBef>
              <a:spcAft>
                <a:spcPts val="0"/>
              </a:spcAft>
              <a:buClr>
                <a:schemeClr val="dk1"/>
              </a:buClr>
              <a:buSzPts val="2000"/>
              <a:buNone/>
            </a:pPr>
            <a:r>
              <a:rPr lang="en-US" sz="2000"/>
              <a:t>2. </a:t>
            </a:r>
            <a:r>
              <a:rPr b="0" i="0" lang="en-US" sz="2000">
                <a:solidFill>
                  <a:srgbClr val="292929"/>
                </a:solidFill>
              </a:rPr>
              <a:t>Random Search</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Random search differs from grid search mainly in that it searches the specified subset of hyperparameters randomly instead of exhaustively. The major benefit being decreased processing time.</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There is a tradeoff to decreased processing time, however. We aren’t guaranteed to find the optimal combination of hyperparameters.</a:t>
            </a:r>
            <a:endParaRPr/>
          </a:p>
        </p:txBody>
      </p:sp>
      <p:sp>
        <p:nvSpPr>
          <p:cNvPr id="1011" name="Google Shape;1011;p104"/>
          <p:cNvSpPr txBox="1"/>
          <p:nvPr>
            <p:ph type="title"/>
          </p:nvPr>
        </p:nvSpPr>
        <p:spPr>
          <a:xfrm>
            <a:off x="812800" y="719091"/>
            <a:ext cx="9043988" cy="97159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HYPER PARAMETER TUNING</a:t>
            </a:r>
            <a:endParaRPr/>
          </a:p>
        </p:txBody>
      </p:sp>
      <p:pic>
        <p:nvPicPr>
          <p:cNvPr id="1012" name="Google Shape;1012;p104"/>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05"/>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400"/>
              <a:buFont typeface="Arial"/>
              <a:buNone/>
            </a:pPr>
            <a:r>
              <a:rPr lang="en-US">
                <a:solidFill>
                  <a:srgbClr val="00468D"/>
                </a:solidFill>
                <a:latin typeface="Arial"/>
                <a:ea typeface="Arial"/>
                <a:cs typeface="Arial"/>
                <a:sym typeface="Arial"/>
              </a:rPr>
              <a:t>WHAT IS KERAS?</a:t>
            </a:r>
            <a:endParaRPr>
              <a:solidFill>
                <a:srgbClr val="00468D"/>
              </a:solidFill>
              <a:latin typeface="Arial"/>
              <a:ea typeface="Arial"/>
              <a:cs typeface="Arial"/>
              <a:sym typeface="Arial"/>
            </a:endParaRPr>
          </a:p>
        </p:txBody>
      </p:sp>
      <p:sp>
        <p:nvSpPr>
          <p:cNvPr id="1018" name="Google Shape;1018;p105"/>
          <p:cNvSpPr txBox="1"/>
          <p:nvPr/>
        </p:nvSpPr>
        <p:spPr>
          <a:xfrm>
            <a:off x="838200" y="1930400"/>
            <a:ext cx="9044887" cy="2739254"/>
          </a:xfrm>
          <a:prstGeom prst="rect">
            <a:avLst/>
          </a:prstGeom>
          <a:noFill/>
          <a:ln>
            <a:noFill/>
          </a:ln>
        </p:spPr>
        <p:txBody>
          <a:bodyPr anchorCtr="0" anchor="ctr" bIns="45700" lIns="91425" spcFirstLastPara="1" rIns="91425" wrap="square" tIns="45700">
            <a:normAutofit lnSpcReduction="10000"/>
          </a:bodyPr>
          <a:lstStyle/>
          <a:p>
            <a:pPr indent="-228600" lvl="0" marL="228600" marR="0" rtl="0" algn="l">
              <a:lnSpc>
                <a:spcPct val="90000"/>
              </a:lnSpc>
              <a:spcBef>
                <a:spcPts val="0"/>
              </a:spcBef>
              <a:spcAft>
                <a:spcPts val="0"/>
              </a:spcAft>
              <a:buClr>
                <a:srgbClr val="202124"/>
              </a:buClr>
              <a:buSzPts val="2200"/>
              <a:buFont typeface="Arial"/>
              <a:buChar char="•"/>
            </a:pPr>
            <a:r>
              <a:rPr lang="en-US" sz="2200">
                <a:solidFill>
                  <a:srgbClr val="202124"/>
                </a:solidFill>
                <a:latin typeface="Calibri"/>
                <a:ea typeface="Calibri"/>
                <a:cs typeface="Calibri"/>
                <a:sym typeface="Calibri"/>
              </a:rPr>
              <a:t>Keras is a deep learning API written in Python, running on top of the machine learning platform TensorFlow. </a:t>
            </a:r>
            <a:endParaRPr/>
          </a:p>
          <a:p>
            <a:pPr indent="-228600" lvl="0" marL="228600" marR="0" rtl="0" algn="l">
              <a:lnSpc>
                <a:spcPct val="90000"/>
              </a:lnSpc>
              <a:spcBef>
                <a:spcPts val="1000"/>
              </a:spcBef>
              <a:spcAft>
                <a:spcPts val="0"/>
              </a:spcAft>
              <a:buClr>
                <a:srgbClr val="202124"/>
              </a:buClr>
              <a:buSzPts val="2200"/>
              <a:buFont typeface="Arial"/>
              <a:buChar char="•"/>
            </a:pPr>
            <a:r>
              <a:rPr lang="en-US" sz="2200">
                <a:solidFill>
                  <a:srgbClr val="202124"/>
                </a:solidFill>
                <a:latin typeface="Calibri"/>
                <a:ea typeface="Calibri"/>
                <a:cs typeface="Calibri"/>
                <a:sym typeface="Calibri"/>
              </a:rPr>
              <a:t>It was developed with a focus on enabling fast experimentation. Being able to go from idea to result as fast as possible is key to doing good research.</a:t>
            </a:r>
            <a:endParaRPr/>
          </a:p>
          <a:p>
            <a:pPr indent="-228600" lvl="0" marL="228600" marR="0" rtl="0" algn="l">
              <a:lnSpc>
                <a:spcPct val="90000"/>
              </a:lnSpc>
              <a:spcBef>
                <a:spcPts val="1000"/>
              </a:spcBef>
              <a:spcAft>
                <a:spcPts val="0"/>
              </a:spcAft>
              <a:buClr>
                <a:srgbClr val="202124"/>
              </a:buClr>
              <a:buSzPts val="2200"/>
              <a:buFont typeface="Arial"/>
              <a:buChar char="•"/>
            </a:pPr>
            <a:r>
              <a:rPr i="0" lang="en-US" sz="2200">
                <a:solidFill>
                  <a:srgbClr val="202124"/>
                </a:solidFill>
                <a:latin typeface="Calibri"/>
                <a:ea typeface="Calibri"/>
                <a:cs typeface="Calibri"/>
                <a:sym typeface="Calibri"/>
              </a:rPr>
              <a:t>Keras allows users to productize deep models on smartphones (iOS and Android), on the web, or on the Java Virtual Machine. It also allows use of distributed training of deep-learning models on clusters of Graphics processing units (GPU) and tensor processing units (TPU).</a:t>
            </a:r>
            <a:endParaRPr sz="2200">
              <a:solidFill>
                <a:schemeClr val="dk1"/>
              </a:solidFill>
              <a:latin typeface="Calibri"/>
              <a:ea typeface="Calibri"/>
              <a:cs typeface="Calibri"/>
              <a:sym typeface="Calibri"/>
            </a:endParaRPr>
          </a:p>
        </p:txBody>
      </p:sp>
      <p:pic>
        <p:nvPicPr>
          <p:cNvPr id="1019" name="Google Shape;1019;p105"/>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06"/>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IS TENSOR FLOW?</a:t>
            </a:r>
            <a:endParaRPr sz="4000">
              <a:solidFill>
                <a:srgbClr val="00468D"/>
              </a:solidFill>
              <a:latin typeface="Arial"/>
              <a:ea typeface="Arial"/>
              <a:cs typeface="Arial"/>
              <a:sym typeface="Arial"/>
            </a:endParaRPr>
          </a:p>
        </p:txBody>
      </p:sp>
      <p:sp>
        <p:nvSpPr>
          <p:cNvPr id="1025" name="Google Shape;1025;p106"/>
          <p:cNvSpPr txBox="1"/>
          <p:nvPr>
            <p:ph idx="1" type="body"/>
          </p:nvPr>
        </p:nvSpPr>
        <p:spPr>
          <a:xfrm>
            <a:off x="838200" y="1930400"/>
            <a:ext cx="9044887" cy="2357515"/>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02124"/>
              </a:buClr>
              <a:buSzPts val="2400"/>
              <a:buChar char="•"/>
            </a:pPr>
            <a:r>
              <a:rPr i="0" lang="en-US" sz="2400">
                <a:solidFill>
                  <a:srgbClr val="202124"/>
                </a:solidFill>
              </a:rPr>
              <a:t>TensorFlow is an end-to-end open source platform for machine learning. </a:t>
            </a:r>
            <a:endParaRPr/>
          </a:p>
          <a:p>
            <a:pPr indent="-228600" lvl="0" marL="228600" rtl="0" algn="l">
              <a:lnSpc>
                <a:spcPct val="90000"/>
              </a:lnSpc>
              <a:spcBef>
                <a:spcPts val="1000"/>
              </a:spcBef>
              <a:spcAft>
                <a:spcPts val="0"/>
              </a:spcAft>
              <a:buClr>
                <a:srgbClr val="202124"/>
              </a:buClr>
              <a:buSzPts val="2400"/>
              <a:buChar char="•"/>
            </a:pPr>
            <a:r>
              <a:rPr i="0" lang="en-US" sz="2400">
                <a:solidFill>
                  <a:srgbClr val="202124"/>
                </a:solidFill>
              </a:rPr>
              <a:t>It has a comprehensive, flexible ecosystem of tools, libraries and community resources that lets researchers push the state-of-the-art in ML and developers easily build and deploy ML powered applications.</a:t>
            </a:r>
            <a:endParaRPr sz="2400"/>
          </a:p>
        </p:txBody>
      </p:sp>
      <p:pic>
        <p:nvPicPr>
          <p:cNvPr id="1026" name="Google Shape;1026;p106"/>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07"/>
          <p:cNvSpPr txBox="1"/>
          <p:nvPr>
            <p:ph type="title"/>
          </p:nvPr>
        </p:nvSpPr>
        <p:spPr>
          <a:xfrm>
            <a:off x="812324" y="628744"/>
            <a:ext cx="9044887"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INTRODUCTION TO SEQUENTIAL DATA</a:t>
            </a:r>
            <a:endParaRPr/>
          </a:p>
        </p:txBody>
      </p:sp>
      <p:sp>
        <p:nvSpPr>
          <p:cNvPr id="1032" name="Google Shape;1032;p107"/>
          <p:cNvSpPr txBox="1"/>
          <p:nvPr>
            <p:ph idx="1" type="body"/>
          </p:nvPr>
        </p:nvSpPr>
        <p:spPr>
          <a:xfrm>
            <a:off x="812324" y="1957033"/>
            <a:ext cx="9044887" cy="396923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Sequential Data is any kind of data where the order matters as you said.</a:t>
            </a:r>
            <a:endParaRPr/>
          </a:p>
          <a:p>
            <a:pPr indent="-228600" lvl="0" marL="228600" rtl="0" algn="l">
              <a:lnSpc>
                <a:spcPct val="90000"/>
              </a:lnSpc>
              <a:spcBef>
                <a:spcPts val="1000"/>
              </a:spcBef>
              <a:spcAft>
                <a:spcPts val="0"/>
              </a:spcAft>
              <a:buClr>
                <a:schemeClr val="dk1"/>
              </a:buClr>
              <a:buSzPts val="2000"/>
              <a:buChar char="•"/>
            </a:pPr>
            <a:r>
              <a:rPr lang="en-US" sz="2000"/>
              <a:t>So we can assume that time series is a kind of sequential data, because the order matters.</a:t>
            </a:r>
            <a:endParaRPr/>
          </a:p>
          <a:p>
            <a:pPr indent="-228600" lvl="0" marL="228600" rtl="0" algn="l">
              <a:lnSpc>
                <a:spcPct val="90000"/>
              </a:lnSpc>
              <a:spcBef>
                <a:spcPts val="1000"/>
              </a:spcBef>
              <a:spcAft>
                <a:spcPts val="0"/>
              </a:spcAft>
              <a:buClr>
                <a:schemeClr val="dk1"/>
              </a:buClr>
              <a:buSzPts val="2000"/>
              <a:buChar char="•"/>
            </a:pPr>
            <a:r>
              <a:rPr lang="en-US" sz="2000"/>
              <a:t>A time series is a sequence taken at successive equally spaced points in time and it is not the only case of sequential data.</a:t>
            </a:r>
            <a:endParaRPr/>
          </a:p>
          <a:p>
            <a:pPr indent="0" lvl="0" marL="0" rtl="0" algn="ctr">
              <a:lnSpc>
                <a:spcPct val="90000"/>
              </a:lnSpc>
              <a:spcBef>
                <a:spcPts val="1000"/>
              </a:spcBef>
              <a:spcAft>
                <a:spcPts val="0"/>
              </a:spcAft>
              <a:buClr>
                <a:schemeClr val="dk1"/>
              </a:buClr>
              <a:buSzPts val="2400"/>
              <a:buNone/>
            </a:pPr>
            <a:r>
              <a:rPr b="1" lang="en-US" sz="2400"/>
              <a:t>Examples of Sequence data </a:t>
            </a:r>
            <a:endParaRPr/>
          </a:p>
          <a:p>
            <a:pPr indent="-228600" lvl="0" marL="228600" rtl="0" algn="l">
              <a:lnSpc>
                <a:spcPct val="90000"/>
              </a:lnSpc>
              <a:spcBef>
                <a:spcPts val="1000"/>
              </a:spcBef>
              <a:spcAft>
                <a:spcPts val="0"/>
              </a:spcAft>
              <a:buClr>
                <a:schemeClr val="dk1"/>
              </a:buClr>
              <a:buSzPts val="2000"/>
              <a:buChar char="•"/>
            </a:pPr>
            <a:r>
              <a:rPr lang="en-US" sz="2000"/>
              <a:t>Examples of sequence data include DNA, protein, customer purchase history, web surfing history, and more.</a:t>
            </a:r>
            <a:endParaRPr/>
          </a:p>
          <a:p>
            <a:pPr indent="-228600" lvl="0" marL="228600" rtl="0" algn="l">
              <a:lnSpc>
                <a:spcPct val="90000"/>
              </a:lnSpc>
              <a:spcBef>
                <a:spcPts val="1000"/>
              </a:spcBef>
              <a:spcAft>
                <a:spcPts val="0"/>
              </a:spcAft>
              <a:buClr>
                <a:schemeClr val="dk1"/>
              </a:buClr>
              <a:buSzPts val="2000"/>
              <a:buChar char="•"/>
            </a:pPr>
            <a:r>
              <a:rPr lang="en-US" sz="2000"/>
              <a:t>Sequence Data Mining provides balanced coverage of the existing results on sequence data mining, as well as pattern types and associated pattern mining methods.</a:t>
            </a:r>
            <a:endParaRPr/>
          </a:p>
        </p:txBody>
      </p:sp>
      <p:pic>
        <p:nvPicPr>
          <p:cNvPr id="1033" name="Google Shape;1033;p107"/>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108"/>
          <p:cNvSpPr txBox="1"/>
          <p:nvPr>
            <p:ph type="title"/>
          </p:nvPr>
        </p:nvSpPr>
        <p:spPr>
          <a:xfrm>
            <a:off x="812324" y="628744"/>
            <a:ext cx="9044887" cy="171732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INTRODUCTION TO </a:t>
            </a:r>
            <a:br>
              <a:rPr lang="en-US" sz="4000">
                <a:solidFill>
                  <a:srgbClr val="00468D"/>
                </a:solidFill>
                <a:latin typeface="Arial"/>
                <a:ea typeface="Arial"/>
                <a:cs typeface="Arial"/>
                <a:sym typeface="Arial"/>
              </a:rPr>
            </a:br>
            <a:r>
              <a:rPr lang="en-US" sz="4000">
                <a:solidFill>
                  <a:srgbClr val="00468D"/>
                </a:solidFill>
                <a:latin typeface="Arial"/>
                <a:ea typeface="Arial"/>
                <a:cs typeface="Arial"/>
                <a:sym typeface="Arial"/>
              </a:rPr>
              <a:t>RECURRENT NEURAL NETWORKS </a:t>
            </a:r>
            <a:br>
              <a:rPr lang="en-US" sz="4000">
                <a:solidFill>
                  <a:srgbClr val="00468D"/>
                </a:solidFill>
                <a:latin typeface="Arial"/>
                <a:ea typeface="Arial"/>
                <a:cs typeface="Arial"/>
                <a:sym typeface="Arial"/>
              </a:rPr>
            </a:br>
            <a:r>
              <a:rPr lang="en-US" sz="4000">
                <a:solidFill>
                  <a:srgbClr val="00468D"/>
                </a:solidFill>
                <a:latin typeface="Arial"/>
                <a:ea typeface="Arial"/>
                <a:cs typeface="Arial"/>
                <a:sym typeface="Arial"/>
              </a:rPr>
              <a:t>(RNN)</a:t>
            </a:r>
            <a:endParaRPr sz="4000">
              <a:solidFill>
                <a:srgbClr val="00468D"/>
              </a:solidFill>
              <a:latin typeface="Arial"/>
              <a:ea typeface="Arial"/>
              <a:cs typeface="Arial"/>
              <a:sym typeface="Arial"/>
            </a:endParaRPr>
          </a:p>
        </p:txBody>
      </p:sp>
      <p:sp>
        <p:nvSpPr>
          <p:cNvPr id="1039" name="Google Shape;1039;p108"/>
          <p:cNvSpPr txBox="1"/>
          <p:nvPr>
            <p:ph idx="1" type="body"/>
          </p:nvPr>
        </p:nvSpPr>
        <p:spPr>
          <a:xfrm>
            <a:off x="812324" y="2488108"/>
            <a:ext cx="9044887" cy="248338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a:latin typeface="Montserrat"/>
                <a:ea typeface="Montserrat"/>
                <a:cs typeface="Montserrat"/>
                <a:sym typeface="Montserrat"/>
              </a:rPr>
              <a:t>Recurrent neural networks (RNN) are a class of neural networks that are helpful in modeling sequence data. Derived from feedforward networks, RNNs exhibit similar behavior to how human brains function. Simply put: recurrent neural networks produce predictive results in sequential data that other algorithms can’t.</a:t>
            </a:r>
            <a:endParaRPr/>
          </a:p>
        </p:txBody>
      </p:sp>
      <p:pic>
        <p:nvPicPr>
          <p:cNvPr id="1040" name="Google Shape;1040;p108"/>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109"/>
          <p:cNvSpPr txBox="1"/>
          <p:nvPr>
            <p:ph type="title"/>
          </p:nvPr>
        </p:nvSpPr>
        <p:spPr>
          <a:xfrm>
            <a:off x="838200" y="628744"/>
            <a:ext cx="9044887"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RECURRENT MECHANISM</a:t>
            </a:r>
            <a:endParaRPr/>
          </a:p>
        </p:txBody>
      </p:sp>
      <p:sp>
        <p:nvSpPr>
          <p:cNvPr id="1046" name="Google Shape;1046;p109"/>
          <p:cNvSpPr txBox="1"/>
          <p:nvPr>
            <p:ph idx="1" type="body"/>
          </p:nvPr>
        </p:nvSpPr>
        <p:spPr>
          <a:xfrm>
            <a:off x="838200" y="1930400"/>
            <a:ext cx="9044887" cy="281915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In feedforward networks (such as vanilla neural networks and CNNs), data moves one way, from the input layer to the output layer.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In recurring neural networks, the recurrent architecture allows data to circle back to the input layer.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This means that data is not limited to a feedforward direction.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Specifically, in a hidden layer of an RNN, the output from the previous time point will become part of the input for the current time point.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The following diagram illustrates how data flows in an RNN in general:</a:t>
            </a:r>
            <a:endParaRPr sz="2000"/>
          </a:p>
        </p:txBody>
      </p:sp>
      <p:pic>
        <p:nvPicPr>
          <p:cNvPr id="1047" name="Google Shape;1047;p109"/>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1"/>
          <p:cNvSpPr txBox="1"/>
          <p:nvPr>
            <p:ph type="title"/>
          </p:nvPr>
        </p:nvSpPr>
        <p:spPr>
          <a:xfrm>
            <a:off x="812324" y="523783"/>
            <a:ext cx="9044887" cy="11669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HOW A DEEP LEARNING WORKS?</a:t>
            </a:r>
            <a:endParaRPr sz="3600">
              <a:solidFill>
                <a:srgbClr val="00468D"/>
              </a:solidFill>
              <a:latin typeface="Arial"/>
              <a:ea typeface="Arial"/>
              <a:cs typeface="Arial"/>
              <a:sym typeface="Arial"/>
            </a:endParaRPr>
          </a:p>
        </p:txBody>
      </p:sp>
      <p:sp>
        <p:nvSpPr>
          <p:cNvPr id="304" name="Google Shape;304;p11"/>
          <p:cNvSpPr txBox="1"/>
          <p:nvPr>
            <p:ph idx="1" type="body"/>
          </p:nvPr>
        </p:nvSpPr>
        <p:spPr>
          <a:xfrm>
            <a:off x="838200" y="1930400"/>
            <a:ext cx="9044887" cy="2792520"/>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b="0" i="0" lang="en-US" sz="2000"/>
              <a:t>First, we need to identify the actual problem in order to get the right solution and it should be understood, the feasibility of the Deep Learning should also be checked (whether it should fit Deep Learning or not). </a:t>
            </a:r>
            <a:endParaRPr/>
          </a:p>
          <a:p>
            <a:pPr indent="-228600" lvl="0" marL="228600" rtl="0" algn="l">
              <a:lnSpc>
                <a:spcPct val="90000"/>
              </a:lnSpc>
              <a:spcBef>
                <a:spcPts val="1000"/>
              </a:spcBef>
              <a:spcAft>
                <a:spcPts val="0"/>
              </a:spcAft>
              <a:buClr>
                <a:schemeClr val="dk1"/>
              </a:buClr>
              <a:buSzPts val="2000"/>
              <a:buChar char="•"/>
            </a:pPr>
            <a:r>
              <a:rPr b="0" i="0" lang="en-US" sz="2000"/>
              <a:t>Second, we need to identify the relevant data which should correspond to the actual problem and should be prepared accordingly. </a:t>
            </a:r>
            <a:endParaRPr/>
          </a:p>
          <a:p>
            <a:pPr indent="-228600" lvl="0" marL="228600" rtl="0" algn="l">
              <a:lnSpc>
                <a:spcPct val="90000"/>
              </a:lnSpc>
              <a:spcBef>
                <a:spcPts val="1000"/>
              </a:spcBef>
              <a:spcAft>
                <a:spcPts val="0"/>
              </a:spcAft>
              <a:buClr>
                <a:schemeClr val="dk1"/>
              </a:buClr>
              <a:buSzPts val="2000"/>
              <a:buChar char="•"/>
            </a:pPr>
            <a:r>
              <a:rPr b="0" i="0" lang="en-US" sz="2000"/>
              <a:t>Third, Choose the Deep Learning Algorithm appropriately. </a:t>
            </a:r>
            <a:endParaRPr/>
          </a:p>
          <a:p>
            <a:pPr indent="-228600" lvl="0" marL="228600" rtl="0" algn="l">
              <a:lnSpc>
                <a:spcPct val="90000"/>
              </a:lnSpc>
              <a:spcBef>
                <a:spcPts val="1000"/>
              </a:spcBef>
              <a:spcAft>
                <a:spcPts val="0"/>
              </a:spcAft>
              <a:buClr>
                <a:schemeClr val="dk1"/>
              </a:buClr>
              <a:buSzPts val="2000"/>
              <a:buChar char="•"/>
            </a:pPr>
            <a:r>
              <a:rPr b="0" i="0" lang="en-US" sz="2000"/>
              <a:t>Fourth, Algorithm should be used while training the dataset. </a:t>
            </a:r>
            <a:endParaRPr/>
          </a:p>
          <a:p>
            <a:pPr indent="-228600" lvl="0" marL="228600" rtl="0" algn="l">
              <a:lnSpc>
                <a:spcPct val="90000"/>
              </a:lnSpc>
              <a:spcBef>
                <a:spcPts val="1000"/>
              </a:spcBef>
              <a:spcAft>
                <a:spcPts val="0"/>
              </a:spcAft>
              <a:buClr>
                <a:schemeClr val="dk1"/>
              </a:buClr>
              <a:buSzPts val="2000"/>
              <a:buChar char="•"/>
            </a:pPr>
            <a:r>
              <a:rPr b="0" i="0" lang="en-US" sz="2000"/>
              <a:t>Fifth, Final testing should be done on the dataset.</a:t>
            </a:r>
            <a:endParaRPr sz="2000"/>
          </a:p>
        </p:txBody>
      </p:sp>
      <p:pic>
        <p:nvPicPr>
          <p:cNvPr id="305" name="Google Shape;305;p11"/>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pic>
        <p:nvPicPr>
          <p:cNvPr id="1052" name="Google Shape;1052;p110"/>
          <p:cNvPicPr preferRelativeResize="0"/>
          <p:nvPr>
            <p:ph idx="1" type="body"/>
          </p:nvPr>
        </p:nvPicPr>
        <p:blipFill rotWithShape="1">
          <a:blip r:embed="rId3">
            <a:alphaModFix/>
          </a:blip>
          <a:srcRect b="0" l="0" r="0" t="0"/>
          <a:stretch/>
        </p:blipFill>
        <p:spPr>
          <a:xfrm>
            <a:off x="2672433" y="1690688"/>
            <a:ext cx="5324722" cy="4275138"/>
          </a:xfrm>
          <a:prstGeom prst="rect">
            <a:avLst/>
          </a:prstGeom>
          <a:noFill/>
          <a:ln>
            <a:noFill/>
          </a:ln>
        </p:spPr>
      </p:pic>
      <p:sp>
        <p:nvSpPr>
          <p:cNvPr id="1053" name="Google Shape;1053;p110"/>
          <p:cNvSpPr txBox="1"/>
          <p:nvPr>
            <p:ph type="title"/>
          </p:nvPr>
        </p:nvSpPr>
        <p:spPr>
          <a:xfrm>
            <a:off x="812800" y="652462"/>
            <a:ext cx="9043988"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RECURRENT MECHANISM</a:t>
            </a:r>
            <a:endParaRPr/>
          </a:p>
        </p:txBody>
      </p:sp>
      <p:pic>
        <p:nvPicPr>
          <p:cNvPr id="1054" name="Google Shape;1054;p110"/>
          <p:cNvPicPr preferRelativeResize="0"/>
          <p:nvPr/>
        </p:nvPicPr>
        <p:blipFill rotWithShape="1">
          <a:blip r:embed="rId4">
            <a:alphaModFix/>
          </a:blip>
          <a:srcRect b="0" l="0" r="0" t="0"/>
          <a:stretch/>
        </p:blipFill>
        <p:spPr>
          <a:xfrm>
            <a:off x="0" y="-26633"/>
            <a:ext cx="1592718" cy="655377"/>
          </a:xfrm>
          <a:prstGeom prst="rect">
            <a:avLst/>
          </a:prstGeom>
          <a:noFill/>
          <a:ln>
            <a:noFill/>
          </a:ln>
        </p:spPr>
      </p:pic>
      <p:sp>
        <p:nvSpPr>
          <p:cNvPr id="1055" name="Google Shape;1055;p110"/>
          <p:cNvSpPr txBox="1"/>
          <p:nvPr/>
        </p:nvSpPr>
        <p:spPr>
          <a:xfrm>
            <a:off x="3357979" y="6109602"/>
            <a:ext cx="42324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92929"/>
                </a:solidFill>
                <a:latin typeface="Arial"/>
                <a:ea typeface="Arial"/>
                <a:cs typeface="Arial"/>
                <a:sym typeface="Arial"/>
              </a:rPr>
              <a:t>Figure 1: The general form of an RNN</a:t>
            </a:r>
            <a:endParaRPr sz="1800">
              <a:solidFill>
                <a:schemeClr val="dk1"/>
              </a:solidFill>
              <a:latin typeface="Calibri"/>
              <a:ea typeface="Calibri"/>
              <a:cs typeface="Calibri"/>
              <a:sym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111"/>
          <p:cNvSpPr txBox="1"/>
          <p:nvPr>
            <p:ph idx="1" type="body"/>
          </p:nvPr>
        </p:nvSpPr>
        <p:spPr>
          <a:xfrm>
            <a:off x="838200" y="1930400"/>
            <a:ext cx="9044887" cy="296119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Such a recurrent architecture makes RNNs work well with sequential data, including time series (such as daily temperatures, daily product sales, and clinical EEG recordings) and general consecutive data with order (such as words in a sentence, DNA sequences, and so on).</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 Take a financial fraud detector as an example; the output features from the previous transaction go into the training for the current transaction.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In the end, the prediction for one transaction depends on all of its previous transactions.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Let me explain the recurrent mechanism in a mathematical and visual way.</a:t>
            </a:r>
            <a:endParaRPr sz="2000"/>
          </a:p>
        </p:txBody>
      </p:sp>
      <p:pic>
        <p:nvPicPr>
          <p:cNvPr id="1061" name="Google Shape;1061;p111"/>
          <p:cNvPicPr preferRelativeResize="0"/>
          <p:nvPr/>
        </p:nvPicPr>
        <p:blipFill rotWithShape="1">
          <a:blip r:embed="rId3">
            <a:alphaModFix/>
          </a:blip>
          <a:srcRect b="0" l="0" r="0" t="0"/>
          <a:stretch/>
        </p:blipFill>
        <p:spPr>
          <a:xfrm>
            <a:off x="0" y="-26633"/>
            <a:ext cx="1592718" cy="655377"/>
          </a:xfrm>
          <a:prstGeom prst="rect">
            <a:avLst/>
          </a:prstGeom>
          <a:noFill/>
          <a:ln>
            <a:noFill/>
          </a:ln>
        </p:spPr>
      </p:pic>
      <p:sp>
        <p:nvSpPr>
          <p:cNvPr id="1062" name="Google Shape;1062;p111"/>
          <p:cNvSpPr txBox="1"/>
          <p:nvPr>
            <p:ph type="title"/>
          </p:nvPr>
        </p:nvSpPr>
        <p:spPr>
          <a:xfrm>
            <a:off x="812800" y="628650"/>
            <a:ext cx="9043988" cy="10620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RECURRENT MECHANISM</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112"/>
          <p:cNvSpPr txBox="1"/>
          <p:nvPr>
            <p:ph idx="1" type="body"/>
          </p:nvPr>
        </p:nvSpPr>
        <p:spPr>
          <a:xfrm>
            <a:off x="838200" y="1930400"/>
            <a:ext cx="9044887" cy="219771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Suppose we have some inputs, xt . Here, t represents a time step or a sequential order. </a:t>
            </a:r>
            <a:endParaRPr/>
          </a:p>
          <a:p>
            <a:pPr indent="-228600" lvl="0" marL="228600" rtl="0" algn="l">
              <a:lnSpc>
                <a:spcPct val="90000"/>
              </a:lnSpc>
              <a:spcBef>
                <a:spcPts val="1000"/>
              </a:spcBef>
              <a:spcAft>
                <a:spcPts val="0"/>
              </a:spcAft>
              <a:buClr>
                <a:schemeClr val="dk1"/>
              </a:buClr>
              <a:buSzPts val="2000"/>
              <a:buChar char="•"/>
            </a:pPr>
            <a:r>
              <a:rPr b="0" i="0" lang="en-US" sz="2000"/>
              <a:t>In a feedforward neural network, we simply assume that inputs at different t are independent of each other. </a:t>
            </a:r>
            <a:endParaRPr/>
          </a:p>
          <a:p>
            <a:pPr indent="-228600" lvl="0" marL="228600" rtl="0" algn="l">
              <a:lnSpc>
                <a:spcPct val="90000"/>
              </a:lnSpc>
              <a:spcBef>
                <a:spcPts val="1000"/>
              </a:spcBef>
              <a:spcAft>
                <a:spcPts val="0"/>
              </a:spcAft>
              <a:buClr>
                <a:schemeClr val="dk1"/>
              </a:buClr>
              <a:buSzPts val="2000"/>
              <a:buChar char="•"/>
            </a:pPr>
            <a:r>
              <a:rPr b="0" i="0" lang="en-US" sz="2000"/>
              <a:t>We denote the output of a hidden layer at a time step, t, as ht = f(xt ), where f is the abstract of the hidden layer.</a:t>
            </a:r>
            <a:endParaRPr sz="2000"/>
          </a:p>
        </p:txBody>
      </p:sp>
      <p:pic>
        <p:nvPicPr>
          <p:cNvPr id="1068" name="Google Shape;1068;p112"/>
          <p:cNvPicPr preferRelativeResize="0"/>
          <p:nvPr/>
        </p:nvPicPr>
        <p:blipFill rotWithShape="1">
          <a:blip r:embed="rId3">
            <a:alphaModFix/>
          </a:blip>
          <a:srcRect b="0" l="0" r="0" t="0"/>
          <a:stretch/>
        </p:blipFill>
        <p:spPr>
          <a:xfrm>
            <a:off x="0" y="-26633"/>
            <a:ext cx="1592718" cy="655377"/>
          </a:xfrm>
          <a:prstGeom prst="rect">
            <a:avLst/>
          </a:prstGeom>
          <a:noFill/>
          <a:ln>
            <a:noFill/>
          </a:ln>
        </p:spPr>
      </p:pic>
      <p:sp>
        <p:nvSpPr>
          <p:cNvPr id="1069" name="Google Shape;1069;p112"/>
          <p:cNvSpPr txBox="1"/>
          <p:nvPr>
            <p:ph type="title"/>
          </p:nvPr>
        </p:nvSpPr>
        <p:spPr>
          <a:xfrm>
            <a:off x="812800" y="628650"/>
            <a:ext cx="9043988" cy="10620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RECURRENT MECHANISM</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pic>
        <p:nvPicPr>
          <p:cNvPr id="1074" name="Google Shape;1074;p113"/>
          <p:cNvPicPr preferRelativeResize="0"/>
          <p:nvPr>
            <p:ph idx="1" type="body"/>
          </p:nvPr>
        </p:nvPicPr>
        <p:blipFill rotWithShape="1">
          <a:blip r:embed="rId3">
            <a:alphaModFix/>
          </a:blip>
          <a:srcRect b="0" l="0" r="0" t="0"/>
          <a:stretch/>
        </p:blipFill>
        <p:spPr>
          <a:xfrm>
            <a:off x="2289175" y="2315369"/>
            <a:ext cx="6143625" cy="3505200"/>
          </a:xfrm>
          <a:prstGeom prst="rect">
            <a:avLst/>
          </a:prstGeom>
          <a:noFill/>
          <a:ln>
            <a:noFill/>
          </a:ln>
        </p:spPr>
      </p:pic>
      <p:sp>
        <p:nvSpPr>
          <p:cNvPr id="1075" name="Google Shape;1075;p113"/>
          <p:cNvSpPr txBox="1"/>
          <p:nvPr/>
        </p:nvSpPr>
        <p:spPr>
          <a:xfrm>
            <a:off x="812324" y="1946037"/>
            <a:ext cx="60945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92929"/>
                </a:solidFill>
                <a:latin typeface="Arial"/>
                <a:ea typeface="Arial"/>
                <a:cs typeface="Arial"/>
                <a:sym typeface="Arial"/>
              </a:rPr>
              <a:t>This is depicted in the following diagram:</a:t>
            </a:r>
            <a:endParaRPr sz="1800">
              <a:solidFill>
                <a:schemeClr val="dk1"/>
              </a:solidFill>
              <a:latin typeface="Calibri"/>
              <a:ea typeface="Calibri"/>
              <a:cs typeface="Calibri"/>
              <a:sym typeface="Calibri"/>
            </a:endParaRPr>
          </a:p>
        </p:txBody>
      </p:sp>
      <p:sp>
        <p:nvSpPr>
          <p:cNvPr id="1076" name="Google Shape;1076;p113"/>
          <p:cNvSpPr txBox="1"/>
          <p:nvPr>
            <p:ph type="title"/>
          </p:nvPr>
        </p:nvSpPr>
        <p:spPr>
          <a:xfrm>
            <a:off x="812324" y="692458"/>
            <a:ext cx="9043988" cy="99823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RECURRENT MECHANISM</a:t>
            </a:r>
            <a:endParaRPr/>
          </a:p>
        </p:txBody>
      </p:sp>
      <p:sp>
        <p:nvSpPr>
          <p:cNvPr id="1077" name="Google Shape;1077;p113"/>
          <p:cNvSpPr txBox="1"/>
          <p:nvPr/>
        </p:nvSpPr>
        <p:spPr>
          <a:xfrm>
            <a:off x="812324" y="5900976"/>
            <a:ext cx="60945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92929"/>
                </a:solidFill>
                <a:latin typeface="Arial"/>
                <a:ea typeface="Arial"/>
                <a:cs typeface="Arial"/>
                <a:sym typeface="Arial"/>
              </a:rPr>
              <a:t>Figure 2: General form of a feedforward neural network</a:t>
            </a:r>
            <a:endParaRPr sz="1800">
              <a:solidFill>
                <a:schemeClr val="dk1"/>
              </a:solidFill>
              <a:latin typeface="Calibri"/>
              <a:ea typeface="Calibri"/>
              <a:cs typeface="Calibri"/>
              <a:sym typeface="Calibri"/>
            </a:endParaRPr>
          </a:p>
        </p:txBody>
      </p:sp>
      <p:pic>
        <p:nvPicPr>
          <p:cNvPr id="1078" name="Google Shape;1078;p113"/>
          <p:cNvPicPr preferRelativeResize="0"/>
          <p:nvPr/>
        </p:nvPicPr>
        <p:blipFill rotWithShape="1">
          <a:blip r:embed="rId4">
            <a:alphaModFix/>
          </a:blip>
          <a:srcRect b="0" l="0" r="0" t="0"/>
          <a:stretch/>
        </p:blipFill>
        <p:spPr>
          <a:xfrm>
            <a:off x="0" y="-53266"/>
            <a:ext cx="1592718" cy="655377"/>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14"/>
          <p:cNvSpPr txBox="1"/>
          <p:nvPr>
            <p:ph idx="1" type="body"/>
          </p:nvPr>
        </p:nvSpPr>
        <p:spPr>
          <a:xfrm>
            <a:off x="838200" y="1930400"/>
            <a:ext cx="9044887" cy="2126695"/>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292929"/>
              </a:buClr>
              <a:buSzPts val="2800"/>
              <a:buChar char="•"/>
            </a:pPr>
            <a:r>
              <a:rPr b="0" i="0" lang="en-US">
                <a:solidFill>
                  <a:srgbClr val="292929"/>
                </a:solidFill>
                <a:latin typeface="Arial"/>
                <a:ea typeface="Arial"/>
                <a:cs typeface="Arial"/>
                <a:sym typeface="Arial"/>
              </a:rPr>
              <a:t>On the contrary, the feedback loop in a recurring neural network feeds the information of the previous state to the current state. </a:t>
            </a:r>
            <a:endParaRPr/>
          </a:p>
          <a:p>
            <a:pPr indent="-228600" lvl="0" marL="228600" rtl="0" algn="l">
              <a:lnSpc>
                <a:spcPct val="90000"/>
              </a:lnSpc>
              <a:spcBef>
                <a:spcPts val="1000"/>
              </a:spcBef>
              <a:spcAft>
                <a:spcPts val="0"/>
              </a:spcAft>
              <a:buClr>
                <a:srgbClr val="292929"/>
              </a:buClr>
              <a:buSzPts val="2800"/>
              <a:buChar char="•"/>
            </a:pPr>
            <a:r>
              <a:rPr b="0" i="0" lang="en-US">
                <a:solidFill>
                  <a:srgbClr val="292929"/>
                </a:solidFill>
                <a:latin typeface="Arial"/>
                <a:ea typeface="Arial"/>
                <a:cs typeface="Arial"/>
                <a:sym typeface="Arial"/>
              </a:rPr>
              <a:t>The output of a hidden layer of an RNN at a time step, t, can be expressed as ht = f(ht−1, xt ). </a:t>
            </a:r>
            <a:endParaRPr/>
          </a:p>
        </p:txBody>
      </p:sp>
      <p:sp>
        <p:nvSpPr>
          <p:cNvPr id="1084" name="Google Shape;1084;p114"/>
          <p:cNvSpPr txBox="1"/>
          <p:nvPr>
            <p:ph type="title"/>
          </p:nvPr>
        </p:nvSpPr>
        <p:spPr>
          <a:xfrm>
            <a:off x="812800" y="710214"/>
            <a:ext cx="9043988" cy="9804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RECURRENT MECHANISM</a:t>
            </a:r>
            <a:endParaRPr/>
          </a:p>
        </p:txBody>
      </p:sp>
      <p:pic>
        <p:nvPicPr>
          <p:cNvPr id="1085" name="Google Shape;1085;p114"/>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pic>
        <p:nvPicPr>
          <p:cNvPr id="1090" name="Google Shape;1090;p115"/>
          <p:cNvPicPr preferRelativeResize="0"/>
          <p:nvPr>
            <p:ph idx="1" type="body"/>
          </p:nvPr>
        </p:nvPicPr>
        <p:blipFill rotWithShape="1">
          <a:blip r:embed="rId3">
            <a:alphaModFix/>
          </a:blip>
          <a:srcRect b="0" l="0" r="0" t="0"/>
          <a:stretch/>
        </p:blipFill>
        <p:spPr>
          <a:xfrm>
            <a:off x="2236787" y="2239169"/>
            <a:ext cx="6248400" cy="3657600"/>
          </a:xfrm>
          <a:prstGeom prst="rect">
            <a:avLst/>
          </a:prstGeom>
          <a:noFill/>
          <a:ln>
            <a:noFill/>
          </a:ln>
        </p:spPr>
      </p:pic>
      <p:sp>
        <p:nvSpPr>
          <p:cNvPr id="1091" name="Google Shape;1091;p115"/>
          <p:cNvSpPr txBox="1"/>
          <p:nvPr/>
        </p:nvSpPr>
        <p:spPr>
          <a:xfrm>
            <a:off x="812324" y="1869837"/>
            <a:ext cx="60945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92929"/>
                </a:solidFill>
                <a:latin typeface="Arial"/>
                <a:ea typeface="Arial"/>
                <a:cs typeface="Arial"/>
                <a:sym typeface="Arial"/>
              </a:rPr>
              <a:t>This is depicted in the following diagram:</a:t>
            </a:r>
            <a:endParaRPr sz="1800">
              <a:solidFill>
                <a:schemeClr val="dk1"/>
              </a:solidFill>
              <a:latin typeface="Calibri"/>
              <a:ea typeface="Calibri"/>
              <a:cs typeface="Calibri"/>
              <a:sym typeface="Calibri"/>
            </a:endParaRPr>
          </a:p>
        </p:txBody>
      </p:sp>
      <p:sp>
        <p:nvSpPr>
          <p:cNvPr id="1092" name="Google Shape;1092;p115"/>
          <p:cNvSpPr txBox="1"/>
          <p:nvPr/>
        </p:nvSpPr>
        <p:spPr>
          <a:xfrm>
            <a:off x="812324" y="5896769"/>
            <a:ext cx="60945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92929"/>
                </a:solidFill>
                <a:latin typeface="Arial"/>
                <a:ea typeface="Arial"/>
                <a:cs typeface="Arial"/>
                <a:sym typeface="Arial"/>
              </a:rPr>
              <a:t>Figure 3: Unfolded recurrent layer over time steps</a:t>
            </a:r>
            <a:endParaRPr sz="1800">
              <a:solidFill>
                <a:schemeClr val="dk1"/>
              </a:solidFill>
              <a:latin typeface="Calibri"/>
              <a:ea typeface="Calibri"/>
              <a:cs typeface="Calibri"/>
              <a:sym typeface="Calibri"/>
            </a:endParaRPr>
          </a:p>
        </p:txBody>
      </p:sp>
      <p:sp>
        <p:nvSpPr>
          <p:cNvPr id="1093" name="Google Shape;1093;p115"/>
          <p:cNvSpPr txBox="1"/>
          <p:nvPr>
            <p:ph type="title"/>
          </p:nvPr>
        </p:nvSpPr>
        <p:spPr>
          <a:xfrm>
            <a:off x="812800" y="591899"/>
            <a:ext cx="9043988" cy="109878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RECURRENT MECHANISM</a:t>
            </a:r>
            <a:endParaRPr/>
          </a:p>
        </p:txBody>
      </p:sp>
      <p:pic>
        <p:nvPicPr>
          <p:cNvPr id="1094" name="Google Shape;1094;p115"/>
          <p:cNvPicPr preferRelativeResize="0"/>
          <p:nvPr/>
        </p:nvPicPr>
        <p:blipFill rotWithShape="1">
          <a:blip r:embed="rId4">
            <a:alphaModFix/>
          </a:blip>
          <a:srcRect b="0" l="0" r="0" t="0"/>
          <a:stretch/>
        </p:blipFill>
        <p:spPr>
          <a:xfrm>
            <a:off x="0" y="-53266"/>
            <a:ext cx="1592718" cy="655377"/>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16"/>
          <p:cNvSpPr txBox="1"/>
          <p:nvPr>
            <p:ph idx="1" type="body"/>
          </p:nvPr>
        </p:nvSpPr>
        <p:spPr>
          <a:xfrm>
            <a:off x="838200" y="1930400"/>
            <a:ext cx="9044887" cy="268598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400"/>
              <a:buChar char="•"/>
            </a:pPr>
            <a:r>
              <a:rPr b="0" i="0" lang="en-US" sz="2400">
                <a:solidFill>
                  <a:srgbClr val="292929"/>
                </a:solidFill>
              </a:rPr>
              <a:t>The same task, f, is performed on each element of the sequence, and the output, ht, is dependent on the output that’s generated from previous computations, ht−1. </a:t>
            </a:r>
            <a:endParaRPr/>
          </a:p>
          <a:p>
            <a:pPr indent="-228600" lvl="0" marL="228600" rtl="0" algn="l">
              <a:lnSpc>
                <a:spcPct val="90000"/>
              </a:lnSpc>
              <a:spcBef>
                <a:spcPts val="1000"/>
              </a:spcBef>
              <a:spcAft>
                <a:spcPts val="0"/>
              </a:spcAft>
              <a:buClr>
                <a:srgbClr val="292929"/>
              </a:buClr>
              <a:buSzPts val="2400"/>
              <a:buChar char="•"/>
            </a:pPr>
            <a:r>
              <a:rPr b="0" i="0" lang="en-US" sz="2400">
                <a:solidFill>
                  <a:srgbClr val="292929"/>
                </a:solidFill>
              </a:rPr>
              <a:t>The chain-like architecture captures the “memory” that has been calculated so far.</a:t>
            </a:r>
            <a:endParaRPr/>
          </a:p>
          <a:p>
            <a:pPr indent="-228600" lvl="0" marL="228600" rtl="0" algn="l">
              <a:lnSpc>
                <a:spcPct val="90000"/>
              </a:lnSpc>
              <a:spcBef>
                <a:spcPts val="1000"/>
              </a:spcBef>
              <a:spcAft>
                <a:spcPts val="0"/>
              </a:spcAft>
              <a:buClr>
                <a:srgbClr val="292929"/>
              </a:buClr>
              <a:buSzPts val="2400"/>
              <a:buChar char="•"/>
            </a:pPr>
            <a:r>
              <a:rPr b="0" i="0" lang="en-US" sz="2400">
                <a:solidFill>
                  <a:srgbClr val="292929"/>
                </a:solidFill>
              </a:rPr>
              <a:t> This is what makes RNNs so successful in dealing with sequential data.</a:t>
            </a:r>
            <a:endParaRPr sz="2400"/>
          </a:p>
        </p:txBody>
      </p:sp>
      <p:sp>
        <p:nvSpPr>
          <p:cNvPr id="1100" name="Google Shape;1100;p116"/>
          <p:cNvSpPr txBox="1"/>
          <p:nvPr>
            <p:ph type="title"/>
          </p:nvPr>
        </p:nvSpPr>
        <p:spPr>
          <a:xfrm>
            <a:off x="812800" y="652462"/>
            <a:ext cx="9043988"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RECURRENT MECHANISM</a:t>
            </a:r>
            <a:endParaRPr/>
          </a:p>
        </p:txBody>
      </p:sp>
      <p:pic>
        <p:nvPicPr>
          <p:cNvPr id="1101" name="Google Shape;1101;p116"/>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17"/>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TYPES OF RNN</a:t>
            </a:r>
            <a:endParaRPr sz="4000">
              <a:solidFill>
                <a:srgbClr val="00468D"/>
              </a:solidFill>
              <a:latin typeface="Arial"/>
              <a:ea typeface="Arial"/>
              <a:cs typeface="Arial"/>
              <a:sym typeface="Arial"/>
            </a:endParaRPr>
          </a:p>
        </p:txBody>
      </p:sp>
      <p:sp>
        <p:nvSpPr>
          <p:cNvPr id="1107" name="Google Shape;1107;p117"/>
          <p:cNvSpPr txBox="1"/>
          <p:nvPr>
            <p:ph idx="1" type="body"/>
          </p:nvPr>
        </p:nvSpPr>
        <p:spPr>
          <a:xfrm>
            <a:off x="838200" y="1930400"/>
            <a:ext cx="9044887" cy="275701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400"/>
              <a:buChar char="•"/>
            </a:pPr>
            <a:r>
              <a:rPr b="0" i="0" lang="en-US" sz="2400">
                <a:solidFill>
                  <a:srgbClr val="292929"/>
                </a:solidFill>
              </a:rPr>
              <a:t>Different categories of rnns based on input and output</a:t>
            </a:r>
            <a:endParaRPr/>
          </a:p>
          <a:p>
            <a:pPr indent="-514350" lvl="0" marL="514350" rtl="0" algn="l">
              <a:lnSpc>
                <a:spcPct val="90000"/>
              </a:lnSpc>
              <a:spcBef>
                <a:spcPts val="1000"/>
              </a:spcBef>
              <a:spcAft>
                <a:spcPts val="0"/>
              </a:spcAft>
              <a:buClr>
                <a:srgbClr val="292929"/>
              </a:buClr>
              <a:buSzPts val="2400"/>
              <a:buFont typeface="Arial Narrow"/>
              <a:buAutoNum type="arabicPeriod"/>
            </a:pPr>
            <a:r>
              <a:rPr b="0" i="0" lang="en-US" sz="2400">
                <a:solidFill>
                  <a:srgbClr val="292929"/>
                </a:solidFill>
              </a:rPr>
              <a:t>Many-to-one</a:t>
            </a:r>
            <a:endParaRPr/>
          </a:p>
          <a:p>
            <a:pPr indent="-514350" lvl="0" marL="514350" rtl="0" algn="l">
              <a:lnSpc>
                <a:spcPct val="90000"/>
              </a:lnSpc>
              <a:spcBef>
                <a:spcPts val="1000"/>
              </a:spcBef>
              <a:spcAft>
                <a:spcPts val="0"/>
              </a:spcAft>
              <a:buClr>
                <a:srgbClr val="292929"/>
              </a:buClr>
              <a:buSzPts val="2400"/>
              <a:buFont typeface="Arial Narrow"/>
              <a:buAutoNum type="arabicPeriod"/>
            </a:pPr>
            <a:r>
              <a:rPr b="0" i="0" lang="en-US" sz="2400">
                <a:solidFill>
                  <a:srgbClr val="292929"/>
                </a:solidFill>
              </a:rPr>
              <a:t>One-to-many</a:t>
            </a:r>
            <a:endParaRPr/>
          </a:p>
          <a:p>
            <a:pPr indent="-514350" lvl="0" marL="514350" rtl="0" algn="l">
              <a:lnSpc>
                <a:spcPct val="90000"/>
              </a:lnSpc>
              <a:spcBef>
                <a:spcPts val="1000"/>
              </a:spcBef>
              <a:spcAft>
                <a:spcPts val="0"/>
              </a:spcAft>
              <a:buClr>
                <a:srgbClr val="292929"/>
              </a:buClr>
              <a:buSzPts val="2400"/>
              <a:buFont typeface="Arial Narrow"/>
              <a:buAutoNum type="arabicPeriod"/>
            </a:pPr>
            <a:r>
              <a:rPr b="0" i="0" lang="en-US" sz="2400">
                <a:solidFill>
                  <a:srgbClr val="292929"/>
                </a:solidFill>
              </a:rPr>
              <a:t>Many-to-many (synced)</a:t>
            </a:r>
            <a:endParaRPr/>
          </a:p>
          <a:p>
            <a:pPr indent="-514350" lvl="0" marL="514350" rtl="0" algn="l">
              <a:lnSpc>
                <a:spcPct val="90000"/>
              </a:lnSpc>
              <a:spcBef>
                <a:spcPts val="1000"/>
              </a:spcBef>
              <a:spcAft>
                <a:spcPts val="0"/>
              </a:spcAft>
              <a:buClr>
                <a:srgbClr val="292929"/>
              </a:buClr>
              <a:buSzPts val="2400"/>
              <a:buFont typeface="Arial Narrow"/>
              <a:buAutoNum type="arabicPeriod"/>
            </a:pPr>
            <a:r>
              <a:rPr b="0" i="0" lang="en-US" sz="2400">
                <a:solidFill>
                  <a:srgbClr val="292929"/>
                </a:solidFill>
              </a:rPr>
              <a:t>Many-to-many (unsynced)</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108" name="Google Shape;1108;p117"/>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118"/>
          <p:cNvSpPr txBox="1"/>
          <p:nvPr>
            <p:ph type="title"/>
          </p:nvPr>
        </p:nvSpPr>
        <p:spPr>
          <a:xfrm>
            <a:off x="812324" y="763480"/>
            <a:ext cx="9044887" cy="92720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MANY-TO-ONE RNNS</a:t>
            </a:r>
            <a:endParaRPr/>
          </a:p>
        </p:txBody>
      </p:sp>
      <p:sp>
        <p:nvSpPr>
          <p:cNvPr id="1114" name="Google Shape;1114;p118"/>
          <p:cNvSpPr txBox="1"/>
          <p:nvPr>
            <p:ph idx="1" type="body"/>
          </p:nvPr>
        </p:nvSpPr>
        <p:spPr>
          <a:xfrm>
            <a:off x="838199" y="1752847"/>
            <a:ext cx="9044887" cy="143423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The most intuitive type of RNN is probably many-to-one. A many-to-one RNN can have input sequences with as many time steps as you want, but it only produces one output after going through the entire sequence.</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 The following diagram depicts the general structure of a many-to-one RNN:</a:t>
            </a:r>
            <a:endParaRPr sz="2000"/>
          </a:p>
        </p:txBody>
      </p:sp>
      <p:pic>
        <p:nvPicPr>
          <p:cNvPr id="1115" name="Google Shape;1115;p118"/>
          <p:cNvPicPr preferRelativeResize="0"/>
          <p:nvPr/>
        </p:nvPicPr>
        <p:blipFill rotWithShape="1">
          <a:blip r:embed="rId3">
            <a:alphaModFix/>
          </a:blip>
          <a:srcRect b="0" l="0" r="0" t="0"/>
          <a:stretch/>
        </p:blipFill>
        <p:spPr>
          <a:xfrm>
            <a:off x="3128051" y="3187084"/>
            <a:ext cx="4413431" cy="3305791"/>
          </a:xfrm>
          <a:prstGeom prst="rect">
            <a:avLst/>
          </a:prstGeom>
          <a:noFill/>
          <a:ln>
            <a:noFill/>
          </a:ln>
        </p:spPr>
      </p:pic>
      <p:pic>
        <p:nvPicPr>
          <p:cNvPr id="1116" name="Google Shape;1116;p118"/>
          <p:cNvPicPr preferRelativeResize="0"/>
          <p:nvPr/>
        </p:nvPicPr>
        <p:blipFill rotWithShape="1">
          <a:blip r:embed="rId4">
            <a:alphaModFix/>
          </a:blip>
          <a:srcRect b="0" l="0" r="0" t="0"/>
          <a:stretch/>
        </p:blipFill>
        <p:spPr>
          <a:xfrm>
            <a:off x="0" y="-53266"/>
            <a:ext cx="1592718" cy="655377"/>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19"/>
          <p:cNvSpPr txBox="1"/>
          <p:nvPr>
            <p:ph idx="1" type="body"/>
          </p:nvPr>
        </p:nvSpPr>
        <p:spPr>
          <a:xfrm>
            <a:off x="838200" y="1930400"/>
            <a:ext cx="9044887" cy="945965"/>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f represents one or more recurrent hidden layers, where an individual layer takes in its own output from the previous time step. Here is an example of three hidden layers stacking up:</a:t>
            </a:r>
            <a:endParaRPr sz="2000"/>
          </a:p>
        </p:txBody>
      </p:sp>
      <p:pic>
        <p:nvPicPr>
          <p:cNvPr id="1122" name="Google Shape;1122;p119"/>
          <p:cNvPicPr preferRelativeResize="0"/>
          <p:nvPr/>
        </p:nvPicPr>
        <p:blipFill rotWithShape="1">
          <a:blip r:embed="rId3">
            <a:alphaModFix/>
          </a:blip>
          <a:srcRect b="0" l="0" r="0" t="0"/>
          <a:stretch/>
        </p:blipFill>
        <p:spPr>
          <a:xfrm>
            <a:off x="3372617" y="2876365"/>
            <a:ext cx="3924300" cy="3071674"/>
          </a:xfrm>
          <a:prstGeom prst="rect">
            <a:avLst/>
          </a:prstGeom>
          <a:noFill/>
          <a:ln>
            <a:noFill/>
          </a:ln>
        </p:spPr>
      </p:pic>
      <p:sp>
        <p:nvSpPr>
          <p:cNvPr id="1123" name="Google Shape;1123;p119"/>
          <p:cNvSpPr txBox="1"/>
          <p:nvPr/>
        </p:nvSpPr>
        <p:spPr>
          <a:xfrm>
            <a:off x="829182" y="5874343"/>
            <a:ext cx="60945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92929"/>
                </a:solidFill>
                <a:latin typeface="Arial"/>
                <a:ea typeface="Arial"/>
                <a:cs typeface="Arial"/>
                <a:sym typeface="Arial"/>
              </a:rPr>
              <a:t>Example of three recurrent layers stacking up</a:t>
            </a:r>
            <a:endParaRPr sz="1800">
              <a:solidFill>
                <a:schemeClr val="dk1"/>
              </a:solidFill>
              <a:latin typeface="Calibri"/>
              <a:ea typeface="Calibri"/>
              <a:cs typeface="Calibri"/>
              <a:sym typeface="Calibri"/>
            </a:endParaRPr>
          </a:p>
        </p:txBody>
      </p:sp>
      <p:sp>
        <p:nvSpPr>
          <p:cNvPr id="1124" name="Google Shape;1124;p119"/>
          <p:cNvSpPr txBox="1"/>
          <p:nvPr>
            <p:ph type="title"/>
          </p:nvPr>
        </p:nvSpPr>
        <p:spPr>
          <a:xfrm>
            <a:off x="812800" y="614325"/>
            <a:ext cx="9043988" cy="10763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MANY-TO-ONE RNNS</a:t>
            </a:r>
            <a:endParaRPr/>
          </a:p>
        </p:txBody>
      </p:sp>
      <p:pic>
        <p:nvPicPr>
          <p:cNvPr id="1125" name="Google Shape;1125;p119"/>
          <p:cNvPicPr preferRelativeResize="0"/>
          <p:nvPr/>
        </p:nvPicPr>
        <p:blipFill rotWithShape="1">
          <a:blip r:embed="rId4">
            <a:alphaModFix/>
          </a:blip>
          <a:srcRect b="0" l="0" r="0" t="0"/>
          <a:stretch/>
        </p:blipFill>
        <p:spPr>
          <a:xfrm>
            <a:off x="0" y="-53266"/>
            <a:ext cx="1592718" cy="6553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2"/>
          <p:cNvSpPr txBox="1"/>
          <p:nvPr>
            <p:ph type="title"/>
          </p:nvPr>
        </p:nvSpPr>
        <p:spPr>
          <a:xfrm>
            <a:off x="812324" y="754602"/>
            <a:ext cx="9044887" cy="93608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DEEP LEARNING APPLICATIONS :</a:t>
            </a:r>
            <a:endParaRPr/>
          </a:p>
        </p:txBody>
      </p:sp>
      <p:sp>
        <p:nvSpPr>
          <p:cNvPr id="311" name="Google Shape;311;p12"/>
          <p:cNvSpPr txBox="1"/>
          <p:nvPr>
            <p:ph idx="1" type="body"/>
          </p:nvPr>
        </p:nvSpPr>
        <p:spPr>
          <a:xfrm>
            <a:off x="812324" y="1828260"/>
            <a:ext cx="9044887" cy="427513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Narrow"/>
              <a:buAutoNum type="arabicPeriod"/>
            </a:pPr>
            <a:r>
              <a:rPr b="1" i="0" lang="en-US" sz="2000"/>
              <a:t>Automatic Text Generation</a:t>
            </a:r>
            <a:r>
              <a:rPr b="0" i="0" lang="en-US" sz="2000"/>
              <a:t> – Corpus of text is learned and from this model new text is generated, word-by-word or character-by-character.</a:t>
            </a:r>
            <a:br>
              <a:rPr b="0" i="0" lang="en-US" sz="2000"/>
            </a:br>
            <a:r>
              <a:rPr b="0" i="0" lang="en-US" sz="2000"/>
              <a:t>Then this model is capable of learning how to spell, punctuate, form sentences, or it may even capture the style.</a:t>
            </a:r>
            <a:endParaRPr/>
          </a:p>
          <a:p>
            <a:pPr indent="-228600" lvl="0" marL="228600" rtl="0" algn="l">
              <a:lnSpc>
                <a:spcPct val="90000"/>
              </a:lnSpc>
              <a:spcBef>
                <a:spcPts val="1000"/>
              </a:spcBef>
              <a:spcAft>
                <a:spcPts val="0"/>
              </a:spcAft>
              <a:buClr>
                <a:schemeClr val="dk1"/>
              </a:buClr>
              <a:buSzPts val="2000"/>
              <a:buFont typeface="Arial Narrow"/>
              <a:buAutoNum type="arabicPeriod"/>
            </a:pPr>
            <a:r>
              <a:rPr b="1" i="0" lang="en-US" sz="2000"/>
              <a:t>Healthcare</a:t>
            </a:r>
            <a:r>
              <a:rPr b="0" i="0" lang="en-US" sz="2000"/>
              <a:t> – Helps in diagnosing various diseases and treating it.</a:t>
            </a:r>
            <a:endParaRPr/>
          </a:p>
          <a:p>
            <a:pPr indent="-228600" lvl="0" marL="228600" rtl="0" algn="l">
              <a:lnSpc>
                <a:spcPct val="90000"/>
              </a:lnSpc>
              <a:spcBef>
                <a:spcPts val="1000"/>
              </a:spcBef>
              <a:spcAft>
                <a:spcPts val="0"/>
              </a:spcAft>
              <a:buClr>
                <a:schemeClr val="dk1"/>
              </a:buClr>
              <a:buSzPts val="2000"/>
              <a:buFont typeface="Arial Narrow"/>
              <a:buAutoNum type="arabicPeriod"/>
            </a:pPr>
            <a:r>
              <a:rPr b="1" i="0" lang="en-US" sz="2000"/>
              <a:t>Automatic Machine Translation </a:t>
            </a:r>
            <a:r>
              <a:rPr b="0" i="0" lang="en-US" sz="2000"/>
              <a:t>– Certain words, sentences or phrases in one language is transformed into another language (Deep Learning is achieving top results in the areas of text, images).</a:t>
            </a:r>
            <a:endParaRPr/>
          </a:p>
          <a:p>
            <a:pPr indent="-228600" lvl="0" marL="228600" rtl="0" algn="l">
              <a:lnSpc>
                <a:spcPct val="90000"/>
              </a:lnSpc>
              <a:spcBef>
                <a:spcPts val="1000"/>
              </a:spcBef>
              <a:spcAft>
                <a:spcPts val="0"/>
              </a:spcAft>
              <a:buClr>
                <a:schemeClr val="dk1"/>
              </a:buClr>
              <a:buSzPts val="2000"/>
              <a:buFont typeface="Arial Narrow"/>
              <a:buAutoNum type="arabicPeriod"/>
            </a:pPr>
            <a:r>
              <a:rPr b="1" i="0" lang="en-US" sz="2000"/>
              <a:t>Image Recognition</a:t>
            </a:r>
            <a:r>
              <a:rPr b="0" i="0" lang="en-US" sz="2000"/>
              <a:t> – Recognizes and identifies peoples and objects in images as well as to understand content and context. This area is already being used in Gaming, Retail, Tourism, etc.</a:t>
            </a:r>
            <a:endParaRPr/>
          </a:p>
          <a:p>
            <a:pPr indent="-228600" lvl="0" marL="228600" rtl="0" algn="l">
              <a:lnSpc>
                <a:spcPct val="90000"/>
              </a:lnSpc>
              <a:spcBef>
                <a:spcPts val="1000"/>
              </a:spcBef>
              <a:spcAft>
                <a:spcPts val="0"/>
              </a:spcAft>
              <a:buClr>
                <a:schemeClr val="dk1"/>
              </a:buClr>
              <a:buSzPts val="2000"/>
              <a:buFont typeface="Arial Narrow"/>
              <a:buAutoNum type="arabicPeriod"/>
            </a:pPr>
            <a:r>
              <a:rPr b="1" i="0" lang="en-US" sz="2000"/>
              <a:t>Predicting Earthquakes</a:t>
            </a:r>
            <a:r>
              <a:rPr b="0" i="0" lang="en-US" sz="2000"/>
              <a:t> – Teaches a computer to perform viscoelastic computations which are used in predicting earthquakes.</a:t>
            </a:r>
            <a:endParaRPr/>
          </a:p>
        </p:txBody>
      </p:sp>
      <p:pic>
        <p:nvPicPr>
          <p:cNvPr id="312" name="Google Shape;312;p12"/>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120"/>
          <p:cNvSpPr txBox="1"/>
          <p:nvPr>
            <p:ph idx="1" type="body"/>
          </p:nvPr>
        </p:nvSpPr>
        <p:spPr>
          <a:xfrm>
            <a:off x="838200" y="1930400"/>
            <a:ext cx="9044887" cy="340508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Many-to-one RNNs are widely used for classifying sequential data.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Sentiment analysis is a good example of this and is where the RNN reads the entire customer review, for instance, and assigns a sentiment score (positive, neutral, or negative sentiment).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Similarly, we can also use RNNs of this kind in the topic classification of news articles.</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 Identifying the genre of a song is another application as the model can read the entire audio stream.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We can also use many-to-one RNNs to determine whether a patient is having a seizure based on an EEG trace.</a:t>
            </a:r>
            <a:endParaRPr sz="2000"/>
          </a:p>
        </p:txBody>
      </p:sp>
      <p:sp>
        <p:nvSpPr>
          <p:cNvPr id="1131" name="Google Shape;1131;p120"/>
          <p:cNvSpPr txBox="1"/>
          <p:nvPr>
            <p:ph type="title"/>
          </p:nvPr>
        </p:nvSpPr>
        <p:spPr>
          <a:xfrm>
            <a:off x="812800" y="701336"/>
            <a:ext cx="9043988" cy="98935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MANY-TO-ONE RNNS</a:t>
            </a:r>
            <a:endParaRPr/>
          </a:p>
        </p:txBody>
      </p:sp>
      <p:pic>
        <p:nvPicPr>
          <p:cNvPr id="1132" name="Google Shape;1132;p120"/>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121"/>
          <p:cNvSpPr txBox="1"/>
          <p:nvPr>
            <p:ph type="title"/>
          </p:nvPr>
        </p:nvSpPr>
        <p:spPr>
          <a:xfrm>
            <a:off x="812324" y="621437"/>
            <a:ext cx="9044887" cy="106925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ONE-TO-MANY RNNS</a:t>
            </a:r>
            <a:endParaRPr/>
          </a:p>
        </p:txBody>
      </p:sp>
      <p:sp>
        <p:nvSpPr>
          <p:cNvPr id="1138" name="Google Shape;1138;p121"/>
          <p:cNvSpPr txBox="1"/>
          <p:nvPr>
            <p:ph idx="1" type="body"/>
          </p:nvPr>
        </p:nvSpPr>
        <p:spPr>
          <a:xfrm>
            <a:off x="838200" y="1930400"/>
            <a:ext cx="9044887" cy="132556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One-to-many RNNs are the exact opposite of many-to-one RNNs.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They take in only one input (not a sequence) and generate a sequence of outputs.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A typical one-to many RNN is presented in the following diagram:</a:t>
            </a:r>
            <a:endParaRPr sz="2000"/>
          </a:p>
        </p:txBody>
      </p:sp>
      <p:pic>
        <p:nvPicPr>
          <p:cNvPr id="1139" name="Google Shape;1139;p121"/>
          <p:cNvPicPr preferRelativeResize="0"/>
          <p:nvPr/>
        </p:nvPicPr>
        <p:blipFill rotWithShape="1">
          <a:blip r:embed="rId3">
            <a:alphaModFix/>
          </a:blip>
          <a:srcRect b="0" l="0" r="0" t="0"/>
          <a:stretch/>
        </p:blipFill>
        <p:spPr>
          <a:xfrm>
            <a:off x="3412780" y="3255963"/>
            <a:ext cx="3895725" cy="2886075"/>
          </a:xfrm>
          <a:prstGeom prst="rect">
            <a:avLst/>
          </a:prstGeom>
          <a:noFill/>
          <a:ln>
            <a:noFill/>
          </a:ln>
        </p:spPr>
      </p:pic>
      <p:sp>
        <p:nvSpPr>
          <p:cNvPr id="1140" name="Google Shape;1140;p121"/>
          <p:cNvSpPr txBox="1"/>
          <p:nvPr/>
        </p:nvSpPr>
        <p:spPr>
          <a:xfrm>
            <a:off x="812324" y="6142038"/>
            <a:ext cx="60945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92929"/>
                </a:solidFill>
                <a:latin typeface="Arial"/>
                <a:ea typeface="Arial"/>
                <a:cs typeface="Arial"/>
                <a:sym typeface="Arial"/>
              </a:rPr>
              <a:t>f represents one or more recurrent hidden layers.</a:t>
            </a:r>
            <a:endParaRPr sz="1800">
              <a:solidFill>
                <a:schemeClr val="dk1"/>
              </a:solidFill>
              <a:latin typeface="Calibri"/>
              <a:ea typeface="Calibri"/>
              <a:cs typeface="Calibri"/>
              <a:sym typeface="Calibri"/>
            </a:endParaRPr>
          </a:p>
        </p:txBody>
      </p:sp>
      <p:pic>
        <p:nvPicPr>
          <p:cNvPr id="1141" name="Google Shape;1141;p121"/>
          <p:cNvPicPr preferRelativeResize="0"/>
          <p:nvPr/>
        </p:nvPicPr>
        <p:blipFill rotWithShape="1">
          <a:blip r:embed="rId4">
            <a:alphaModFix/>
          </a:blip>
          <a:srcRect b="0" l="0" r="0" t="0"/>
          <a:stretch/>
        </p:blipFill>
        <p:spPr>
          <a:xfrm>
            <a:off x="0" y="-53266"/>
            <a:ext cx="1592718" cy="655377"/>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22"/>
          <p:cNvSpPr txBox="1"/>
          <p:nvPr>
            <p:ph idx="1" type="body"/>
          </p:nvPr>
        </p:nvSpPr>
        <p:spPr>
          <a:xfrm>
            <a:off x="838200" y="1930400"/>
            <a:ext cx="9044887" cy="2899052"/>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 “one” here doesn’t mean that there is only one input feature. It means the input is from one time step, or it is time-independent.</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One-to-many RNNs are commonly used as sequence generators.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For example, we can generate a piece of music given a starting note or/and a genre.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Similarly, we can write a movie script like a professional screenwriter using one-to-many RNNs with a starting word we specify.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Image captioning is another interesting application: the RNN takes in an image and outputs the description (a sentence of words) of the image.</a:t>
            </a:r>
            <a:endParaRPr/>
          </a:p>
        </p:txBody>
      </p:sp>
      <p:sp>
        <p:nvSpPr>
          <p:cNvPr id="1147" name="Google Shape;1147;p122"/>
          <p:cNvSpPr txBox="1"/>
          <p:nvPr>
            <p:ph type="title"/>
          </p:nvPr>
        </p:nvSpPr>
        <p:spPr>
          <a:xfrm>
            <a:off x="812800" y="656948"/>
            <a:ext cx="9043988" cy="103374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ONE-TO-MANY RNNS</a:t>
            </a:r>
            <a:endParaRPr/>
          </a:p>
        </p:txBody>
      </p:sp>
      <p:pic>
        <p:nvPicPr>
          <p:cNvPr id="1148" name="Google Shape;1148;p122"/>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123"/>
          <p:cNvSpPr txBox="1"/>
          <p:nvPr>
            <p:ph type="title"/>
          </p:nvPr>
        </p:nvSpPr>
        <p:spPr>
          <a:xfrm>
            <a:off x="812324" y="652462"/>
            <a:ext cx="9044887"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MANY-TO-MANY (SYNCED) RNNS</a:t>
            </a:r>
            <a:endParaRPr/>
          </a:p>
        </p:txBody>
      </p:sp>
      <p:sp>
        <p:nvSpPr>
          <p:cNvPr id="1154" name="Google Shape;1154;p123"/>
          <p:cNvSpPr txBox="1"/>
          <p:nvPr>
            <p:ph idx="1" type="body"/>
          </p:nvPr>
        </p:nvSpPr>
        <p:spPr>
          <a:xfrm>
            <a:off x="838200" y="1930400"/>
            <a:ext cx="9044887" cy="1038226"/>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The third type of RNN, many-to-many (synced), allows each element in the input sequence to have an output.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Let us look at how data flows in the following many-to-many (synced) RNN:</a:t>
            </a:r>
            <a:endParaRPr sz="2000"/>
          </a:p>
        </p:txBody>
      </p:sp>
      <p:pic>
        <p:nvPicPr>
          <p:cNvPr id="1155" name="Google Shape;1155;p123"/>
          <p:cNvPicPr preferRelativeResize="0"/>
          <p:nvPr/>
        </p:nvPicPr>
        <p:blipFill rotWithShape="1">
          <a:blip r:embed="rId3">
            <a:alphaModFix/>
          </a:blip>
          <a:srcRect b="0" l="0" r="0" t="0"/>
          <a:stretch/>
        </p:blipFill>
        <p:spPr>
          <a:xfrm>
            <a:off x="3297916" y="2968626"/>
            <a:ext cx="4619625" cy="2633184"/>
          </a:xfrm>
          <a:prstGeom prst="rect">
            <a:avLst/>
          </a:prstGeom>
          <a:noFill/>
          <a:ln>
            <a:noFill/>
          </a:ln>
        </p:spPr>
      </p:pic>
      <p:sp>
        <p:nvSpPr>
          <p:cNvPr id="1156" name="Google Shape;1156;p123"/>
          <p:cNvSpPr txBox="1"/>
          <p:nvPr/>
        </p:nvSpPr>
        <p:spPr>
          <a:xfrm>
            <a:off x="812324" y="5734461"/>
            <a:ext cx="907076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92929"/>
                </a:solidFill>
                <a:latin typeface="Calibri"/>
                <a:ea typeface="Calibri"/>
                <a:cs typeface="Calibri"/>
                <a:sym typeface="Calibri"/>
              </a:rPr>
              <a:t>                                                General form of a many-to-many (synced) RNN</a:t>
            </a:r>
            <a:endParaRPr/>
          </a:p>
          <a:p>
            <a:pPr indent="0" lvl="0" marL="0" marR="0" rtl="0" algn="l">
              <a:spcBef>
                <a:spcPts val="0"/>
              </a:spcBef>
              <a:spcAft>
                <a:spcPts val="0"/>
              </a:spcAft>
              <a:buNone/>
            </a:pPr>
            <a:r>
              <a:rPr b="0" i="0" lang="en-US" sz="1800">
                <a:solidFill>
                  <a:srgbClr val="292929"/>
                </a:solidFill>
                <a:latin typeface="Calibri"/>
                <a:ea typeface="Calibri"/>
                <a:cs typeface="Calibri"/>
                <a:sym typeface="Calibri"/>
              </a:rPr>
              <a:t>Each output is calculated based on its corresponding input and all the previous outputs.</a:t>
            </a:r>
            <a:endParaRPr/>
          </a:p>
        </p:txBody>
      </p:sp>
      <p:pic>
        <p:nvPicPr>
          <p:cNvPr id="1157" name="Google Shape;1157;p123"/>
          <p:cNvPicPr preferRelativeResize="0"/>
          <p:nvPr/>
        </p:nvPicPr>
        <p:blipFill rotWithShape="1">
          <a:blip r:embed="rId4">
            <a:alphaModFix/>
          </a:blip>
          <a:srcRect b="0" l="0" r="0" t="0"/>
          <a:stretch/>
        </p:blipFill>
        <p:spPr>
          <a:xfrm>
            <a:off x="0" y="-53266"/>
            <a:ext cx="1592718" cy="655377"/>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124"/>
          <p:cNvSpPr txBox="1"/>
          <p:nvPr>
            <p:ph idx="1" type="body"/>
          </p:nvPr>
        </p:nvSpPr>
        <p:spPr>
          <a:xfrm>
            <a:off x="838200" y="1930400"/>
            <a:ext cx="9044887" cy="3387324"/>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One common use case for this type of RNN is time series forecasting, where we want to perform rolling prediction at every time step based on the current and previously observed data.</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 Here are some examples of time series forecasting where we can leverage synced many-to-many RNNs:</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Product sales each day for a store</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Daily closing price of a stock</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Power consumption of a factory each hour</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They are also widely used in solving NLP problems, including PoS tagging, named entity recognition, and real-time speech recognition.</a:t>
            </a:r>
            <a:endParaRPr/>
          </a:p>
        </p:txBody>
      </p:sp>
      <p:sp>
        <p:nvSpPr>
          <p:cNvPr id="1163" name="Google Shape;1163;p124"/>
          <p:cNvSpPr txBox="1"/>
          <p:nvPr>
            <p:ph type="title"/>
          </p:nvPr>
        </p:nvSpPr>
        <p:spPr>
          <a:xfrm>
            <a:off x="812800" y="621437"/>
            <a:ext cx="9043988" cy="106925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MANY-TO-MANY (SYNCED) RNNS</a:t>
            </a:r>
            <a:endParaRPr/>
          </a:p>
        </p:txBody>
      </p:sp>
      <p:pic>
        <p:nvPicPr>
          <p:cNvPr id="1164" name="Google Shape;1164;p124"/>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125"/>
          <p:cNvSpPr txBox="1"/>
          <p:nvPr>
            <p:ph type="title"/>
          </p:nvPr>
        </p:nvSpPr>
        <p:spPr>
          <a:xfrm>
            <a:off x="812324" y="736847"/>
            <a:ext cx="9044887" cy="95384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MANY-TO-MANY (UNSYNCED) RNNS</a:t>
            </a:r>
            <a:endParaRPr/>
          </a:p>
        </p:txBody>
      </p:sp>
      <p:sp>
        <p:nvSpPr>
          <p:cNvPr id="1170" name="Google Shape;1170;p125"/>
          <p:cNvSpPr txBox="1"/>
          <p:nvPr>
            <p:ph idx="1" type="body"/>
          </p:nvPr>
        </p:nvSpPr>
        <p:spPr>
          <a:xfrm>
            <a:off x="812323" y="1690688"/>
            <a:ext cx="9044887" cy="149860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Sometimes, we only want to generate the output sequence after we’ve processed the entire input sequence.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This is the unsynced version of many-to-many rnn.</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The following diagram for the general structure of a many-to-many (unsynced) rnn:</a:t>
            </a:r>
            <a:endParaRPr/>
          </a:p>
        </p:txBody>
      </p:sp>
      <p:pic>
        <p:nvPicPr>
          <p:cNvPr id="1171" name="Google Shape;1171;p125"/>
          <p:cNvPicPr preferRelativeResize="0"/>
          <p:nvPr/>
        </p:nvPicPr>
        <p:blipFill rotWithShape="1">
          <a:blip r:embed="rId3">
            <a:alphaModFix/>
          </a:blip>
          <a:srcRect b="0" l="0" r="0" t="0"/>
          <a:stretch/>
        </p:blipFill>
        <p:spPr>
          <a:xfrm>
            <a:off x="1691453" y="3189288"/>
            <a:ext cx="7286625" cy="3133725"/>
          </a:xfrm>
          <a:prstGeom prst="rect">
            <a:avLst/>
          </a:prstGeom>
          <a:noFill/>
          <a:ln>
            <a:noFill/>
          </a:ln>
        </p:spPr>
      </p:pic>
      <p:sp>
        <p:nvSpPr>
          <p:cNvPr id="1172" name="Google Shape;1172;p125"/>
          <p:cNvSpPr txBox="1"/>
          <p:nvPr/>
        </p:nvSpPr>
        <p:spPr>
          <a:xfrm>
            <a:off x="2745419" y="6323013"/>
            <a:ext cx="60945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92929"/>
                </a:solidFill>
                <a:latin typeface="Arial"/>
                <a:ea typeface="Arial"/>
                <a:cs typeface="Arial"/>
                <a:sym typeface="Arial"/>
              </a:rPr>
              <a:t>General form of a many-to-many (unsynced) RNN</a:t>
            </a:r>
            <a:endParaRPr sz="1800">
              <a:solidFill>
                <a:schemeClr val="dk1"/>
              </a:solidFill>
              <a:latin typeface="Calibri"/>
              <a:ea typeface="Calibri"/>
              <a:cs typeface="Calibri"/>
              <a:sym typeface="Calibri"/>
            </a:endParaRPr>
          </a:p>
        </p:txBody>
      </p:sp>
      <p:pic>
        <p:nvPicPr>
          <p:cNvPr id="1173" name="Google Shape;1173;p125"/>
          <p:cNvPicPr preferRelativeResize="0"/>
          <p:nvPr/>
        </p:nvPicPr>
        <p:blipFill rotWithShape="1">
          <a:blip r:embed="rId4">
            <a:alphaModFix/>
          </a:blip>
          <a:srcRect b="0" l="0" r="0" t="0"/>
          <a:stretch/>
        </p:blipFill>
        <p:spPr>
          <a:xfrm>
            <a:off x="0" y="-53266"/>
            <a:ext cx="1592718" cy="655377"/>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126"/>
          <p:cNvSpPr txBox="1"/>
          <p:nvPr>
            <p:ph idx="1" type="body"/>
          </p:nvPr>
        </p:nvSpPr>
        <p:spPr>
          <a:xfrm>
            <a:off x="838200" y="1930400"/>
            <a:ext cx="9044887" cy="3014462"/>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Note that the length of the output sequence (Ty in the preceding diagram) can be different from that of the input sequence (Tx in the preceding diagram). This provides us with some flexibility.</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This type of RNN is a go-to model for machine translation.</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In French-English translation, for example, the model first reads a complete sentence in French and then produces a translated sentence in English.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Multi-step ahead forecasting is another popular example: sometimes, we are asked to predict sales for multiple days in the future when given data from the past month.</a:t>
            </a:r>
            <a:endParaRPr/>
          </a:p>
        </p:txBody>
      </p:sp>
      <p:sp>
        <p:nvSpPr>
          <p:cNvPr id="1179" name="Google Shape;1179;p126"/>
          <p:cNvSpPr txBox="1"/>
          <p:nvPr>
            <p:ph type="title"/>
          </p:nvPr>
        </p:nvSpPr>
        <p:spPr>
          <a:xfrm>
            <a:off x="812800" y="719091"/>
            <a:ext cx="9043988" cy="97159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MANY-TO-MANY (UNSYNCED) RNNS</a:t>
            </a:r>
            <a:endParaRPr/>
          </a:p>
        </p:txBody>
      </p:sp>
      <p:pic>
        <p:nvPicPr>
          <p:cNvPr id="1180" name="Google Shape;1180;p126"/>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127"/>
          <p:cNvSpPr txBox="1"/>
          <p:nvPr>
            <p:ph type="title"/>
          </p:nvPr>
        </p:nvSpPr>
        <p:spPr>
          <a:xfrm>
            <a:off x="812324" y="652462"/>
            <a:ext cx="9044887"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TWO ISSUES OF STANDARD RNN’S</a:t>
            </a:r>
            <a:endParaRPr sz="4000">
              <a:solidFill>
                <a:srgbClr val="00468D"/>
              </a:solidFill>
              <a:latin typeface="Arial"/>
              <a:ea typeface="Arial"/>
              <a:cs typeface="Arial"/>
              <a:sym typeface="Arial"/>
            </a:endParaRPr>
          </a:p>
        </p:txBody>
      </p:sp>
      <p:sp>
        <p:nvSpPr>
          <p:cNvPr id="1186" name="Google Shape;1186;p127"/>
          <p:cNvSpPr txBox="1"/>
          <p:nvPr>
            <p:ph idx="1" type="body"/>
          </p:nvPr>
        </p:nvSpPr>
        <p:spPr>
          <a:xfrm>
            <a:off x="838200" y="1930400"/>
            <a:ext cx="9044887" cy="376906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There are two major obstacles RNN’s have had to deal with</a:t>
            </a:r>
            <a:endParaRPr/>
          </a:p>
          <a:p>
            <a:pPr indent="-342900" lvl="0" marL="342900" rtl="0" algn="l">
              <a:lnSpc>
                <a:spcPct val="90000"/>
              </a:lnSpc>
              <a:spcBef>
                <a:spcPts val="1000"/>
              </a:spcBef>
              <a:spcAft>
                <a:spcPts val="0"/>
              </a:spcAft>
              <a:buClr>
                <a:schemeClr val="dk1"/>
              </a:buClr>
              <a:buSzPts val="2000"/>
              <a:buFont typeface="Arial Narrow"/>
              <a:buAutoNum type="arabicPeriod"/>
            </a:pPr>
            <a:r>
              <a:rPr b="1" i="0" lang="en-US" sz="2000" cap="none"/>
              <a:t>EXPLODING GRADIENTS</a:t>
            </a:r>
            <a:endParaRPr/>
          </a:p>
          <a:p>
            <a:pPr indent="-228600" lvl="0" marL="228600" rtl="0" algn="l">
              <a:lnSpc>
                <a:spcPct val="90000"/>
              </a:lnSpc>
              <a:spcBef>
                <a:spcPts val="1000"/>
              </a:spcBef>
              <a:spcAft>
                <a:spcPts val="0"/>
              </a:spcAft>
              <a:buClr>
                <a:schemeClr val="dk1"/>
              </a:buClr>
              <a:buSzPts val="2000"/>
              <a:buChar char="•"/>
            </a:pPr>
            <a:r>
              <a:rPr b="0" i="0" lang="en-US" sz="2000"/>
              <a:t>Exploding gradients are when the algorithm, without much reason, assigns a stupidly high importance to the weights. Fortunately, this problem can be easily solved by truncating or squashing the gradients.</a:t>
            </a:r>
            <a:endParaRPr/>
          </a:p>
          <a:p>
            <a:pPr indent="0" lvl="0" marL="0" rtl="0" algn="l">
              <a:lnSpc>
                <a:spcPct val="90000"/>
              </a:lnSpc>
              <a:spcBef>
                <a:spcPts val="1000"/>
              </a:spcBef>
              <a:spcAft>
                <a:spcPts val="0"/>
              </a:spcAft>
              <a:buClr>
                <a:schemeClr val="dk1"/>
              </a:buClr>
              <a:buSzPts val="2000"/>
              <a:buNone/>
            </a:pPr>
            <a:r>
              <a:rPr b="1" i="0" lang="en-US" sz="2000" cap="none"/>
              <a:t>2.    VANISHING GRADIENTS</a:t>
            </a:r>
            <a:endParaRPr/>
          </a:p>
          <a:p>
            <a:pPr indent="-228600" lvl="0" marL="228600" rtl="0" algn="l">
              <a:lnSpc>
                <a:spcPct val="90000"/>
              </a:lnSpc>
              <a:spcBef>
                <a:spcPts val="1000"/>
              </a:spcBef>
              <a:spcAft>
                <a:spcPts val="0"/>
              </a:spcAft>
              <a:buClr>
                <a:schemeClr val="dk1"/>
              </a:buClr>
              <a:buSzPts val="2000"/>
              <a:buChar char="•"/>
            </a:pPr>
            <a:r>
              <a:rPr b="0" i="0" lang="en-US" sz="2000"/>
              <a:t>Vanishing gradients occur when the values of a gradient are too small and the model stops learning or takes way too long as a result. This was a major problem in the 1990s and much harder to solve than the exploding gradients. Fortunately, it was solved through the concept of LSTM by Sepp Hochreiter and Juergen Schmidhuber.</a:t>
            </a:r>
            <a:endParaRPr/>
          </a:p>
        </p:txBody>
      </p:sp>
      <p:pic>
        <p:nvPicPr>
          <p:cNvPr id="1187" name="Google Shape;1187;p127"/>
          <p:cNvPicPr preferRelativeResize="0"/>
          <p:nvPr/>
        </p:nvPicPr>
        <p:blipFill rotWithShape="1">
          <a:blip r:embed="rId3">
            <a:alphaModFix/>
          </a:blip>
          <a:srcRect b="0" l="0" r="0" t="0"/>
          <a:stretch/>
        </p:blipFill>
        <p:spPr>
          <a:xfrm>
            <a:off x="0" y="-62143"/>
            <a:ext cx="1592718" cy="655377"/>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128"/>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ADVANTAGES OF </a:t>
            </a:r>
            <a:br>
              <a:rPr lang="en-US" sz="4000">
                <a:solidFill>
                  <a:srgbClr val="00468D"/>
                </a:solidFill>
                <a:latin typeface="Arial"/>
                <a:ea typeface="Arial"/>
                <a:cs typeface="Arial"/>
                <a:sym typeface="Arial"/>
              </a:rPr>
            </a:br>
            <a:r>
              <a:rPr lang="en-US" sz="4000">
                <a:solidFill>
                  <a:srgbClr val="00468D"/>
                </a:solidFill>
                <a:latin typeface="Arial"/>
                <a:ea typeface="Arial"/>
                <a:cs typeface="Arial"/>
                <a:sym typeface="Arial"/>
              </a:rPr>
              <a:t>RECURRENT NEURAL NETWORK</a:t>
            </a:r>
            <a:endParaRPr sz="4000">
              <a:solidFill>
                <a:srgbClr val="00468D"/>
              </a:solidFill>
              <a:latin typeface="Arial"/>
              <a:ea typeface="Arial"/>
              <a:cs typeface="Arial"/>
              <a:sym typeface="Arial"/>
            </a:endParaRPr>
          </a:p>
        </p:txBody>
      </p:sp>
      <p:sp>
        <p:nvSpPr>
          <p:cNvPr id="1193" name="Google Shape;1193;p128"/>
          <p:cNvSpPr txBox="1"/>
          <p:nvPr>
            <p:ph idx="1" type="body"/>
          </p:nvPr>
        </p:nvSpPr>
        <p:spPr>
          <a:xfrm>
            <a:off x="838200" y="1930400"/>
            <a:ext cx="9044887" cy="232200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Arial Narrow"/>
              <a:buAutoNum type="arabicPeriod"/>
            </a:pPr>
            <a:r>
              <a:rPr b="0" i="0" lang="en-US" sz="2400"/>
              <a:t>An RNN remembers each and every information through time. It is useful in time series prediction only because of the feature to remember previous inputs as well. This is called Long Short Term Memory.</a:t>
            </a:r>
            <a:endParaRPr/>
          </a:p>
          <a:p>
            <a:pPr indent="-228600" lvl="0" marL="228600" rtl="0" algn="l">
              <a:lnSpc>
                <a:spcPct val="90000"/>
              </a:lnSpc>
              <a:spcBef>
                <a:spcPts val="1000"/>
              </a:spcBef>
              <a:spcAft>
                <a:spcPts val="0"/>
              </a:spcAft>
              <a:buClr>
                <a:schemeClr val="dk1"/>
              </a:buClr>
              <a:buSzPts val="2400"/>
              <a:buFont typeface="Arial Narrow"/>
              <a:buAutoNum type="arabicPeriod"/>
            </a:pPr>
            <a:r>
              <a:rPr b="0" i="0" lang="en-US" sz="2400"/>
              <a:t>Recurrent neural network are even used with convolutional layers to extend the effective pixel neighborhood.</a:t>
            </a:r>
            <a:endParaRPr/>
          </a:p>
        </p:txBody>
      </p:sp>
      <p:pic>
        <p:nvPicPr>
          <p:cNvPr id="1194" name="Google Shape;1194;p128"/>
          <p:cNvPicPr preferRelativeResize="0"/>
          <p:nvPr/>
        </p:nvPicPr>
        <p:blipFill rotWithShape="1">
          <a:blip r:embed="rId3">
            <a:alphaModFix/>
          </a:blip>
          <a:srcRect b="0" l="0" r="0" t="0"/>
          <a:stretch/>
        </p:blipFill>
        <p:spPr>
          <a:xfrm>
            <a:off x="0" y="-62143"/>
            <a:ext cx="1592718" cy="655377"/>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129"/>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DISADVANTAGES OF </a:t>
            </a:r>
            <a:br>
              <a:rPr lang="en-US" sz="4000">
                <a:solidFill>
                  <a:srgbClr val="00468D"/>
                </a:solidFill>
                <a:latin typeface="Arial"/>
                <a:ea typeface="Arial"/>
                <a:cs typeface="Arial"/>
                <a:sym typeface="Arial"/>
              </a:rPr>
            </a:br>
            <a:r>
              <a:rPr lang="en-US" sz="4000">
                <a:solidFill>
                  <a:srgbClr val="00468D"/>
                </a:solidFill>
                <a:latin typeface="Arial"/>
                <a:ea typeface="Arial"/>
                <a:cs typeface="Arial"/>
                <a:sym typeface="Arial"/>
              </a:rPr>
              <a:t>RECURRENT NEURAL NETWORK</a:t>
            </a:r>
            <a:endParaRPr sz="4000">
              <a:solidFill>
                <a:srgbClr val="00468D"/>
              </a:solidFill>
              <a:latin typeface="Arial"/>
              <a:ea typeface="Arial"/>
              <a:cs typeface="Arial"/>
              <a:sym typeface="Arial"/>
            </a:endParaRPr>
          </a:p>
        </p:txBody>
      </p:sp>
      <p:sp>
        <p:nvSpPr>
          <p:cNvPr id="1200" name="Google Shape;1200;p129"/>
          <p:cNvSpPr txBox="1"/>
          <p:nvPr>
            <p:ph idx="1" type="body"/>
          </p:nvPr>
        </p:nvSpPr>
        <p:spPr>
          <a:xfrm>
            <a:off x="838200" y="1939278"/>
            <a:ext cx="9044887" cy="1709445"/>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Arial Narrow"/>
              <a:buAutoNum type="arabicPeriod"/>
            </a:pPr>
            <a:r>
              <a:rPr b="0" i="0" lang="en-US" sz="2400"/>
              <a:t>Gradient vanishing and exploding problems.</a:t>
            </a:r>
            <a:endParaRPr/>
          </a:p>
          <a:p>
            <a:pPr indent="-228600" lvl="0" marL="228600" rtl="0" algn="l">
              <a:lnSpc>
                <a:spcPct val="90000"/>
              </a:lnSpc>
              <a:spcBef>
                <a:spcPts val="1000"/>
              </a:spcBef>
              <a:spcAft>
                <a:spcPts val="0"/>
              </a:spcAft>
              <a:buClr>
                <a:schemeClr val="dk1"/>
              </a:buClr>
              <a:buSzPts val="2400"/>
              <a:buFont typeface="Arial Narrow"/>
              <a:buAutoNum type="arabicPeriod"/>
            </a:pPr>
            <a:r>
              <a:rPr b="0" i="0" lang="en-US" sz="2400"/>
              <a:t>Training an RNN is a very difficult task.</a:t>
            </a:r>
            <a:endParaRPr/>
          </a:p>
          <a:p>
            <a:pPr indent="-228600" lvl="0" marL="228600" rtl="0" algn="l">
              <a:lnSpc>
                <a:spcPct val="90000"/>
              </a:lnSpc>
              <a:spcBef>
                <a:spcPts val="1000"/>
              </a:spcBef>
              <a:spcAft>
                <a:spcPts val="0"/>
              </a:spcAft>
              <a:buClr>
                <a:schemeClr val="dk1"/>
              </a:buClr>
              <a:buSzPts val="2400"/>
              <a:buFont typeface="Arial Narrow"/>
              <a:buAutoNum type="arabicPeriod"/>
            </a:pPr>
            <a:r>
              <a:rPr b="0" i="0" lang="en-US" sz="2400"/>
              <a:t>It cannot process very long sequences if using tanh or relu as an activation function.</a:t>
            </a:r>
            <a:endParaRPr/>
          </a:p>
        </p:txBody>
      </p:sp>
      <p:pic>
        <p:nvPicPr>
          <p:cNvPr id="1201" name="Google Shape;1201;p129"/>
          <p:cNvPicPr preferRelativeResize="0"/>
          <p:nvPr/>
        </p:nvPicPr>
        <p:blipFill rotWithShape="1">
          <a:blip r:embed="rId3">
            <a:alphaModFix/>
          </a:blip>
          <a:srcRect b="0" l="0" r="0" t="0"/>
          <a:stretch/>
        </p:blipFill>
        <p:spPr>
          <a:xfrm>
            <a:off x="0" y="-62143"/>
            <a:ext cx="1592718" cy="6553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3"/>
          <p:cNvSpPr txBox="1"/>
          <p:nvPr>
            <p:ph type="title"/>
          </p:nvPr>
        </p:nvSpPr>
        <p:spPr>
          <a:xfrm>
            <a:off x="812324" y="648070"/>
            <a:ext cx="9044887" cy="104261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ADVANTAGES OF DEEP LEARNING</a:t>
            </a:r>
            <a:endParaRPr/>
          </a:p>
        </p:txBody>
      </p:sp>
      <p:sp>
        <p:nvSpPr>
          <p:cNvPr id="318" name="Google Shape;318;p13"/>
          <p:cNvSpPr txBox="1"/>
          <p:nvPr>
            <p:ph idx="1" type="body"/>
          </p:nvPr>
        </p:nvSpPr>
        <p:spPr>
          <a:xfrm>
            <a:off x="838200" y="1930400"/>
            <a:ext cx="9044887" cy="2597212"/>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Font typeface="Arial"/>
              <a:buChar char="•"/>
            </a:pPr>
            <a:r>
              <a:rPr b="0" i="0" lang="en-US" sz="2000">
                <a:solidFill>
                  <a:srgbClr val="000000"/>
                </a:solidFill>
              </a:rPr>
              <a:t>Ability to generate new features from the limited available training data sets. </a:t>
            </a:r>
            <a:endParaRPr/>
          </a:p>
          <a:p>
            <a:pPr indent="-228600" lvl="0" marL="228600" rtl="0" algn="l">
              <a:lnSpc>
                <a:spcPct val="90000"/>
              </a:lnSpc>
              <a:spcBef>
                <a:spcPts val="1000"/>
              </a:spcBef>
              <a:spcAft>
                <a:spcPts val="0"/>
              </a:spcAft>
              <a:buClr>
                <a:srgbClr val="000000"/>
              </a:buClr>
              <a:buSzPts val="2000"/>
              <a:buFont typeface="Arial"/>
              <a:buChar char="•"/>
            </a:pPr>
            <a:r>
              <a:rPr b="0" i="0" lang="en-US" sz="2000">
                <a:solidFill>
                  <a:srgbClr val="000000"/>
                </a:solidFill>
              </a:rPr>
              <a:t>Can work on unsupervised learning techniques helps in generating actionable and reliable task outcomes. </a:t>
            </a:r>
            <a:endParaRPr/>
          </a:p>
          <a:p>
            <a:pPr indent="-228600" lvl="0" marL="228600" rtl="0" algn="l">
              <a:lnSpc>
                <a:spcPct val="90000"/>
              </a:lnSpc>
              <a:spcBef>
                <a:spcPts val="1000"/>
              </a:spcBef>
              <a:spcAft>
                <a:spcPts val="0"/>
              </a:spcAft>
              <a:buClr>
                <a:srgbClr val="000000"/>
              </a:buClr>
              <a:buSzPts val="2000"/>
              <a:buFont typeface="Arial"/>
              <a:buChar char="•"/>
            </a:pPr>
            <a:r>
              <a:rPr b="0" i="0" lang="en-US" sz="2000">
                <a:solidFill>
                  <a:srgbClr val="000000"/>
                </a:solidFill>
              </a:rPr>
              <a:t>It reduces the time required for feature engineering, one of the tasks that requires major time in practicing machine learning. </a:t>
            </a:r>
            <a:endParaRPr/>
          </a:p>
          <a:p>
            <a:pPr indent="-228600" lvl="0" marL="228600" rtl="0" algn="l">
              <a:lnSpc>
                <a:spcPct val="90000"/>
              </a:lnSpc>
              <a:spcBef>
                <a:spcPts val="1000"/>
              </a:spcBef>
              <a:spcAft>
                <a:spcPts val="0"/>
              </a:spcAft>
              <a:buClr>
                <a:srgbClr val="000000"/>
              </a:buClr>
              <a:buSzPts val="2000"/>
              <a:buFont typeface="Arial"/>
              <a:buChar char="•"/>
            </a:pPr>
            <a:r>
              <a:rPr b="0" i="0" lang="en-US" sz="2000">
                <a:solidFill>
                  <a:srgbClr val="000000"/>
                </a:solidFill>
              </a:rPr>
              <a:t>With continuous training, its architecture has become adaptive to change and is able to work on diverse problems.</a:t>
            </a:r>
            <a:endParaRPr/>
          </a:p>
        </p:txBody>
      </p:sp>
      <p:pic>
        <p:nvPicPr>
          <p:cNvPr id="319" name="Google Shape;319;p13"/>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30"/>
          <p:cNvSpPr txBox="1"/>
          <p:nvPr>
            <p:ph type="title"/>
          </p:nvPr>
        </p:nvSpPr>
        <p:spPr>
          <a:xfrm>
            <a:off x="812324" y="412765"/>
            <a:ext cx="9044887" cy="15131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468D"/>
              </a:buClr>
              <a:buSzPct val="100000"/>
              <a:buFont typeface="Arial"/>
              <a:buNone/>
            </a:pPr>
            <a:r>
              <a:rPr lang="en-US" sz="4000">
                <a:solidFill>
                  <a:srgbClr val="00468D"/>
                </a:solidFill>
                <a:latin typeface="Arial"/>
                <a:ea typeface="Arial"/>
                <a:cs typeface="Arial"/>
                <a:sym typeface="Arial"/>
              </a:rPr>
              <a:t>WHAT IS </a:t>
            </a:r>
            <a:br>
              <a:rPr lang="en-US" sz="4000">
                <a:solidFill>
                  <a:srgbClr val="00468D"/>
                </a:solidFill>
                <a:latin typeface="Arial"/>
                <a:ea typeface="Arial"/>
                <a:cs typeface="Arial"/>
                <a:sym typeface="Arial"/>
              </a:rPr>
            </a:br>
            <a:r>
              <a:rPr lang="en-US" sz="4000">
                <a:solidFill>
                  <a:srgbClr val="00468D"/>
                </a:solidFill>
                <a:latin typeface="Arial"/>
                <a:ea typeface="Arial"/>
                <a:cs typeface="Arial"/>
                <a:sym typeface="Arial"/>
              </a:rPr>
              <a:t>LONG SHORT-TERM MEMORY </a:t>
            </a:r>
            <a:br>
              <a:rPr lang="en-US" sz="4000">
                <a:solidFill>
                  <a:srgbClr val="00468D"/>
                </a:solidFill>
                <a:latin typeface="Arial"/>
                <a:ea typeface="Arial"/>
                <a:cs typeface="Arial"/>
                <a:sym typeface="Arial"/>
              </a:rPr>
            </a:br>
            <a:r>
              <a:rPr lang="en-US" sz="4000">
                <a:solidFill>
                  <a:srgbClr val="00468D"/>
                </a:solidFill>
                <a:latin typeface="Arial"/>
                <a:ea typeface="Arial"/>
                <a:cs typeface="Arial"/>
                <a:sym typeface="Arial"/>
              </a:rPr>
              <a:t>(LTSM)?</a:t>
            </a:r>
            <a:endParaRPr sz="4000">
              <a:solidFill>
                <a:srgbClr val="00468D"/>
              </a:solidFill>
              <a:latin typeface="Arial"/>
              <a:ea typeface="Arial"/>
              <a:cs typeface="Arial"/>
              <a:sym typeface="Arial"/>
            </a:endParaRPr>
          </a:p>
        </p:txBody>
      </p:sp>
      <p:sp>
        <p:nvSpPr>
          <p:cNvPr id="1207" name="Google Shape;1207;p130"/>
          <p:cNvSpPr txBox="1"/>
          <p:nvPr>
            <p:ph idx="1" type="body"/>
          </p:nvPr>
        </p:nvSpPr>
        <p:spPr>
          <a:xfrm>
            <a:off x="812324" y="1925900"/>
            <a:ext cx="9044887" cy="4324027"/>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b="0" i="0" lang="en-US" sz="2000"/>
              <a:t>Long Short-Term Memory (LTSM) networks are an extension of RNN that extend the memory. </a:t>
            </a:r>
            <a:endParaRPr/>
          </a:p>
          <a:p>
            <a:pPr indent="-228600" lvl="0" marL="228600" rtl="0" algn="l">
              <a:lnSpc>
                <a:spcPct val="90000"/>
              </a:lnSpc>
              <a:spcBef>
                <a:spcPts val="1000"/>
              </a:spcBef>
              <a:spcAft>
                <a:spcPts val="0"/>
              </a:spcAft>
              <a:buClr>
                <a:schemeClr val="dk1"/>
              </a:buClr>
              <a:buSzPts val="2000"/>
              <a:buChar char="•"/>
            </a:pPr>
            <a:r>
              <a:rPr b="0" i="0" lang="en-US" sz="2000"/>
              <a:t>LTSM are used as the building blocks for the layers of a RNN. </a:t>
            </a:r>
            <a:endParaRPr/>
          </a:p>
          <a:p>
            <a:pPr indent="-228600" lvl="0" marL="228600" rtl="0" algn="l">
              <a:lnSpc>
                <a:spcPct val="90000"/>
              </a:lnSpc>
              <a:spcBef>
                <a:spcPts val="1000"/>
              </a:spcBef>
              <a:spcAft>
                <a:spcPts val="0"/>
              </a:spcAft>
              <a:buClr>
                <a:schemeClr val="dk1"/>
              </a:buClr>
              <a:buSzPts val="2000"/>
              <a:buChar char="•"/>
            </a:pPr>
            <a:r>
              <a:rPr b="0" i="0" lang="en-US" sz="2000"/>
              <a:t>LTSMs assign data “weights” which helps RNNs to either let new information in, forget information or give it importance enough to impact the output. </a:t>
            </a:r>
            <a:endParaRPr/>
          </a:p>
          <a:p>
            <a:pPr indent="-228600" lvl="0" marL="228600" rtl="0" algn="l">
              <a:lnSpc>
                <a:spcPct val="90000"/>
              </a:lnSpc>
              <a:spcBef>
                <a:spcPts val="1000"/>
              </a:spcBef>
              <a:spcAft>
                <a:spcPts val="0"/>
              </a:spcAft>
              <a:buClr>
                <a:schemeClr val="dk1"/>
              </a:buClr>
              <a:buSzPts val="2000"/>
              <a:buChar char="•"/>
            </a:pPr>
            <a:r>
              <a:rPr b="0" i="0" lang="en-US" sz="2000"/>
              <a:t>LSTM was designed by Hochreiter &amp; Schmidhuber. </a:t>
            </a:r>
            <a:endParaRPr/>
          </a:p>
          <a:p>
            <a:pPr indent="-228600" lvl="0" marL="228600" rtl="0" algn="l">
              <a:lnSpc>
                <a:spcPct val="90000"/>
              </a:lnSpc>
              <a:spcBef>
                <a:spcPts val="1000"/>
              </a:spcBef>
              <a:spcAft>
                <a:spcPts val="0"/>
              </a:spcAft>
              <a:buClr>
                <a:schemeClr val="dk1"/>
              </a:buClr>
              <a:buSzPts val="2000"/>
              <a:buChar char="•"/>
            </a:pPr>
            <a:r>
              <a:rPr b="0" i="0" lang="en-US" sz="2000"/>
              <a:t>It tackled the problem of long-term dependencies of RNN in which the RNN cannot predict the word stored in the long term memory but can give more accurate predictions from the recent information. </a:t>
            </a:r>
            <a:endParaRPr/>
          </a:p>
          <a:p>
            <a:pPr indent="-228600" lvl="0" marL="228600" rtl="0" algn="l">
              <a:lnSpc>
                <a:spcPct val="90000"/>
              </a:lnSpc>
              <a:spcBef>
                <a:spcPts val="1000"/>
              </a:spcBef>
              <a:spcAft>
                <a:spcPts val="0"/>
              </a:spcAft>
              <a:buClr>
                <a:schemeClr val="dk1"/>
              </a:buClr>
              <a:buSzPts val="2000"/>
              <a:buChar char="•"/>
            </a:pPr>
            <a:r>
              <a:rPr b="0" i="0" lang="en-US" sz="2000"/>
              <a:t>As the gap length increases RNN does not give efficient performance. LSTM can by default retain the information for long period of time.</a:t>
            </a:r>
            <a:endParaRPr/>
          </a:p>
          <a:p>
            <a:pPr indent="-228600" lvl="0" marL="228600" rtl="0" algn="l">
              <a:lnSpc>
                <a:spcPct val="90000"/>
              </a:lnSpc>
              <a:spcBef>
                <a:spcPts val="1000"/>
              </a:spcBef>
              <a:spcAft>
                <a:spcPts val="0"/>
              </a:spcAft>
              <a:buClr>
                <a:schemeClr val="dk1"/>
              </a:buClr>
              <a:buSzPts val="2000"/>
              <a:buChar char="•"/>
            </a:pPr>
            <a:r>
              <a:rPr b="0" i="0" lang="en-US" sz="2000"/>
              <a:t> It is used for processing, predicting and classifying on the basis of time series data. </a:t>
            </a:r>
            <a:endParaRPr/>
          </a:p>
        </p:txBody>
      </p:sp>
      <p:pic>
        <p:nvPicPr>
          <p:cNvPr id="1208" name="Google Shape;1208;p130"/>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131"/>
          <p:cNvSpPr txBox="1"/>
          <p:nvPr>
            <p:ph type="title"/>
          </p:nvPr>
        </p:nvSpPr>
        <p:spPr>
          <a:xfrm>
            <a:off x="838199" y="652462"/>
            <a:ext cx="9044887" cy="102047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STRUCTURE OF LSTM:</a:t>
            </a:r>
            <a:endParaRPr/>
          </a:p>
        </p:txBody>
      </p:sp>
      <p:sp>
        <p:nvSpPr>
          <p:cNvPr id="1214" name="Google Shape;1214;p131"/>
          <p:cNvSpPr txBox="1"/>
          <p:nvPr/>
        </p:nvSpPr>
        <p:spPr>
          <a:xfrm>
            <a:off x="838199" y="1672933"/>
            <a:ext cx="60945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LSTM has a chain structure that contains four neural networks and different memory blocks called </a:t>
            </a:r>
            <a:r>
              <a:rPr b="1" i="0" lang="en-US" sz="1800">
                <a:solidFill>
                  <a:schemeClr val="dk1"/>
                </a:solidFill>
                <a:latin typeface="Calibri"/>
                <a:ea typeface="Calibri"/>
                <a:cs typeface="Calibri"/>
                <a:sym typeface="Calibri"/>
              </a:rPr>
              <a:t>cells</a:t>
            </a:r>
            <a:r>
              <a:rPr b="0" i="0"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215" name="Google Shape;1215;p131"/>
          <p:cNvPicPr preferRelativeResize="0"/>
          <p:nvPr>
            <p:ph idx="1" type="body"/>
          </p:nvPr>
        </p:nvPicPr>
        <p:blipFill rotWithShape="1">
          <a:blip r:embed="rId3">
            <a:alphaModFix/>
          </a:blip>
          <a:srcRect b="0" l="0" r="0" t="0"/>
          <a:stretch/>
        </p:blipFill>
        <p:spPr>
          <a:xfrm>
            <a:off x="1942739" y="1890944"/>
            <a:ext cx="6835805" cy="3844030"/>
          </a:xfrm>
          <a:prstGeom prst="rect">
            <a:avLst/>
          </a:prstGeom>
          <a:noFill/>
          <a:ln>
            <a:noFill/>
          </a:ln>
        </p:spPr>
      </p:pic>
      <p:pic>
        <p:nvPicPr>
          <p:cNvPr id="1216" name="Google Shape;1216;p131"/>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132"/>
          <p:cNvSpPr txBox="1"/>
          <p:nvPr>
            <p:ph idx="1" type="body"/>
          </p:nvPr>
        </p:nvSpPr>
        <p:spPr>
          <a:xfrm>
            <a:off x="838200" y="1930400"/>
            <a:ext cx="9044887" cy="3174260"/>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b="0" i="0" lang="en-US" sz="2000"/>
              <a:t>Information is retained by the cells and the memory manipulations are done by the</a:t>
            </a:r>
            <a:r>
              <a:rPr b="1" i="0" lang="en-US" sz="2000"/>
              <a:t> gates.</a:t>
            </a:r>
            <a:r>
              <a:rPr b="0" i="0" lang="en-US" sz="2000"/>
              <a:t> There are three gates – </a:t>
            </a:r>
            <a:endParaRPr b="1" i="0" sz="2000"/>
          </a:p>
          <a:p>
            <a:pPr indent="-228600" lvl="0" marL="228600" rtl="0" algn="l">
              <a:lnSpc>
                <a:spcPct val="90000"/>
              </a:lnSpc>
              <a:spcBef>
                <a:spcPts val="1000"/>
              </a:spcBef>
              <a:spcAft>
                <a:spcPts val="0"/>
              </a:spcAft>
              <a:buClr>
                <a:schemeClr val="dk1"/>
              </a:buClr>
              <a:buSzPts val="2000"/>
              <a:buChar char="•"/>
            </a:pPr>
            <a:r>
              <a:rPr b="1" i="0" lang="en-US" sz="2000"/>
              <a:t>Forget Gate: </a:t>
            </a:r>
            <a:endParaRPr/>
          </a:p>
          <a:p>
            <a:pPr indent="-228600" lvl="0" marL="228600" rtl="0" algn="l">
              <a:lnSpc>
                <a:spcPct val="90000"/>
              </a:lnSpc>
              <a:spcBef>
                <a:spcPts val="1000"/>
              </a:spcBef>
              <a:spcAft>
                <a:spcPts val="0"/>
              </a:spcAft>
              <a:buClr>
                <a:schemeClr val="dk1"/>
              </a:buClr>
              <a:buSzPts val="2000"/>
              <a:buFont typeface="Noto Sans Symbols"/>
              <a:buChar char="✔"/>
            </a:pPr>
            <a:r>
              <a:rPr b="0" i="0" lang="en-US" sz="2000"/>
              <a:t>The information that no longer useful in the cell state is removed with the forget gate. </a:t>
            </a:r>
            <a:endParaRPr/>
          </a:p>
          <a:p>
            <a:pPr indent="-228600" lvl="0" marL="228600" rtl="0" algn="l">
              <a:lnSpc>
                <a:spcPct val="90000"/>
              </a:lnSpc>
              <a:spcBef>
                <a:spcPts val="1000"/>
              </a:spcBef>
              <a:spcAft>
                <a:spcPts val="0"/>
              </a:spcAft>
              <a:buClr>
                <a:schemeClr val="dk1"/>
              </a:buClr>
              <a:buSzPts val="2000"/>
              <a:buFont typeface="Noto Sans Symbols"/>
              <a:buChar char="✔"/>
            </a:pPr>
            <a:r>
              <a:rPr b="0" i="0" lang="en-US" sz="2000"/>
              <a:t>Two inputs </a:t>
            </a:r>
            <a:r>
              <a:rPr b="0" i="1" lang="en-US" sz="2000"/>
              <a:t>x_t</a:t>
            </a:r>
            <a:r>
              <a:rPr b="0" i="0" lang="en-US" sz="2000"/>
              <a:t> (input at the particular time) and </a:t>
            </a:r>
            <a:r>
              <a:rPr b="0" i="1" lang="en-US" sz="2000"/>
              <a:t>h_t-1</a:t>
            </a:r>
            <a:r>
              <a:rPr b="0" i="0" lang="en-US" sz="2000"/>
              <a:t> (previous cell output) are fed to the gate and multiplied with weight matrices followed by the addition of bias. </a:t>
            </a:r>
            <a:endParaRPr/>
          </a:p>
          <a:p>
            <a:pPr indent="-228600" lvl="0" marL="228600" rtl="0" algn="l">
              <a:lnSpc>
                <a:spcPct val="90000"/>
              </a:lnSpc>
              <a:spcBef>
                <a:spcPts val="1000"/>
              </a:spcBef>
              <a:spcAft>
                <a:spcPts val="0"/>
              </a:spcAft>
              <a:buClr>
                <a:schemeClr val="dk1"/>
              </a:buClr>
              <a:buSzPts val="2000"/>
              <a:buFont typeface="Noto Sans Symbols"/>
              <a:buChar char="✔"/>
            </a:pPr>
            <a:r>
              <a:rPr b="0" i="0" lang="en-US" sz="2000"/>
              <a:t>The resultant is passed through an activation function which gives a binary output. </a:t>
            </a:r>
            <a:endParaRPr/>
          </a:p>
          <a:p>
            <a:pPr indent="-228600" lvl="0" marL="228600" rtl="0" algn="l">
              <a:lnSpc>
                <a:spcPct val="90000"/>
              </a:lnSpc>
              <a:spcBef>
                <a:spcPts val="1000"/>
              </a:spcBef>
              <a:spcAft>
                <a:spcPts val="0"/>
              </a:spcAft>
              <a:buClr>
                <a:schemeClr val="dk1"/>
              </a:buClr>
              <a:buSzPts val="2000"/>
              <a:buFont typeface="Noto Sans Symbols"/>
              <a:buChar char="✔"/>
            </a:pPr>
            <a:r>
              <a:rPr b="0" i="0" lang="en-US" sz="2000"/>
              <a:t> If for a particular cell state the output is 0, the piece of information is forgotten and for the output 1, the information is retained for the future use. </a:t>
            </a:r>
            <a:endParaRPr sz="2000"/>
          </a:p>
        </p:txBody>
      </p:sp>
      <p:pic>
        <p:nvPicPr>
          <p:cNvPr id="1222" name="Google Shape;1222;p132"/>
          <p:cNvPicPr preferRelativeResize="0"/>
          <p:nvPr/>
        </p:nvPicPr>
        <p:blipFill rotWithShape="1">
          <a:blip r:embed="rId3">
            <a:alphaModFix/>
          </a:blip>
          <a:srcRect b="0" l="0" r="0" t="0"/>
          <a:stretch/>
        </p:blipFill>
        <p:spPr>
          <a:xfrm>
            <a:off x="0" y="-53266"/>
            <a:ext cx="1592718" cy="655377"/>
          </a:xfrm>
          <a:prstGeom prst="rect">
            <a:avLst/>
          </a:prstGeom>
          <a:noFill/>
          <a:ln>
            <a:noFill/>
          </a:ln>
        </p:spPr>
      </p:pic>
      <p:sp>
        <p:nvSpPr>
          <p:cNvPr id="1223" name="Google Shape;1223;p132"/>
          <p:cNvSpPr txBox="1"/>
          <p:nvPr>
            <p:ph type="title"/>
          </p:nvPr>
        </p:nvSpPr>
        <p:spPr>
          <a:xfrm>
            <a:off x="812800" y="602111"/>
            <a:ext cx="9043988" cy="10885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STRUCTURE OF LSTM:</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33"/>
          <p:cNvSpPr txBox="1"/>
          <p:nvPr>
            <p:ph type="title"/>
          </p:nvPr>
        </p:nvSpPr>
        <p:spPr>
          <a:xfrm>
            <a:off x="812800" y="652462"/>
            <a:ext cx="9043988"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STRUCTURE OF LSTM:</a:t>
            </a:r>
            <a:endParaRPr/>
          </a:p>
        </p:txBody>
      </p:sp>
      <p:pic>
        <p:nvPicPr>
          <p:cNvPr id="1229" name="Google Shape;1229;p133"/>
          <p:cNvPicPr preferRelativeResize="0"/>
          <p:nvPr>
            <p:ph idx="1" type="body"/>
          </p:nvPr>
        </p:nvPicPr>
        <p:blipFill rotWithShape="1">
          <a:blip r:embed="rId3">
            <a:alphaModFix/>
          </a:blip>
          <a:srcRect b="0" l="0" r="0" t="0"/>
          <a:stretch/>
        </p:blipFill>
        <p:spPr>
          <a:xfrm>
            <a:off x="4026375" y="2277527"/>
            <a:ext cx="2438405" cy="3950216"/>
          </a:xfrm>
          <a:prstGeom prst="rect">
            <a:avLst/>
          </a:prstGeom>
          <a:noFill/>
          <a:ln>
            <a:noFill/>
          </a:ln>
        </p:spPr>
      </p:pic>
      <p:sp>
        <p:nvSpPr>
          <p:cNvPr id="1230" name="Google Shape;1230;p133"/>
          <p:cNvSpPr txBox="1"/>
          <p:nvPr/>
        </p:nvSpPr>
        <p:spPr>
          <a:xfrm>
            <a:off x="2198317" y="1775404"/>
            <a:ext cx="60945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a:solidFill>
                  <a:schemeClr val="dk1"/>
                </a:solidFill>
                <a:latin typeface="Calibri"/>
                <a:ea typeface="Calibri"/>
                <a:cs typeface="Calibri"/>
                <a:sym typeface="Calibri"/>
              </a:rPr>
              <a:t>Forget Gate: </a:t>
            </a:r>
            <a:endParaRPr/>
          </a:p>
        </p:txBody>
      </p:sp>
      <p:pic>
        <p:nvPicPr>
          <p:cNvPr id="1231" name="Google Shape;1231;p133"/>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34"/>
          <p:cNvSpPr txBox="1"/>
          <p:nvPr>
            <p:ph idx="1" type="body"/>
          </p:nvPr>
        </p:nvSpPr>
        <p:spPr>
          <a:xfrm>
            <a:off x="838200" y="1930400"/>
            <a:ext cx="9044887" cy="293456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i="0" lang="en-US" sz="2000"/>
              <a:t>Input gate: </a:t>
            </a:r>
            <a:endParaRPr/>
          </a:p>
          <a:p>
            <a:pPr indent="-228600" lvl="0" marL="228600" rtl="0" algn="l">
              <a:lnSpc>
                <a:spcPct val="90000"/>
              </a:lnSpc>
              <a:spcBef>
                <a:spcPts val="1000"/>
              </a:spcBef>
              <a:spcAft>
                <a:spcPts val="0"/>
              </a:spcAft>
              <a:buClr>
                <a:schemeClr val="dk1"/>
              </a:buClr>
              <a:buSzPts val="2000"/>
              <a:buFont typeface="Noto Sans Symbols"/>
              <a:buChar char="✔"/>
            </a:pPr>
            <a:r>
              <a:rPr b="0" i="0" lang="en-US" sz="2000"/>
              <a:t>Addition of useful information to the cell state is done by input gate. </a:t>
            </a:r>
            <a:endParaRPr/>
          </a:p>
          <a:p>
            <a:pPr indent="-228600" lvl="0" marL="228600" rtl="0" algn="l">
              <a:lnSpc>
                <a:spcPct val="90000"/>
              </a:lnSpc>
              <a:spcBef>
                <a:spcPts val="1000"/>
              </a:spcBef>
              <a:spcAft>
                <a:spcPts val="0"/>
              </a:spcAft>
              <a:buClr>
                <a:schemeClr val="dk1"/>
              </a:buClr>
              <a:buSzPts val="2000"/>
              <a:buFont typeface="Noto Sans Symbols"/>
              <a:buChar char="✔"/>
            </a:pPr>
            <a:r>
              <a:rPr b="0" i="0" lang="en-US" sz="2000"/>
              <a:t>First, the information is regulated using the sigmoid function and filter the values to be remembered similar to the forget gate using inputs</a:t>
            </a:r>
            <a:r>
              <a:rPr b="0" i="1" lang="en-US" sz="2000"/>
              <a:t> h_t-1</a:t>
            </a:r>
            <a:r>
              <a:rPr b="0" i="0" lang="en-US" sz="2000"/>
              <a:t> and </a:t>
            </a:r>
            <a:r>
              <a:rPr b="0" i="1" lang="en-US" sz="2000"/>
              <a:t>x_t</a:t>
            </a:r>
            <a:r>
              <a:rPr b="0" i="0" lang="en-US" sz="2000"/>
              <a:t>. </a:t>
            </a:r>
            <a:endParaRPr/>
          </a:p>
          <a:p>
            <a:pPr indent="-228600" lvl="0" marL="228600" rtl="0" algn="l">
              <a:lnSpc>
                <a:spcPct val="90000"/>
              </a:lnSpc>
              <a:spcBef>
                <a:spcPts val="1000"/>
              </a:spcBef>
              <a:spcAft>
                <a:spcPts val="0"/>
              </a:spcAft>
              <a:buClr>
                <a:schemeClr val="dk1"/>
              </a:buClr>
              <a:buSzPts val="2000"/>
              <a:buFont typeface="Noto Sans Symbols"/>
              <a:buChar char="✔"/>
            </a:pPr>
            <a:r>
              <a:rPr b="0" i="0" lang="en-US" sz="2000"/>
              <a:t>Then, a vector is created using</a:t>
            </a:r>
            <a:r>
              <a:rPr b="0" i="1" lang="en-US" sz="2000"/>
              <a:t> tanh </a:t>
            </a:r>
            <a:r>
              <a:rPr b="0" i="0" lang="en-US" sz="2000"/>
              <a:t>function that gives output from -1 to +1, which contains all the possible values from h_t-1 and </a:t>
            </a:r>
            <a:r>
              <a:rPr b="0" i="1" lang="en-US" sz="2000"/>
              <a:t>x_t</a:t>
            </a:r>
            <a:r>
              <a:rPr b="0" i="0" lang="en-US" sz="2000"/>
              <a:t>.</a:t>
            </a:r>
            <a:endParaRPr/>
          </a:p>
          <a:p>
            <a:pPr indent="-228600" lvl="0" marL="228600" rtl="0" algn="l">
              <a:lnSpc>
                <a:spcPct val="90000"/>
              </a:lnSpc>
              <a:spcBef>
                <a:spcPts val="1000"/>
              </a:spcBef>
              <a:spcAft>
                <a:spcPts val="0"/>
              </a:spcAft>
              <a:buClr>
                <a:schemeClr val="dk1"/>
              </a:buClr>
              <a:buSzPts val="2000"/>
              <a:buFont typeface="Noto Sans Symbols"/>
              <a:buChar char="✔"/>
            </a:pPr>
            <a:r>
              <a:rPr b="0" i="0" lang="en-US" sz="2000"/>
              <a:t> Atlast, the values of the vector and the regulated values are multiplied to obtain the useful information </a:t>
            </a:r>
            <a:endParaRPr sz="2000"/>
          </a:p>
        </p:txBody>
      </p:sp>
      <p:sp>
        <p:nvSpPr>
          <p:cNvPr id="1237" name="Google Shape;1237;p134"/>
          <p:cNvSpPr txBox="1"/>
          <p:nvPr>
            <p:ph type="title"/>
          </p:nvPr>
        </p:nvSpPr>
        <p:spPr>
          <a:xfrm>
            <a:off x="812800" y="652462"/>
            <a:ext cx="9043988"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STRUCTURE OF LSTM:</a:t>
            </a:r>
            <a:endParaRPr/>
          </a:p>
        </p:txBody>
      </p:sp>
      <p:pic>
        <p:nvPicPr>
          <p:cNvPr id="1238" name="Google Shape;1238;p134"/>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135"/>
          <p:cNvSpPr txBox="1"/>
          <p:nvPr/>
        </p:nvSpPr>
        <p:spPr>
          <a:xfrm>
            <a:off x="2287506" y="2019648"/>
            <a:ext cx="60945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a:solidFill>
                  <a:schemeClr val="dk1"/>
                </a:solidFill>
                <a:latin typeface="Calibri"/>
                <a:ea typeface="Calibri"/>
                <a:cs typeface="Calibri"/>
                <a:sym typeface="Calibri"/>
              </a:rPr>
              <a:t>Input gate: </a:t>
            </a:r>
            <a:endParaRPr/>
          </a:p>
        </p:txBody>
      </p:sp>
      <p:pic>
        <p:nvPicPr>
          <p:cNvPr id="1244" name="Google Shape;1244;p135"/>
          <p:cNvPicPr preferRelativeResize="0"/>
          <p:nvPr>
            <p:ph idx="1" type="body"/>
          </p:nvPr>
        </p:nvPicPr>
        <p:blipFill rotWithShape="1">
          <a:blip r:embed="rId3">
            <a:alphaModFix/>
          </a:blip>
          <a:srcRect b="0" l="0" r="0" t="0"/>
          <a:stretch/>
        </p:blipFill>
        <p:spPr>
          <a:xfrm>
            <a:off x="2967949" y="2646919"/>
            <a:ext cx="4733635" cy="3256614"/>
          </a:xfrm>
          <a:prstGeom prst="rect">
            <a:avLst/>
          </a:prstGeom>
          <a:noFill/>
          <a:ln>
            <a:noFill/>
          </a:ln>
        </p:spPr>
      </p:pic>
      <p:sp>
        <p:nvSpPr>
          <p:cNvPr id="1245" name="Google Shape;1245;p135"/>
          <p:cNvSpPr txBox="1"/>
          <p:nvPr>
            <p:ph type="title"/>
          </p:nvPr>
        </p:nvSpPr>
        <p:spPr>
          <a:xfrm>
            <a:off x="812800" y="656948"/>
            <a:ext cx="9043988" cy="103374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STRUCTURE OF LSTM:</a:t>
            </a:r>
            <a:endParaRPr/>
          </a:p>
        </p:txBody>
      </p:sp>
      <p:pic>
        <p:nvPicPr>
          <p:cNvPr id="1246" name="Google Shape;1246;p135"/>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136"/>
          <p:cNvSpPr txBox="1"/>
          <p:nvPr>
            <p:ph idx="1" type="body"/>
          </p:nvPr>
        </p:nvSpPr>
        <p:spPr>
          <a:xfrm>
            <a:off x="838200" y="1930400"/>
            <a:ext cx="9044887" cy="2828031"/>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i="0" lang="en-US" sz="2000"/>
              <a:t>Output gate:</a:t>
            </a:r>
            <a:endParaRPr/>
          </a:p>
          <a:p>
            <a:pPr indent="-228600" lvl="0" marL="228600" rtl="0" algn="l">
              <a:lnSpc>
                <a:spcPct val="90000"/>
              </a:lnSpc>
              <a:spcBef>
                <a:spcPts val="1000"/>
              </a:spcBef>
              <a:spcAft>
                <a:spcPts val="0"/>
              </a:spcAft>
              <a:buClr>
                <a:schemeClr val="dk1"/>
              </a:buClr>
              <a:buSzPts val="2000"/>
              <a:buFont typeface="Noto Sans Symbols"/>
              <a:buChar char="✔"/>
            </a:pPr>
            <a:r>
              <a:rPr b="1" i="0" lang="en-US" sz="2000"/>
              <a:t> </a:t>
            </a:r>
            <a:r>
              <a:rPr b="0" i="0" lang="en-US" sz="2000"/>
              <a:t>The task of extracting useful information from the current cell state to be presented as an output is done by output gate.</a:t>
            </a:r>
            <a:endParaRPr/>
          </a:p>
          <a:p>
            <a:pPr indent="-228600" lvl="0" marL="228600" rtl="0" algn="l">
              <a:lnSpc>
                <a:spcPct val="90000"/>
              </a:lnSpc>
              <a:spcBef>
                <a:spcPts val="1000"/>
              </a:spcBef>
              <a:spcAft>
                <a:spcPts val="0"/>
              </a:spcAft>
              <a:buClr>
                <a:schemeClr val="dk1"/>
              </a:buClr>
              <a:buSzPts val="2000"/>
              <a:buFont typeface="Noto Sans Symbols"/>
              <a:buChar char="✔"/>
            </a:pPr>
            <a:r>
              <a:rPr b="0" i="0" lang="en-US" sz="2000"/>
              <a:t> First, a vector is generated by applying tanh function on the cell. </a:t>
            </a:r>
            <a:endParaRPr/>
          </a:p>
          <a:p>
            <a:pPr indent="-228600" lvl="0" marL="228600" rtl="0" algn="l">
              <a:lnSpc>
                <a:spcPct val="90000"/>
              </a:lnSpc>
              <a:spcBef>
                <a:spcPts val="1000"/>
              </a:spcBef>
              <a:spcAft>
                <a:spcPts val="0"/>
              </a:spcAft>
              <a:buClr>
                <a:schemeClr val="dk1"/>
              </a:buClr>
              <a:buSzPts val="2000"/>
              <a:buFont typeface="Noto Sans Symbols"/>
              <a:buChar char="✔"/>
            </a:pPr>
            <a:r>
              <a:rPr b="0" i="0" lang="en-US" sz="2000"/>
              <a:t>Then, the information is regulated using the sigmoid function and filter the values to be remembered using inputs</a:t>
            </a:r>
            <a:r>
              <a:rPr b="0" i="1" lang="en-US" sz="2000"/>
              <a:t> h_t-1</a:t>
            </a:r>
            <a:r>
              <a:rPr b="0" i="0" lang="en-US" sz="2000"/>
              <a:t> and </a:t>
            </a:r>
            <a:r>
              <a:rPr b="0" i="1" lang="en-US" sz="2000"/>
              <a:t>x_t</a:t>
            </a:r>
            <a:r>
              <a:rPr b="0" i="0" lang="en-US" sz="2000"/>
              <a:t>. Atlast, the values of the vector and the regulated values are multiplied to be sent as an output and input to the next cell.</a:t>
            </a:r>
            <a:endParaRPr sz="2000"/>
          </a:p>
        </p:txBody>
      </p:sp>
      <p:sp>
        <p:nvSpPr>
          <p:cNvPr id="1252" name="Google Shape;1252;p136"/>
          <p:cNvSpPr txBox="1"/>
          <p:nvPr>
            <p:ph type="title"/>
          </p:nvPr>
        </p:nvSpPr>
        <p:spPr>
          <a:xfrm>
            <a:off x="812800" y="763480"/>
            <a:ext cx="9043988" cy="92720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STRUCTURE OF LSTM:</a:t>
            </a:r>
            <a:endParaRPr/>
          </a:p>
        </p:txBody>
      </p:sp>
      <p:pic>
        <p:nvPicPr>
          <p:cNvPr id="1253" name="Google Shape;1253;p136"/>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137"/>
          <p:cNvSpPr txBox="1"/>
          <p:nvPr/>
        </p:nvSpPr>
        <p:spPr>
          <a:xfrm>
            <a:off x="2287506" y="1846024"/>
            <a:ext cx="60945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a:solidFill>
                  <a:schemeClr val="dk1"/>
                </a:solidFill>
                <a:latin typeface="Calibri"/>
                <a:ea typeface="Calibri"/>
                <a:cs typeface="Calibri"/>
                <a:sym typeface="Calibri"/>
              </a:rPr>
              <a:t>Output gate:</a:t>
            </a:r>
            <a:endParaRPr/>
          </a:p>
        </p:txBody>
      </p:sp>
      <p:pic>
        <p:nvPicPr>
          <p:cNvPr id="1259" name="Google Shape;1259;p137"/>
          <p:cNvPicPr preferRelativeResize="0"/>
          <p:nvPr>
            <p:ph idx="1" type="body"/>
          </p:nvPr>
        </p:nvPicPr>
        <p:blipFill rotWithShape="1">
          <a:blip r:embed="rId3">
            <a:alphaModFix/>
          </a:blip>
          <a:srcRect b="0" l="0" r="0" t="0"/>
          <a:stretch/>
        </p:blipFill>
        <p:spPr>
          <a:xfrm>
            <a:off x="3505048" y="2353469"/>
            <a:ext cx="3659437" cy="3771031"/>
          </a:xfrm>
          <a:prstGeom prst="rect">
            <a:avLst/>
          </a:prstGeom>
          <a:noFill/>
          <a:ln>
            <a:noFill/>
          </a:ln>
        </p:spPr>
      </p:pic>
      <p:sp>
        <p:nvSpPr>
          <p:cNvPr id="1260" name="Google Shape;1260;p137"/>
          <p:cNvSpPr txBox="1"/>
          <p:nvPr>
            <p:ph type="title"/>
          </p:nvPr>
        </p:nvSpPr>
        <p:spPr>
          <a:xfrm>
            <a:off x="812800" y="733500"/>
            <a:ext cx="9043988" cy="9571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STRUCTURE OF LSTM:</a:t>
            </a:r>
            <a:endParaRPr/>
          </a:p>
        </p:txBody>
      </p:sp>
      <p:pic>
        <p:nvPicPr>
          <p:cNvPr id="1261" name="Google Shape;1261;p137"/>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138"/>
          <p:cNvSpPr txBox="1"/>
          <p:nvPr>
            <p:ph type="title"/>
          </p:nvPr>
        </p:nvSpPr>
        <p:spPr>
          <a:xfrm>
            <a:off x="812324" y="701336"/>
            <a:ext cx="9044887" cy="98935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APPLICATIONS OF LSTM</a:t>
            </a:r>
            <a:endParaRPr sz="4000">
              <a:solidFill>
                <a:srgbClr val="00468D"/>
              </a:solidFill>
              <a:latin typeface="Arial"/>
              <a:ea typeface="Arial"/>
              <a:cs typeface="Arial"/>
              <a:sym typeface="Arial"/>
            </a:endParaRPr>
          </a:p>
        </p:txBody>
      </p:sp>
      <p:sp>
        <p:nvSpPr>
          <p:cNvPr id="1267" name="Google Shape;1267;p138"/>
          <p:cNvSpPr txBox="1"/>
          <p:nvPr>
            <p:ph idx="1" type="body"/>
          </p:nvPr>
        </p:nvSpPr>
        <p:spPr>
          <a:xfrm>
            <a:off x="812324" y="1690688"/>
            <a:ext cx="9044887" cy="2730377"/>
          </a:xfrm>
          <a:prstGeom prst="rect">
            <a:avLst/>
          </a:prstGeom>
          <a:noFill/>
          <a:ln>
            <a:noFill/>
          </a:ln>
        </p:spPr>
        <p:txBody>
          <a:bodyPr anchorCtr="0" anchor="ctr" bIns="45700" lIns="91425" spcFirstLastPara="1" rIns="91425" wrap="square" tIns="45700">
            <a:normAutofit fontScale="92500" lnSpcReduction="20000"/>
          </a:bodyPr>
          <a:lstStyle/>
          <a:p>
            <a:pPr indent="-87629" lvl="0" marL="228600" rtl="0" algn="l">
              <a:lnSpc>
                <a:spcPct val="90000"/>
              </a:lnSpc>
              <a:spcBef>
                <a:spcPts val="0"/>
              </a:spcBef>
              <a:spcAft>
                <a:spcPts val="0"/>
              </a:spcAft>
              <a:buClr>
                <a:schemeClr val="dk1"/>
              </a:buClr>
              <a:buSzPct val="100000"/>
              <a:buFont typeface="Arial Narrow"/>
              <a:buNone/>
            </a:pPr>
            <a:r>
              <a:t/>
            </a:r>
            <a:endParaRPr b="1" i="0" sz="2400"/>
          </a:p>
          <a:p>
            <a:pPr indent="-228600" lvl="0" marL="228600" rtl="0" algn="l">
              <a:lnSpc>
                <a:spcPct val="90000"/>
              </a:lnSpc>
              <a:spcBef>
                <a:spcPts val="1000"/>
              </a:spcBef>
              <a:spcAft>
                <a:spcPts val="0"/>
              </a:spcAft>
              <a:buClr>
                <a:schemeClr val="dk1"/>
              </a:buClr>
              <a:buSzPct val="100000"/>
              <a:buChar char="•"/>
            </a:pPr>
            <a:r>
              <a:rPr b="1" i="0" lang="en-US" sz="2400"/>
              <a:t>Some of the famous applications of LSTM includes:</a:t>
            </a:r>
            <a:r>
              <a:rPr b="0" i="0" lang="en-US" sz="2400"/>
              <a:t> </a:t>
            </a:r>
            <a:endParaRPr/>
          </a:p>
          <a:p>
            <a:pPr indent="-457200" lvl="0" marL="457200" rtl="0" algn="l">
              <a:lnSpc>
                <a:spcPct val="90000"/>
              </a:lnSpc>
              <a:spcBef>
                <a:spcPts val="1000"/>
              </a:spcBef>
              <a:spcAft>
                <a:spcPts val="0"/>
              </a:spcAft>
              <a:buClr>
                <a:schemeClr val="dk1"/>
              </a:buClr>
              <a:buSzPct val="100000"/>
              <a:buFont typeface="Arial Narrow"/>
              <a:buAutoNum type="arabicPeriod"/>
            </a:pPr>
            <a:r>
              <a:rPr b="0" i="0" lang="en-US" sz="2400"/>
              <a:t>Language Modelling</a:t>
            </a:r>
            <a:endParaRPr/>
          </a:p>
          <a:p>
            <a:pPr indent="-228600" lvl="0" marL="228600" rtl="0" algn="l">
              <a:lnSpc>
                <a:spcPct val="90000"/>
              </a:lnSpc>
              <a:spcBef>
                <a:spcPts val="1000"/>
              </a:spcBef>
              <a:spcAft>
                <a:spcPts val="0"/>
              </a:spcAft>
              <a:buClr>
                <a:schemeClr val="dk1"/>
              </a:buClr>
              <a:buSzPct val="100000"/>
              <a:buFont typeface="Arial Narrow"/>
              <a:buAutoNum type="arabicPeriod"/>
            </a:pPr>
            <a:r>
              <a:rPr b="0" i="0" lang="en-US" sz="2400"/>
              <a:t>   Machine Translation</a:t>
            </a:r>
            <a:endParaRPr/>
          </a:p>
          <a:p>
            <a:pPr indent="-228600" lvl="0" marL="228600" rtl="0" algn="l">
              <a:lnSpc>
                <a:spcPct val="90000"/>
              </a:lnSpc>
              <a:spcBef>
                <a:spcPts val="1000"/>
              </a:spcBef>
              <a:spcAft>
                <a:spcPts val="0"/>
              </a:spcAft>
              <a:buClr>
                <a:schemeClr val="dk1"/>
              </a:buClr>
              <a:buSzPct val="100000"/>
              <a:buFont typeface="Arial Narrow"/>
              <a:buAutoNum type="arabicPeriod"/>
            </a:pPr>
            <a:r>
              <a:rPr b="0" i="0" lang="en-US" sz="2400"/>
              <a:t>   Image Captioning</a:t>
            </a:r>
            <a:endParaRPr/>
          </a:p>
          <a:p>
            <a:pPr indent="-228600" lvl="0" marL="228600" rtl="0" algn="l">
              <a:lnSpc>
                <a:spcPct val="90000"/>
              </a:lnSpc>
              <a:spcBef>
                <a:spcPts val="1000"/>
              </a:spcBef>
              <a:spcAft>
                <a:spcPts val="0"/>
              </a:spcAft>
              <a:buClr>
                <a:schemeClr val="dk1"/>
              </a:buClr>
              <a:buSzPct val="100000"/>
              <a:buFont typeface="Arial Narrow"/>
              <a:buAutoNum type="arabicPeriod"/>
            </a:pPr>
            <a:r>
              <a:rPr b="0" i="0" lang="en-US" sz="2400"/>
              <a:t>   Handwriting generation</a:t>
            </a:r>
            <a:endParaRPr/>
          </a:p>
          <a:p>
            <a:pPr indent="-228600" lvl="0" marL="228600" rtl="0" algn="l">
              <a:lnSpc>
                <a:spcPct val="90000"/>
              </a:lnSpc>
              <a:spcBef>
                <a:spcPts val="1000"/>
              </a:spcBef>
              <a:spcAft>
                <a:spcPts val="0"/>
              </a:spcAft>
              <a:buClr>
                <a:schemeClr val="dk1"/>
              </a:buClr>
              <a:buSzPct val="100000"/>
              <a:buFont typeface="Arial Narrow"/>
              <a:buAutoNum type="arabicPeriod"/>
            </a:pPr>
            <a:r>
              <a:rPr b="0" i="0" lang="en-US" sz="2400"/>
              <a:t>   Question Answering Chatbots</a:t>
            </a:r>
            <a:endParaRPr/>
          </a:p>
          <a:p>
            <a:pPr indent="-87629" lvl="0" marL="228600" rtl="0" algn="l">
              <a:lnSpc>
                <a:spcPct val="90000"/>
              </a:lnSpc>
              <a:spcBef>
                <a:spcPts val="1000"/>
              </a:spcBef>
              <a:spcAft>
                <a:spcPts val="0"/>
              </a:spcAft>
              <a:buClr>
                <a:schemeClr val="dk1"/>
              </a:buClr>
              <a:buSzPct val="100000"/>
              <a:buNone/>
            </a:pPr>
            <a:r>
              <a:t/>
            </a:r>
            <a:endParaRPr sz="2400"/>
          </a:p>
        </p:txBody>
      </p:sp>
      <p:pic>
        <p:nvPicPr>
          <p:cNvPr id="1268" name="Google Shape;1268;p138"/>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139"/>
          <p:cNvSpPr txBox="1"/>
          <p:nvPr>
            <p:ph type="title"/>
          </p:nvPr>
        </p:nvSpPr>
        <p:spPr>
          <a:xfrm>
            <a:off x="812324" y="719091"/>
            <a:ext cx="9044887" cy="97159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GATED RECURRENT UNIT (GRU)</a:t>
            </a:r>
            <a:endParaRPr/>
          </a:p>
        </p:txBody>
      </p:sp>
      <p:sp>
        <p:nvSpPr>
          <p:cNvPr id="1274" name="Google Shape;1274;p139"/>
          <p:cNvSpPr txBox="1"/>
          <p:nvPr>
            <p:ph idx="1" type="body"/>
          </p:nvPr>
        </p:nvSpPr>
        <p:spPr>
          <a:xfrm>
            <a:off x="838200" y="1930400"/>
            <a:ext cx="9044887" cy="326303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The GRU is a new generation of Recurrent Neural Networks and is very similar to an LSTM.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To solve the vanishing gradient problem of a standard RNN, GRU uses the </a:t>
            </a:r>
            <a:r>
              <a:rPr b="0" i="1" lang="en-US" sz="2000">
                <a:solidFill>
                  <a:srgbClr val="292929"/>
                </a:solidFill>
              </a:rPr>
              <a:t>update gate</a:t>
            </a:r>
            <a:r>
              <a:rPr b="0" i="0" lang="en-US" sz="2000">
                <a:solidFill>
                  <a:srgbClr val="292929"/>
                </a:solidFill>
              </a:rPr>
              <a:t> and </a:t>
            </a:r>
            <a:r>
              <a:rPr b="0" i="1" lang="en-US" sz="2000">
                <a:solidFill>
                  <a:srgbClr val="292929"/>
                </a:solidFill>
              </a:rPr>
              <a:t>reset gate</a:t>
            </a:r>
            <a:r>
              <a:rPr b="0" i="0" lang="en-US" sz="2000">
                <a:solidFill>
                  <a:srgbClr val="292929"/>
                </a:solidFill>
              </a:rPr>
              <a:t>.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These are two gates decide what information should be passed to the output.</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 These two gates can be trained to keep information from many time steps before the actual time step, without washing it through time, or to remove information which is irrelevant for the prediction.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If carefully trained, GRU can perform extremely well even in complex scenarios.</a:t>
            </a:r>
            <a:endParaRPr sz="2000"/>
          </a:p>
        </p:txBody>
      </p:sp>
      <p:pic>
        <p:nvPicPr>
          <p:cNvPr id="1275" name="Google Shape;1275;p139"/>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4"/>
          <p:cNvSpPr txBox="1"/>
          <p:nvPr>
            <p:ph type="title"/>
          </p:nvPr>
        </p:nvSpPr>
        <p:spPr>
          <a:xfrm>
            <a:off x="812324" y="674703"/>
            <a:ext cx="9044887" cy="101598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DISADVANTAGES OF DEEP LEARNING</a:t>
            </a:r>
            <a:endParaRPr/>
          </a:p>
        </p:txBody>
      </p:sp>
      <p:sp>
        <p:nvSpPr>
          <p:cNvPr id="325" name="Google Shape;325;p14"/>
          <p:cNvSpPr txBox="1"/>
          <p:nvPr>
            <p:ph idx="1" type="body"/>
          </p:nvPr>
        </p:nvSpPr>
        <p:spPr>
          <a:xfrm>
            <a:off x="838200" y="1930400"/>
            <a:ext cx="9044887" cy="323640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Font typeface="Arial"/>
              <a:buChar char="•"/>
            </a:pPr>
            <a:r>
              <a:rPr b="0" i="0" lang="en-US" sz="2000">
                <a:solidFill>
                  <a:srgbClr val="000000"/>
                </a:solidFill>
              </a:rPr>
              <a:t>The complete training process relies on the continuous flow of the data, which decreases the scope for improvement in the training process.</a:t>
            </a:r>
            <a:endParaRPr/>
          </a:p>
          <a:p>
            <a:pPr indent="-228600" lvl="0" marL="228600" rtl="0" algn="l">
              <a:lnSpc>
                <a:spcPct val="90000"/>
              </a:lnSpc>
              <a:spcBef>
                <a:spcPts val="1000"/>
              </a:spcBef>
              <a:spcAft>
                <a:spcPts val="0"/>
              </a:spcAft>
              <a:buClr>
                <a:srgbClr val="000000"/>
              </a:buClr>
              <a:buSzPts val="2000"/>
              <a:buFont typeface="Arial"/>
              <a:buChar char="•"/>
            </a:pPr>
            <a:r>
              <a:rPr b="0" i="0" lang="en-US" sz="2000">
                <a:solidFill>
                  <a:srgbClr val="000000"/>
                </a:solidFill>
              </a:rPr>
              <a:t>The cost of computational training significantly increases with an increase in the number of datasets.</a:t>
            </a:r>
            <a:endParaRPr/>
          </a:p>
          <a:p>
            <a:pPr indent="-228600" lvl="0" marL="228600" rtl="0" algn="l">
              <a:lnSpc>
                <a:spcPct val="90000"/>
              </a:lnSpc>
              <a:spcBef>
                <a:spcPts val="1000"/>
              </a:spcBef>
              <a:spcAft>
                <a:spcPts val="0"/>
              </a:spcAft>
              <a:buClr>
                <a:srgbClr val="000000"/>
              </a:buClr>
              <a:buSzPts val="2000"/>
              <a:buFont typeface="Arial"/>
              <a:buChar char="•"/>
            </a:pPr>
            <a:r>
              <a:rPr b="0" i="0" lang="en-US" sz="2000">
                <a:solidFill>
                  <a:srgbClr val="000000"/>
                </a:solidFill>
              </a:rPr>
              <a:t>Lack of transparency in fault revision. No intermediate steps to provide the arguments for a certain fault. In order to resolve the issue, a complete algorithm gets revised. </a:t>
            </a:r>
            <a:endParaRPr/>
          </a:p>
          <a:p>
            <a:pPr indent="-228600" lvl="0" marL="228600" rtl="0" algn="l">
              <a:lnSpc>
                <a:spcPct val="90000"/>
              </a:lnSpc>
              <a:spcBef>
                <a:spcPts val="1000"/>
              </a:spcBef>
              <a:spcAft>
                <a:spcPts val="0"/>
              </a:spcAft>
              <a:buClr>
                <a:srgbClr val="000000"/>
              </a:buClr>
              <a:buSzPts val="2000"/>
              <a:buFont typeface="Arial"/>
              <a:buChar char="•"/>
            </a:pPr>
            <a:r>
              <a:rPr b="0" i="0" lang="en-US" sz="2000">
                <a:solidFill>
                  <a:srgbClr val="000000"/>
                </a:solidFill>
              </a:rPr>
              <a:t>Need for expensive resources, high-speed processing units and powerful GPU’s for training the data sets.</a:t>
            </a:r>
            <a:endParaRPr/>
          </a:p>
        </p:txBody>
      </p:sp>
      <p:pic>
        <p:nvPicPr>
          <p:cNvPr id="326" name="Google Shape;326;p14"/>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pic>
        <p:nvPicPr>
          <p:cNvPr id="1280" name="Google Shape;1280;p140"/>
          <p:cNvPicPr preferRelativeResize="0"/>
          <p:nvPr>
            <p:ph idx="1" type="body"/>
          </p:nvPr>
        </p:nvPicPr>
        <p:blipFill rotWithShape="1">
          <a:blip r:embed="rId3">
            <a:alphaModFix/>
          </a:blip>
          <a:srcRect b="0" l="0" r="0" t="0"/>
          <a:stretch/>
        </p:blipFill>
        <p:spPr>
          <a:xfrm>
            <a:off x="2518476" y="1930400"/>
            <a:ext cx="5685023" cy="4275138"/>
          </a:xfrm>
          <a:prstGeom prst="rect">
            <a:avLst/>
          </a:prstGeom>
          <a:noFill/>
          <a:ln>
            <a:noFill/>
          </a:ln>
        </p:spPr>
      </p:pic>
      <p:sp>
        <p:nvSpPr>
          <p:cNvPr id="1281" name="Google Shape;1281;p140"/>
          <p:cNvSpPr txBox="1"/>
          <p:nvPr>
            <p:ph type="title"/>
          </p:nvPr>
        </p:nvSpPr>
        <p:spPr>
          <a:xfrm>
            <a:off x="812800" y="652462"/>
            <a:ext cx="9043988"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GATED RECURRENT UNIT (GRU)</a:t>
            </a:r>
            <a:endParaRPr/>
          </a:p>
        </p:txBody>
      </p:sp>
      <p:pic>
        <p:nvPicPr>
          <p:cNvPr id="1282" name="Google Shape;1282;p140"/>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141"/>
          <p:cNvSpPr txBox="1"/>
          <p:nvPr>
            <p:ph idx="1" type="body"/>
          </p:nvPr>
        </p:nvSpPr>
        <p:spPr>
          <a:xfrm>
            <a:off x="838200" y="1930400"/>
            <a:ext cx="9044887" cy="264160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Reset Gate</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The first gate is the reset gate. </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It determines how to combine the new input with the previous memory, deciding how much of the information from previous time steps can be forgotten. </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First the weighted sum between the input </a:t>
            </a:r>
            <a:r>
              <a:rPr b="0" i="1" lang="en-US" sz="2000">
                <a:solidFill>
                  <a:srgbClr val="292929"/>
                </a:solidFill>
              </a:rPr>
              <a:t>x(t)</a:t>
            </a:r>
            <a:r>
              <a:rPr b="0" i="0" lang="en-US" sz="2000">
                <a:solidFill>
                  <a:srgbClr val="292929"/>
                </a:solidFill>
              </a:rPr>
              <a:t> and the memory </a:t>
            </a:r>
            <a:r>
              <a:rPr b="0" i="1" lang="en-US" sz="2000">
                <a:solidFill>
                  <a:srgbClr val="292929"/>
                </a:solidFill>
              </a:rPr>
              <a:t>h(t-1), </a:t>
            </a:r>
            <a:r>
              <a:rPr b="0" i="0" lang="en-US" sz="2000">
                <a:solidFill>
                  <a:srgbClr val="292929"/>
                </a:solidFill>
              </a:rPr>
              <a:t>which holds the information for the previous </a:t>
            </a:r>
            <a:r>
              <a:rPr b="0" i="1" lang="en-US" sz="2000">
                <a:solidFill>
                  <a:srgbClr val="292929"/>
                </a:solidFill>
              </a:rPr>
              <a:t>t-1</a:t>
            </a:r>
            <a:r>
              <a:rPr b="0" i="0" lang="en-US" sz="2000">
                <a:solidFill>
                  <a:srgbClr val="292929"/>
                </a:solidFill>
              </a:rPr>
              <a:t> steps, is performed. </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Then a sigmoid activation function is applied to squash the result between 0 and 1.</a:t>
            </a:r>
            <a:endParaRPr/>
          </a:p>
        </p:txBody>
      </p:sp>
      <p:pic>
        <p:nvPicPr>
          <p:cNvPr id="1288" name="Google Shape;1288;p141"/>
          <p:cNvPicPr preferRelativeResize="0"/>
          <p:nvPr/>
        </p:nvPicPr>
        <p:blipFill rotWithShape="1">
          <a:blip r:embed="rId3">
            <a:alphaModFix/>
          </a:blip>
          <a:srcRect b="0" l="0" r="0" t="0"/>
          <a:stretch/>
        </p:blipFill>
        <p:spPr>
          <a:xfrm>
            <a:off x="3225045" y="4630737"/>
            <a:ext cx="3629025" cy="361950"/>
          </a:xfrm>
          <a:prstGeom prst="rect">
            <a:avLst/>
          </a:prstGeom>
          <a:noFill/>
          <a:ln>
            <a:noFill/>
          </a:ln>
        </p:spPr>
      </p:pic>
      <p:sp>
        <p:nvSpPr>
          <p:cNvPr id="1289" name="Google Shape;1289;p141"/>
          <p:cNvSpPr txBox="1"/>
          <p:nvPr>
            <p:ph type="title"/>
          </p:nvPr>
        </p:nvSpPr>
        <p:spPr>
          <a:xfrm>
            <a:off x="812800" y="710214"/>
            <a:ext cx="9043988" cy="9804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STRUCTURE OF GRU:</a:t>
            </a:r>
            <a:endParaRPr/>
          </a:p>
        </p:txBody>
      </p:sp>
      <p:pic>
        <p:nvPicPr>
          <p:cNvPr id="1290" name="Google Shape;1290;p141"/>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142"/>
          <p:cNvSpPr txBox="1"/>
          <p:nvPr>
            <p:ph idx="1" type="body"/>
          </p:nvPr>
        </p:nvSpPr>
        <p:spPr>
          <a:xfrm>
            <a:off x="838200" y="1930400"/>
            <a:ext cx="9044887" cy="307660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Update Gate</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The second gate is the update gate. </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It helps the model to determine how much of the information from previous time steps needs to be passed along to the future.</a:t>
            </a:r>
            <a:r>
              <a:rPr b="1" i="0" lang="en-US" sz="2000">
                <a:solidFill>
                  <a:srgbClr val="292929"/>
                </a:solidFill>
              </a:rPr>
              <a:t> </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That is really powerful because the model can decide to copy all the information from the past and eliminate the risk of vanishing gradient problem. </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The formula to calculate it is the analogous to the one for the reset gate, but the difference comes in the weights and the gate’s usage (it will be clear in the calculation of the memory).</a:t>
            </a:r>
            <a:endParaRPr/>
          </a:p>
        </p:txBody>
      </p:sp>
      <p:pic>
        <p:nvPicPr>
          <p:cNvPr id="1296" name="Google Shape;1296;p142"/>
          <p:cNvPicPr preferRelativeResize="0"/>
          <p:nvPr/>
        </p:nvPicPr>
        <p:blipFill rotWithShape="1">
          <a:blip r:embed="rId3">
            <a:alphaModFix/>
          </a:blip>
          <a:srcRect b="0" l="0" r="0" t="0"/>
          <a:stretch/>
        </p:blipFill>
        <p:spPr>
          <a:xfrm>
            <a:off x="3482154" y="5138321"/>
            <a:ext cx="3705225" cy="381000"/>
          </a:xfrm>
          <a:prstGeom prst="rect">
            <a:avLst/>
          </a:prstGeom>
          <a:noFill/>
          <a:ln>
            <a:noFill/>
          </a:ln>
        </p:spPr>
      </p:pic>
      <p:pic>
        <p:nvPicPr>
          <p:cNvPr id="1297" name="Google Shape;1297;p142"/>
          <p:cNvPicPr preferRelativeResize="0"/>
          <p:nvPr/>
        </p:nvPicPr>
        <p:blipFill rotWithShape="1">
          <a:blip r:embed="rId4">
            <a:alphaModFix/>
          </a:blip>
          <a:srcRect b="0" l="0" r="0" t="0"/>
          <a:stretch/>
        </p:blipFill>
        <p:spPr>
          <a:xfrm>
            <a:off x="0" y="-26633"/>
            <a:ext cx="1592718" cy="655377"/>
          </a:xfrm>
          <a:prstGeom prst="rect">
            <a:avLst/>
          </a:prstGeom>
          <a:noFill/>
          <a:ln>
            <a:noFill/>
          </a:ln>
        </p:spPr>
      </p:pic>
      <p:sp>
        <p:nvSpPr>
          <p:cNvPr id="1298" name="Google Shape;1298;p142"/>
          <p:cNvSpPr txBox="1"/>
          <p:nvPr>
            <p:ph type="title"/>
          </p:nvPr>
        </p:nvSpPr>
        <p:spPr>
          <a:xfrm>
            <a:off x="812800" y="628744"/>
            <a:ext cx="9043988"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STRUCTURE OF GRU:</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143"/>
          <p:cNvSpPr txBox="1"/>
          <p:nvPr>
            <p:ph idx="1" type="body"/>
          </p:nvPr>
        </p:nvSpPr>
        <p:spPr>
          <a:xfrm>
            <a:off x="838200" y="1930400"/>
            <a:ext cx="9044887" cy="240190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Current memory</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The memory content uses the reset gate to store the relevant information from the past. </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To obtain it, first the multiplication element by element between the output of the reset gate </a:t>
            </a:r>
            <a:r>
              <a:rPr b="0" i="1" lang="en-US" sz="2000">
                <a:solidFill>
                  <a:srgbClr val="292929"/>
                </a:solidFill>
              </a:rPr>
              <a:t>r(t)</a:t>
            </a:r>
            <a:r>
              <a:rPr b="0" i="0" lang="en-US" sz="2000">
                <a:solidFill>
                  <a:srgbClr val="292929"/>
                </a:solidFill>
              </a:rPr>
              <a:t> and the final memory at the previous time step </a:t>
            </a:r>
            <a:r>
              <a:rPr b="0" i="1" lang="en-US" sz="2000">
                <a:solidFill>
                  <a:srgbClr val="292929"/>
                </a:solidFill>
              </a:rPr>
              <a:t>h(t-1) </a:t>
            </a:r>
            <a:r>
              <a:rPr b="0" i="0" lang="en-US" sz="2000">
                <a:solidFill>
                  <a:srgbClr val="292929"/>
                </a:solidFill>
              </a:rPr>
              <a:t>is computed, then the weighted sum between the result and the input </a:t>
            </a:r>
            <a:r>
              <a:rPr b="0" i="1" lang="en-US" sz="2000">
                <a:solidFill>
                  <a:srgbClr val="292929"/>
                </a:solidFill>
              </a:rPr>
              <a:t>x(t)</a:t>
            </a:r>
            <a:r>
              <a:rPr b="0" i="0" lang="en-US" sz="2000">
                <a:solidFill>
                  <a:srgbClr val="292929"/>
                </a:solidFill>
              </a:rPr>
              <a:t> is performed. </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Finally, the nonlinear activation function </a:t>
            </a:r>
            <a:r>
              <a:rPr b="0" i="1" lang="en-US" sz="2000">
                <a:solidFill>
                  <a:srgbClr val="292929"/>
                </a:solidFill>
              </a:rPr>
              <a:t>tanh </a:t>
            </a:r>
            <a:r>
              <a:rPr b="0" i="0" lang="en-US" sz="2000">
                <a:solidFill>
                  <a:srgbClr val="292929"/>
                </a:solidFill>
              </a:rPr>
              <a:t>is applied.</a:t>
            </a:r>
            <a:endParaRPr/>
          </a:p>
        </p:txBody>
      </p:sp>
      <p:pic>
        <p:nvPicPr>
          <p:cNvPr id="1304" name="Google Shape;1304;p143"/>
          <p:cNvPicPr preferRelativeResize="0"/>
          <p:nvPr/>
        </p:nvPicPr>
        <p:blipFill rotWithShape="1">
          <a:blip r:embed="rId3">
            <a:alphaModFix/>
          </a:blip>
          <a:srcRect b="0" l="0" r="0" t="0"/>
          <a:stretch/>
        </p:blipFill>
        <p:spPr>
          <a:xfrm>
            <a:off x="0" y="-26633"/>
            <a:ext cx="1592718" cy="655377"/>
          </a:xfrm>
          <a:prstGeom prst="rect">
            <a:avLst/>
          </a:prstGeom>
          <a:noFill/>
          <a:ln>
            <a:noFill/>
          </a:ln>
        </p:spPr>
      </p:pic>
      <p:sp>
        <p:nvSpPr>
          <p:cNvPr id="1305" name="Google Shape;1305;p143"/>
          <p:cNvSpPr txBox="1"/>
          <p:nvPr>
            <p:ph type="title"/>
          </p:nvPr>
        </p:nvSpPr>
        <p:spPr>
          <a:xfrm>
            <a:off x="812800" y="628744"/>
            <a:ext cx="9043988"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STRUCTURE OF GRU:</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144"/>
          <p:cNvSpPr txBox="1"/>
          <p:nvPr>
            <p:ph idx="1" type="body"/>
          </p:nvPr>
        </p:nvSpPr>
        <p:spPr>
          <a:xfrm>
            <a:off x="838200" y="1930400"/>
            <a:ext cx="9044887" cy="279252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Final Memory</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As the last step, the network needs to calculate </a:t>
            </a:r>
            <a:r>
              <a:rPr b="0" i="1" lang="en-US" sz="2000">
                <a:solidFill>
                  <a:srgbClr val="292929"/>
                </a:solidFill>
              </a:rPr>
              <a:t>h(t)</a:t>
            </a:r>
            <a:r>
              <a:rPr b="0" i="0" lang="en-US" sz="2000">
                <a:solidFill>
                  <a:srgbClr val="292929"/>
                </a:solidFill>
              </a:rPr>
              <a:t>, that is the</a:t>
            </a:r>
            <a:r>
              <a:rPr b="0" i="1" lang="en-US" sz="2000">
                <a:solidFill>
                  <a:srgbClr val="292929"/>
                </a:solidFill>
              </a:rPr>
              <a:t> </a:t>
            </a:r>
            <a:r>
              <a:rPr b="0" i="0" lang="en-US" sz="2000">
                <a:solidFill>
                  <a:srgbClr val="292929"/>
                </a:solidFill>
              </a:rPr>
              <a:t>vector which holds information for the current unit and passes it to the next time step. </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It determines what to collect from the current memory content </a:t>
            </a:r>
            <a:r>
              <a:rPr b="0" i="1" lang="en-US" sz="2000">
                <a:solidFill>
                  <a:srgbClr val="292929"/>
                </a:solidFill>
              </a:rPr>
              <a:t>h</a:t>
            </a:r>
            <a:r>
              <a:rPr b="0" i="0" lang="en-US" sz="2000">
                <a:solidFill>
                  <a:srgbClr val="292929"/>
                </a:solidFill>
              </a:rPr>
              <a:t>~</a:t>
            </a:r>
            <a:r>
              <a:rPr b="0" i="1" lang="en-US" sz="2000">
                <a:solidFill>
                  <a:srgbClr val="292929"/>
                </a:solidFill>
              </a:rPr>
              <a:t>(t)</a:t>
            </a:r>
            <a:r>
              <a:rPr b="0" i="0" lang="en-US" sz="2000">
                <a:solidFill>
                  <a:srgbClr val="292929"/>
                </a:solidFill>
              </a:rPr>
              <a:t> and what from the previous steps </a:t>
            </a:r>
            <a:r>
              <a:rPr b="0" i="1" lang="en-US" sz="2000">
                <a:solidFill>
                  <a:srgbClr val="292929"/>
                </a:solidFill>
              </a:rPr>
              <a:t>h(t-1)</a:t>
            </a:r>
            <a:r>
              <a:rPr b="0" i="0" lang="en-US" sz="2000">
                <a:solidFill>
                  <a:srgbClr val="292929"/>
                </a:solidFill>
              </a:rPr>
              <a:t>. </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It is computed applying the element by element multiplication between the update gate </a:t>
            </a:r>
            <a:r>
              <a:rPr b="0" i="1" lang="en-US" sz="2000">
                <a:solidFill>
                  <a:srgbClr val="292929"/>
                </a:solidFill>
              </a:rPr>
              <a:t>z_t</a:t>
            </a:r>
            <a:r>
              <a:rPr b="0" i="0" lang="en-US" sz="2000">
                <a:solidFill>
                  <a:srgbClr val="292929"/>
                </a:solidFill>
              </a:rPr>
              <a:t> and </a:t>
            </a:r>
            <a:r>
              <a:rPr b="0" i="1" lang="en-US" sz="2000">
                <a:solidFill>
                  <a:srgbClr val="292929"/>
                </a:solidFill>
              </a:rPr>
              <a:t>h_(t-1)</a:t>
            </a:r>
            <a:r>
              <a:rPr b="0" i="0" lang="en-US" sz="2000">
                <a:solidFill>
                  <a:srgbClr val="292929"/>
                </a:solidFill>
              </a:rPr>
              <a:t>, and between </a:t>
            </a:r>
            <a:r>
              <a:rPr b="0" i="1" lang="en-US" sz="2000">
                <a:solidFill>
                  <a:srgbClr val="292929"/>
                </a:solidFill>
              </a:rPr>
              <a:t>(1-z_t)</a:t>
            </a:r>
            <a:r>
              <a:rPr b="0" i="0" lang="en-US" sz="2000">
                <a:solidFill>
                  <a:srgbClr val="292929"/>
                </a:solidFill>
              </a:rPr>
              <a:t> and </a:t>
            </a:r>
            <a:r>
              <a:rPr b="0" i="1" lang="en-US" sz="2000">
                <a:solidFill>
                  <a:srgbClr val="292929"/>
                </a:solidFill>
              </a:rPr>
              <a:t>h~(t)</a:t>
            </a:r>
            <a:r>
              <a:rPr b="0" i="0" lang="en-US" sz="2000">
                <a:solidFill>
                  <a:srgbClr val="292929"/>
                </a:solidFill>
              </a:rPr>
              <a:t>, and finally performing yhr weighted sum between the two results</a:t>
            </a:r>
            <a:r>
              <a:rPr b="0" i="1" lang="en-US" sz="2000">
                <a:solidFill>
                  <a:srgbClr val="292929"/>
                </a:solidFill>
              </a:rPr>
              <a:t>.</a:t>
            </a:r>
            <a:endParaRPr b="0" i="0" sz="2000">
              <a:solidFill>
                <a:srgbClr val="292929"/>
              </a:solidFill>
            </a:endParaRPr>
          </a:p>
        </p:txBody>
      </p:sp>
      <p:pic>
        <p:nvPicPr>
          <p:cNvPr id="1311" name="Google Shape;1311;p144"/>
          <p:cNvPicPr preferRelativeResize="0"/>
          <p:nvPr/>
        </p:nvPicPr>
        <p:blipFill rotWithShape="1">
          <a:blip r:embed="rId3">
            <a:alphaModFix/>
          </a:blip>
          <a:srcRect b="0" l="0" r="0" t="0"/>
          <a:stretch/>
        </p:blipFill>
        <p:spPr>
          <a:xfrm>
            <a:off x="0" y="-26633"/>
            <a:ext cx="1592718" cy="655377"/>
          </a:xfrm>
          <a:prstGeom prst="rect">
            <a:avLst/>
          </a:prstGeom>
          <a:noFill/>
          <a:ln>
            <a:noFill/>
          </a:ln>
        </p:spPr>
      </p:pic>
      <p:sp>
        <p:nvSpPr>
          <p:cNvPr id="1312" name="Google Shape;1312;p144"/>
          <p:cNvSpPr txBox="1"/>
          <p:nvPr>
            <p:ph type="title"/>
          </p:nvPr>
        </p:nvSpPr>
        <p:spPr>
          <a:xfrm>
            <a:off x="812800" y="628744"/>
            <a:ext cx="9043988"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STRUCTURE OF GRU:</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45"/>
          <p:cNvSpPr txBox="1"/>
          <p:nvPr>
            <p:ph type="title"/>
          </p:nvPr>
        </p:nvSpPr>
        <p:spPr>
          <a:xfrm>
            <a:off x="812324" y="710214"/>
            <a:ext cx="9044887" cy="9804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IS A TIME SERIES?</a:t>
            </a:r>
            <a:endParaRPr sz="4000">
              <a:solidFill>
                <a:srgbClr val="00468D"/>
              </a:solidFill>
              <a:latin typeface="Arial"/>
              <a:ea typeface="Arial"/>
              <a:cs typeface="Arial"/>
              <a:sym typeface="Arial"/>
            </a:endParaRPr>
          </a:p>
        </p:txBody>
      </p:sp>
      <p:sp>
        <p:nvSpPr>
          <p:cNvPr id="1318" name="Google Shape;1318;p145"/>
          <p:cNvSpPr txBox="1"/>
          <p:nvPr>
            <p:ph idx="1" type="body"/>
          </p:nvPr>
        </p:nvSpPr>
        <p:spPr>
          <a:xfrm>
            <a:off x="838200" y="1930400"/>
            <a:ext cx="9044887" cy="3209771"/>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111111"/>
              </a:buClr>
              <a:buSzPts val="2000"/>
              <a:buFont typeface="Arial"/>
              <a:buChar char="•"/>
            </a:pPr>
            <a:r>
              <a:rPr b="0" i="0" lang="en-US" sz="2000">
                <a:solidFill>
                  <a:srgbClr val="111111"/>
                </a:solidFill>
              </a:rPr>
              <a:t>A time series is a data set that tracks a sample over time.</a:t>
            </a:r>
            <a:endParaRPr/>
          </a:p>
          <a:p>
            <a:pPr indent="-228600" lvl="0" marL="228600" rtl="0" algn="l">
              <a:lnSpc>
                <a:spcPct val="90000"/>
              </a:lnSpc>
              <a:spcBef>
                <a:spcPts val="1000"/>
              </a:spcBef>
              <a:spcAft>
                <a:spcPts val="0"/>
              </a:spcAft>
              <a:buClr>
                <a:srgbClr val="111111"/>
              </a:buClr>
              <a:buSzPts val="2000"/>
              <a:buFont typeface="Arial"/>
              <a:buChar char="•"/>
            </a:pPr>
            <a:r>
              <a:rPr b="0" i="0" lang="en-US" sz="2000">
                <a:solidFill>
                  <a:srgbClr val="111111"/>
                </a:solidFill>
              </a:rPr>
              <a:t>In particular, a time series allows one to see what factors influence certain variables from period to period.</a:t>
            </a:r>
            <a:endParaRPr/>
          </a:p>
          <a:p>
            <a:pPr indent="-228600" lvl="0" marL="228600" rtl="0" algn="l">
              <a:lnSpc>
                <a:spcPct val="90000"/>
              </a:lnSpc>
              <a:spcBef>
                <a:spcPts val="1000"/>
              </a:spcBef>
              <a:spcAft>
                <a:spcPts val="0"/>
              </a:spcAft>
              <a:buClr>
                <a:srgbClr val="111111"/>
              </a:buClr>
              <a:buSzPts val="2000"/>
              <a:buFont typeface="Arial"/>
              <a:buChar char="•"/>
            </a:pPr>
            <a:r>
              <a:rPr b="0" i="0" lang="en-US" sz="2000">
                <a:solidFill>
                  <a:srgbClr val="111111"/>
                </a:solidFill>
              </a:rPr>
              <a:t>Time series analysis can be useful to see how a given asset, security, or economic variable changes over time.</a:t>
            </a:r>
            <a:endParaRPr/>
          </a:p>
          <a:p>
            <a:pPr indent="-228600" lvl="0" marL="228600" rtl="0" algn="l">
              <a:lnSpc>
                <a:spcPct val="90000"/>
              </a:lnSpc>
              <a:spcBef>
                <a:spcPts val="1000"/>
              </a:spcBef>
              <a:spcAft>
                <a:spcPts val="0"/>
              </a:spcAft>
              <a:buClr>
                <a:srgbClr val="111111"/>
              </a:buClr>
              <a:buSzPts val="2000"/>
              <a:buFont typeface="Arial"/>
              <a:buChar char="•"/>
            </a:pPr>
            <a:r>
              <a:rPr b="0" i="0" lang="en-US" sz="2000">
                <a:solidFill>
                  <a:srgbClr val="111111"/>
                </a:solidFill>
              </a:rPr>
              <a:t>Forecasting methods using time series are used in both fundamental and technical analysis.</a:t>
            </a:r>
            <a:endParaRPr/>
          </a:p>
          <a:p>
            <a:pPr indent="-228600" lvl="0" marL="228600" rtl="0" algn="l">
              <a:lnSpc>
                <a:spcPct val="90000"/>
              </a:lnSpc>
              <a:spcBef>
                <a:spcPts val="1000"/>
              </a:spcBef>
              <a:spcAft>
                <a:spcPts val="0"/>
              </a:spcAft>
              <a:buClr>
                <a:srgbClr val="111111"/>
              </a:buClr>
              <a:buSzPts val="2000"/>
              <a:buFont typeface="Arial"/>
              <a:buChar char="•"/>
            </a:pPr>
            <a:r>
              <a:rPr b="0" i="0" lang="en-US" sz="2000">
                <a:solidFill>
                  <a:srgbClr val="111111"/>
                </a:solidFill>
              </a:rPr>
              <a:t>Although cross-sectional data is seen as the opposite of time series, the two are often used together in practice.</a:t>
            </a:r>
            <a:endParaRPr/>
          </a:p>
        </p:txBody>
      </p:sp>
      <p:pic>
        <p:nvPicPr>
          <p:cNvPr id="1319" name="Google Shape;1319;p145"/>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46"/>
          <p:cNvSpPr txBox="1"/>
          <p:nvPr>
            <p:ph type="title"/>
          </p:nvPr>
        </p:nvSpPr>
        <p:spPr>
          <a:xfrm>
            <a:off x="812324" y="652462"/>
            <a:ext cx="9044887"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IS TIME SERIES ANALYSIS?</a:t>
            </a:r>
            <a:endParaRPr sz="4000">
              <a:solidFill>
                <a:srgbClr val="00468D"/>
              </a:solidFill>
              <a:latin typeface="Arial"/>
              <a:ea typeface="Arial"/>
              <a:cs typeface="Arial"/>
              <a:sym typeface="Arial"/>
            </a:endParaRPr>
          </a:p>
        </p:txBody>
      </p:sp>
      <p:sp>
        <p:nvSpPr>
          <p:cNvPr id="1325" name="Google Shape;1325;p146"/>
          <p:cNvSpPr txBox="1"/>
          <p:nvPr>
            <p:ph idx="1" type="body"/>
          </p:nvPr>
        </p:nvSpPr>
        <p:spPr>
          <a:xfrm>
            <a:off x="838200" y="1930400"/>
            <a:ext cx="9044887" cy="334293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Time series analysis is a specific way of analyzing a sequence of data points collected over an interval of time. </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rPr>
              <a:t>In time series analysis, analysts record data points at consistent intervals over a set period of time rather than just recording the data points intermittently or randomly. </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rPr>
              <a:t>However, this type of analysis is not merely the act of collecting data over time.</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rPr>
              <a:t> What sets time series data apart from other data is that the analysis can show how variables change over time. </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rPr>
              <a:t>In other words, time is a crucial variable because it shows how the data adjusts over the course of the data points as well as the final results. </a:t>
            </a:r>
            <a:endParaRPr/>
          </a:p>
        </p:txBody>
      </p:sp>
      <p:pic>
        <p:nvPicPr>
          <p:cNvPr id="1326" name="Google Shape;1326;p146"/>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147"/>
          <p:cNvSpPr txBox="1"/>
          <p:nvPr>
            <p:ph idx="1" type="body"/>
          </p:nvPr>
        </p:nvSpPr>
        <p:spPr>
          <a:xfrm>
            <a:off x="838200" y="1930400"/>
            <a:ext cx="9044887" cy="3396202"/>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It provides an additional source of information and a set order of dependencies between the data. </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rPr>
              <a:t>Time series analysis typically requires a large number of data points to ensure consistency and reliability. </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rPr>
              <a:t>An extensive data set ensures you have a representative sample size and that analysis can cut through noisy data. </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rPr>
              <a:t>It also ensures that any trends or patterns discovered are not outliers and can account for seasonal variance. </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rPr>
              <a:t>Additionally, time series data can be used for forecasting—predicting future data based on historical data.</a:t>
            </a:r>
            <a:endParaRPr sz="2000"/>
          </a:p>
        </p:txBody>
      </p:sp>
      <p:sp>
        <p:nvSpPr>
          <p:cNvPr id="1332" name="Google Shape;1332;p147"/>
          <p:cNvSpPr txBox="1"/>
          <p:nvPr>
            <p:ph type="title"/>
          </p:nvPr>
        </p:nvSpPr>
        <p:spPr>
          <a:xfrm>
            <a:off x="812800" y="365125"/>
            <a:ext cx="90439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IS TIME SERIES ANALYSIS?</a:t>
            </a:r>
            <a:endParaRPr sz="4000">
              <a:solidFill>
                <a:srgbClr val="00468D"/>
              </a:solidFill>
              <a:latin typeface="Arial"/>
              <a:ea typeface="Arial"/>
              <a:cs typeface="Arial"/>
              <a:sym typeface="Arial"/>
            </a:endParaRPr>
          </a:p>
        </p:txBody>
      </p:sp>
      <p:pic>
        <p:nvPicPr>
          <p:cNvPr id="1333" name="Google Shape;1333;p147"/>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148"/>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WHY ORGANIZATIONS USE </a:t>
            </a:r>
            <a:br>
              <a:rPr lang="en-US" sz="4000">
                <a:solidFill>
                  <a:srgbClr val="00468D"/>
                </a:solidFill>
                <a:latin typeface="Arial"/>
                <a:ea typeface="Arial"/>
                <a:cs typeface="Arial"/>
                <a:sym typeface="Arial"/>
              </a:rPr>
            </a:br>
            <a:r>
              <a:rPr lang="en-US" sz="4000">
                <a:solidFill>
                  <a:srgbClr val="00468D"/>
                </a:solidFill>
                <a:latin typeface="Arial"/>
                <a:ea typeface="Arial"/>
                <a:cs typeface="Arial"/>
                <a:sym typeface="Arial"/>
              </a:rPr>
              <a:t>TIME SERIES DATA ANALYSIS?</a:t>
            </a:r>
            <a:endParaRPr sz="4000">
              <a:solidFill>
                <a:srgbClr val="00468D"/>
              </a:solidFill>
              <a:latin typeface="Arial"/>
              <a:ea typeface="Arial"/>
              <a:cs typeface="Arial"/>
              <a:sym typeface="Arial"/>
            </a:endParaRPr>
          </a:p>
        </p:txBody>
      </p:sp>
      <p:sp>
        <p:nvSpPr>
          <p:cNvPr id="1339" name="Google Shape;1339;p148"/>
          <p:cNvSpPr txBox="1"/>
          <p:nvPr>
            <p:ph idx="1" type="body"/>
          </p:nvPr>
        </p:nvSpPr>
        <p:spPr>
          <a:xfrm>
            <a:off x="838200" y="1930400"/>
            <a:ext cx="9044887" cy="2899052"/>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b="0" i="0" lang="en-US" sz="2200"/>
              <a:t>Time series analysis helps organizations understand the underlying causes of trends or systemic patterns over time. </a:t>
            </a:r>
            <a:endParaRPr/>
          </a:p>
          <a:p>
            <a:pPr indent="-228600" lvl="0" marL="228600" rtl="0" algn="l">
              <a:lnSpc>
                <a:spcPct val="90000"/>
              </a:lnSpc>
              <a:spcBef>
                <a:spcPts val="1000"/>
              </a:spcBef>
              <a:spcAft>
                <a:spcPts val="0"/>
              </a:spcAft>
              <a:buClr>
                <a:schemeClr val="dk1"/>
              </a:buClr>
              <a:buSzPts val="2200"/>
              <a:buChar char="•"/>
            </a:pPr>
            <a:r>
              <a:rPr b="0" i="0" lang="en-US" sz="2200"/>
              <a:t>Using data visualizations, business users can see seasonal trends and dig deeper into why these trends occur. </a:t>
            </a:r>
            <a:endParaRPr/>
          </a:p>
          <a:p>
            <a:pPr indent="-228600" lvl="0" marL="228600" rtl="0" algn="l">
              <a:lnSpc>
                <a:spcPct val="90000"/>
              </a:lnSpc>
              <a:spcBef>
                <a:spcPts val="1000"/>
              </a:spcBef>
              <a:spcAft>
                <a:spcPts val="0"/>
              </a:spcAft>
              <a:buClr>
                <a:schemeClr val="dk1"/>
              </a:buClr>
              <a:buSzPts val="2200"/>
              <a:buChar char="•"/>
            </a:pPr>
            <a:r>
              <a:rPr b="0" i="0" lang="en-US" sz="2200"/>
              <a:t>With modern analytics platforms, </a:t>
            </a:r>
            <a:r>
              <a:rPr lang="en-US" sz="2200"/>
              <a:t>these visualizations can go far beyond line graphs.</a:t>
            </a:r>
            <a:endParaRPr b="0" i="0" sz="2200" u="none" strike="noStrike"/>
          </a:p>
          <a:p>
            <a:pPr indent="-228600" lvl="0" marL="228600" rtl="0" algn="l">
              <a:lnSpc>
                <a:spcPct val="90000"/>
              </a:lnSpc>
              <a:spcBef>
                <a:spcPts val="1000"/>
              </a:spcBef>
              <a:spcAft>
                <a:spcPts val="0"/>
              </a:spcAft>
              <a:buClr>
                <a:schemeClr val="dk1"/>
              </a:buClr>
              <a:buSzPts val="2200"/>
              <a:buChar char="•"/>
            </a:pPr>
            <a:r>
              <a:rPr b="0" i="0" lang="en-US" sz="2200"/>
              <a:t> When organizations analyze data over consistent intervals, they can also use time series forecasting to predict the likelihood of future events. </a:t>
            </a:r>
            <a:endParaRPr/>
          </a:p>
        </p:txBody>
      </p:sp>
      <p:pic>
        <p:nvPicPr>
          <p:cNvPr id="1340" name="Google Shape;1340;p148"/>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149"/>
          <p:cNvSpPr txBox="1"/>
          <p:nvPr>
            <p:ph idx="1" type="body"/>
          </p:nvPr>
        </p:nvSpPr>
        <p:spPr>
          <a:xfrm>
            <a:off x="838200" y="1930400"/>
            <a:ext cx="9044887" cy="254394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b="0" i="0" lang="en-US" sz="2200"/>
              <a:t>Time series forecasting is part of predictive analytics.</a:t>
            </a:r>
            <a:endParaRPr/>
          </a:p>
          <a:p>
            <a:pPr indent="-228600" lvl="0" marL="228600" rtl="0" algn="l">
              <a:lnSpc>
                <a:spcPct val="90000"/>
              </a:lnSpc>
              <a:spcBef>
                <a:spcPts val="1000"/>
              </a:spcBef>
              <a:spcAft>
                <a:spcPts val="0"/>
              </a:spcAft>
              <a:buClr>
                <a:schemeClr val="dk1"/>
              </a:buClr>
              <a:buSzPts val="2200"/>
              <a:buChar char="•"/>
            </a:pPr>
            <a:r>
              <a:rPr b="0" i="0" lang="en-US" sz="2200"/>
              <a:t> It can show likely changes in the data, like seasonality or cyclic behavior, which provides a better understanding of data variables and helps forecast better. </a:t>
            </a:r>
            <a:endParaRPr/>
          </a:p>
          <a:p>
            <a:pPr indent="-228600" lvl="0" marL="228600" rtl="0" algn="l">
              <a:lnSpc>
                <a:spcPct val="90000"/>
              </a:lnSpc>
              <a:spcBef>
                <a:spcPts val="1000"/>
              </a:spcBef>
              <a:spcAft>
                <a:spcPts val="0"/>
              </a:spcAft>
              <a:buClr>
                <a:schemeClr val="dk1"/>
              </a:buClr>
              <a:buSzPts val="2200"/>
              <a:buChar char="•"/>
            </a:pPr>
            <a:r>
              <a:rPr b="0" i="0" lang="en-US" sz="2200"/>
              <a:t>Today’s technology allows us to collect massive amounts of data every day and it’s easier than ever to gather enough consistent data for comprehensive analysis.</a:t>
            </a:r>
            <a:endParaRPr sz="2200"/>
          </a:p>
        </p:txBody>
      </p:sp>
      <p:sp>
        <p:nvSpPr>
          <p:cNvPr id="1346" name="Google Shape;1346;p149"/>
          <p:cNvSpPr txBox="1"/>
          <p:nvPr>
            <p:ph type="title"/>
          </p:nvPr>
        </p:nvSpPr>
        <p:spPr>
          <a:xfrm>
            <a:off x="812800" y="365125"/>
            <a:ext cx="90439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WHY ORGANIZATIONS USE </a:t>
            </a:r>
            <a:br>
              <a:rPr lang="en-US" sz="4000">
                <a:solidFill>
                  <a:srgbClr val="00468D"/>
                </a:solidFill>
                <a:latin typeface="Arial"/>
                <a:ea typeface="Arial"/>
                <a:cs typeface="Arial"/>
                <a:sym typeface="Arial"/>
              </a:rPr>
            </a:br>
            <a:r>
              <a:rPr lang="en-US" sz="4000">
                <a:solidFill>
                  <a:srgbClr val="00468D"/>
                </a:solidFill>
                <a:latin typeface="Arial"/>
                <a:ea typeface="Arial"/>
                <a:cs typeface="Arial"/>
                <a:sym typeface="Arial"/>
              </a:rPr>
              <a:t>TIME SERIES DATA ANALYSIS?</a:t>
            </a:r>
            <a:endParaRPr sz="4000">
              <a:solidFill>
                <a:srgbClr val="00468D"/>
              </a:solidFill>
              <a:latin typeface="Arial"/>
              <a:ea typeface="Arial"/>
              <a:cs typeface="Arial"/>
              <a:sym typeface="Arial"/>
            </a:endParaRPr>
          </a:p>
        </p:txBody>
      </p:sp>
      <p:pic>
        <p:nvPicPr>
          <p:cNvPr id="1347" name="Google Shape;1347;p149"/>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15"/>
          <p:cNvPicPr preferRelativeResize="0"/>
          <p:nvPr>
            <p:ph idx="1" type="body"/>
          </p:nvPr>
        </p:nvPicPr>
        <p:blipFill rotWithShape="1">
          <a:blip r:embed="rId3">
            <a:alphaModFix/>
          </a:blip>
          <a:srcRect b="0" l="0" r="0" t="0"/>
          <a:stretch/>
        </p:blipFill>
        <p:spPr>
          <a:xfrm>
            <a:off x="1180730" y="2019956"/>
            <a:ext cx="6896420" cy="4472919"/>
          </a:xfrm>
          <a:prstGeom prst="rect">
            <a:avLst/>
          </a:prstGeom>
          <a:noFill/>
          <a:ln>
            <a:noFill/>
          </a:ln>
        </p:spPr>
      </p:pic>
      <p:pic>
        <p:nvPicPr>
          <p:cNvPr descr="Using Neural Networks To Transform Audience Building" id="332" name="Google Shape;332;p15"/>
          <p:cNvPicPr preferRelativeResize="0"/>
          <p:nvPr/>
        </p:nvPicPr>
        <p:blipFill rotWithShape="1">
          <a:blip r:embed="rId4">
            <a:alphaModFix/>
          </a:blip>
          <a:srcRect b="0" l="0" r="0" t="0"/>
          <a:stretch/>
        </p:blipFill>
        <p:spPr>
          <a:xfrm>
            <a:off x="838200" y="2019956"/>
            <a:ext cx="6438901" cy="4407478"/>
          </a:xfrm>
          <a:prstGeom prst="rect">
            <a:avLst/>
          </a:prstGeom>
          <a:noFill/>
          <a:ln>
            <a:noFill/>
          </a:ln>
        </p:spPr>
      </p:pic>
      <p:sp>
        <p:nvSpPr>
          <p:cNvPr id="333" name="Google Shape;333;p15"/>
          <p:cNvSpPr txBox="1"/>
          <p:nvPr>
            <p:ph type="title"/>
          </p:nvPr>
        </p:nvSpPr>
        <p:spPr>
          <a:xfrm>
            <a:off x="838201" y="926395"/>
            <a:ext cx="64389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Arial"/>
              <a:buNone/>
            </a:pPr>
            <a:r>
              <a:rPr lang="en-US" sz="3200">
                <a:solidFill>
                  <a:srgbClr val="00468D"/>
                </a:solidFill>
                <a:latin typeface="Arial"/>
                <a:ea typeface="Arial"/>
                <a:cs typeface="Arial"/>
                <a:sym typeface="Arial"/>
              </a:rPr>
              <a:t>WHAT IS A NEURAL NETWORK?</a:t>
            </a:r>
            <a:endParaRPr sz="3200">
              <a:solidFill>
                <a:srgbClr val="00468D"/>
              </a:solidFill>
              <a:latin typeface="Arial"/>
              <a:ea typeface="Arial"/>
              <a:cs typeface="Arial"/>
              <a:sym typeface="Arial"/>
            </a:endParaRPr>
          </a:p>
        </p:txBody>
      </p:sp>
      <p:pic>
        <p:nvPicPr>
          <p:cNvPr id="334" name="Google Shape;334;p15"/>
          <p:cNvPicPr preferRelativeResize="0"/>
          <p:nvPr/>
        </p:nvPicPr>
        <p:blipFill rotWithShape="1">
          <a:blip r:embed="rId5">
            <a:alphaModFix/>
          </a:blip>
          <a:srcRect b="0" l="0" r="0" t="0"/>
          <a:stretch/>
        </p:blipFill>
        <p:spPr>
          <a:xfrm>
            <a:off x="0" y="-26633"/>
            <a:ext cx="1592718" cy="655377"/>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150"/>
          <p:cNvSpPr txBox="1"/>
          <p:nvPr>
            <p:ph type="title"/>
          </p:nvPr>
        </p:nvSpPr>
        <p:spPr>
          <a:xfrm>
            <a:off x="812324" y="559293"/>
            <a:ext cx="9044887" cy="11313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TYPES OF TIME SERIES ANALYSIS</a:t>
            </a:r>
            <a:endParaRPr sz="4000">
              <a:solidFill>
                <a:srgbClr val="00468D"/>
              </a:solidFill>
              <a:latin typeface="Arial"/>
              <a:ea typeface="Arial"/>
              <a:cs typeface="Arial"/>
              <a:sym typeface="Arial"/>
            </a:endParaRPr>
          </a:p>
        </p:txBody>
      </p:sp>
      <p:sp>
        <p:nvSpPr>
          <p:cNvPr id="1353" name="Google Shape;1353;p150"/>
          <p:cNvSpPr txBox="1"/>
          <p:nvPr>
            <p:ph idx="1" type="body"/>
          </p:nvPr>
        </p:nvSpPr>
        <p:spPr>
          <a:xfrm>
            <a:off x="812324" y="1690688"/>
            <a:ext cx="9044887" cy="312099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000"/>
              <a:buFont typeface="Noto Sans Symbols"/>
              <a:buChar char="⮚"/>
            </a:pPr>
            <a:r>
              <a:rPr b="0" i="0" lang="en-US" sz="2000">
                <a:solidFill>
                  <a:srgbClr val="333333"/>
                </a:solidFill>
              </a:rPr>
              <a:t>Even within time series analysis, there are different types and models of analysis that will achieve different results.</a:t>
            </a:r>
            <a:endParaRPr/>
          </a:p>
          <a:p>
            <a:pPr indent="-228600" lvl="0" marL="228600" rtl="0" algn="l">
              <a:lnSpc>
                <a:spcPct val="90000"/>
              </a:lnSpc>
              <a:spcBef>
                <a:spcPts val="1000"/>
              </a:spcBef>
              <a:spcAft>
                <a:spcPts val="0"/>
              </a:spcAft>
              <a:buClr>
                <a:srgbClr val="333333"/>
              </a:buClr>
              <a:buSzPts val="2000"/>
              <a:buFont typeface="Arial"/>
              <a:buChar char="•"/>
            </a:pPr>
            <a:r>
              <a:rPr b="1" i="0" lang="en-US" sz="2000">
                <a:solidFill>
                  <a:srgbClr val="333333"/>
                </a:solidFill>
              </a:rPr>
              <a:t>Classification:</a:t>
            </a:r>
            <a:r>
              <a:rPr b="0" i="0" lang="en-US" sz="2000">
                <a:solidFill>
                  <a:srgbClr val="333333"/>
                </a:solidFill>
              </a:rPr>
              <a:t> Identifies and assigns categories to the data.</a:t>
            </a:r>
            <a:endParaRPr/>
          </a:p>
          <a:p>
            <a:pPr indent="-228600" lvl="0" marL="228600" rtl="0" algn="l">
              <a:lnSpc>
                <a:spcPct val="90000"/>
              </a:lnSpc>
              <a:spcBef>
                <a:spcPts val="1000"/>
              </a:spcBef>
              <a:spcAft>
                <a:spcPts val="0"/>
              </a:spcAft>
              <a:buClr>
                <a:srgbClr val="333333"/>
              </a:buClr>
              <a:buSzPts val="2000"/>
              <a:buFont typeface="Arial"/>
              <a:buChar char="•"/>
            </a:pPr>
            <a:r>
              <a:rPr b="1" i="0" lang="en-US" sz="2000">
                <a:solidFill>
                  <a:srgbClr val="333333"/>
                </a:solidFill>
              </a:rPr>
              <a:t>Curve fitting:</a:t>
            </a:r>
            <a:r>
              <a:rPr b="0" i="0" lang="en-US" sz="2000">
                <a:solidFill>
                  <a:srgbClr val="333333"/>
                </a:solidFill>
              </a:rPr>
              <a:t> Plots the data along a curve to study the relationships of variables within the data.</a:t>
            </a:r>
            <a:endParaRPr/>
          </a:p>
          <a:p>
            <a:pPr indent="-228600" lvl="0" marL="228600" rtl="0" algn="l">
              <a:lnSpc>
                <a:spcPct val="90000"/>
              </a:lnSpc>
              <a:spcBef>
                <a:spcPts val="1000"/>
              </a:spcBef>
              <a:spcAft>
                <a:spcPts val="0"/>
              </a:spcAft>
              <a:buClr>
                <a:srgbClr val="333333"/>
              </a:buClr>
              <a:buSzPts val="2000"/>
              <a:buFont typeface="Arial"/>
              <a:buChar char="•"/>
            </a:pPr>
            <a:r>
              <a:rPr b="1" i="0" lang="en-US" sz="2000">
                <a:solidFill>
                  <a:srgbClr val="333333"/>
                </a:solidFill>
              </a:rPr>
              <a:t>Descriptive analysis:</a:t>
            </a:r>
            <a:r>
              <a:rPr b="0" i="0" lang="en-US" sz="2000">
                <a:solidFill>
                  <a:srgbClr val="333333"/>
                </a:solidFill>
              </a:rPr>
              <a:t> Identifies patterns in time series data, like trends, cycles, or seasonal variation.</a:t>
            </a:r>
            <a:endParaRPr/>
          </a:p>
          <a:p>
            <a:pPr indent="-228600" lvl="0" marL="228600" rtl="0" algn="l">
              <a:lnSpc>
                <a:spcPct val="90000"/>
              </a:lnSpc>
              <a:spcBef>
                <a:spcPts val="1000"/>
              </a:spcBef>
              <a:spcAft>
                <a:spcPts val="0"/>
              </a:spcAft>
              <a:buClr>
                <a:srgbClr val="333333"/>
              </a:buClr>
              <a:buSzPts val="2000"/>
              <a:buFont typeface="Arial"/>
              <a:buChar char="•"/>
            </a:pPr>
            <a:r>
              <a:rPr b="1" i="0" lang="en-US" sz="2000">
                <a:solidFill>
                  <a:srgbClr val="333333"/>
                </a:solidFill>
              </a:rPr>
              <a:t>Explanative analysis:</a:t>
            </a:r>
            <a:r>
              <a:rPr b="0" i="0" lang="en-US" sz="2000">
                <a:solidFill>
                  <a:srgbClr val="333333"/>
                </a:solidFill>
              </a:rPr>
              <a:t> Attempts to understand the data and the relationships within it, as well as cause and effect.</a:t>
            </a:r>
            <a:endParaRPr/>
          </a:p>
        </p:txBody>
      </p:sp>
      <p:pic>
        <p:nvPicPr>
          <p:cNvPr id="1354" name="Google Shape;1354;p150"/>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151"/>
          <p:cNvSpPr txBox="1"/>
          <p:nvPr>
            <p:ph idx="1" type="body"/>
          </p:nvPr>
        </p:nvSpPr>
        <p:spPr>
          <a:xfrm>
            <a:off x="838200" y="1930400"/>
            <a:ext cx="9044887" cy="268598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000"/>
              <a:buFont typeface="Arial"/>
              <a:buChar char="•"/>
            </a:pPr>
            <a:r>
              <a:rPr b="1" i="0" lang="en-US" sz="2000">
                <a:solidFill>
                  <a:srgbClr val="333333"/>
                </a:solidFill>
              </a:rPr>
              <a:t>Exploratory analysis:</a:t>
            </a:r>
            <a:r>
              <a:rPr b="0" i="0" lang="en-US" sz="2000">
                <a:solidFill>
                  <a:srgbClr val="333333"/>
                </a:solidFill>
              </a:rPr>
              <a:t> Highlights the main characteristics of the time series data, usually in a visual format.</a:t>
            </a:r>
            <a:endParaRPr/>
          </a:p>
          <a:p>
            <a:pPr indent="-228600" lvl="0" marL="228600" rtl="0" algn="l">
              <a:lnSpc>
                <a:spcPct val="90000"/>
              </a:lnSpc>
              <a:spcBef>
                <a:spcPts val="1000"/>
              </a:spcBef>
              <a:spcAft>
                <a:spcPts val="0"/>
              </a:spcAft>
              <a:buClr>
                <a:srgbClr val="333333"/>
              </a:buClr>
              <a:buSzPts val="2000"/>
              <a:buFont typeface="Arial"/>
              <a:buChar char="•"/>
            </a:pPr>
            <a:r>
              <a:rPr b="1" i="0" lang="en-US" sz="2000">
                <a:solidFill>
                  <a:srgbClr val="333333"/>
                </a:solidFill>
              </a:rPr>
              <a:t>Forecasting:</a:t>
            </a:r>
            <a:r>
              <a:rPr b="0" i="0" lang="en-US" sz="2000">
                <a:solidFill>
                  <a:srgbClr val="333333"/>
                </a:solidFill>
              </a:rPr>
              <a:t> Predicts future data. This type is based on historical trends. It uses the historical data as a model for future data, predicting scenarios that could happen along future plot points.</a:t>
            </a:r>
            <a:endParaRPr/>
          </a:p>
          <a:p>
            <a:pPr indent="-228600" lvl="0" marL="228600" rtl="0" algn="l">
              <a:lnSpc>
                <a:spcPct val="90000"/>
              </a:lnSpc>
              <a:spcBef>
                <a:spcPts val="1000"/>
              </a:spcBef>
              <a:spcAft>
                <a:spcPts val="0"/>
              </a:spcAft>
              <a:buClr>
                <a:srgbClr val="333333"/>
              </a:buClr>
              <a:buSzPts val="2000"/>
              <a:buFont typeface="Arial"/>
              <a:buChar char="•"/>
            </a:pPr>
            <a:r>
              <a:rPr b="1" i="0" lang="en-US" sz="2000">
                <a:solidFill>
                  <a:srgbClr val="333333"/>
                </a:solidFill>
              </a:rPr>
              <a:t>Intervention analysis:</a:t>
            </a:r>
            <a:r>
              <a:rPr b="0" i="0" lang="en-US" sz="2000">
                <a:solidFill>
                  <a:srgbClr val="333333"/>
                </a:solidFill>
              </a:rPr>
              <a:t> Studies how an event can change the data.</a:t>
            </a:r>
            <a:endParaRPr/>
          </a:p>
          <a:p>
            <a:pPr indent="-228600" lvl="0" marL="228600" rtl="0" algn="l">
              <a:lnSpc>
                <a:spcPct val="90000"/>
              </a:lnSpc>
              <a:spcBef>
                <a:spcPts val="1000"/>
              </a:spcBef>
              <a:spcAft>
                <a:spcPts val="0"/>
              </a:spcAft>
              <a:buClr>
                <a:srgbClr val="333333"/>
              </a:buClr>
              <a:buSzPts val="2000"/>
              <a:buFont typeface="Arial"/>
              <a:buChar char="•"/>
            </a:pPr>
            <a:r>
              <a:rPr b="1" i="0" lang="en-US" sz="2000">
                <a:solidFill>
                  <a:srgbClr val="333333"/>
                </a:solidFill>
              </a:rPr>
              <a:t>Segmentation:</a:t>
            </a:r>
            <a:r>
              <a:rPr b="0" i="0" lang="en-US" sz="2000">
                <a:solidFill>
                  <a:srgbClr val="333333"/>
                </a:solidFill>
              </a:rPr>
              <a:t> Splits the data into segments to show the underlying properties of the source information.</a:t>
            </a:r>
            <a:endParaRPr/>
          </a:p>
        </p:txBody>
      </p:sp>
      <p:sp>
        <p:nvSpPr>
          <p:cNvPr id="1360" name="Google Shape;1360;p151"/>
          <p:cNvSpPr txBox="1"/>
          <p:nvPr>
            <p:ph type="title"/>
          </p:nvPr>
        </p:nvSpPr>
        <p:spPr>
          <a:xfrm>
            <a:off x="812800" y="665825"/>
            <a:ext cx="9043988" cy="10248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TYPES OF TIME SERIES ANALYSIS</a:t>
            </a:r>
            <a:endParaRPr sz="4000">
              <a:solidFill>
                <a:srgbClr val="00468D"/>
              </a:solidFill>
              <a:latin typeface="Arial"/>
              <a:ea typeface="Arial"/>
              <a:cs typeface="Arial"/>
              <a:sym typeface="Arial"/>
            </a:endParaRPr>
          </a:p>
        </p:txBody>
      </p:sp>
      <p:pic>
        <p:nvPicPr>
          <p:cNvPr id="1361" name="Google Shape;1361;p151"/>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152"/>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PRIMARY TECHNIQUES AND TOOLS FOR TIME SERIES ANALYSIS</a:t>
            </a:r>
            <a:endParaRPr sz="4000">
              <a:solidFill>
                <a:srgbClr val="00468D"/>
              </a:solidFill>
              <a:latin typeface="Arial"/>
              <a:ea typeface="Arial"/>
              <a:cs typeface="Arial"/>
              <a:sym typeface="Arial"/>
            </a:endParaRPr>
          </a:p>
        </p:txBody>
      </p:sp>
      <p:sp>
        <p:nvSpPr>
          <p:cNvPr id="1367" name="Google Shape;1367;p152"/>
          <p:cNvSpPr txBox="1"/>
          <p:nvPr>
            <p:ph idx="1" type="body"/>
          </p:nvPr>
        </p:nvSpPr>
        <p:spPr>
          <a:xfrm>
            <a:off x="812324" y="1690688"/>
            <a:ext cx="9044887" cy="4275138"/>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Just as there are many types and models, there are also a variety of methods to study data. Here are the three most common.</a:t>
            </a:r>
            <a:endParaRPr/>
          </a:p>
          <a:p>
            <a:pPr indent="-228600" lvl="0" marL="228600" rtl="0" algn="l">
              <a:lnSpc>
                <a:spcPct val="90000"/>
              </a:lnSpc>
              <a:spcBef>
                <a:spcPts val="1000"/>
              </a:spcBef>
              <a:spcAft>
                <a:spcPts val="0"/>
              </a:spcAft>
              <a:buClr>
                <a:srgbClr val="333333"/>
              </a:buClr>
              <a:buSzPts val="2000"/>
              <a:buFont typeface="Arial Narrow"/>
              <a:buAutoNum type="arabicPeriod"/>
            </a:pPr>
            <a:r>
              <a:rPr b="1" i="0" lang="en-US" sz="2000">
                <a:solidFill>
                  <a:srgbClr val="333333"/>
                </a:solidFill>
              </a:rPr>
              <a:t>Box-Jenkins ARIMA models:</a:t>
            </a:r>
            <a:r>
              <a:rPr b="0" i="0" lang="en-US" sz="2000">
                <a:solidFill>
                  <a:srgbClr val="333333"/>
                </a:solidFill>
              </a:rPr>
              <a:t> These univariate models are used to better understand a single time-dependent variable, such as temperature over time, and to predict future data points of variables. These models work on the assumption that the data is stationary. Analysts have to account for and remove as many differences and seasonality in past data points as they can. Thankfully, the ARIMA model includes terms to account for moving averages, seasonal difference operators, and autoregressive terms within the model.</a:t>
            </a:r>
            <a:endParaRPr/>
          </a:p>
          <a:p>
            <a:pPr indent="-228600" lvl="0" marL="228600" rtl="0" algn="l">
              <a:lnSpc>
                <a:spcPct val="90000"/>
              </a:lnSpc>
              <a:spcBef>
                <a:spcPts val="1000"/>
              </a:spcBef>
              <a:spcAft>
                <a:spcPts val="0"/>
              </a:spcAft>
              <a:buClr>
                <a:srgbClr val="333333"/>
              </a:buClr>
              <a:buSzPts val="2000"/>
              <a:buFont typeface="Arial Narrow"/>
              <a:buAutoNum type="arabicPeriod"/>
            </a:pPr>
            <a:r>
              <a:rPr b="1" i="0" lang="en-US" sz="2000">
                <a:solidFill>
                  <a:srgbClr val="333333"/>
                </a:solidFill>
              </a:rPr>
              <a:t>Box-Jenkins Multivariate Models:</a:t>
            </a:r>
            <a:r>
              <a:rPr b="0" i="0" lang="en-US" sz="2000">
                <a:solidFill>
                  <a:srgbClr val="333333"/>
                </a:solidFill>
              </a:rPr>
              <a:t> Multivariate models are used to analyze more than one time-dependent variable, such as temperature and humidity, over time.</a:t>
            </a:r>
            <a:endParaRPr/>
          </a:p>
          <a:p>
            <a:pPr indent="-228600" lvl="0" marL="228600" rtl="0" algn="l">
              <a:lnSpc>
                <a:spcPct val="90000"/>
              </a:lnSpc>
              <a:spcBef>
                <a:spcPts val="1000"/>
              </a:spcBef>
              <a:spcAft>
                <a:spcPts val="0"/>
              </a:spcAft>
              <a:buClr>
                <a:srgbClr val="333333"/>
              </a:buClr>
              <a:buSzPts val="2000"/>
              <a:buFont typeface="Arial Narrow"/>
              <a:buAutoNum type="arabicPeriod"/>
            </a:pPr>
            <a:r>
              <a:rPr b="1" i="0" lang="en-US" sz="2000">
                <a:solidFill>
                  <a:srgbClr val="333333"/>
                </a:solidFill>
              </a:rPr>
              <a:t>Holt-Winters Method:</a:t>
            </a:r>
            <a:r>
              <a:rPr b="0" i="0" lang="en-US" sz="2000">
                <a:solidFill>
                  <a:srgbClr val="333333"/>
                </a:solidFill>
              </a:rPr>
              <a:t> The Holt-Winters method is an exponential smoothing technique. It is designed to predict outcomes, provided that the data points include seasonality.</a:t>
            </a:r>
            <a:endParaRPr/>
          </a:p>
        </p:txBody>
      </p:sp>
      <p:pic>
        <p:nvPicPr>
          <p:cNvPr id="1368" name="Google Shape;1368;p152"/>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153"/>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IS ATTENTION?</a:t>
            </a:r>
            <a:endParaRPr/>
          </a:p>
        </p:txBody>
      </p:sp>
      <p:sp>
        <p:nvSpPr>
          <p:cNvPr id="1374" name="Google Shape;1374;p153"/>
          <p:cNvSpPr txBox="1"/>
          <p:nvPr>
            <p:ph idx="1" type="body"/>
          </p:nvPr>
        </p:nvSpPr>
        <p:spPr>
          <a:xfrm>
            <a:off x="812324" y="1690688"/>
            <a:ext cx="9044887" cy="2393025"/>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333333"/>
              </a:buClr>
              <a:buSzPts val="2800"/>
              <a:buChar char="•"/>
            </a:pPr>
            <a:r>
              <a:rPr b="0" i="1" lang="en-US">
                <a:solidFill>
                  <a:srgbClr val="333333"/>
                </a:solidFill>
                <a:latin typeface="georgia"/>
                <a:ea typeface="georgia"/>
                <a:cs typeface="georgia"/>
                <a:sym typeface="georgia"/>
              </a:rPr>
              <a:t>A neural network is considered to be an effort to mimic human brain actions in a simplified manner. Attention Mechanism is also an attempt to implement the same action of selectively concentrating on a few relevant things, while ignoring others in deep neural networks. </a:t>
            </a:r>
            <a:endParaRPr/>
          </a:p>
        </p:txBody>
      </p:sp>
      <p:pic>
        <p:nvPicPr>
          <p:cNvPr id="1375" name="Google Shape;1375;p153"/>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54"/>
          <p:cNvSpPr txBox="1"/>
          <p:nvPr>
            <p:ph type="title"/>
          </p:nvPr>
        </p:nvSpPr>
        <p:spPr>
          <a:xfrm>
            <a:off x="812324" y="602111"/>
            <a:ext cx="9044887" cy="10885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Arial"/>
              <a:buNone/>
            </a:pPr>
            <a:r>
              <a:rPr lang="en-US" sz="2800">
                <a:solidFill>
                  <a:srgbClr val="00468D"/>
                </a:solidFill>
                <a:latin typeface="Arial"/>
                <a:ea typeface="Arial"/>
                <a:cs typeface="Arial"/>
                <a:sym typeface="Arial"/>
              </a:rPr>
              <a:t>HOW ATTENTION MECHANISM WAS INTRODUCED IN DEEP LEARNING</a:t>
            </a:r>
            <a:endParaRPr sz="2800">
              <a:solidFill>
                <a:srgbClr val="00468D"/>
              </a:solidFill>
              <a:latin typeface="Arial"/>
              <a:ea typeface="Arial"/>
              <a:cs typeface="Arial"/>
              <a:sym typeface="Arial"/>
            </a:endParaRPr>
          </a:p>
        </p:txBody>
      </p:sp>
      <p:sp>
        <p:nvSpPr>
          <p:cNvPr id="1381" name="Google Shape;1381;p154"/>
          <p:cNvSpPr txBox="1"/>
          <p:nvPr>
            <p:ph idx="1" type="body"/>
          </p:nvPr>
        </p:nvSpPr>
        <p:spPr>
          <a:xfrm>
            <a:off x="812324" y="1690688"/>
            <a:ext cx="9044887" cy="4230704"/>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i="0" lang="en-US" sz="2000">
                <a:latin typeface="Calibri"/>
                <a:ea typeface="Calibri"/>
                <a:cs typeface="Calibri"/>
                <a:sym typeface="Calibri"/>
              </a:rPr>
              <a:t>The attention mechanism emerged as an improvement over the encoder decoder-based </a:t>
            </a:r>
            <a:r>
              <a:rPr lang="en-US" sz="2000">
                <a:latin typeface="Calibri"/>
                <a:ea typeface="Calibri"/>
                <a:cs typeface="Calibri"/>
                <a:sym typeface="Calibri"/>
              </a:rPr>
              <a:t>neural machine translation system </a:t>
            </a:r>
            <a:r>
              <a:rPr i="0" lang="en-US" sz="2000">
                <a:latin typeface="Calibri"/>
                <a:ea typeface="Calibri"/>
                <a:cs typeface="Calibri"/>
                <a:sym typeface="Calibri"/>
              </a:rPr>
              <a:t>in </a:t>
            </a:r>
            <a:r>
              <a:rPr lang="en-US" sz="2000">
                <a:latin typeface="Calibri"/>
                <a:ea typeface="Calibri"/>
                <a:cs typeface="Calibri"/>
                <a:sym typeface="Calibri"/>
              </a:rPr>
              <a:t>natural language processing (NLP)</a:t>
            </a:r>
            <a:r>
              <a:rPr i="0" lang="en-US" sz="2000">
                <a:latin typeface="Calibri"/>
                <a:ea typeface="Calibri"/>
                <a:cs typeface="Calibri"/>
                <a:sym typeface="Calibri"/>
              </a:rPr>
              <a:t>. Later, this mechanism, or its variants, was used in other applications, including </a:t>
            </a:r>
            <a:r>
              <a:rPr lang="en-US" sz="2000">
                <a:latin typeface="Calibri"/>
                <a:ea typeface="Calibri"/>
                <a:cs typeface="Calibri"/>
                <a:sym typeface="Calibri"/>
              </a:rPr>
              <a:t>computer vision</a:t>
            </a:r>
            <a:r>
              <a:rPr i="0" lang="en-US" sz="2000">
                <a:latin typeface="Calibri"/>
                <a:ea typeface="Calibri"/>
                <a:cs typeface="Calibri"/>
                <a:sym typeface="Calibri"/>
              </a:rPr>
              <a:t>, speech processing, etc.</a:t>
            </a:r>
            <a:endParaRPr/>
          </a:p>
          <a:p>
            <a:pPr indent="-228600" lvl="0" marL="228600" rtl="0" algn="l">
              <a:lnSpc>
                <a:spcPct val="90000"/>
              </a:lnSpc>
              <a:spcBef>
                <a:spcPts val="1000"/>
              </a:spcBef>
              <a:spcAft>
                <a:spcPts val="0"/>
              </a:spcAft>
              <a:buClr>
                <a:schemeClr val="dk1"/>
              </a:buClr>
              <a:buSzPts val="2000"/>
              <a:buChar char="•"/>
            </a:pPr>
            <a:r>
              <a:rPr i="0" lang="en-US" sz="2000">
                <a:latin typeface="Calibri"/>
                <a:ea typeface="Calibri"/>
                <a:cs typeface="Calibri"/>
                <a:sym typeface="Calibri"/>
              </a:rPr>
              <a:t>Before </a:t>
            </a:r>
            <a:r>
              <a:rPr lang="en-US" sz="2000">
                <a:latin typeface="Calibri"/>
                <a:ea typeface="Calibri"/>
                <a:cs typeface="Calibri"/>
                <a:sym typeface="Calibri"/>
              </a:rPr>
              <a:t>Bahdanau et al proposed the first Attention model in 2015</a:t>
            </a:r>
            <a:r>
              <a:rPr i="0" lang="en-US" sz="2000">
                <a:latin typeface="Calibri"/>
                <a:ea typeface="Calibri"/>
                <a:cs typeface="Calibri"/>
                <a:sym typeface="Calibri"/>
              </a:rPr>
              <a:t>, neural machine translation was based on encoder-decoder </a:t>
            </a:r>
            <a:r>
              <a:rPr lang="en-US" sz="2000">
                <a:latin typeface="Calibri"/>
                <a:ea typeface="Calibri"/>
                <a:cs typeface="Calibri"/>
                <a:sym typeface="Calibri"/>
              </a:rPr>
              <a:t>RNNs</a:t>
            </a:r>
            <a:r>
              <a:rPr i="0" lang="en-US" sz="2000">
                <a:latin typeface="Calibri"/>
                <a:ea typeface="Calibri"/>
                <a:cs typeface="Calibri"/>
                <a:sym typeface="Calibri"/>
              </a:rPr>
              <a:t>/</a:t>
            </a:r>
            <a:r>
              <a:rPr lang="en-US" sz="2000">
                <a:latin typeface="Calibri"/>
                <a:ea typeface="Calibri"/>
                <a:cs typeface="Calibri"/>
                <a:sym typeface="Calibri"/>
              </a:rPr>
              <a:t>LSTMs</a:t>
            </a:r>
            <a:r>
              <a:rPr i="0" lang="en-US" sz="2000">
                <a:latin typeface="Calibri"/>
                <a:ea typeface="Calibri"/>
                <a:cs typeface="Calibri"/>
                <a:sym typeface="Calibri"/>
              </a:rPr>
              <a:t>. Both encoder and decoder are stacks of LSTM/RNN units. It works in the two following steps:</a:t>
            </a:r>
            <a:endParaRPr/>
          </a:p>
          <a:p>
            <a:pPr indent="-228600" lvl="0" marL="228600" rtl="0" algn="l">
              <a:lnSpc>
                <a:spcPct val="90000"/>
              </a:lnSpc>
              <a:spcBef>
                <a:spcPts val="1000"/>
              </a:spcBef>
              <a:spcAft>
                <a:spcPts val="0"/>
              </a:spcAft>
              <a:buClr>
                <a:schemeClr val="dk1"/>
              </a:buClr>
              <a:buSzPts val="2000"/>
              <a:buFont typeface="Arial Narrow"/>
              <a:buAutoNum type="arabicPeriod"/>
            </a:pPr>
            <a:r>
              <a:rPr b="1" i="0" lang="en-US" sz="2000">
                <a:latin typeface="Calibri"/>
                <a:ea typeface="Calibri"/>
                <a:cs typeface="Calibri"/>
                <a:sym typeface="Calibri"/>
              </a:rPr>
              <a:t>The encoder LSTM is used to process the entire input sentence and encode it into a context vector</a:t>
            </a:r>
            <a:r>
              <a:rPr i="0" lang="en-US" sz="2000">
                <a:latin typeface="Calibri"/>
                <a:ea typeface="Calibri"/>
                <a:cs typeface="Calibri"/>
                <a:sym typeface="Calibri"/>
              </a:rPr>
              <a:t>, which is the last hidden state of the LSTM/RNN. This is expected to be a good summary of the input sentence. All the intermediate states of the encoder are ignored, and the final state id supposed to be the initial hidden state of the decoder.</a:t>
            </a:r>
            <a:endParaRPr/>
          </a:p>
          <a:p>
            <a:pPr indent="-228600" lvl="0" marL="228600" rtl="0" algn="l">
              <a:lnSpc>
                <a:spcPct val="90000"/>
              </a:lnSpc>
              <a:spcBef>
                <a:spcPts val="1000"/>
              </a:spcBef>
              <a:spcAft>
                <a:spcPts val="0"/>
              </a:spcAft>
              <a:buClr>
                <a:schemeClr val="dk1"/>
              </a:buClr>
              <a:buSzPts val="2000"/>
              <a:buFont typeface="Arial Narrow"/>
              <a:buAutoNum type="arabicPeriod"/>
            </a:pPr>
            <a:r>
              <a:rPr b="1" i="0" lang="en-US" sz="2000"/>
              <a:t>The decoder LSTM or RNN units produce the words in a sentence one after another</a:t>
            </a:r>
            <a:endParaRPr i="0" sz="2000">
              <a:latin typeface="Calibri"/>
              <a:ea typeface="Calibri"/>
              <a:cs typeface="Calibri"/>
              <a:sym typeface="Calibri"/>
            </a:endParaRPr>
          </a:p>
        </p:txBody>
      </p:sp>
      <p:pic>
        <p:nvPicPr>
          <p:cNvPr id="1382" name="Google Shape;1382;p154"/>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155"/>
          <p:cNvSpPr txBox="1"/>
          <p:nvPr>
            <p:ph idx="1" type="body"/>
          </p:nvPr>
        </p:nvSpPr>
        <p:spPr>
          <a:xfrm>
            <a:off x="838200" y="1930400"/>
            <a:ext cx="9044887" cy="311211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there are two RNNs/LSTMs. One we call the encoder – this reads the input sentence and tries to make sense of it, before summarizing it. It passes the summary (context vector) to the decoder which translates the input sentence by just seeing it.</a:t>
            </a:r>
            <a:endParaRPr/>
          </a:p>
          <a:p>
            <a:pPr indent="-228600" lvl="0" marL="228600" rtl="0" algn="l">
              <a:lnSpc>
                <a:spcPct val="90000"/>
              </a:lnSpc>
              <a:spcBef>
                <a:spcPts val="1000"/>
              </a:spcBef>
              <a:spcAft>
                <a:spcPts val="0"/>
              </a:spcAft>
              <a:buClr>
                <a:schemeClr val="dk1"/>
              </a:buClr>
              <a:buSzPts val="2000"/>
              <a:buChar char="•"/>
            </a:pPr>
            <a:r>
              <a:rPr b="0" i="0" lang="en-US" sz="2000"/>
              <a:t>The main drawback of this approach is evident. If the encoder makes a bad summary, the translation will also be bad. And indeed it has been observed that the encoder creates a bad summary when it tries to understand longer sentences. It is called the </a:t>
            </a:r>
            <a:r>
              <a:rPr b="1" i="0" lang="en-US" sz="2000"/>
              <a:t>long-range dependency problem of RNN/LSTMs.</a:t>
            </a:r>
            <a:endParaRPr b="0" i="0" sz="2000"/>
          </a:p>
        </p:txBody>
      </p:sp>
      <p:pic>
        <p:nvPicPr>
          <p:cNvPr id="1388" name="Google Shape;1388;p155"/>
          <p:cNvPicPr preferRelativeResize="0"/>
          <p:nvPr/>
        </p:nvPicPr>
        <p:blipFill rotWithShape="1">
          <a:blip r:embed="rId3">
            <a:alphaModFix/>
          </a:blip>
          <a:srcRect b="0" l="0" r="0" t="0"/>
          <a:stretch/>
        </p:blipFill>
        <p:spPr>
          <a:xfrm>
            <a:off x="0" y="-53266"/>
            <a:ext cx="1592718" cy="655377"/>
          </a:xfrm>
          <a:prstGeom prst="rect">
            <a:avLst/>
          </a:prstGeom>
          <a:noFill/>
          <a:ln>
            <a:noFill/>
          </a:ln>
        </p:spPr>
      </p:pic>
      <p:sp>
        <p:nvSpPr>
          <p:cNvPr id="1389" name="Google Shape;1389;p155"/>
          <p:cNvSpPr txBox="1"/>
          <p:nvPr>
            <p:ph type="title"/>
          </p:nvPr>
        </p:nvSpPr>
        <p:spPr>
          <a:xfrm>
            <a:off x="812800" y="602111"/>
            <a:ext cx="9043988" cy="10885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Arial"/>
              <a:buNone/>
            </a:pPr>
            <a:r>
              <a:rPr lang="en-US" sz="2800">
                <a:solidFill>
                  <a:srgbClr val="00468D"/>
                </a:solidFill>
                <a:latin typeface="Arial"/>
                <a:ea typeface="Arial"/>
                <a:cs typeface="Arial"/>
                <a:sym typeface="Arial"/>
              </a:rPr>
              <a:t>HOW ATTENTION MECHANISM WAS INTRODUCED IN DEEP LEARNING</a:t>
            </a:r>
            <a:endParaRPr sz="2800">
              <a:solidFill>
                <a:srgbClr val="00468D"/>
              </a:solidFill>
              <a:latin typeface="Arial"/>
              <a:ea typeface="Arial"/>
              <a:cs typeface="Arial"/>
              <a:sym typeface="Arial"/>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156"/>
          <p:cNvSpPr txBox="1"/>
          <p:nvPr>
            <p:ph idx="1" type="body"/>
          </p:nvPr>
        </p:nvSpPr>
        <p:spPr>
          <a:xfrm>
            <a:off x="812324" y="1847127"/>
            <a:ext cx="9044887" cy="2954044"/>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b="0" i="0" lang="en-US" sz="2000"/>
              <a:t>RNNs cannot remember longer sentences and sequences due to the vanishing/exploding gradient problem. It can remember the parts which it has just seen. Even </a:t>
            </a:r>
            <a:r>
              <a:rPr b="0" i="0" lang="en-US" sz="2000" u="sng">
                <a:solidFill>
                  <a:schemeClr val="hlink"/>
                </a:solidFill>
                <a:hlinkClick r:id="rId3"/>
              </a:rPr>
              <a:t>Cho et al (2014)</a:t>
            </a:r>
            <a:r>
              <a:rPr b="0" i="0" lang="en-US" sz="2000"/>
              <a:t>, who proposed the encoder-decoder network, demonstrated that </a:t>
            </a:r>
            <a:r>
              <a:rPr b="1" i="0" lang="en-US" sz="2000"/>
              <a:t>the performance of the encoder-decoder network degrades rapidly as the length of the input sentence increases.</a:t>
            </a:r>
            <a:endParaRPr b="0" i="0" sz="2000"/>
          </a:p>
          <a:p>
            <a:pPr indent="-228600" lvl="0" marL="228600" rtl="0" algn="l">
              <a:lnSpc>
                <a:spcPct val="90000"/>
              </a:lnSpc>
              <a:spcBef>
                <a:spcPts val="1000"/>
              </a:spcBef>
              <a:spcAft>
                <a:spcPts val="0"/>
              </a:spcAft>
              <a:buClr>
                <a:schemeClr val="dk1"/>
              </a:buClr>
              <a:buSzPts val="2000"/>
              <a:buChar char="•"/>
            </a:pPr>
            <a:r>
              <a:rPr b="0" i="0" lang="en-US" sz="2000"/>
              <a:t>Although an LSTM is supposed to capture the long-range dependency better than the RNN, it tends to become forgetful in specific cases. Another problem is that there is no way to give more importance to some of the input words compared to others while translating the sentence. </a:t>
            </a:r>
            <a:endParaRPr/>
          </a:p>
        </p:txBody>
      </p:sp>
      <p:pic>
        <p:nvPicPr>
          <p:cNvPr id="1395" name="Google Shape;1395;p156"/>
          <p:cNvPicPr preferRelativeResize="0"/>
          <p:nvPr/>
        </p:nvPicPr>
        <p:blipFill rotWithShape="1">
          <a:blip r:embed="rId4">
            <a:alphaModFix/>
          </a:blip>
          <a:srcRect b="0" l="0" r="0" t="0"/>
          <a:stretch/>
        </p:blipFill>
        <p:spPr>
          <a:xfrm>
            <a:off x="0" y="-53266"/>
            <a:ext cx="1592718" cy="655377"/>
          </a:xfrm>
          <a:prstGeom prst="rect">
            <a:avLst/>
          </a:prstGeom>
          <a:noFill/>
          <a:ln>
            <a:noFill/>
          </a:ln>
        </p:spPr>
      </p:pic>
      <p:sp>
        <p:nvSpPr>
          <p:cNvPr id="1396" name="Google Shape;1396;p156"/>
          <p:cNvSpPr txBox="1"/>
          <p:nvPr>
            <p:ph type="title"/>
          </p:nvPr>
        </p:nvSpPr>
        <p:spPr>
          <a:xfrm>
            <a:off x="813223" y="602111"/>
            <a:ext cx="9043988" cy="1158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Arial"/>
              <a:buNone/>
            </a:pPr>
            <a:r>
              <a:rPr lang="en-US" sz="2800">
                <a:solidFill>
                  <a:srgbClr val="00468D"/>
                </a:solidFill>
                <a:latin typeface="Arial"/>
                <a:ea typeface="Arial"/>
                <a:cs typeface="Arial"/>
                <a:sym typeface="Arial"/>
              </a:rPr>
              <a:t>HOW ATTENTION MECHANISM WAS INTRODUCED IN DEEP LEARNING</a:t>
            </a:r>
            <a:endParaRPr sz="2800">
              <a:solidFill>
                <a:srgbClr val="00468D"/>
              </a:solidFill>
              <a:latin typeface="Arial"/>
              <a:ea typeface="Arial"/>
              <a:cs typeface="Arial"/>
              <a:sym typeface="Arial"/>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157"/>
          <p:cNvSpPr txBox="1"/>
          <p:nvPr>
            <p:ph type="title"/>
          </p:nvPr>
        </p:nvSpPr>
        <p:spPr>
          <a:xfrm>
            <a:off x="812324" y="652462"/>
            <a:ext cx="9044887"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Arial"/>
              <a:buNone/>
            </a:pPr>
            <a:r>
              <a:rPr lang="en-US" sz="3200">
                <a:solidFill>
                  <a:srgbClr val="00468D"/>
                </a:solidFill>
                <a:latin typeface="Arial"/>
                <a:ea typeface="Arial"/>
                <a:cs typeface="Arial"/>
                <a:sym typeface="Arial"/>
              </a:rPr>
              <a:t>WHAT IS NEURAL MACHINE TRANSLATION?</a:t>
            </a:r>
            <a:endParaRPr/>
          </a:p>
        </p:txBody>
      </p:sp>
      <p:sp>
        <p:nvSpPr>
          <p:cNvPr id="1402" name="Google Shape;1402;p157"/>
          <p:cNvSpPr txBox="1"/>
          <p:nvPr>
            <p:ph idx="1" type="body"/>
          </p:nvPr>
        </p:nvSpPr>
        <p:spPr>
          <a:xfrm>
            <a:off x="838200" y="1930400"/>
            <a:ext cx="9044887" cy="287241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b="0" i="0" lang="en-US" sz="2200"/>
              <a:t>Neural Machine Translation is a machine translation approach that applies a large artificial </a:t>
            </a:r>
            <a:r>
              <a:rPr lang="en-US" sz="2200"/>
              <a:t>neural network</a:t>
            </a:r>
            <a:r>
              <a:rPr b="0" i="0" lang="en-US" sz="2200"/>
              <a:t> toward predicting the likelihood of a sequence of words, often in the form of whole sentences. </a:t>
            </a:r>
            <a:endParaRPr/>
          </a:p>
          <a:p>
            <a:pPr indent="-228600" lvl="0" marL="228600" rtl="0" algn="l">
              <a:lnSpc>
                <a:spcPct val="90000"/>
              </a:lnSpc>
              <a:spcBef>
                <a:spcPts val="1000"/>
              </a:spcBef>
              <a:spcAft>
                <a:spcPts val="0"/>
              </a:spcAft>
              <a:buClr>
                <a:schemeClr val="dk1"/>
              </a:buClr>
              <a:buSzPts val="2200"/>
              <a:buChar char="•"/>
            </a:pPr>
            <a:r>
              <a:rPr b="0" i="0" lang="en-US" sz="2200"/>
              <a:t>Unlike statistical machine translation, which consumes more memory and time, neural machine translation, NMT, trains its parts end-to-end to maximize performance.</a:t>
            </a:r>
            <a:endParaRPr/>
          </a:p>
          <a:p>
            <a:pPr indent="-228600" lvl="0" marL="228600" rtl="0" algn="l">
              <a:lnSpc>
                <a:spcPct val="90000"/>
              </a:lnSpc>
              <a:spcBef>
                <a:spcPts val="1000"/>
              </a:spcBef>
              <a:spcAft>
                <a:spcPts val="0"/>
              </a:spcAft>
              <a:buClr>
                <a:schemeClr val="dk1"/>
              </a:buClr>
              <a:buSzPts val="2200"/>
              <a:buChar char="•"/>
            </a:pPr>
            <a:r>
              <a:rPr b="0" i="0" lang="en-US" sz="2200"/>
              <a:t> NMT systems are quickly moving to the forefront of machine translation, recently outcompeting traditional forms of translation systems.</a:t>
            </a:r>
            <a:endParaRPr sz="2200"/>
          </a:p>
        </p:txBody>
      </p:sp>
      <p:pic>
        <p:nvPicPr>
          <p:cNvPr id="1403" name="Google Shape;1403;p157"/>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158"/>
          <p:cNvSpPr txBox="1"/>
          <p:nvPr>
            <p:ph type="title"/>
          </p:nvPr>
        </p:nvSpPr>
        <p:spPr>
          <a:xfrm>
            <a:off x="838199" y="435021"/>
            <a:ext cx="9044887" cy="149537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468D"/>
              </a:buClr>
              <a:buSzPct val="100000"/>
              <a:buFont typeface="Arial"/>
              <a:buNone/>
            </a:pPr>
            <a:r>
              <a:rPr lang="en-US" sz="4000">
                <a:solidFill>
                  <a:srgbClr val="00468D"/>
                </a:solidFill>
                <a:latin typeface="Arial"/>
                <a:ea typeface="Arial"/>
                <a:cs typeface="Arial"/>
                <a:sym typeface="Arial"/>
              </a:rPr>
              <a:t>HOW DOES </a:t>
            </a:r>
            <a:br>
              <a:rPr lang="en-US" sz="4000">
                <a:solidFill>
                  <a:srgbClr val="00468D"/>
                </a:solidFill>
                <a:latin typeface="Arial"/>
                <a:ea typeface="Arial"/>
                <a:cs typeface="Arial"/>
                <a:sym typeface="Arial"/>
              </a:rPr>
            </a:br>
            <a:r>
              <a:rPr lang="en-US" sz="4000">
                <a:solidFill>
                  <a:srgbClr val="00468D"/>
                </a:solidFill>
                <a:latin typeface="Arial"/>
                <a:ea typeface="Arial"/>
                <a:cs typeface="Arial"/>
                <a:sym typeface="Arial"/>
              </a:rPr>
              <a:t>NEURAL MACHINE TRANSLATION WORK?</a:t>
            </a:r>
            <a:endParaRPr sz="4000">
              <a:solidFill>
                <a:srgbClr val="00468D"/>
              </a:solidFill>
              <a:latin typeface="Arial"/>
              <a:ea typeface="Arial"/>
              <a:cs typeface="Arial"/>
              <a:sym typeface="Arial"/>
            </a:endParaRPr>
          </a:p>
        </p:txBody>
      </p:sp>
      <p:sp>
        <p:nvSpPr>
          <p:cNvPr id="1409" name="Google Shape;1409;p158"/>
          <p:cNvSpPr txBox="1"/>
          <p:nvPr>
            <p:ph idx="1" type="body"/>
          </p:nvPr>
        </p:nvSpPr>
        <p:spPr>
          <a:xfrm>
            <a:off x="838199" y="2045809"/>
            <a:ext cx="9044887" cy="3094361"/>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Unlike Traditional Methods Of Machine Translation That Involve Separately Engineered Components, Nmt Works Cohesively To Maximize Its Performance. </a:t>
            </a:r>
            <a:endParaRPr/>
          </a:p>
          <a:p>
            <a:pPr indent="-228600" lvl="0" marL="228600" rtl="0" algn="l">
              <a:lnSpc>
                <a:spcPct val="90000"/>
              </a:lnSpc>
              <a:spcBef>
                <a:spcPts val="1000"/>
              </a:spcBef>
              <a:spcAft>
                <a:spcPts val="0"/>
              </a:spcAft>
              <a:buClr>
                <a:schemeClr val="dk1"/>
              </a:buClr>
              <a:buSzPts val="2000"/>
              <a:buChar char="•"/>
            </a:pPr>
            <a:r>
              <a:rPr b="0" i="0" lang="en-US" sz="2000"/>
              <a:t>Additionally, Nmt Employs The Use Of </a:t>
            </a:r>
            <a:r>
              <a:rPr lang="en-US" sz="2000"/>
              <a:t>Vector</a:t>
            </a:r>
            <a:r>
              <a:rPr b="0" i="0" lang="en-US" sz="2000"/>
              <a:t> Representations For Words And Internal State. </a:t>
            </a:r>
            <a:endParaRPr/>
          </a:p>
          <a:p>
            <a:pPr indent="-228600" lvl="0" marL="228600" rtl="0" algn="l">
              <a:lnSpc>
                <a:spcPct val="90000"/>
              </a:lnSpc>
              <a:spcBef>
                <a:spcPts val="1000"/>
              </a:spcBef>
              <a:spcAft>
                <a:spcPts val="0"/>
              </a:spcAft>
              <a:buClr>
                <a:schemeClr val="dk1"/>
              </a:buClr>
              <a:buSzPts val="2000"/>
              <a:buChar char="•"/>
            </a:pPr>
            <a:r>
              <a:rPr b="0" i="0" lang="en-US" sz="2000"/>
              <a:t>This Means That Words Are Transcribed Into A Vector Defined By A Unique Magnitude And Direction. </a:t>
            </a:r>
            <a:endParaRPr/>
          </a:p>
          <a:p>
            <a:pPr indent="-228600" lvl="0" marL="228600" rtl="0" algn="l">
              <a:lnSpc>
                <a:spcPct val="90000"/>
              </a:lnSpc>
              <a:spcBef>
                <a:spcPts val="1000"/>
              </a:spcBef>
              <a:spcAft>
                <a:spcPts val="0"/>
              </a:spcAft>
              <a:buClr>
                <a:schemeClr val="dk1"/>
              </a:buClr>
              <a:buSzPts val="2000"/>
              <a:buChar char="•"/>
            </a:pPr>
            <a:r>
              <a:rPr b="0" i="0" lang="en-US" sz="2000"/>
              <a:t>Compared To Phrase-based Models, This Framework Is Much Simpler. </a:t>
            </a:r>
            <a:endParaRPr/>
          </a:p>
          <a:p>
            <a:pPr indent="-228600" lvl="0" marL="228600" rtl="0" algn="l">
              <a:lnSpc>
                <a:spcPct val="90000"/>
              </a:lnSpc>
              <a:spcBef>
                <a:spcPts val="1000"/>
              </a:spcBef>
              <a:spcAft>
                <a:spcPts val="0"/>
              </a:spcAft>
              <a:buClr>
                <a:schemeClr val="dk1"/>
              </a:buClr>
              <a:buSzPts val="2000"/>
              <a:buChar char="•"/>
            </a:pPr>
            <a:r>
              <a:rPr b="0" i="0" lang="en-US" sz="2000"/>
              <a:t>Rather Than Separate Component Like The Language Model And Translation Model, Nmt Uses A Single Sequence Model That Produces One Word At A Time.</a:t>
            </a:r>
            <a:endParaRPr sz="2000"/>
          </a:p>
        </p:txBody>
      </p:sp>
      <p:pic>
        <p:nvPicPr>
          <p:cNvPr id="1410" name="Google Shape;1410;p158"/>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pic>
        <p:nvPicPr>
          <p:cNvPr id="1415" name="Google Shape;1415;p159"/>
          <p:cNvPicPr preferRelativeResize="0"/>
          <p:nvPr>
            <p:ph idx="1" type="body"/>
          </p:nvPr>
        </p:nvPicPr>
        <p:blipFill rotWithShape="1">
          <a:blip r:embed="rId3">
            <a:alphaModFix/>
          </a:blip>
          <a:srcRect b="0" l="0" r="0" t="0"/>
          <a:stretch/>
        </p:blipFill>
        <p:spPr>
          <a:xfrm>
            <a:off x="1051373" y="1930400"/>
            <a:ext cx="8619229" cy="4275138"/>
          </a:xfrm>
          <a:prstGeom prst="rect">
            <a:avLst/>
          </a:prstGeom>
          <a:noFill/>
          <a:ln>
            <a:noFill/>
          </a:ln>
        </p:spPr>
      </p:pic>
      <p:sp>
        <p:nvSpPr>
          <p:cNvPr id="1416" name="Google Shape;1416;p159"/>
          <p:cNvSpPr txBox="1"/>
          <p:nvPr>
            <p:ph type="title"/>
          </p:nvPr>
        </p:nvSpPr>
        <p:spPr>
          <a:xfrm>
            <a:off x="812800" y="365125"/>
            <a:ext cx="9043988" cy="156527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468D"/>
              </a:buClr>
              <a:buSzPct val="100000"/>
              <a:buFont typeface="Arial"/>
              <a:buNone/>
            </a:pPr>
            <a:r>
              <a:rPr lang="en-US" sz="4000">
                <a:solidFill>
                  <a:srgbClr val="00468D"/>
                </a:solidFill>
                <a:latin typeface="Arial"/>
                <a:ea typeface="Arial"/>
                <a:cs typeface="Arial"/>
                <a:sym typeface="Arial"/>
              </a:rPr>
              <a:t>HOW DOES </a:t>
            </a:r>
            <a:br>
              <a:rPr lang="en-US" sz="4000">
                <a:solidFill>
                  <a:srgbClr val="00468D"/>
                </a:solidFill>
                <a:latin typeface="Arial"/>
                <a:ea typeface="Arial"/>
                <a:cs typeface="Arial"/>
                <a:sym typeface="Arial"/>
              </a:rPr>
            </a:br>
            <a:r>
              <a:rPr lang="en-US" sz="4000">
                <a:solidFill>
                  <a:srgbClr val="00468D"/>
                </a:solidFill>
                <a:latin typeface="Arial"/>
                <a:ea typeface="Arial"/>
                <a:cs typeface="Arial"/>
                <a:sym typeface="Arial"/>
              </a:rPr>
              <a:t>NEURAL MACHINE TRANSLATION WORK?</a:t>
            </a:r>
            <a:endParaRPr sz="4000">
              <a:solidFill>
                <a:srgbClr val="00468D"/>
              </a:solidFill>
              <a:latin typeface="Arial"/>
              <a:ea typeface="Arial"/>
              <a:cs typeface="Arial"/>
              <a:sym typeface="Arial"/>
            </a:endParaRPr>
          </a:p>
        </p:txBody>
      </p:sp>
      <p:pic>
        <p:nvPicPr>
          <p:cNvPr id="1417" name="Google Shape;1417;p159"/>
          <p:cNvPicPr preferRelativeResize="0"/>
          <p:nvPr/>
        </p:nvPicPr>
        <p:blipFill rotWithShape="1">
          <a:blip r:embed="rId4">
            <a:alphaModFix/>
          </a:blip>
          <a:srcRect b="0" l="0" r="0" t="0"/>
          <a:stretch/>
        </p:blipFill>
        <p:spPr>
          <a:xfrm>
            <a:off x="0" y="-53266"/>
            <a:ext cx="1592718" cy="6553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6"/>
          <p:cNvSpPr txBox="1"/>
          <p:nvPr>
            <p:ph type="title"/>
          </p:nvPr>
        </p:nvSpPr>
        <p:spPr>
          <a:xfrm>
            <a:off x="838200" y="736847"/>
            <a:ext cx="9044887" cy="95384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IS A NEURAL NETWORK?</a:t>
            </a:r>
            <a:endParaRPr sz="4000">
              <a:solidFill>
                <a:srgbClr val="00468D"/>
              </a:solidFill>
              <a:latin typeface="Arial"/>
              <a:ea typeface="Arial"/>
              <a:cs typeface="Arial"/>
              <a:sym typeface="Arial"/>
            </a:endParaRPr>
          </a:p>
        </p:txBody>
      </p:sp>
      <p:sp>
        <p:nvSpPr>
          <p:cNvPr id="340" name="Google Shape;340;p16"/>
          <p:cNvSpPr txBox="1"/>
          <p:nvPr>
            <p:ph idx="1" type="body"/>
          </p:nvPr>
        </p:nvSpPr>
        <p:spPr>
          <a:xfrm>
            <a:off x="838200" y="1930400"/>
            <a:ext cx="9044887" cy="276588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A neural network is a series of algorithms that endeavors to recognize underlying relationships in a set of data through a process that mimics the way the human brain operates. </a:t>
            </a:r>
            <a:endParaRPr/>
          </a:p>
          <a:p>
            <a:pPr indent="-228600" lvl="0" marL="228600" rtl="0" algn="l">
              <a:lnSpc>
                <a:spcPct val="90000"/>
              </a:lnSpc>
              <a:spcBef>
                <a:spcPts val="1000"/>
              </a:spcBef>
              <a:spcAft>
                <a:spcPts val="0"/>
              </a:spcAft>
              <a:buClr>
                <a:schemeClr val="dk1"/>
              </a:buClr>
              <a:buSzPts val="2000"/>
              <a:buChar char="•"/>
            </a:pPr>
            <a:r>
              <a:rPr b="0" i="0" lang="en-US" sz="2000"/>
              <a:t>In neural networks refer to systems of neurons, either organic or artificial in nature. </a:t>
            </a:r>
            <a:endParaRPr/>
          </a:p>
          <a:p>
            <a:pPr indent="-228600" lvl="0" marL="228600" rtl="0" algn="l">
              <a:lnSpc>
                <a:spcPct val="90000"/>
              </a:lnSpc>
              <a:spcBef>
                <a:spcPts val="1000"/>
              </a:spcBef>
              <a:spcAft>
                <a:spcPts val="0"/>
              </a:spcAft>
              <a:buClr>
                <a:schemeClr val="dk1"/>
              </a:buClr>
              <a:buSzPts val="2000"/>
              <a:buChar char="•"/>
            </a:pPr>
            <a:r>
              <a:rPr b="0" i="0" lang="en-US" sz="2000"/>
              <a:t>Neural networks can adapt to changing input; so the network generates the best possible result without needing to redesign the output criteria. </a:t>
            </a:r>
            <a:endParaRPr/>
          </a:p>
          <a:p>
            <a:pPr indent="-228600" lvl="0" marL="228600" rtl="0" algn="l">
              <a:lnSpc>
                <a:spcPct val="90000"/>
              </a:lnSpc>
              <a:spcBef>
                <a:spcPts val="1000"/>
              </a:spcBef>
              <a:spcAft>
                <a:spcPts val="0"/>
              </a:spcAft>
              <a:buClr>
                <a:schemeClr val="dk1"/>
              </a:buClr>
              <a:buSzPts val="2000"/>
              <a:buChar char="•"/>
            </a:pPr>
            <a:r>
              <a:rPr b="0" i="0" lang="en-US" sz="2000"/>
              <a:t>The concept of neural networks, which has its roots in </a:t>
            </a:r>
            <a:r>
              <a:rPr lang="en-US" sz="2000"/>
              <a:t>artificial intelligence,</a:t>
            </a:r>
            <a:r>
              <a:rPr b="0" i="0" lang="en-US" sz="2000"/>
              <a:t> is swiftly gaining popularity in the development of </a:t>
            </a:r>
            <a:r>
              <a:rPr lang="en-US" sz="2000"/>
              <a:t>trading systems.</a:t>
            </a:r>
            <a:endParaRPr b="0" i="0" sz="2000"/>
          </a:p>
        </p:txBody>
      </p:sp>
      <p:pic>
        <p:nvPicPr>
          <p:cNvPr id="341" name="Google Shape;341;p16"/>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160"/>
          <p:cNvSpPr txBox="1"/>
          <p:nvPr>
            <p:ph idx="1" type="body"/>
          </p:nvPr>
        </p:nvSpPr>
        <p:spPr>
          <a:xfrm>
            <a:off x="812800" y="2214485"/>
            <a:ext cx="9044887" cy="207342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b="0" i="0" lang="en-US" sz="2200"/>
              <a:t>The NMT uses a </a:t>
            </a:r>
            <a:r>
              <a:rPr lang="en-US" sz="2200"/>
              <a:t>bidirectional recurrent neural network</a:t>
            </a:r>
            <a:r>
              <a:rPr b="0" i="0" lang="en-US" sz="2200"/>
              <a:t>, also called an encoder, to process a source sentence into vectors for a second </a:t>
            </a:r>
            <a:r>
              <a:rPr lang="en-US" sz="2200"/>
              <a:t>recurrent neural network</a:t>
            </a:r>
            <a:r>
              <a:rPr b="0" i="0" lang="en-US" sz="2200"/>
              <a:t>, called the decoder, to predict words in the target language. </a:t>
            </a:r>
            <a:endParaRPr/>
          </a:p>
          <a:p>
            <a:pPr indent="-228600" lvl="0" marL="228600" rtl="0" algn="l">
              <a:lnSpc>
                <a:spcPct val="90000"/>
              </a:lnSpc>
              <a:spcBef>
                <a:spcPts val="1000"/>
              </a:spcBef>
              <a:spcAft>
                <a:spcPts val="0"/>
              </a:spcAft>
              <a:buClr>
                <a:schemeClr val="dk1"/>
              </a:buClr>
              <a:buSzPts val="2200"/>
              <a:buChar char="•"/>
            </a:pPr>
            <a:r>
              <a:rPr b="0" i="0" lang="en-US" sz="2200"/>
              <a:t>This process, while differing from phrase-based models in method, prove to be comparable in speed and accuracy.</a:t>
            </a:r>
            <a:endParaRPr sz="2200"/>
          </a:p>
        </p:txBody>
      </p:sp>
      <p:sp>
        <p:nvSpPr>
          <p:cNvPr id="1423" name="Google Shape;1423;p160"/>
          <p:cNvSpPr txBox="1"/>
          <p:nvPr>
            <p:ph type="title"/>
          </p:nvPr>
        </p:nvSpPr>
        <p:spPr>
          <a:xfrm>
            <a:off x="812800" y="365125"/>
            <a:ext cx="9043988" cy="166786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468D"/>
              </a:buClr>
              <a:buSzPct val="100000"/>
              <a:buFont typeface="Arial"/>
              <a:buNone/>
            </a:pPr>
            <a:r>
              <a:rPr lang="en-US" sz="4000">
                <a:solidFill>
                  <a:srgbClr val="00468D"/>
                </a:solidFill>
                <a:latin typeface="Arial"/>
                <a:ea typeface="Arial"/>
                <a:cs typeface="Arial"/>
                <a:sym typeface="Arial"/>
              </a:rPr>
              <a:t>HOW DOES </a:t>
            </a:r>
            <a:br>
              <a:rPr lang="en-US" sz="4000">
                <a:solidFill>
                  <a:srgbClr val="00468D"/>
                </a:solidFill>
                <a:latin typeface="Arial"/>
                <a:ea typeface="Arial"/>
                <a:cs typeface="Arial"/>
                <a:sym typeface="Arial"/>
              </a:rPr>
            </a:br>
            <a:r>
              <a:rPr lang="en-US" sz="4000">
                <a:solidFill>
                  <a:srgbClr val="00468D"/>
                </a:solidFill>
                <a:latin typeface="Arial"/>
                <a:ea typeface="Arial"/>
                <a:cs typeface="Arial"/>
                <a:sym typeface="Arial"/>
              </a:rPr>
              <a:t>NEURAL MACHINE TRANSLATION WORK?</a:t>
            </a:r>
            <a:endParaRPr sz="4000">
              <a:solidFill>
                <a:srgbClr val="00468D"/>
              </a:solidFill>
              <a:latin typeface="Arial"/>
              <a:ea typeface="Arial"/>
              <a:cs typeface="Arial"/>
              <a:sym typeface="Arial"/>
            </a:endParaRPr>
          </a:p>
        </p:txBody>
      </p:sp>
      <p:pic>
        <p:nvPicPr>
          <p:cNvPr id="1424" name="Google Shape;1424;p160"/>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161"/>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APPLICATIONS OF </a:t>
            </a:r>
            <a:br>
              <a:rPr lang="en-US" sz="4000">
                <a:solidFill>
                  <a:srgbClr val="00468D"/>
                </a:solidFill>
                <a:latin typeface="Arial"/>
                <a:ea typeface="Arial"/>
                <a:cs typeface="Arial"/>
                <a:sym typeface="Arial"/>
              </a:rPr>
            </a:br>
            <a:r>
              <a:rPr lang="en-US" sz="4000">
                <a:solidFill>
                  <a:srgbClr val="00468D"/>
                </a:solidFill>
                <a:latin typeface="Arial"/>
                <a:ea typeface="Arial"/>
                <a:cs typeface="Arial"/>
                <a:sym typeface="Arial"/>
              </a:rPr>
              <a:t>NEURAL NETWORK TRANSLATION</a:t>
            </a:r>
            <a:endParaRPr sz="4000">
              <a:solidFill>
                <a:srgbClr val="00468D"/>
              </a:solidFill>
              <a:latin typeface="Arial"/>
              <a:ea typeface="Arial"/>
              <a:cs typeface="Arial"/>
              <a:sym typeface="Arial"/>
            </a:endParaRPr>
          </a:p>
        </p:txBody>
      </p:sp>
      <p:sp>
        <p:nvSpPr>
          <p:cNvPr id="1430" name="Google Shape;1430;p161"/>
          <p:cNvSpPr txBox="1"/>
          <p:nvPr>
            <p:ph idx="1" type="body"/>
          </p:nvPr>
        </p:nvSpPr>
        <p:spPr>
          <a:xfrm>
            <a:off x="838200" y="1930400"/>
            <a:ext cx="9044887" cy="409753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One of the most popular translation machines in the world is Google Translate. </a:t>
            </a:r>
            <a:endParaRPr/>
          </a:p>
          <a:p>
            <a:pPr indent="-228600" lvl="0" marL="228600" rtl="0" algn="l">
              <a:lnSpc>
                <a:spcPct val="90000"/>
              </a:lnSpc>
              <a:spcBef>
                <a:spcPts val="1000"/>
              </a:spcBef>
              <a:spcAft>
                <a:spcPts val="0"/>
              </a:spcAft>
              <a:buClr>
                <a:schemeClr val="dk1"/>
              </a:buClr>
              <a:buSzPts val="2000"/>
              <a:buChar char="•"/>
            </a:pPr>
            <a:r>
              <a:rPr lang="en-US" sz="2000"/>
              <a:t>The system uses Google Neural Machine Translation to increase its fluency and accuracy. </a:t>
            </a:r>
            <a:endParaRPr/>
          </a:p>
          <a:p>
            <a:pPr indent="-228600" lvl="0" marL="228600" rtl="0" algn="l">
              <a:lnSpc>
                <a:spcPct val="90000"/>
              </a:lnSpc>
              <a:spcBef>
                <a:spcPts val="1000"/>
              </a:spcBef>
              <a:spcAft>
                <a:spcPts val="0"/>
              </a:spcAft>
              <a:buClr>
                <a:schemeClr val="dk1"/>
              </a:buClr>
              <a:buSzPts val="2000"/>
              <a:buChar char="•"/>
            </a:pPr>
            <a:r>
              <a:rPr lang="en-US" sz="2000"/>
              <a:t>The system not only applies a large data set for training its algorithms, its end-to-end design allows the system to learn over time and create better, more natural translations. </a:t>
            </a:r>
            <a:endParaRPr/>
          </a:p>
          <a:p>
            <a:pPr indent="-228600" lvl="0" marL="228600" rtl="0" algn="l">
              <a:lnSpc>
                <a:spcPct val="90000"/>
              </a:lnSpc>
              <a:spcBef>
                <a:spcPts val="1000"/>
              </a:spcBef>
              <a:spcAft>
                <a:spcPts val="0"/>
              </a:spcAft>
              <a:buClr>
                <a:schemeClr val="dk1"/>
              </a:buClr>
              <a:buSzPts val="2000"/>
              <a:buChar char="•"/>
            </a:pPr>
            <a:r>
              <a:rPr lang="en-US" sz="2000"/>
              <a:t>Google Neural Machine Translation can even process what are called "zero-shot translations.</a:t>
            </a:r>
            <a:endParaRPr/>
          </a:p>
          <a:p>
            <a:pPr indent="-228600" lvl="0" marL="228600" rtl="0" algn="l">
              <a:lnSpc>
                <a:spcPct val="90000"/>
              </a:lnSpc>
              <a:spcBef>
                <a:spcPts val="1000"/>
              </a:spcBef>
              <a:spcAft>
                <a:spcPts val="0"/>
              </a:spcAft>
              <a:buClr>
                <a:schemeClr val="dk1"/>
              </a:buClr>
              <a:buSzPts val="2000"/>
              <a:buChar char="•"/>
            </a:pPr>
            <a:r>
              <a:rPr lang="en-US" sz="2000"/>
              <a:t>" For example, the translation from French to Spanish is a zero-shot translation because it is a direct translation. </a:t>
            </a:r>
            <a:endParaRPr/>
          </a:p>
          <a:p>
            <a:pPr indent="-228600" lvl="0" marL="228600" rtl="0" algn="l">
              <a:lnSpc>
                <a:spcPct val="90000"/>
              </a:lnSpc>
              <a:spcBef>
                <a:spcPts val="1000"/>
              </a:spcBef>
              <a:spcAft>
                <a:spcPts val="0"/>
              </a:spcAft>
              <a:buClr>
                <a:schemeClr val="dk1"/>
              </a:buClr>
              <a:buSzPts val="2000"/>
              <a:buChar char="•"/>
            </a:pPr>
            <a:r>
              <a:rPr lang="en-US" sz="2000"/>
              <a:t>Previously, Google Translate would translate the initial language into English, and then translate that English to the target language.</a:t>
            </a:r>
            <a:endParaRPr/>
          </a:p>
        </p:txBody>
      </p:sp>
      <p:pic>
        <p:nvPicPr>
          <p:cNvPr id="1431" name="Google Shape;1431;p161"/>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162"/>
          <p:cNvSpPr txBox="1"/>
          <p:nvPr>
            <p:ph type="title"/>
          </p:nvPr>
        </p:nvSpPr>
        <p:spPr>
          <a:xfrm>
            <a:off x="812324" y="892174"/>
            <a:ext cx="9044887" cy="79851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TRANSFORMERS</a:t>
            </a:r>
            <a:endParaRPr/>
          </a:p>
        </p:txBody>
      </p:sp>
      <p:sp>
        <p:nvSpPr>
          <p:cNvPr id="1437" name="Google Shape;1437;p162"/>
          <p:cNvSpPr txBox="1"/>
          <p:nvPr>
            <p:ph idx="1" type="body"/>
          </p:nvPr>
        </p:nvSpPr>
        <p:spPr>
          <a:xfrm>
            <a:off x="882588" y="1690688"/>
            <a:ext cx="9044887" cy="427513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Transformers provides thousands of pretrained models to perform tasks on texts such as classification, information extraction, question answering, summarization, translation, text generation and more in over 100 languages. Its aim is to make cutting-edge NLP easier to use for everyone.</a:t>
            </a:r>
            <a:endParaRPr/>
          </a:p>
          <a:p>
            <a:pPr indent="-228600" lvl="0" marL="228600" rtl="0" algn="l">
              <a:lnSpc>
                <a:spcPct val="90000"/>
              </a:lnSpc>
              <a:spcBef>
                <a:spcPts val="1000"/>
              </a:spcBef>
              <a:spcAft>
                <a:spcPts val="0"/>
              </a:spcAft>
              <a:buClr>
                <a:schemeClr val="dk1"/>
              </a:buClr>
              <a:buSzPts val="2000"/>
              <a:buChar char="•"/>
            </a:pPr>
            <a:r>
              <a:rPr b="0" i="0" lang="en-US" sz="2000"/>
              <a:t>Transformers provides APIs to quickly download and use those pretrained models on a given text, fine-tune them on your own datasets and then share them with the community on our </a:t>
            </a:r>
            <a:r>
              <a:rPr lang="en-US" sz="2000"/>
              <a:t>model hub</a:t>
            </a:r>
            <a:r>
              <a:rPr b="0" i="0" lang="en-US" sz="2000"/>
              <a:t>. At the same time, each python module defining an architecture is fully standalone and can be modified to enable quick research experiments.</a:t>
            </a:r>
            <a:endParaRPr/>
          </a:p>
          <a:p>
            <a:pPr indent="-228600" lvl="0" marL="228600" rtl="0" algn="l">
              <a:lnSpc>
                <a:spcPct val="90000"/>
              </a:lnSpc>
              <a:spcBef>
                <a:spcPts val="1000"/>
              </a:spcBef>
              <a:spcAft>
                <a:spcPts val="0"/>
              </a:spcAft>
              <a:buClr>
                <a:schemeClr val="dk1"/>
              </a:buClr>
              <a:buSzPts val="2000"/>
              <a:buChar char="•"/>
            </a:pPr>
            <a:r>
              <a:rPr b="0" i="0" lang="en-US" sz="2000"/>
              <a:t>Transformers is backed by the three most popular deep learning libraries — </a:t>
            </a:r>
            <a:r>
              <a:rPr lang="en-US" sz="2000"/>
              <a:t>Jax</a:t>
            </a:r>
            <a:r>
              <a:rPr b="0" i="0" lang="en-US" sz="2000"/>
              <a:t>, </a:t>
            </a:r>
            <a:r>
              <a:rPr lang="en-US" sz="2000"/>
              <a:t>PyTorch</a:t>
            </a:r>
            <a:r>
              <a:rPr b="0" i="0" lang="en-US" sz="2000"/>
              <a:t> and </a:t>
            </a:r>
            <a:r>
              <a:rPr lang="en-US" sz="2000"/>
              <a:t>TensorFlow</a:t>
            </a:r>
            <a:r>
              <a:rPr b="0" i="0" lang="en-US" sz="2000"/>
              <a:t> — with a seamless integration between them. It's straightforward to train your models with one before loading them for inference with the other.</a:t>
            </a:r>
            <a:endParaRPr/>
          </a:p>
        </p:txBody>
      </p:sp>
      <p:pic>
        <p:nvPicPr>
          <p:cNvPr id="1438" name="Google Shape;1438;p162"/>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163"/>
          <p:cNvSpPr txBox="1"/>
          <p:nvPr>
            <p:ph type="title"/>
          </p:nvPr>
        </p:nvSpPr>
        <p:spPr>
          <a:xfrm>
            <a:off x="812324" y="710214"/>
            <a:ext cx="9044887" cy="9804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WHY USE TRANSFORMERS?</a:t>
            </a:r>
            <a:endParaRPr sz="4000">
              <a:solidFill>
                <a:srgbClr val="00468D"/>
              </a:solidFill>
              <a:latin typeface="Arial"/>
              <a:ea typeface="Arial"/>
              <a:cs typeface="Arial"/>
              <a:sym typeface="Arial"/>
            </a:endParaRPr>
          </a:p>
        </p:txBody>
      </p:sp>
      <p:sp>
        <p:nvSpPr>
          <p:cNvPr id="1444" name="Google Shape;1444;p163"/>
          <p:cNvSpPr txBox="1"/>
          <p:nvPr>
            <p:ph idx="1" type="body"/>
          </p:nvPr>
        </p:nvSpPr>
        <p:spPr>
          <a:xfrm>
            <a:off x="838200" y="1930400"/>
            <a:ext cx="9044887" cy="35027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Narrow"/>
              <a:buAutoNum type="arabicPeriod"/>
            </a:pPr>
            <a:r>
              <a:rPr b="0" i="0" lang="en-US" sz="2000"/>
              <a:t>Easy-to-use state-of-the-art models:</a:t>
            </a:r>
            <a:endParaRPr/>
          </a:p>
          <a:p>
            <a:pPr indent="-285750" lvl="1" marL="742950" rtl="0" algn="l">
              <a:lnSpc>
                <a:spcPct val="90000"/>
              </a:lnSpc>
              <a:spcBef>
                <a:spcPts val="500"/>
              </a:spcBef>
              <a:spcAft>
                <a:spcPts val="0"/>
              </a:spcAft>
              <a:buClr>
                <a:schemeClr val="dk1"/>
              </a:buClr>
              <a:buSzPts val="2000"/>
              <a:buFont typeface="Arial Narrow"/>
              <a:buAutoNum type="arabicPeriod"/>
            </a:pPr>
            <a:r>
              <a:rPr b="0" i="0" lang="en-US" sz="2000"/>
              <a:t>High performance on NLU and NLG tasks.</a:t>
            </a:r>
            <a:endParaRPr/>
          </a:p>
          <a:p>
            <a:pPr indent="-285750" lvl="1" marL="742950" rtl="0" algn="l">
              <a:lnSpc>
                <a:spcPct val="90000"/>
              </a:lnSpc>
              <a:spcBef>
                <a:spcPts val="500"/>
              </a:spcBef>
              <a:spcAft>
                <a:spcPts val="0"/>
              </a:spcAft>
              <a:buClr>
                <a:schemeClr val="dk1"/>
              </a:buClr>
              <a:buSzPts val="2000"/>
              <a:buFont typeface="Arial Narrow"/>
              <a:buAutoNum type="arabicPeriod"/>
            </a:pPr>
            <a:r>
              <a:rPr b="0" i="0" lang="en-US" sz="2000"/>
              <a:t>Low barrier to entry for educators and practitioners.</a:t>
            </a:r>
            <a:endParaRPr/>
          </a:p>
          <a:p>
            <a:pPr indent="-285750" lvl="1" marL="742950" rtl="0" algn="l">
              <a:lnSpc>
                <a:spcPct val="90000"/>
              </a:lnSpc>
              <a:spcBef>
                <a:spcPts val="500"/>
              </a:spcBef>
              <a:spcAft>
                <a:spcPts val="0"/>
              </a:spcAft>
              <a:buClr>
                <a:schemeClr val="dk1"/>
              </a:buClr>
              <a:buSzPts val="2000"/>
              <a:buFont typeface="Arial Narrow"/>
              <a:buAutoNum type="arabicPeriod"/>
            </a:pPr>
            <a:r>
              <a:rPr b="0" i="0" lang="en-US" sz="2000"/>
              <a:t>Few user-facing abstractions with just three classes to learn.</a:t>
            </a:r>
            <a:endParaRPr/>
          </a:p>
          <a:p>
            <a:pPr indent="-285750" lvl="1" marL="742950" rtl="0" algn="l">
              <a:lnSpc>
                <a:spcPct val="90000"/>
              </a:lnSpc>
              <a:spcBef>
                <a:spcPts val="500"/>
              </a:spcBef>
              <a:spcAft>
                <a:spcPts val="0"/>
              </a:spcAft>
              <a:buClr>
                <a:schemeClr val="dk1"/>
              </a:buClr>
              <a:buSzPts val="2000"/>
              <a:buFont typeface="Arial Narrow"/>
              <a:buAutoNum type="arabicPeriod"/>
            </a:pPr>
            <a:r>
              <a:rPr b="0" i="0" lang="en-US" sz="2000"/>
              <a:t>A unified API for using all our pretrained models.</a:t>
            </a:r>
            <a:endParaRPr/>
          </a:p>
          <a:p>
            <a:pPr indent="-228600" lvl="0" marL="228600" rtl="0" algn="l">
              <a:lnSpc>
                <a:spcPct val="90000"/>
              </a:lnSpc>
              <a:spcBef>
                <a:spcPts val="1000"/>
              </a:spcBef>
              <a:spcAft>
                <a:spcPts val="0"/>
              </a:spcAft>
              <a:buClr>
                <a:schemeClr val="dk1"/>
              </a:buClr>
              <a:buSzPts val="2000"/>
              <a:buFont typeface="Arial Narrow"/>
              <a:buAutoNum type="arabicPeriod"/>
            </a:pPr>
            <a:r>
              <a:rPr b="0" i="0" lang="en-US" sz="2000"/>
              <a:t>Lower compute costs, smaller carbon footprint:</a:t>
            </a:r>
            <a:endParaRPr/>
          </a:p>
          <a:p>
            <a:pPr indent="-285750" lvl="1" marL="742950" rtl="0" algn="l">
              <a:lnSpc>
                <a:spcPct val="90000"/>
              </a:lnSpc>
              <a:spcBef>
                <a:spcPts val="500"/>
              </a:spcBef>
              <a:spcAft>
                <a:spcPts val="0"/>
              </a:spcAft>
              <a:buClr>
                <a:schemeClr val="dk1"/>
              </a:buClr>
              <a:buSzPts val="2000"/>
              <a:buFont typeface="Arial Narrow"/>
              <a:buAutoNum type="arabicPeriod"/>
            </a:pPr>
            <a:r>
              <a:rPr b="0" i="0" lang="en-US" sz="2000"/>
              <a:t>Researchers can share trained models instead of always retraining.</a:t>
            </a:r>
            <a:endParaRPr/>
          </a:p>
          <a:p>
            <a:pPr indent="-285750" lvl="1" marL="742950" rtl="0" algn="l">
              <a:lnSpc>
                <a:spcPct val="90000"/>
              </a:lnSpc>
              <a:spcBef>
                <a:spcPts val="500"/>
              </a:spcBef>
              <a:spcAft>
                <a:spcPts val="0"/>
              </a:spcAft>
              <a:buClr>
                <a:schemeClr val="dk1"/>
              </a:buClr>
              <a:buSzPts val="2000"/>
              <a:buFont typeface="Arial Narrow"/>
              <a:buAutoNum type="arabicPeriod"/>
            </a:pPr>
            <a:r>
              <a:rPr b="0" i="0" lang="en-US" sz="2000"/>
              <a:t>Practitioners can reduce compute time and production costs.</a:t>
            </a:r>
            <a:endParaRPr/>
          </a:p>
          <a:p>
            <a:pPr indent="-285750" lvl="1" marL="742950" rtl="0" algn="l">
              <a:lnSpc>
                <a:spcPct val="90000"/>
              </a:lnSpc>
              <a:spcBef>
                <a:spcPts val="500"/>
              </a:spcBef>
              <a:spcAft>
                <a:spcPts val="0"/>
              </a:spcAft>
              <a:buClr>
                <a:schemeClr val="dk1"/>
              </a:buClr>
              <a:buSzPts val="2000"/>
              <a:buFont typeface="Arial Narrow"/>
              <a:buAutoNum type="arabicPeriod"/>
            </a:pPr>
            <a:r>
              <a:rPr b="0" i="0" lang="en-US" sz="2000"/>
              <a:t>Dozens of architectures with over 2,000 pretrained models, some in more than 100 languages.</a:t>
            </a:r>
            <a:endParaRPr/>
          </a:p>
        </p:txBody>
      </p:sp>
      <p:pic>
        <p:nvPicPr>
          <p:cNvPr id="1445" name="Google Shape;1445;p163"/>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164"/>
          <p:cNvSpPr txBox="1"/>
          <p:nvPr>
            <p:ph idx="1" type="body"/>
          </p:nvPr>
        </p:nvSpPr>
        <p:spPr>
          <a:xfrm>
            <a:off x="838200" y="1930400"/>
            <a:ext cx="9044887" cy="3271915"/>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000"/>
              <a:buFont typeface="Arial Narrow"/>
              <a:buAutoNum type="arabicPeriod" startAt="3"/>
            </a:pPr>
            <a:r>
              <a:rPr b="0" i="0" lang="en-US" sz="2000"/>
              <a:t>Choose the right framework for every part of a model's lifetime:</a:t>
            </a:r>
            <a:endParaRPr/>
          </a:p>
          <a:p>
            <a:pPr indent="-457200" lvl="1" marL="914400" rtl="0" algn="l">
              <a:lnSpc>
                <a:spcPct val="90000"/>
              </a:lnSpc>
              <a:spcBef>
                <a:spcPts val="500"/>
              </a:spcBef>
              <a:spcAft>
                <a:spcPts val="0"/>
              </a:spcAft>
              <a:buClr>
                <a:schemeClr val="dk1"/>
              </a:buClr>
              <a:buSzPts val="2000"/>
              <a:buFont typeface="Arial Narrow"/>
              <a:buAutoNum type="arabicPeriod"/>
            </a:pPr>
            <a:r>
              <a:rPr b="0" i="0" lang="en-US" sz="2000"/>
              <a:t>Train state-of-the-art models in 3 lines of code.</a:t>
            </a:r>
            <a:endParaRPr/>
          </a:p>
          <a:p>
            <a:pPr indent="-457200" lvl="1" marL="914400" rtl="0" algn="l">
              <a:lnSpc>
                <a:spcPct val="90000"/>
              </a:lnSpc>
              <a:spcBef>
                <a:spcPts val="500"/>
              </a:spcBef>
              <a:spcAft>
                <a:spcPts val="0"/>
              </a:spcAft>
              <a:buClr>
                <a:schemeClr val="dk1"/>
              </a:buClr>
              <a:buSzPts val="2000"/>
              <a:buFont typeface="Arial Narrow"/>
              <a:buAutoNum type="arabicPeriod"/>
            </a:pPr>
            <a:r>
              <a:rPr b="0" i="0" lang="en-US" sz="2000"/>
              <a:t>Move a single model between TF2.0/PyTorch frameworks at will.</a:t>
            </a:r>
            <a:endParaRPr/>
          </a:p>
          <a:p>
            <a:pPr indent="-457200" lvl="1" marL="914400" rtl="0" algn="l">
              <a:lnSpc>
                <a:spcPct val="90000"/>
              </a:lnSpc>
              <a:spcBef>
                <a:spcPts val="500"/>
              </a:spcBef>
              <a:spcAft>
                <a:spcPts val="0"/>
              </a:spcAft>
              <a:buClr>
                <a:schemeClr val="dk1"/>
              </a:buClr>
              <a:buSzPts val="2000"/>
              <a:buFont typeface="Arial Narrow"/>
              <a:buAutoNum type="arabicPeriod"/>
            </a:pPr>
            <a:r>
              <a:rPr b="0" i="0" lang="en-US" sz="2000"/>
              <a:t>Seamlessly pick the right framework for training, evaluation and production.</a:t>
            </a:r>
            <a:endParaRPr/>
          </a:p>
          <a:p>
            <a:pPr indent="-457200" lvl="0" marL="457200" rtl="0" algn="l">
              <a:lnSpc>
                <a:spcPct val="90000"/>
              </a:lnSpc>
              <a:spcBef>
                <a:spcPts val="1000"/>
              </a:spcBef>
              <a:spcAft>
                <a:spcPts val="0"/>
              </a:spcAft>
              <a:buClr>
                <a:schemeClr val="dk1"/>
              </a:buClr>
              <a:buSzPts val="2000"/>
              <a:buFont typeface="Arial Narrow"/>
              <a:buAutoNum type="arabicPeriod" startAt="3"/>
            </a:pPr>
            <a:r>
              <a:rPr b="0" i="0" lang="en-US" sz="2000"/>
              <a:t>Easily customize a model or an example to your needs:</a:t>
            </a:r>
            <a:endParaRPr/>
          </a:p>
          <a:p>
            <a:pPr indent="-457200" lvl="1" marL="914400" rtl="0" algn="l">
              <a:lnSpc>
                <a:spcPct val="90000"/>
              </a:lnSpc>
              <a:spcBef>
                <a:spcPts val="500"/>
              </a:spcBef>
              <a:spcAft>
                <a:spcPts val="0"/>
              </a:spcAft>
              <a:buClr>
                <a:schemeClr val="dk1"/>
              </a:buClr>
              <a:buSzPts val="2000"/>
              <a:buFont typeface="Arial Narrow"/>
              <a:buAutoNum type="arabicPeriod"/>
            </a:pPr>
            <a:r>
              <a:rPr b="0" i="0" lang="en-US" sz="2000"/>
              <a:t>We provide examples for each architecture to reproduce the results published by its original authors.</a:t>
            </a:r>
            <a:endParaRPr/>
          </a:p>
          <a:p>
            <a:pPr indent="-457200" lvl="1" marL="914400" rtl="0" algn="l">
              <a:lnSpc>
                <a:spcPct val="90000"/>
              </a:lnSpc>
              <a:spcBef>
                <a:spcPts val="500"/>
              </a:spcBef>
              <a:spcAft>
                <a:spcPts val="0"/>
              </a:spcAft>
              <a:buClr>
                <a:schemeClr val="dk1"/>
              </a:buClr>
              <a:buSzPts val="2000"/>
              <a:buFont typeface="Arial Narrow"/>
              <a:buAutoNum type="arabicPeriod"/>
            </a:pPr>
            <a:r>
              <a:rPr b="0" i="0" lang="en-US" sz="2000"/>
              <a:t>Model internals are exposed as consistently as possible.</a:t>
            </a:r>
            <a:endParaRPr/>
          </a:p>
          <a:p>
            <a:pPr indent="-457200" lvl="1" marL="914400" rtl="0" algn="l">
              <a:lnSpc>
                <a:spcPct val="90000"/>
              </a:lnSpc>
              <a:spcBef>
                <a:spcPts val="500"/>
              </a:spcBef>
              <a:spcAft>
                <a:spcPts val="0"/>
              </a:spcAft>
              <a:buClr>
                <a:schemeClr val="dk1"/>
              </a:buClr>
              <a:buSzPts val="2000"/>
              <a:buFont typeface="Arial Narrow"/>
              <a:buAutoNum type="arabicPeriod"/>
            </a:pPr>
            <a:r>
              <a:rPr b="0" i="0" lang="en-US" sz="2000"/>
              <a:t>Model files can be used independently of the library for quick experiments.</a:t>
            </a:r>
            <a:endParaRPr/>
          </a:p>
        </p:txBody>
      </p:sp>
      <p:sp>
        <p:nvSpPr>
          <p:cNvPr id="1451" name="Google Shape;1451;p164"/>
          <p:cNvSpPr txBox="1"/>
          <p:nvPr>
            <p:ph type="title"/>
          </p:nvPr>
        </p:nvSpPr>
        <p:spPr>
          <a:xfrm>
            <a:off x="812800" y="648070"/>
            <a:ext cx="9043988" cy="104261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WHY USE TRANSFORMERS?</a:t>
            </a:r>
            <a:endParaRPr sz="4000">
              <a:solidFill>
                <a:srgbClr val="00468D"/>
              </a:solidFill>
              <a:latin typeface="Arial"/>
              <a:ea typeface="Arial"/>
              <a:cs typeface="Arial"/>
              <a:sym typeface="Arial"/>
            </a:endParaRPr>
          </a:p>
        </p:txBody>
      </p:sp>
      <p:pic>
        <p:nvPicPr>
          <p:cNvPr id="1452" name="Google Shape;1452;p164"/>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165"/>
          <p:cNvSpPr txBox="1"/>
          <p:nvPr>
            <p:ph type="title"/>
          </p:nvPr>
        </p:nvSpPr>
        <p:spPr>
          <a:xfrm>
            <a:off x="812324" y="652462"/>
            <a:ext cx="9044887"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BERT</a:t>
            </a:r>
            <a:endParaRPr/>
          </a:p>
        </p:txBody>
      </p:sp>
      <p:sp>
        <p:nvSpPr>
          <p:cNvPr id="1458" name="Google Shape;1458;p165"/>
          <p:cNvSpPr txBox="1"/>
          <p:nvPr>
            <p:ph idx="1" type="body"/>
          </p:nvPr>
        </p:nvSpPr>
        <p:spPr>
          <a:xfrm>
            <a:off x="838200" y="1930400"/>
            <a:ext cx="9044887" cy="3307425"/>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0A0A0A"/>
              </a:buClr>
              <a:buSzPts val="2000"/>
              <a:buChar char="•"/>
            </a:pPr>
            <a:r>
              <a:rPr b="0" i="0" lang="en-US" sz="2000">
                <a:solidFill>
                  <a:srgbClr val="0A0A0A"/>
                </a:solidFill>
              </a:rPr>
              <a:t>Bidirectional Encoder Representations from Transformers — </a:t>
            </a:r>
            <a:r>
              <a:rPr lang="en-US" sz="2000">
                <a:solidFill>
                  <a:srgbClr val="0A0A0A"/>
                </a:solidFill>
              </a:rPr>
              <a:t>BERT</a:t>
            </a:r>
            <a:r>
              <a:rPr b="0" i="0" lang="en-US" sz="2000">
                <a:solidFill>
                  <a:srgbClr val="0A0A0A"/>
                </a:solidFill>
              </a:rPr>
              <a:t>, is a pre-trained NLP model developed by Google in 2018.</a:t>
            </a:r>
            <a:endParaRPr/>
          </a:p>
          <a:p>
            <a:pPr indent="-228600" lvl="0" marL="228600" rtl="0" algn="l">
              <a:lnSpc>
                <a:spcPct val="90000"/>
              </a:lnSpc>
              <a:spcBef>
                <a:spcPts val="1000"/>
              </a:spcBef>
              <a:spcAft>
                <a:spcPts val="0"/>
              </a:spcAft>
              <a:buClr>
                <a:srgbClr val="0A0A0A"/>
              </a:buClr>
              <a:buSzPts val="2000"/>
              <a:buChar char="•"/>
            </a:pPr>
            <a:r>
              <a:rPr b="0" i="0" lang="en-US" sz="2000">
                <a:solidFill>
                  <a:srgbClr val="0A0A0A"/>
                </a:solidFill>
              </a:rPr>
              <a:t> With this, anyone in the world can train their own question answering models in about 30 minutes on a single Cloud TPU, or in a few hours using a single GPU. </a:t>
            </a:r>
            <a:endParaRPr/>
          </a:p>
          <a:p>
            <a:pPr indent="-228600" lvl="0" marL="228600" rtl="0" algn="l">
              <a:lnSpc>
                <a:spcPct val="90000"/>
              </a:lnSpc>
              <a:spcBef>
                <a:spcPts val="1000"/>
              </a:spcBef>
              <a:spcAft>
                <a:spcPts val="0"/>
              </a:spcAft>
              <a:buClr>
                <a:srgbClr val="0A0A0A"/>
              </a:buClr>
              <a:buSzPts val="2000"/>
              <a:buChar char="•"/>
            </a:pPr>
            <a:r>
              <a:rPr b="0" i="0" lang="en-US" sz="2000">
                <a:solidFill>
                  <a:srgbClr val="0A0A0A"/>
                </a:solidFill>
              </a:rPr>
              <a:t>The company, with the release, has showcased its performance on 11 NLP tasks including the very competitive Stanford questions dataset. </a:t>
            </a:r>
            <a:endParaRPr/>
          </a:p>
          <a:p>
            <a:pPr indent="-228600" lvl="0" marL="228600" rtl="0" algn="l">
              <a:lnSpc>
                <a:spcPct val="90000"/>
              </a:lnSpc>
              <a:spcBef>
                <a:spcPts val="1000"/>
              </a:spcBef>
              <a:spcAft>
                <a:spcPts val="0"/>
              </a:spcAft>
              <a:buClr>
                <a:srgbClr val="0A0A0A"/>
              </a:buClr>
              <a:buSzPts val="2000"/>
              <a:buChar char="•"/>
            </a:pPr>
            <a:r>
              <a:rPr b="0" i="0" lang="en-US" sz="2000">
                <a:solidFill>
                  <a:srgbClr val="0A0A0A"/>
                </a:solidFill>
              </a:rPr>
              <a:t>Unlike other language models, BERT has only been pre-trained on 2,500 million words of Wikipedia and 800 million words of Book Corpus and has been successfully used to pre-train a deep neural network. </a:t>
            </a:r>
            <a:endParaRPr/>
          </a:p>
          <a:p>
            <a:pPr indent="-228600" lvl="0" marL="228600" rtl="0" algn="l">
              <a:lnSpc>
                <a:spcPct val="90000"/>
              </a:lnSpc>
              <a:spcBef>
                <a:spcPts val="1000"/>
              </a:spcBef>
              <a:spcAft>
                <a:spcPts val="0"/>
              </a:spcAft>
              <a:buClr>
                <a:srgbClr val="0A0A0A"/>
              </a:buClr>
              <a:buSzPts val="2000"/>
              <a:buChar char="•"/>
            </a:pPr>
            <a:r>
              <a:rPr b="0" i="0" lang="en-US" sz="2000">
                <a:solidFill>
                  <a:srgbClr val="0A0A0A"/>
                </a:solidFill>
              </a:rPr>
              <a:t>According to researchers, BERT has achieved 93.2% accuracy, which surpasses previous results of accuracy.</a:t>
            </a:r>
            <a:endParaRPr sz="2000"/>
          </a:p>
        </p:txBody>
      </p:sp>
      <p:pic>
        <p:nvPicPr>
          <p:cNvPr id="1459" name="Google Shape;1459;p165"/>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166"/>
          <p:cNvSpPr txBox="1"/>
          <p:nvPr>
            <p:ph type="title"/>
          </p:nvPr>
        </p:nvSpPr>
        <p:spPr>
          <a:xfrm>
            <a:off x="812324" y="807868"/>
            <a:ext cx="9044887" cy="88282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XLNET</a:t>
            </a:r>
            <a:endParaRPr/>
          </a:p>
        </p:txBody>
      </p:sp>
      <p:sp>
        <p:nvSpPr>
          <p:cNvPr id="1465" name="Google Shape;1465;p166"/>
          <p:cNvSpPr txBox="1"/>
          <p:nvPr>
            <p:ph idx="1" type="body"/>
          </p:nvPr>
        </p:nvSpPr>
        <p:spPr>
          <a:xfrm>
            <a:off x="838200" y="1930400"/>
            <a:ext cx="9044887" cy="3209771"/>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lang="en-US" sz="2000"/>
              <a:t>XLNet</a:t>
            </a:r>
            <a:r>
              <a:rPr lang="en-US" sz="2000" u="sng"/>
              <a:t> </a:t>
            </a:r>
            <a:r>
              <a:rPr b="0" i="0" lang="en-US" sz="2000"/>
              <a:t>by Google is an extension of the Transformer-XL model, which has been pre-trained using an autoregressive method to learn the functions from bidirectional contexts. </a:t>
            </a:r>
            <a:endParaRPr/>
          </a:p>
          <a:p>
            <a:pPr indent="-228600" lvl="0" marL="228600" rtl="0" algn="l">
              <a:lnSpc>
                <a:spcPct val="90000"/>
              </a:lnSpc>
              <a:spcBef>
                <a:spcPts val="1000"/>
              </a:spcBef>
              <a:spcAft>
                <a:spcPts val="0"/>
              </a:spcAft>
              <a:buClr>
                <a:schemeClr val="dk1"/>
              </a:buClr>
              <a:buSzPts val="2000"/>
              <a:buChar char="•"/>
            </a:pPr>
            <a:r>
              <a:rPr b="0" i="0" lang="en-US" sz="2000"/>
              <a:t>Not only it can perform NLP tasks such as text classification, analyzing sentiments, answering questions, along with the essential GLUE benchmark for English, but also many a time has outperformed BERT in many NLP tasks. </a:t>
            </a:r>
            <a:endParaRPr/>
          </a:p>
          <a:p>
            <a:pPr indent="-228600" lvl="0" marL="228600" rtl="0" algn="l">
              <a:lnSpc>
                <a:spcPct val="90000"/>
              </a:lnSpc>
              <a:spcBef>
                <a:spcPts val="1000"/>
              </a:spcBef>
              <a:spcAft>
                <a:spcPts val="0"/>
              </a:spcAft>
              <a:buClr>
                <a:schemeClr val="dk1"/>
              </a:buClr>
              <a:buSzPts val="2000"/>
              <a:buChar char="•"/>
            </a:pPr>
            <a:r>
              <a:rPr b="0" i="0" lang="en-US" sz="2000"/>
              <a:t>According to researchers, XLNet has surpassed BERT in 20 tasks such as SQUAD, GLUE, and RACE. </a:t>
            </a:r>
            <a:endParaRPr/>
          </a:p>
          <a:p>
            <a:pPr indent="-228600" lvl="0" marL="228600" rtl="0" algn="l">
              <a:lnSpc>
                <a:spcPct val="90000"/>
              </a:lnSpc>
              <a:spcBef>
                <a:spcPts val="1000"/>
              </a:spcBef>
              <a:spcAft>
                <a:spcPts val="0"/>
              </a:spcAft>
              <a:buClr>
                <a:schemeClr val="dk1"/>
              </a:buClr>
              <a:buSzPts val="2000"/>
              <a:buChar char="•"/>
            </a:pPr>
            <a:r>
              <a:rPr b="0" i="0" lang="en-US" sz="2000"/>
              <a:t>Also, this model does not undergo the pre-train fine-tune discrepancy that BERT has been subjected to, eliminating the independence assumption.</a:t>
            </a:r>
            <a:endParaRPr sz="2000"/>
          </a:p>
        </p:txBody>
      </p:sp>
      <p:pic>
        <p:nvPicPr>
          <p:cNvPr id="1466" name="Google Shape;1466;p166"/>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167"/>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6000"/>
              <a:buFont typeface="Arial"/>
              <a:buNone/>
            </a:pPr>
            <a:r>
              <a:rPr lang="en-US" sz="6000">
                <a:solidFill>
                  <a:srgbClr val="00468D"/>
                </a:solidFill>
                <a:latin typeface="Arial"/>
                <a:ea typeface="Arial"/>
                <a:cs typeface="Arial"/>
                <a:sym typeface="Arial"/>
              </a:rPr>
              <a:t>THANK YOU !!!</a:t>
            </a:r>
            <a:endParaRPr/>
          </a:p>
        </p:txBody>
      </p:sp>
      <p:sp>
        <p:nvSpPr>
          <p:cNvPr id="1472" name="Google Shape;1472;p167"/>
          <p:cNvSpPr txBox="1"/>
          <p:nvPr>
            <p:ph idx="1" type="body"/>
          </p:nvPr>
        </p:nvSpPr>
        <p:spPr>
          <a:xfrm>
            <a:off x="1996751" y="1930400"/>
            <a:ext cx="4767943" cy="4275138"/>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l">
              <a:lnSpc>
                <a:spcPct val="120000"/>
              </a:lnSpc>
              <a:spcBef>
                <a:spcPts val="0"/>
              </a:spcBef>
              <a:spcAft>
                <a:spcPts val="0"/>
              </a:spcAft>
              <a:buClr>
                <a:schemeClr val="dk1"/>
              </a:buClr>
              <a:buSzPct val="100000"/>
              <a:buNone/>
            </a:pPr>
            <a:r>
              <a:rPr b="1" lang="en-US" sz="2400">
                <a:latin typeface="Arial"/>
                <a:ea typeface="Arial"/>
                <a:cs typeface="Arial"/>
                <a:sym typeface="Arial"/>
              </a:rPr>
              <a:t>(USA)</a:t>
            </a:r>
            <a:endParaRPr/>
          </a:p>
          <a:p>
            <a:pPr indent="0" lvl="0" marL="0" marR="5080" rtl="0" algn="l">
              <a:lnSpc>
                <a:spcPct val="120000"/>
              </a:lnSpc>
              <a:spcBef>
                <a:spcPts val="209"/>
              </a:spcBef>
              <a:spcAft>
                <a:spcPts val="0"/>
              </a:spcAft>
              <a:buClr>
                <a:schemeClr val="dk1"/>
              </a:buClr>
              <a:buSzPct val="100000"/>
              <a:buNone/>
            </a:pPr>
            <a:r>
              <a:rPr b="1" lang="en-US" sz="2400">
                <a:latin typeface="Arial"/>
                <a:ea typeface="Arial"/>
                <a:cs typeface="Arial"/>
                <a:sym typeface="Arial"/>
              </a:rPr>
              <a:t>2-Industrial Park Drive, E-Waldorf, MD,  20602,</a:t>
            </a:r>
            <a:endParaRPr/>
          </a:p>
          <a:p>
            <a:pPr indent="0" lvl="0" marL="0" rtl="0" algn="l">
              <a:lnSpc>
                <a:spcPct val="120000"/>
              </a:lnSpc>
              <a:spcBef>
                <a:spcPts val="209"/>
              </a:spcBef>
              <a:spcAft>
                <a:spcPts val="0"/>
              </a:spcAft>
              <a:buClr>
                <a:schemeClr val="dk1"/>
              </a:buClr>
              <a:buSzPct val="100000"/>
              <a:buNone/>
            </a:pPr>
            <a:r>
              <a:rPr b="1" lang="en-US" sz="2400">
                <a:latin typeface="Arial"/>
                <a:ea typeface="Arial"/>
                <a:cs typeface="Arial"/>
                <a:sym typeface="Arial"/>
              </a:rPr>
              <a:t>United States</a:t>
            </a:r>
            <a:endParaRPr/>
          </a:p>
          <a:p>
            <a:pPr indent="0" lvl="0" marL="0" rtl="0" algn="l">
              <a:lnSpc>
                <a:spcPct val="120000"/>
              </a:lnSpc>
              <a:spcBef>
                <a:spcPts val="35"/>
              </a:spcBef>
              <a:spcAft>
                <a:spcPts val="0"/>
              </a:spcAft>
              <a:buClr>
                <a:schemeClr val="dk1"/>
              </a:buClr>
              <a:buSzPct val="100000"/>
              <a:buNone/>
            </a:pPr>
            <a:r>
              <a:t/>
            </a:r>
            <a:endParaRPr b="1" sz="2400">
              <a:latin typeface="Arial"/>
              <a:ea typeface="Arial"/>
              <a:cs typeface="Arial"/>
              <a:sym typeface="Arial"/>
            </a:endParaRPr>
          </a:p>
          <a:p>
            <a:pPr indent="0" lvl="0" marL="0" rtl="0" algn="l">
              <a:lnSpc>
                <a:spcPct val="120000"/>
              </a:lnSpc>
              <a:spcBef>
                <a:spcPts val="1000"/>
              </a:spcBef>
              <a:spcAft>
                <a:spcPts val="0"/>
              </a:spcAft>
              <a:buClr>
                <a:schemeClr val="dk1"/>
              </a:buClr>
              <a:buSzPct val="100000"/>
              <a:buNone/>
            </a:pPr>
            <a:r>
              <a:rPr b="1" lang="en-US" sz="2400">
                <a:latin typeface="Arial"/>
                <a:ea typeface="Arial"/>
                <a:cs typeface="Arial"/>
                <a:sym typeface="Arial"/>
              </a:rPr>
              <a:t>(USA)</a:t>
            </a:r>
            <a:endParaRPr/>
          </a:p>
          <a:p>
            <a:pPr indent="0" lvl="0" marL="0" rtl="0" algn="l">
              <a:lnSpc>
                <a:spcPct val="120000"/>
              </a:lnSpc>
              <a:spcBef>
                <a:spcPts val="1000"/>
              </a:spcBef>
              <a:spcAft>
                <a:spcPts val="0"/>
              </a:spcAft>
              <a:buClr>
                <a:schemeClr val="dk1"/>
              </a:buClr>
              <a:buSzPct val="100000"/>
              <a:buNone/>
            </a:pPr>
            <a:r>
              <a:rPr b="1" lang="en-US" sz="2400">
                <a:latin typeface="Arial"/>
                <a:ea typeface="Arial"/>
                <a:cs typeface="Arial"/>
                <a:sym typeface="Arial"/>
              </a:rPr>
              <a:t>+1-844-889-4054</a:t>
            </a:r>
            <a:endParaRPr/>
          </a:p>
          <a:p>
            <a:pPr indent="0" lvl="0" marL="0" rtl="0" algn="l">
              <a:lnSpc>
                <a:spcPct val="120000"/>
              </a:lnSpc>
              <a:spcBef>
                <a:spcPts val="1650"/>
              </a:spcBef>
              <a:spcAft>
                <a:spcPts val="0"/>
              </a:spcAft>
              <a:buClr>
                <a:schemeClr val="dk1"/>
              </a:buClr>
              <a:buSzPct val="100000"/>
              <a:buNone/>
            </a:pPr>
            <a:r>
              <a:rPr b="1" lang="en-US" sz="2400">
                <a:latin typeface="Arial"/>
                <a:ea typeface="Arial"/>
                <a:cs typeface="Arial"/>
                <a:sym typeface="Arial"/>
              </a:rPr>
              <a:t>(Singapore)</a:t>
            </a:r>
            <a:endParaRPr/>
          </a:p>
          <a:p>
            <a:pPr indent="0" lvl="0" marL="0" rtl="0" algn="l">
              <a:lnSpc>
                <a:spcPct val="120000"/>
              </a:lnSpc>
              <a:spcBef>
                <a:spcPts val="210"/>
              </a:spcBef>
              <a:spcAft>
                <a:spcPts val="0"/>
              </a:spcAft>
              <a:buClr>
                <a:schemeClr val="dk1"/>
              </a:buClr>
              <a:buSzPct val="100000"/>
              <a:buNone/>
            </a:pPr>
            <a:r>
              <a:rPr b="1" lang="en-US" sz="2400">
                <a:latin typeface="Arial"/>
                <a:ea typeface="Arial"/>
                <a:cs typeface="Arial"/>
                <a:sym typeface="Arial"/>
              </a:rPr>
              <a:t>3 Temasek Avenue, Singapore 039190</a:t>
            </a:r>
            <a:endParaRPr/>
          </a:p>
          <a:p>
            <a:pPr indent="0" lvl="0" marL="0" marR="1608455" rtl="0" algn="l">
              <a:lnSpc>
                <a:spcPct val="120000"/>
              </a:lnSpc>
              <a:spcBef>
                <a:spcPts val="1000"/>
              </a:spcBef>
              <a:spcAft>
                <a:spcPts val="0"/>
              </a:spcAft>
              <a:buClr>
                <a:schemeClr val="dk1"/>
              </a:buClr>
              <a:buSzPct val="100000"/>
              <a:buNone/>
            </a:pPr>
            <a:r>
              <a:rPr b="1" lang="en-US" sz="2400" u="sng">
                <a:solidFill>
                  <a:schemeClr val="hlink"/>
                </a:solidFill>
                <a:latin typeface="Arial"/>
                <a:ea typeface="Arial"/>
                <a:cs typeface="Arial"/>
                <a:sym typeface="Arial"/>
                <a:hlinkClick r:id="rId3"/>
              </a:rPr>
              <a:t>info@careerera.com </a:t>
            </a:r>
            <a:r>
              <a:rPr b="1" lang="en-US" sz="2400">
                <a:latin typeface="Arial"/>
                <a:ea typeface="Arial"/>
                <a:cs typeface="Arial"/>
                <a:sym typeface="Arial"/>
              </a:rPr>
              <a:t> www.careerera.com</a:t>
            </a:r>
            <a:endParaRPr/>
          </a:p>
        </p:txBody>
      </p:sp>
      <p:sp>
        <p:nvSpPr>
          <p:cNvPr id="1473" name="Google Shape;1473;p167"/>
          <p:cNvSpPr txBox="1"/>
          <p:nvPr/>
        </p:nvSpPr>
        <p:spPr>
          <a:xfrm>
            <a:off x="7291293" y="1930400"/>
            <a:ext cx="2565918" cy="2816156"/>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2400">
                <a:solidFill>
                  <a:schemeClr val="dk1"/>
                </a:solidFill>
                <a:latin typeface="Arial"/>
                <a:ea typeface="Arial"/>
                <a:cs typeface="Arial"/>
                <a:sym typeface="Arial"/>
              </a:rPr>
              <a:t>(INDIA)</a:t>
            </a:r>
            <a:endParaRPr/>
          </a:p>
          <a:p>
            <a:pPr indent="0" lvl="0" marL="12700" marR="5080" rtl="0" algn="l">
              <a:spcBef>
                <a:spcPts val="1680"/>
              </a:spcBef>
              <a:spcAft>
                <a:spcPts val="0"/>
              </a:spcAft>
              <a:buNone/>
            </a:pPr>
            <a:r>
              <a:rPr b="1" lang="en-US" sz="2400">
                <a:solidFill>
                  <a:schemeClr val="dk1"/>
                </a:solidFill>
                <a:latin typeface="Arial"/>
                <a:ea typeface="Arial"/>
                <a:cs typeface="Arial"/>
                <a:sym typeface="Arial"/>
              </a:rPr>
              <a:t>B-44, Sector-59, Noida  Uttar Pradesh 201301</a:t>
            </a:r>
            <a:endParaRPr/>
          </a:p>
          <a:p>
            <a:pPr indent="0" lvl="0" marL="0" marR="0" rtl="0" algn="l">
              <a:spcBef>
                <a:spcPts val="20"/>
              </a:spcBef>
              <a:spcAft>
                <a:spcPts val="0"/>
              </a:spcAft>
              <a:buNone/>
            </a:pPr>
            <a:r>
              <a:t/>
            </a:r>
            <a:endParaRPr b="1" sz="2400">
              <a:solidFill>
                <a:schemeClr val="dk1"/>
              </a:solidFill>
              <a:latin typeface="Arial"/>
              <a:ea typeface="Arial"/>
              <a:cs typeface="Arial"/>
              <a:sym typeface="Arial"/>
            </a:endParaRPr>
          </a:p>
          <a:p>
            <a:pPr indent="0" lvl="0" marL="12700" marR="0" rtl="0" algn="l">
              <a:spcBef>
                <a:spcPts val="0"/>
              </a:spcBef>
              <a:spcAft>
                <a:spcPts val="0"/>
              </a:spcAft>
              <a:buNone/>
            </a:pPr>
            <a:r>
              <a:rPr b="1" lang="en-US" sz="2400">
                <a:solidFill>
                  <a:schemeClr val="dk1"/>
                </a:solidFill>
                <a:latin typeface="Arial"/>
                <a:ea typeface="Arial"/>
                <a:cs typeface="Arial"/>
                <a:sym typeface="Arial"/>
              </a:rPr>
              <a:t>(INDIA)</a:t>
            </a:r>
            <a:endParaRPr/>
          </a:p>
          <a:p>
            <a:pPr indent="0" lvl="0" marL="12700" marR="0" rtl="0" algn="l">
              <a:spcBef>
                <a:spcPts val="0"/>
              </a:spcBef>
              <a:spcAft>
                <a:spcPts val="0"/>
              </a:spcAft>
              <a:buNone/>
            </a:pPr>
            <a:r>
              <a:rPr b="1" lang="en-US" sz="2400">
                <a:solidFill>
                  <a:schemeClr val="dk1"/>
                </a:solidFill>
                <a:latin typeface="Arial"/>
                <a:ea typeface="Arial"/>
                <a:cs typeface="Arial"/>
                <a:sym typeface="Arial"/>
              </a:rPr>
              <a:t>+91-92-5000-4000</a:t>
            </a:r>
            <a:endParaRPr/>
          </a:p>
        </p:txBody>
      </p:sp>
      <p:pic>
        <p:nvPicPr>
          <p:cNvPr id="1474" name="Google Shape;1474;p167"/>
          <p:cNvPicPr preferRelativeResize="0"/>
          <p:nvPr/>
        </p:nvPicPr>
        <p:blipFill rotWithShape="1">
          <a:blip r:embed="rId4">
            <a:alphaModFix/>
          </a:blip>
          <a:srcRect b="0" l="0" r="0" t="0"/>
          <a:stretch/>
        </p:blipFill>
        <p:spPr>
          <a:xfrm>
            <a:off x="643698" y="1690688"/>
            <a:ext cx="1120874" cy="4514850"/>
          </a:xfrm>
          <a:prstGeom prst="rect">
            <a:avLst/>
          </a:prstGeom>
          <a:noFill/>
          <a:ln>
            <a:noFill/>
          </a:ln>
        </p:spPr>
      </p:pic>
      <p:pic>
        <p:nvPicPr>
          <p:cNvPr id="1475" name="Google Shape;1475;p167"/>
          <p:cNvPicPr preferRelativeResize="0"/>
          <p:nvPr/>
        </p:nvPicPr>
        <p:blipFill rotWithShape="1">
          <a:blip r:embed="rId5">
            <a:alphaModFix/>
          </a:blip>
          <a:srcRect b="0" l="0" r="0" t="0"/>
          <a:stretch/>
        </p:blipFill>
        <p:spPr>
          <a:xfrm>
            <a:off x="0" y="-53266"/>
            <a:ext cx="1592718" cy="655377"/>
          </a:xfrm>
          <a:prstGeom prst="rect">
            <a:avLst/>
          </a:prstGeom>
          <a:noFill/>
          <a:ln>
            <a:noFill/>
          </a:ln>
        </p:spPr>
      </p:pic>
    </p:spTree>
  </p:cSld>
  <p:clrMapOvr>
    <a:masterClrMapping/>
  </p:clrMapOvr>
  <mc:AlternateContent>
    <mc:Choice Requires="p14">
      <p:transition spd="slow" p14:dur="3400">
        <p14:reveal dir="l"/>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7"/>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BASICS OF NEURAL NETWORKS</a:t>
            </a:r>
            <a:endParaRPr/>
          </a:p>
        </p:txBody>
      </p:sp>
      <p:sp>
        <p:nvSpPr>
          <p:cNvPr id="347" name="Google Shape;347;p17"/>
          <p:cNvSpPr txBox="1"/>
          <p:nvPr>
            <p:ph idx="1" type="body"/>
          </p:nvPr>
        </p:nvSpPr>
        <p:spPr>
          <a:xfrm>
            <a:off x="812323" y="1690688"/>
            <a:ext cx="9044887" cy="395551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cap="none" strike="noStrike"/>
              <a:t>Neural networks, in the world of finance, assist in the development of such process as time-series forecasting, </a:t>
            </a:r>
            <a:r>
              <a:rPr lang="en-US" sz="2000"/>
              <a:t>algorithmic trading</a:t>
            </a:r>
            <a:r>
              <a:rPr b="0" i="0" lang="en-US" sz="2000" cap="none" strike="noStrike"/>
              <a:t>, securities classification, credit risk modeling and constructing proprietary indicators and price </a:t>
            </a:r>
            <a:r>
              <a:rPr lang="en-US" sz="2000"/>
              <a:t>derivatives.</a:t>
            </a:r>
            <a:endParaRPr b="0" i="0" sz="2000" cap="none" strike="noStrike"/>
          </a:p>
          <a:p>
            <a:pPr indent="-228600" lvl="0" marL="228600" rtl="0" algn="l">
              <a:lnSpc>
                <a:spcPct val="90000"/>
              </a:lnSpc>
              <a:spcBef>
                <a:spcPts val="1000"/>
              </a:spcBef>
              <a:spcAft>
                <a:spcPts val="0"/>
              </a:spcAft>
              <a:buClr>
                <a:schemeClr val="dk1"/>
              </a:buClr>
              <a:buSzPts val="2000"/>
              <a:buChar char="•"/>
            </a:pPr>
            <a:r>
              <a:rPr b="0" i="0" lang="en-US" sz="2000" cap="none" strike="noStrike"/>
              <a:t>A neural network works similarly to the human brain’s neural network. A “neuron” in a neural network is a mathematical function that collects and classifies information according to a specific architecture. </a:t>
            </a:r>
            <a:endParaRPr/>
          </a:p>
          <a:p>
            <a:pPr indent="-228600" lvl="0" marL="228600" rtl="0" algn="l">
              <a:lnSpc>
                <a:spcPct val="90000"/>
              </a:lnSpc>
              <a:spcBef>
                <a:spcPts val="1000"/>
              </a:spcBef>
              <a:spcAft>
                <a:spcPts val="0"/>
              </a:spcAft>
              <a:buClr>
                <a:schemeClr val="dk1"/>
              </a:buClr>
              <a:buSzPts val="2000"/>
              <a:buChar char="•"/>
            </a:pPr>
            <a:r>
              <a:rPr b="0" i="0" lang="en-US" sz="2000" cap="none" strike="noStrike"/>
              <a:t>The network bears a strong resemblance to statistical methods such as curve fitting and regression analysis.</a:t>
            </a:r>
            <a:endParaRPr/>
          </a:p>
          <a:p>
            <a:pPr indent="-228600" lvl="0" marL="228600" rtl="0" algn="l">
              <a:lnSpc>
                <a:spcPct val="90000"/>
              </a:lnSpc>
              <a:spcBef>
                <a:spcPts val="1000"/>
              </a:spcBef>
              <a:spcAft>
                <a:spcPts val="0"/>
              </a:spcAft>
              <a:buClr>
                <a:schemeClr val="dk1"/>
              </a:buClr>
              <a:buSzPts val="2000"/>
              <a:buChar char="•"/>
            </a:pPr>
            <a:r>
              <a:rPr b="0" i="0" lang="en-US" sz="2000" cap="none" strike="noStrike"/>
              <a:t>A neural network contains layers of interconnected nodes. Each node is a perceptron and is similar to a </a:t>
            </a:r>
            <a:r>
              <a:rPr lang="en-US" sz="2000"/>
              <a:t>multiple linear regression</a:t>
            </a:r>
            <a:r>
              <a:rPr b="0" i="0" lang="en-US" sz="2000" cap="none" strike="noStrike"/>
              <a:t>.</a:t>
            </a:r>
            <a:endParaRPr/>
          </a:p>
          <a:p>
            <a:pPr indent="-228600" lvl="0" marL="228600" rtl="0" algn="l">
              <a:lnSpc>
                <a:spcPct val="90000"/>
              </a:lnSpc>
              <a:spcBef>
                <a:spcPts val="1000"/>
              </a:spcBef>
              <a:spcAft>
                <a:spcPts val="0"/>
              </a:spcAft>
              <a:buClr>
                <a:schemeClr val="dk1"/>
              </a:buClr>
              <a:buSzPts val="2000"/>
              <a:buChar char="•"/>
            </a:pPr>
            <a:r>
              <a:rPr b="0" i="0" lang="en-US" sz="2000" cap="none" strike="noStrike"/>
              <a:t> The perceptron feeds the signal produced by a multiple linear regression into an activation function that may be nonlinear.</a:t>
            </a:r>
            <a:endParaRPr/>
          </a:p>
        </p:txBody>
      </p:sp>
      <p:pic>
        <p:nvPicPr>
          <p:cNvPr id="348" name="Google Shape;348;p17"/>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8"/>
          <p:cNvSpPr txBox="1"/>
          <p:nvPr>
            <p:ph type="title"/>
          </p:nvPr>
        </p:nvSpPr>
        <p:spPr>
          <a:xfrm>
            <a:off x="812324" y="763480"/>
            <a:ext cx="9044887" cy="92720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HOW A NEURAL NETWORK WORKS?</a:t>
            </a:r>
            <a:endParaRPr sz="3600">
              <a:solidFill>
                <a:srgbClr val="00468D"/>
              </a:solidFill>
              <a:latin typeface="Arial"/>
              <a:ea typeface="Arial"/>
              <a:cs typeface="Arial"/>
              <a:sym typeface="Arial"/>
            </a:endParaRPr>
          </a:p>
        </p:txBody>
      </p:sp>
      <p:sp>
        <p:nvSpPr>
          <p:cNvPr id="354" name="Google Shape;354;p18"/>
          <p:cNvSpPr txBox="1"/>
          <p:nvPr>
            <p:ph idx="1" type="body"/>
          </p:nvPr>
        </p:nvSpPr>
        <p:spPr>
          <a:xfrm>
            <a:off x="838200" y="1930400"/>
            <a:ext cx="9044887" cy="254394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Char char="•"/>
            </a:pPr>
            <a:r>
              <a:rPr b="0" i="0" lang="en-US" sz="2000">
                <a:solidFill>
                  <a:srgbClr val="000000"/>
                </a:solidFill>
              </a:rPr>
              <a:t>A neural network has many layers. Each layer performs a specific function, and the complex the network is, the more the layers are. That’s why a neural network is also called a multi-layer perceptron.</a:t>
            </a:r>
            <a:endParaRPr/>
          </a:p>
          <a:p>
            <a:pPr indent="-228600" lvl="0" marL="228600" rtl="0" algn="l">
              <a:lnSpc>
                <a:spcPct val="90000"/>
              </a:lnSpc>
              <a:spcBef>
                <a:spcPts val="1000"/>
              </a:spcBef>
              <a:spcAft>
                <a:spcPts val="0"/>
              </a:spcAft>
              <a:buClr>
                <a:srgbClr val="000000"/>
              </a:buClr>
              <a:buSzPts val="2000"/>
              <a:buChar char="•"/>
            </a:pPr>
            <a:r>
              <a:rPr b="0" i="0" lang="en-US" sz="2000">
                <a:solidFill>
                  <a:srgbClr val="000000"/>
                </a:solidFill>
              </a:rPr>
              <a:t>The purest form of a neural network has three layers:</a:t>
            </a:r>
            <a:endParaRPr/>
          </a:p>
          <a:p>
            <a:pPr indent="-228600" lvl="0" marL="228600" rtl="0" algn="l">
              <a:lnSpc>
                <a:spcPct val="90000"/>
              </a:lnSpc>
              <a:spcBef>
                <a:spcPts val="1000"/>
              </a:spcBef>
              <a:spcAft>
                <a:spcPts val="0"/>
              </a:spcAft>
              <a:buClr>
                <a:srgbClr val="303133"/>
              </a:buClr>
              <a:buSzPts val="2000"/>
              <a:buFont typeface="Arial Narrow"/>
              <a:buAutoNum type="arabicPeriod"/>
            </a:pPr>
            <a:r>
              <a:rPr b="0" i="0" lang="en-US" sz="2000">
                <a:solidFill>
                  <a:srgbClr val="303133"/>
                </a:solidFill>
              </a:rPr>
              <a:t>The input layer</a:t>
            </a:r>
            <a:endParaRPr/>
          </a:p>
          <a:p>
            <a:pPr indent="-228600" lvl="0" marL="228600" rtl="0" algn="l">
              <a:lnSpc>
                <a:spcPct val="90000"/>
              </a:lnSpc>
              <a:spcBef>
                <a:spcPts val="1000"/>
              </a:spcBef>
              <a:spcAft>
                <a:spcPts val="0"/>
              </a:spcAft>
              <a:buClr>
                <a:srgbClr val="303133"/>
              </a:buClr>
              <a:buSzPts val="2000"/>
              <a:buFont typeface="Arial Narrow"/>
              <a:buAutoNum type="arabicPeriod"/>
            </a:pPr>
            <a:r>
              <a:rPr b="0" i="0" lang="en-US" sz="2000">
                <a:solidFill>
                  <a:srgbClr val="303133"/>
                </a:solidFill>
              </a:rPr>
              <a:t>The hidden layer</a:t>
            </a:r>
            <a:endParaRPr/>
          </a:p>
          <a:p>
            <a:pPr indent="-228600" lvl="0" marL="228600" rtl="0" algn="l">
              <a:lnSpc>
                <a:spcPct val="90000"/>
              </a:lnSpc>
              <a:spcBef>
                <a:spcPts val="1000"/>
              </a:spcBef>
              <a:spcAft>
                <a:spcPts val="0"/>
              </a:spcAft>
              <a:buClr>
                <a:srgbClr val="303133"/>
              </a:buClr>
              <a:buSzPts val="2000"/>
              <a:buFont typeface="Arial Narrow"/>
              <a:buAutoNum type="arabicPeriod"/>
            </a:pPr>
            <a:r>
              <a:rPr b="0" i="0" lang="en-US" sz="2000">
                <a:solidFill>
                  <a:srgbClr val="303133"/>
                </a:solidFill>
              </a:rPr>
              <a:t>The output layer</a:t>
            </a:r>
            <a:endParaRPr/>
          </a:p>
        </p:txBody>
      </p:sp>
      <p:pic>
        <p:nvPicPr>
          <p:cNvPr id="355" name="Google Shape;355;p18"/>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19"/>
          <p:cNvPicPr preferRelativeResize="0"/>
          <p:nvPr>
            <p:ph idx="1" type="body"/>
          </p:nvPr>
        </p:nvPicPr>
        <p:blipFill rotWithShape="1">
          <a:blip r:embed="rId3">
            <a:alphaModFix/>
          </a:blip>
          <a:srcRect b="0" l="0" r="0" t="0"/>
          <a:stretch/>
        </p:blipFill>
        <p:spPr>
          <a:xfrm>
            <a:off x="2012330" y="2016755"/>
            <a:ext cx="6644873" cy="3185560"/>
          </a:xfrm>
          <a:prstGeom prst="rect">
            <a:avLst/>
          </a:prstGeom>
          <a:noFill/>
          <a:ln>
            <a:noFill/>
          </a:ln>
        </p:spPr>
      </p:pic>
      <p:sp>
        <p:nvSpPr>
          <p:cNvPr id="361" name="Google Shape;361;p19"/>
          <p:cNvSpPr txBox="1"/>
          <p:nvPr>
            <p:ph type="title"/>
          </p:nvPr>
        </p:nvSpPr>
        <p:spPr>
          <a:xfrm>
            <a:off x="812800" y="701336"/>
            <a:ext cx="9043988" cy="98935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NEURAL NETWORK LAYERS</a:t>
            </a:r>
            <a:endParaRPr sz="4000">
              <a:solidFill>
                <a:srgbClr val="00468D"/>
              </a:solidFill>
              <a:latin typeface="Arial"/>
              <a:ea typeface="Arial"/>
              <a:cs typeface="Arial"/>
              <a:sym typeface="Arial"/>
            </a:endParaRPr>
          </a:p>
        </p:txBody>
      </p:sp>
      <p:pic>
        <p:nvPicPr>
          <p:cNvPr id="362" name="Google Shape;362;p19"/>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
          <p:cNvSpPr txBox="1"/>
          <p:nvPr>
            <p:ph type="title"/>
          </p:nvPr>
        </p:nvSpPr>
        <p:spPr>
          <a:xfrm>
            <a:off x="565212" y="4057095"/>
            <a:ext cx="11313110" cy="78123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468D"/>
              </a:buClr>
              <a:buSzPts val="2900"/>
              <a:buFont typeface="Arial"/>
              <a:buNone/>
            </a:pPr>
            <a:r>
              <a:rPr b="1" lang="en-US" sz="2900">
                <a:solidFill>
                  <a:srgbClr val="00468D"/>
                </a:solidFill>
                <a:latin typeface="Arial"/>
                <a:ea typeface="Arial"/>
                <a:cs typeface="Arial"/>
                <a:sym typeface="Arial"/>
              </a:rPr>
              <a:t>INTRODUCTION TO NEURAL NETWORKS AND DEEP LEARNING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0"/>
          <p:cNvSpPr txBox="1"/>
          <p:nvPr>
            <p:ph type="title"/>
          </p:nvPr>
        </p:nvSpPr>
        <p:spPr>
          <a:xfrm>
            <a:off x="812323" y="523783"/>
            <a:ext cx="9044887" cy="11669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NEURAL NETWORK LAYERS</a:t>
            </a:r>
            <a:endParaRPr sz="4000">
              <a:solidFill>
                <a:srgbClr val="00468D"/>
              </a:solidFill>
              <a:latin typeface="Arial"/>
              <a:ea typeface="Arial"/>
              <a:cs typeface="Arial"/>
              <a:sym typeface="Arial"/>
            </a:endParaRPr>
          </a:p>
        </p:txBody>
      </p:sp>
      <p:sp>
        <p:nvSpPr>
          <p:cNvPr id="368" name="Google Shape;368;p20"/>
          <p:cNvSpPr txBox="1"/>
          <p:nvPr/>
        </p:nvSpPr>
        <p:spPr>
          <a:xfrm>
            <a:off x="812323" y="1877119"/>
            <a:ext cx="9044887"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sng" cap="none" strike="noStrike">
                <a:solidFill>
                  <a:schemeClr val="dk1"/>
                </a:solidFill>
                <a:latin typeface="Calibri"/>
                <a:ea typeface="Calibri"/>
                <a:cs typeface="Calibri"/>
                <a:sym typeface="Calibri"/>
              </a:rPr>
              <a:t>Input layer</a:t>
            </a:r>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This layer receives input data and passes it on to the next layer. The number of neurons in this layer depends on the number of dimensions of input data. </a:t>
            </a:r>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For example, if input data (matrix) is of size (500, 10), 500 rows (samples) and 10 columns (features), then the number of neurons in the input layer should be 10.</a:t>
            </a:r>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Each neuron in input layer is connected to all neurons in the next layer. </a:t>
            </a:r>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All these connections have a separate weight (denoted by w).</a:t>
            </a:r>
            <a:endParaRPr/>
          </a:p>
        </p:txBody>
      </p:sp>
      <p:pic>
        <p:nvPicPr>
          <p:cNvPr id="369" name="Google Shape;369;p20"/>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1"/>
          <p:cNvSpPr txBox="1"/>
          <p:nvPr>
            <p:ph idx="1" type="body"/>
          </p:nvPr>
        </p:nvSpPr>
        <p:spPr>
          <a:xfrm>
            <a:off x="812800" y="1690688"/>
            <a:ext cx="9044887" cy="3742431"/>
          </a:xfrm>
          <a:prstGeom prst="rect">
            <a:avLst/>
          </a:prstGeom>
          <a:noFill/>
          <a:ln>
            <a:noFill/>
          </a:ln>
        </p:spPr>
        <p:txBody>
          <a:bodyPr anchorCtr="0" anchor="ctr" bIns="45700" lIns="91425" spcFirstLastPara="1" rIns="91425" wrap="square" tIns="45700">
            <a:normAutofit lnSpcReduction="10000"/>
          </a:bodyPr>
          <a:lstStyle/>
          <a:p>
            <a:pPr indent="0" lvl="0" marL="0" marR="0" rtl="0" algn="l">
              <a:lnSpc>
                <a:spcPct val="100000"/>
              </a:lnSpc>
              <a:spcBef>
                <a:spcPts val="0"/>
              </a:spcBef>
              <a:spcAft>
                <a:spcPts val="0"/>
              </a:spcAft>
              <a:buClr>
                <a:srgbClr val="212529"/>
              </a:buClr>
              <a:buSzPts val="2400"/>
              <a:buFont typeface="Calibri"/>
              <a:buNone/>
            </a:pPr>
            <a:r>
              <a:rPr b="1" i="0" lang="en-US" sz="2400" u="sng" cap="none" strike="noStrike">
                <a:solidFill>
                  <a:srgbClr val="212529"/>
                </a:solidFill>
              </a:rPr>
              <a:t>Hidden layer</a:t>
            </a:r>
            <a:endParaRPr/>
          </a:p>
          <a:p>
            <a:pPr indent="-228600" lvl="0" marL="228600" rtl="0" algn="l">
              <a:lnSpc>
                <a:spcPct val="100000"/>
              </a:lnSpc>
              <a:spcBef>
                <a:spcPts val="0"/>
              </a:spcBef>
              <a:spcAft>
                <a:spcPts val="0"/>
              </a:spcAft>
              <a:buClr>
                <a:srgbClr val="212529"/>
              </a:buClr>
              <a:buSzPts val="2000"/>
              <a:buChar char="•"/>
            </a:pPr>
            <a:r>
              <a:rPr b="0" i="0" lang="en-US" sz="2000" u="none" cap="none" strike="noStrike">
                <a:solidFill>
                  <a:srgbClr val="212529"/>
                </a:solidFill>
              </a:rPr>
              <a:t>The next two layers after the input layer are called hidden layers. In the first hidden layer too, all the neurons are connected to all other neurons in the adjacent (hidden) layer. </a:t>
            </a:r>
            <a:endParaRPr/>
          </a:p>
          <a:p>
            <a:pPr indent="-228600" lvl="0" marL="228600" rtl="0" algn="l">
              <a:lnSpc>
                <a:spcPct val="100000"/>
              </a:lnSpc>
              <a:spcBef>
                <a:spcPts val="0"/>
              </a:spcBef>
              <a:spcAft>
                <a:spcPts val="0"/>
              </a:spcAft>
              <a:buClr>
                <a:srgbClr val="212529"/>
              </a:buClr>
              <a:buSzPts val="2000"/>
              <a:buChar char="•"/>
            </a:pPr>
            <a:r>
              <a:rPr b="0" i="0" lang="en-US" sz="2000" u="none" cap="none" strike="noStrike">
                <a:solidFill>
                  <a:srgbClr val="212529"/>
                </a:solidFill>
              </a:rPr>
              <a:t>The number of hidden layers determines if the resulting neural network is deep (2 or more hidden layers) or shallow. </a:t>
            </a:r>
            <a:endParaRPr/>
          </a:p>
          <a:p>
            <a:pPr indent="-228600" lvl="0" marL="228600" rtl="0" algn="l">
              <a:lnSpc>
                <a:spcPct val="100000"/>
              </a:lnSpc>
              <a:spcBef>
                <a:spcPts val="0"/>
              </a:spcBef>
              <a:spcAft>
                <a:spcPts val="0"/>
              </a:spcAft>
              <a:buClr>
                <a:srgbClr val="212529"/>
              </a:buClr>
              <a:buSzPts val="2000"/>
              <a:buChar char="•"/>
            </a:pPr>
            <a:r>
              <a:rPr b="0" i="0" lang="en-US" sz="2000" u="none" cap="none" strike="noStrike">
                <a:solidFill>
                  <a:srgbClr val="212529"/>
                </a:solidFill>
              </a:rPr>
              <a:t>When the number of hidden layers is 2 or more, the structure or architecture of the neural network is deep and overall learning is called deep learning. </a:t>
            </a:r>
            <a:endParaRPr/>
          </a:p>
          <a:p>
            <a:pPr indent="-228600" lvl="0" marL="228600" rtl="0" algn="l">
              <a:lnSpc>
                <a:spcPct val="100000"/>
              </a:lnSpc>
              <a:spcBef>
                <a:spcPts val="0"/>
              </a:spcBef>
              <a:spcAft>
                <a:spcPts val="0"/>
              </a:spcAft>
              <a:buClr>
                <a:srgbClr val="212529"/>
              </a:buClr>
              <a:buSzPts val="2000"/>
              <a:buChar char="•"/>
            </a:pPr>
            <a:r>
              <a:rPr b="0" i="0" lang="en-US" sz="2000" u="none" cap="none" strike="noStrike">
                <a:solidFill>
                  <a:srgbClr val="212529"/>
                </a:solidFill>
              </a:rPr>
              <a:t>More the number of hidden layers, the more complex the architecture is. </a:t>
            </a:r>
            <a:endParaRPr/>
          </a:p>
          <a:p>
            <a:pPr indent="-228600" lvl="0" marL="228600" rtl="0" algn="l">
              <a:lnSpc>
                <a:spcPct val="100000"/>
              </a:lnSpc>
              <a:spcBef>
                <a:spcPts val="0"/>
              </a:spcBef>
              <a:spcAft>
                <a:spcPts val="0"/>
              </a:spcAft>
              <a:buClr>
                <a:srgbClr val="212529"/>
              </a:buClr>
              <a:buSzPts val="2000"/>
              <a:buChar char="•"/>
            </a:pPr>
            <a:r>
              <a:rPr b="0" i="0" lang="en-US" sz="2000" u="none" cap="none" strike="noStrike">
                <a:solidFill>
                  <a:srgbClr val="212529"/>
                </a:solidFill>
              </a:rPr>
              <a:t>A complex architecture is beneficial for learning unique patterns from big data. </a:t>
            </a:r>
            <a:endParaRPr/>
          </a:p>
          <a:p>
            <a:pPr indent="-228600" lvl="0" marL="228600" rtl="0" algn="l">
              <a:lnSpc>
                <a:spcPct val="100000"/>
              </a:lnSpc>
              <a:spcBef>
                <a:spcPts val="0"/>
              </a:spcBef>
              <a:spcAft>
                <a:spcPts val="0"/>
              </a:spcAft>
              <a:buClr>
                <a:srgbClr val="212529"/>
              </a:buClr>
              <a:buSzPts val="2000"/>
              <a:buChar char="•"/>
            </a:pPr>
            <a:r>
              <a:rPr b="0" i="0" lang="en-US" sz="2000" u="none" cap="none" strike="noStrike">
                <a:solidFill>
                  <a:srgbClr val="212529"/>
                </a:solidFill>
              </a:rPr>
              <a:t>But, complex architecture is prone to </a:t>
            </a:r>
            <a:r>
              <a:rPr lang="en-US" sz="2000"/>
              <a:t>overfitting</a:t>
            </a:r>
            <a:r>
              <a:rPr b="0" i="0" lang="en-US" sz="2000" u="none" cap="none" strike="noStrike">
                <a:solidFill>
                  <a:srgbClr val="212529"/>
                </a:solidFill>
              </a:rPr>
              <a:t> when a neural network starts memorizing data without learning unique and general patterns.</a:t>
            </a:r>
            <a:endParaRPr b="0" i="0" sz="2000" u="none" cap="none" strike="noStrike">
              <a:solidFill>
                <a:schemeClr val="dk1"/>
              </a:solidFill>
            </a:endParaRPr>
          </a:p>
        </p:txBody>
      </p:sp>
      <p:sp>
        <p:nvSpPr>
          <p:cNvPr id="375" name="Google Shape;375;p21"/>
          <p:cNvSpPr txBox="1"/>
          <p:nvPr>
            <p:ph type="title"/>
          </p:nvPr>
        </p:nvSpPr>
        <p:spPr>
          <a:xfrm>
            <a:off x="812800" y="585926"/>
            <a:ext cx="9043988" cy="11047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NEURAL NETWORK LAYERS</a:t>
            </a:r>
            <a:endParaRPr sz="4000">
              <a:solidFill>
                <a:srgbClr val="00468D"/>
              </a:solidFill>
              <a:latin typeface="Arial"/>
              <a:ea typeface="Arial"/>
              <a:cs typeface="Arial"/>
              <a:sym typeface="Arial"/>
            </a:endParaRPr>
          </a:p>
        </p:txBody>
      </p:sp>
      <p:pic>
        <p:nvPicPr>
          <p:cNvPr id="376" name="Google Shape;376;p21"/>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2"/>
          <p:cNvSpPr txBox="1"/>
          <p:nvPr>
            <p:ph idx="1" type="body"/>
          </p:nvPr>
        </p:nvSpPr>
        <p:spPr>
          <a:xfrm>
            <a:off x="825624" y="1855434"/>
            <a:ext cx="9057464" cy="25745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i="0" lang="en-US" sz="3200" u="sng"/>
              <a:t>Output layer</a:t>
            </a:r>
            <a:endParaRPr/>
          </a:p>
          <a:p>
            <a:pPr indent="-228600" lvl="0" marL="228600" rtl="0" algn="l">
              <a:lnSpc>
                <a:spcPct val="90000"/>
              </a:lnSpc>
              <a:spcBef>
                <a:spcPts val="1000"/>
              </a:spcBef>
              <a:spcAft>
                <a:spcPts val="0"/>
              </a:spcAft>
              <a:buClr>
                <a:srgbClr val="212529"/>
              </a:buClr>
              <a:buSzPts val="2400"/>
              <a:buChar char="•"/>
            </a:pPr>
            <a:r>
              <a:rPr b="0" i="0" lang="en-US" sz="2400">
                <a:solidFill>
                  <a:srgbClr val="212529"/>
                </a:solidFill>
              </a:rPr>
              <a:t>This layer collects output computed using input data and weights which are optimized during learning. </a:t>
            </a:r>
            <a:endParaRPr/>
          </a:p>
          <a:p>
            <a:pPr indent="-228600" lvl="0" marL="228600" rtl="0" algn="l">
              <a:lnSpc>
                <a:spcPct val="90000"/>
              </a:lnSpc>
              <a:spcBef>
                <a:spcPts val="1000"/>
              </a:spcBef>
              <a:spcAft>
                <a:spcPts val="0"/>
              </a:spcAft>
              <a:buClr>
                <a:srgbClr val="212529"/>
              </a:buClr>
              <a:buSzPts val="2400"/>
              <a:buChar char="•"/>
            </a:pPr>
            <a:r>
              <a:rPr b="0" i="0" lang="en-US" sz="2400">
                <a:solidFill>
                  <a:srgbClr val="212529"/>
                </a:solidFill>
              </a:rPr>
              <a:t>An activation function is chosen to transform the combination of input and weight to an output. </a:t>
            </a:r>
            <a:endParaRPr/>
          </a:p>
        </p:txBody>
      </p:sp>
      <p:sp>
        <p:nvSpPr>
          <p:cNvPr id="382" name="Google Shape;382;p22"/>
          <p:cNvSpPr txBox="1"/>
          <p:nvPr>
            <p:ph type="title"/>
          </p:nvPr>
        </p:nvSpPr>
        <p:spPr>
          <a:xfrm>
            <a:off x="825624" y="652462"/>
            <a:ext cx="9043988"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NEURAL NETWORK LAYERS</a:t>
            </a:r>
            <a:endParaRPr sz="4000">
              <a:solidFill>
                <a:srgbClr val="00468D"/>
              </a:solidFill>
              <a:latin typeface="Arial"/>
              <a:ea typeface="Arial"/>
              <a:cs typeface="Arial"/>
              <a:sym typeface="Arial"/>
            </a:endParaRPr>
          </a:p>
        </p:txBody>
      </p:sp>
      <p:pic>
        <p:nvPicPr>
          <p:cNvPr id="383" name="Google Shape;383;p22"/>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3"/>
          <p:cNvSpPr txBox="1"/>
          <p:nvPr>
            <p:ph type="title"/>
          </p:nvPr>
        </p:nvSpPr>
        <p:spPr>
          <a:xfrm>
            <a:off x="812324" y="603682"/>
            <a:ext cx="9044887" cy="108700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NEURAL NETWORK APPLICATIONS</a:t>
            </a:r>
            <a:endParaRPr/>
          </a:p>
        </p:txBody>
      </p:sp>
      <p:sp>
        <p:nvSpPr>
          <p:cNvPr id="389" name="Google Shape;389;p23"/>
          <p:cNvSpPr txBox="1"/>
          <p:nvPr>
            <p:ph idx="1" type="body"/>
          </p:nvPr>
        </p:nvSpPr>
        <p:spPr>
          <a:xfrm>
            <a:off x="838200" y="1930400"/>
            <a:ext cx="9044887" cy="2561701"/>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Pattern recognition </a:t>
            </a:r>
            <a:endParaRPr/>
          </a:p>
          <a:p>
            <a:pPr indent="-228600" lvl="0" marL="228600" rtl="0" algn="l">
              <a:lnSpc>
                <a:spcPct val="90000"/>
              </a:lnSpc>
              <a:spcBef>
                <a:spcPts val="1000"/>
              </a:spcBef>
              <a:spcAft>
                <a:spcPts val="0"/>
              </a:spcAft>
              <a:buClr>
                <a:schemeClr val="dk1"/>
              </a:buClr>
              <a:buSzPts val="2200"/>
              <a:buChar char="•"/>
            </a:pPr>
            <a:r>
              <a:rPr lang="en-US" sz="2200"/>
              <a:t>Investment analysis </a:t>
            </a:r>
            <a:endParaRPr/>
          </a:p>
          <a:p>
            <a:pPr indent="-228600" lvl="0" marL="228600" rtl="0" algn="l">
              <a:lnSpc>
                <a:spcPct val="90000"/>
              </a:lnSpc>
              <a:spcBef>
                <a:spcPts val="1000"/>
              </a:spcBef>
              <a:spcAft>
                <a:spcPts val="0"/>
              </a:spcAft>
              <a:buClr>
                <a:schemeClr val="dk1"/>
              </a:buClr>
              <a:buSzPts val="2200"/>
              <a:buChar char="•"/>
            </a:pPr>
            <a:r>
              <a:rPr lang="en-US" sz="2200"/>
              <a:t>Control system &amp; monitoring </a:t>
            </a:r>
            <a:endParaRPr/>
          </a:p>
          <a:p>
            <a:pPr indent="-228600" lvl="0" marL="228600" rtl="0" algn="l">
              <a:lnSpc>
                <a:spcPct val="90000"/>
              </a:lnSpc>
              <a:spcBef>
                <a:spcPts val="1000"/>
              </a:spcBef>
              <a:spcAft>
                <a:spcPts val="0"/>
              </a:spcAft>
              <a:buClr>
                <a:schemeClr val="dk1"/>
              </a:buClr>
              <a:buSzPts val="2200"/>
              <a:buChar char="•"/>
            </a:pPr>
            <a:r>
              <a:rPr lang="en-US" sz="2200"/>
              <a:t>Mobile computing </a:t>
            </a:r>
            <a:endParaRPr/>
          </a:p>
          <a:p>
            <a:pPr indent="-228600" lvl="0" marL="228600" rtl="0" algn="l">
              <a:lnSpc>
                <a:spcPct val="90000"/>
              </a:lnSpc>
              <a:spcBef>
                <a:spcPts val="1000"/>
              </a:spcBef>
              <a:spcAft>
                <a:spcPts val="0"/>
              </a:spcAft>
              <a:buClr>
                <a:schemeClr val="dk1"/>
              </a:buClr>
              <a:buSzPts val="2200"/>
              <a:buChar char="•"/>
            </a:pPr>
            <a:r>
              <a:rPr lang="en-US" sz="2200"/>
              <a:t>Marketing and financial applications</a:t>
            </a:r>
            <a:endParaRPr/>
          </a:p>
          <a:p>
            <a:pPr indent="-228600" lvl="0" marL="228600" rtl="0" algn="l">
              <a:lnSpc>
                <a:spcPct val="90000"/>
              </a:lnSpc>
              <a:spcBef>
                <a:spcPts val="1000"/>
              </a:spcBef>
              <a:spcAft>
                <a:spcPts val="0"/>
              </a:spcAft>
              <a:buClr>
                <a:schemeClr val="dk1"/>
              </a:buClr>
              <a:buSzPts val="2200"/>
              <a:buChar char="•"/>
            </a:pPr>
            <a:r>
              <a:rPr lang="en-US" sz="2200"/>
              <a:t>Forecasting – sales ,market research , meteorology </a:t>
            </a:r>
            <a:endParaRPr/>
          </a:p>
        </p:txBody>
      </p:sp>
      <p:pic>
        <p:nvPicPr>
          <p:cNvPr id="390" name="Google Shape;390;p23"/>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4"/>
          <p:cNvSpPr txBox="1"/>
          <p:nvPr>
            <p:ph type="title"/>
          </p:nvPr>
        </p:nvSpPr>
        <p:spPr>
          <a:xfrm>
            <a:off x="812324" y="577049"/>
            <a:ext cx="9044887" cy="100710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ADVANTAGES OF NEURAL NETWORK</a:t>
            </a:r>
            <a:endParaRPr/>
          </a:p>
        </p:txBody>
      </p:sp>
      <p:sp>
        <p:nvSpPr>
          <p:cNvPr id="396" name="Google Shape;396;p24"/>
          <p:cNvSpPr txBox="1"/>
          <p:nvPr>
            <p:ph idx="1" type="body"/>
          </p:nvPr>
        </p:nvSpPr>
        <p:spPr>
          <a:xfrm>
            <a:off x="812324" y="1735338"/>
            <a:ext cx="9044887" cy="338732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Neural Networks have the ability to learn by themselves and produce the output that is not limited to the input provided to them.</a:t>
            </a:r>
            <a:endParaRPr sz="2000"/>
          </a:p>
          <a:p>
            <a:pPr indent="-228600" lvl="0" marL="228600" rtl="0" algn="l">
              <a:lnSpc>
                <a:spcPct val="90000"/>
              </a:lnSpc>
              <a:spcBef>
                <a:spcPts val="1000"/>
              </a:spcBef>
              <a:spcAft>
                <a:spcPts val="0"/>
              </a:spcAft>
              <a:buClr>
                <a:schemeClr val="dk1"/>
              </a:buClr>
              <a:buSzPts val="2000"/>
              <a:buChar char="•"/>
            </a:pPr>
            <a:r>
              <a:rPr b="0" i="0" lang="en-US" sz="2000"/>
              <a:t>The input is stored in its own networks instead of a database, hence the loss of data does not affect its working.</a:t>
            </a:r>
            <a:endParaRPr sz="2000"/>
          </a:p>
          <a:p>
            <a:pPr indent="-228600" lvl="0" marL="228600" rtl="0" algn="l">
              <a:lnSpc>
                <a:spcPct val="90000"/>
              </a:lnSpc>
              <a:spcBef>
                <a:spcPts val="1000"/>
              </a:spcBef>
              <a:spcAft>
                <a:spcPts val="0"/>
              </a:spcAft>
              <a:buClr>
                <a:schemeClr val="dk1"/>
              </a:buClr>
              <a:buSzPts val="2000"/>
              <a:buChar char="•"/>
            </a:pPr>
            <a:r>
              <a:rPr b="0" i="0" lang="en-US" sz="2000"/>
              <a:t>These networks can learn from examples and apply them when a similar event arises, making them able to work through real-time events.</a:t>
            </a:r>
            <a:endParaRPr sz="2000"/>
          </a:p>
          <a:p>
            <a:pPr indent="-228600" lvl="0" marL="228600" rtl="0" algn="l">
              <a:lnSpc>
                <a:spcPct val="90000"/>
              </a:lnSpc>
              <a:spcBef>
                <a:spcPts val="1000"/>
              </a:spcBef>
              <a:spcAft>
                <a:spcPts val="0"/>
              </a:spcAft>
              <a:buClr>
                <a:schemeClr val="dk1"/>
              </a:buClr>
              <a:buSzPts val="2000"/>
              <a:buChar char="•"/>
            </a:pPr>
            <a:r>
              <a:rPr b="0" i="0" lang="en-US" sz="2000"/>
              <a:t>Even if a neuron is not responding or a piece of information is missing, the network can detect the fault and still produce the output.</a:t>
            </a:r>
            <a:endParaRPr sz="2000"/>
          </a:p>
          <a:p>
            <a:pPr indent="-228600" lvl="0" marL="228600" rtl="0" algn="l">
              <a:lnSpc>
                <a:spcPct val="90000"/>
              </a:lnSpc>
              <a:spcBef>
                <a:spcPts val="1000"/>
              </a:spcBef>
              <a:spcAft>
                <a:spcPts val="0"/>
              </a:spcAft>
              <a:buClr>
                <a:schemeClr val="dk1"/>
              </a:buClr>
              <a:buSzPts val="2000"/>
              <a:buChar char="•"/>
            </a:pPr>
            <a:r>
              <a:rPr b="0" i="0" lang="en-US" sz="2000"/>
              <a:t>They can perform multiple tasks in parallel without affecting the system performance.</a:t>
            </a:r>
            <a:endParaRPr sz="2000"/>
          </a:p>
        </p:txBody>
      </p:sp>
      <p:pic>
        <p:nvPicPr>
          <p:cNvPr id="397" name="Google Shape;397;p24"/>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5"/>
          <p:cNvSpPr txBox="1"/>
          <p:nvPr>
            <p:ph type="title"/>
          </p:nvPr>
        </p:nvSpPr>
        <p:spPr>
          <a:xfrm>
            <a:off x="812324" y="621437"/>
            <a:ext cx="9044887" cy="106925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DISADVANTAGES OF NEURAL NETWORK</a:t>
            </a:r>
            <a:endParaRPr/>
          </a:p>
        </p:txBody>
      </p:sp>
      <p:sp>
        <p:nvSpPr>
          <p:cNvPr id="403" name="Google Shape;403;p25"/>
          <p:cNvSpPr txBox="1"/>
          <p:nvPr>
            <p:ph idx="1" type="body"/>
          </p:nvPr>
        </p:nvSpPr>
        <p:spPr>
          <a:xfrm>
            <a:off x="812324" y="1690688"/>
            <a:ext cx="9044887" cy="382233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The main disadvantages of neural networks are their black-box nature.</a:t>
            </a:r>
            <a:endParaRPr sz="2000"/>
          </a:p>
          <a:p>
            <a:pPr indent="-228600" lvl="0" marL="228600" rtl="0" algn="l">
              <a:lnSpc>
                <a:spcPct val="90000"/>
              </a:lnSpc>
              <a:spcBef>
                <a:spcPts val="1000"/>
              </a:spcBef>
              <a:spcAft>
                <a:spcPts val="0"/>
              </a:spcAft>
              <a:buClr>
                <a:schemeClr val="dk1"/>
              </a:buClr>
              <a:buSzPts val="2000"/>
              <a:buChar char="•"/>
            </a:pPr>
            <a:r>
              <a:rPr b="0" i="0" lang="en-US" sz="2000"/>
              <a:t>Sometimes you need more control over the details of the algorithm, although there are libraries like Keras that make the development of neural networks fairly simple.</a:t>
            </a:r>
            <a:endParaRPr sz="2000"/>
          </a:p>
          <a:p>
            <a:pPr indent="-228600" lvl="0" marL="228600" rtl="0" algn="l">
              <a:lnSpc>
                <a:spcPct val="90000"/>
              </a:lnSpc>
              <a:spcBef>
                <a:spcPts val="1000"/>
              </a:spcBef>
              <a:spcAft>
                <a:spcPts val="0"/>
              </a:spcAft>
              <a:buClr>
                <a:schemeClr val="dk1"/>
              </a:buClr>
              <a:buSzPts val="2000"/>
              <a:buChar char="•"/>
            </a:pPr>
            <a:r>
              <a:rPr b="0" i="0" lang="en-US" sz="2000"/>
              <a:t>Neural networks usually require much more data than traditional algorithms, as in at least thousands if not millions of labeled samples.</a:t>
            </a:r>
            <a:endParaRPr sz="2000"/>
          </a:p>
          <a:p>
            <a:pPr indent="-228600" lvl="0" marL="228600" rtl="0" algn="l">
              <a:lnSpc>
                <a:spcPct val="90000"/>
              </a:lnSpc>
              <a:spcBef>
                <a:spcPts val="1000"/>
              </a:spcBef>
              <a:spcAft>
                <a:spcPts val="0"/>
              </a:spcAft>
              <a:buClr>
                <a:schemeClr val="dk1"/>
              </a:buClr>
              <a:buSzPts val="2000"/>
              <a:buChar char="•"/>
            </a:pPr>
            <a:r>
              <a:rPr b="0" i="0" lang="en-US" sz="2000"/>
              <a:t>Neural networks are also more complex in computing terms than traditional algorithms.</a:t>
            </a:r>
            <a:endParaRPr sz="2000"/>
          </a:p>
          <a:p>
            <a:pPr indent="-228600" lvl="0" marL="228600" rtl="0" algn="l">
              <a:lnSpc>
                <a:spcPct val="90000"/>
              </a:lnSpc>
              <a:spcBef>
                <a:spcPts val="1000"/>
              </a:spcBef>
              <a:spcAft>
                <a:spcPts val="0"/>
              </a:spcAft>
              <a:buClr>
                <a:schemeClr val="dk1"/>
              </a:buClr>
              <a:buSzPts val="2000"/>
              <a:buChar char="•"/>
            </a:pPr>
            <a:r>
              <a:rPr b="0" i="0" lang="en-US" sz="2000"/>
              <a:t>The duration of the neural network is unknown.</a:t>
            </a:r>
            <a:endParaRPr sz="2000"/>
          </a:p>
          <a:p>
            <a:pPr indent="-228600" lvl="0" marL="228600" rtl="0" algn="l">
              <a:lnSpc>
                <a:spcPct val="90000"/>
              </a:lnSpc>
              <a:spcBef>
                <a:spcPts val="1000"/>
              </a:spcBef>
              <a:spcAft>
                <a:spcPts val="0"/>
              </a:spcAft>
              <a:buClr>
                <a:schemeClr val="dk1"/>
              </a:buClr>
              <a:buSzPts val="2000"/>
              <a:buChar char="•"/>
            </a:pPr>
            <a:r>
              <a:rPr b="0" i="0" lang="en-US" sz="2000"/>
              <a:t>Hardware dependence.</a:t>
            </a:r>
            <a:endParaRPr sz="2000"/>
          </a:p>
          <a:p>
            <a:pPr indent="-228600" lvl="0" marL="228600" rtl="0" algn="l">
              <a:lnSpc>
                <a:spcPct val="90000"/>
              </a:lnSpc>
              <a:spcBef>
                <a:spcPts val="1000"/>
              </a:spcBef>
              <a:spcAft>
                <a:spcPts val="0"/>
              </a:spcAft>
              <a:buClr>
                <a:schemeClr val="dk1"/>
              </a:buClr>
              <a:buSzPts val="2000"/>
              <a:buChar char="•"/>
            </a:pPr>
            <a:r>
              <a:rPr b="0" i="0" lang="en-US" sz="2000"/>
              <a:t>Unexplained behavior of the network.</a:t>
            </a:r>
            <a:endParaRPr sz="2000"/>
          </a:p>
        </p:txBody>
      </p:sp>
      <p:pic>
        <p:nvPicPr>
          <p:cNvPr id="404" name="Google Shape;404;p25"/>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6"/>
          <p:cNvSpPr txBox="1"/>
          <p:nvPr>
            <p:ph type="title"/>
          </p:nvPr>
        </p:nvSpPr>
        <p:spPr>
          <a:xfrm>
            <a:off x="812324" y="550416"/>
            <a:ext cx="9044887" cy="11402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SHALLOW NEURAL NETWORKS</a:t>
            </a:r>
            <a:endParaRPr/>
          </a:p>
        </p:txBody>
      </p:sp>
      <p:sp>
        <p:nvSpPr>
          <p:cNvPr id="410" name="Google Shape;410;p26"/>
          <p:cNvSpPr txBox="1"/>
          <p:nvPr>
            <p:ph idx="1" type="body"/>
          </p:nvPr>
        </p:nvSpPr>
        <p:spPr>
          <a:xfrm>
            <a:off x="838200" y="1930400"/>
            <a:ext cx="9044887" cy="298782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Char char="•"/>
            </a:pPr>
            <a:r>
              <a:rPr b="0" i="0" lang="en-US" sz="2000">
                <a:solidFill>
                  <a:srgbClr val="000000"/>
                </a:solidFill>
              </a:rPr>
              <a:t>Shallow neural networks give us basic idea about deep neural network which consist of only 1 or 2 hidden layers.</a:t>
            </a:r>
            <a:endParaRPr/>
          </a:p>
          <a:p>
            <a:pPr indent="-228600" lvl="0" marL="228600" rtl="0" algn="l">
              <a:lnSpc>
                <a:spcPct val="90000"/>
              </a:lnSpc>
              <a:spcBef>
                <a:spcPts val="1000"/>
              </a:spcBef>
              <a:spcAft>
                <a:spcPts val="0"/>
              </a:spcAft>
              <a:buClr>
                <a:srgbClr val="000000"/>
              </a:buClr>
              <a:buSzPts val="2000"/>
              <a:buChar char="•"/>
            </a:pPr>
            <a:r>
              <a:rPr b="0" i="0" lang="en-US" sz="2000">
                <a:solidFill>
                  <a:srgbClr val="000000"/>
                </a:solidFill>
              </a:rPr>
              <a:t> Understanding a shallow neural network gives us an understanding into what exactly is going on inside a deep neural network A neural network is built using various hidden layers. </a:t>
            </a:r>
            <a:endParaRPr/>
          </a:p>
          <a:p>
            <a:pPr indent="-228600" lvl="0" marL="228600" rtl="0" algn="l">
              <a:lnSpc>
                <a:spcPct val="90000"/>
              </a:lnSpc>
              <a:spcBef>
                <a:spcPts val="1000"/>
              </a:spcBef>
              <a:spcAft>
                <a:spcPts val="0"/>
              </a:spcAft>
              <a:buClr>
                <a:srgbClr val="000000"/>
              </a:buClr>
              <a:buSzPts val="2000"/>
              <a:buChar char="•"/>
            </a:pPr>
            <a:r>
              <a:rPr b="0" i="0" lang="en-US" sz="2000">
                <a:solidFill>
                  <a:srgbClr val="000000"/>
                </a:solidFill>
              </a:rPr>
              <a:t>Now that we know the computations that occur in a particular layer, let us understand how the whole neural network computes the output for a given input </a:t>
            </a:r>
            <a:r>
              <a:rPr b="1" i="1" lang="en-US" sz="2000">
                <a:solidFill>
                  <a:srgbClr val="000000"/>
                </a:solidFill>
              </a:rPr>
              <a:t>X</a:t>
            </a:r>
            <a:r>
              <a:rPr b="0" i="0" lang="en-US" sz="2000">
                <a:solidFill>
                  <a:srgbClr val="000000"/>
                </a:solidFill>
              </a:rPr>
              <a:t>. </a:t>
            </a:r>
            <a:endParaRPr/>
          </a:p>
          <a:p>
            <a:pPr indent="-228600" lvl="0" marL="228600" rtl="0" algn="l">
              <a:lnSpc>
                <a:spcPct val="90000"/>
              </a:lnSpc>
              <a:spcBef>
                <a:spcPts val="1000"/>
              </a:spcBef>
              <a:spcAft>
                <a:spcPts val="0"/>
              </a:spcAft>
              <a:buClr>
                <a:srgbClr val="000000"/>
              </a:buClr>
              <a:buSzPts val="2000"/>
              <a:buChar char="•"/>
            </a:pPr>
            <a:r>
              <a:rPr b="0" i="0" lang="en-US" sz="2000">
                <a:solidFill>
                  <a:srgbClr val="000000"/>
                </a:solidFill>
              </a:rPr>
              <a:t>These can also be called the </a:t>
            </a:r>
            <a:r>
              <a:rPr b="1" i="1" lang="en-US" sz="2000">
                <a:solidFill>
                  <a:srgbClr val="000000"/>
                </a:solidFill>
              </a:rPr>
              <a:t>forward propagation</a:t>
            </a:r>
            <a:r>
              <a:rPr b="0" i="0" lang="en-US" sz="2000">
                <a:solidFill>
                  <a:srgbClr val="000000"/>
                </a:solidFill>
              </a:rPr>
              <a:t> equations.</a:t>
            </a:r>
            <a:endParaRPr/>
          </a:p>
        </p:txBody>
      </p:sp>
      <p:pic>
        <p:nvPicPr>
          <p:cNvPr id="411" name="Google Shape;411;p26"/>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27"/>
          <p:cNvPicPr preferRelativeResize="0"/>
          <p:nvPr>
            <p:ph idx="1" type="body"/>
          </p:nvPr>
        </p:nvPicPr>
        <p:blipFill rotWithShape="1">
          <a:blip r:embed="rId3">
            <a:alphaModFix/>
          </a:blip>
          <a:srcRect b="0" l="0" r="0" t="0"/>
          <a:stretch/>
        </p:blipFill>
        <p:spPr>
          <a:xfrm>
            <a:off x="3782658" y="1690688"/>
            <a:ext cx="2742429" cy="1864811"/>
          </a:xfrm>
          <a:prstGeom prst="rect">
            <a:avLst/>
          </a:prstGeom>
          <a:noFill/>
          <a:ln>
            <a:noFill/>
          </a:ln>
        </p:spPr>
      </p:pic>
      <p:sp>
        <p:nvSpPr>
          <p:cNvPr id="417" name="Google Shape;417;p27"/>
          <p:cNvSpPr txBox="1"/>
          <p:nvPr>
            <p:ph type="title"/>
          </p:nvPr>
        </p:nvSpPr>
        <p:spPr>
          <a:xfrm>
            <a:off x="812800" y="648070"/>
            <a:ext cx="9043988" cy="104261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SHALLOW NEURAL NETWORKS</a:t>
            </a:r>
            <a:endParaRPr/>
          </a:p>
        </p:txBody>
      </p:sp>
      <p:sp>
        <p:nvSpPr>
          <p:cNvPr id="418" name="Google Shape;418;p27"/>
          <p:cNvSpPr txBox="1"/>
          <p:nvPr/>
        </p:nvSpPr>
        <p:spPr>
          <a:xfrm>
            <a:off x="937087" y="3670909"/>
            <a:ext cx="9043987" cy="1631216"/>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rgbClr val="000000"/>
              </a:buClr>
              <a:buSzPts val="2000"/>
              <a:buFont typeface="Arial Narrow"/>
              <a:buAutoNum type="arabicPeriod"/>
            </a:pPr>
            <a:r>
              <a:rPr b="0" i="0" lang="en-US" sz="2000" u="none" cap="none" strike="noStrike">
                <a:solidFill>
                  <a:srgbClr val="000000"/>
                </a:solidFill>
                <a:latin typeface="Calibri"/>
                <a:ea typeface="Calibri"/>
                <a:cs typeface="Calibri"/>
                <a:sym typeface="Calibri"/>
              </a:rPr>
              <a:t>The first equation calculates the intermediate output </a:t>
            </a:r>
            <a:r>
              <a:rPr b="1" i="1" lang="en-US" sz="2000" u="none" cap="none" strike="noStrike">
                <a:solidFill>
                  <a:srgbClr val="000000"/>
                </a:solidFill>
                <a:latin typeface="Calibri"/>
                <a:ea typeface="Calibri"/>
                <a:cs typeface="Calibri"/>
                <a:sym typeface="Calibri"/>
              </a:rPr>
              <a:t>Z[1]</a:t>
            </a:r>
            <a:r>
              <a:rPr b="0" i="0" lang="en-US" sz="2000" u="none" cap="none" strike="noStrike">
                <a:solidFill>
                  <a:srgbClr val="000000"/>
                </a:solidFill>
                <a:latin typeface="Calibri"/>
                <a:ea typeface="Calibri"/>
                <a:cs typeface="Calibri"/>
                <a:sym typeface="Calibri"/>
              </a:rPr>
              <a:t>of the first hidden layer.</a:t>
            </a:r>
            <a:endParaRPr/>
          </a:p>
          <a:p>
            <a:pPr indent="-127000" lvl="0" marL="0" marR="0" rtl="0" algn="l">
              <a:spcBef>
                <a:spcPts val="0"/>
              </a:spcBef>
              <a:spcAft>
                <a:spcPts val="0"/>
              </a:spcAft>
              <a:buClr>
                <a:srgbClr val="000000"/>
              </a:buClr>
              <a:buSzPts val="2000"/>
              <a:buFont typeface="Arial Narrow"/>
              <a:buAutoNum type="arabicPeriod"/>
            </a:pPr>
            <a:r>
              <a:rPr b="0" i="0" lang="en-US" sz="2000" u="none" cap="none" strike="noStrike">
                <a:solidFill>
                  <a:srgbClr val="000000"/>
                </a:solidFill>
                <a:latin typeface="Calibri"/>
                <a:ea typeface="Calibri"/>
                <a:cs typeface="Calibri"/>
                <a:sym typeface="Calibri"/>
              </a:rPr>
              <a:t>The second equation calculates the final output </a:t>
            </a:r>
            <a:r>
              <a:rPr b="1" i="1" lang="en-US" sz="2000" u="none" cap="none" strike="noStrike">
                <a:solidFill>
                  <a:srgbClr val="000000"/>
                </a:solidFill>
                <a:latin typeface="Calibri"/>
                <a:ea typeface="Calibri"/>
                <a:cs typeface="Calibri"/>
                <a:sym typeface="Calibri"/>
              </a:rPr>
              <a:t>A[1]</a:t>
            </a:r>
            <a:r>
              <a:rPr b="0" i="0" lang="en-US" sz="2000" u="none" cap="none" strike="noStrike">
                <a:solidFill>
                  <a:srgbClr val="000000"/>
                </a:solidFill>
                <a:latin typeface="Calibri"/>
                <a:ea typeface="Calibri"/>
                <a:cs typeface="Calibri"/>
                <a:sym typeface="Calibri"/>
              </a:rPr>
              <a:t>of the first hidden layer.</a:t>
            </a:r>
            <a:endParaRPr/>
          </a:p>
          <a:p>
            <a:pPr indent="-127000" lvl="0" marL="0" marR="0" rtl="0" algn="l">
              <a:spcBef>
                <a:spcPts val="0"/>
              </a:spcBef>
              <a:spcAft>
                <a:spcPts val="0"/>
              </a:spcAft>
              <a:buClr>
                <a:srgbClr val="000000"/>
              </a:buClr>
              <a:buSzPts val="2000"/>
              <a:buFont typeface="Arial Narrow"/>
              <a:buAutoNum type="arabicPeriod"/>
            </a:pPr>
            <a:r>
              <a:rPr b="0" i="0" lang="en-US" sz="2000" u="none" cap="none" strike="noStrike">
                <a:solidFill>
                  <a:srgbClr val="000000"/>
                </a:solidFill>
                <a:latin typeface="Calibri"/>
                <a:ea typeface="Calibri"/>
                <a:cs typeface="Calibri"/>
                <a:sym typeface="Calibri"/>
              </a:rPr>
              <a:t>The third equation calculates the intermediate output </a:t>
            </a:r>
            <a:r>
              <a:rPr b="1" i="1" lang="en-US" sz="2000" u="none" cap="none" strike="noStrike">
                <a:solidFill>
                  <a:srgbClr val="000000"/>
                </a:solidFill>
                <a:latin typeface="Calibri"/>
                <a:ea typeface="Calibri"/>
                <a:cs typeface="Calibri"/>
                <a:sym typeface="Calibri"/>
              </a:rPr>
              <a:t>Z[2]</a:t>
            </a:r>
            <a:r>
              <a:rPr b="0" i="0" lang="en-US" sz="2000" u="none" cap="none" strike="noStrike">
                <a:solidFill>
                  <a:srgbClr val="000000"/>
                </a:solidFill>
                <a:latin typeface="Calibri"/>
                <a:ea typeface="Calibri"/>
                <a:cs typeface="Calibri"/>
                <a:sym typeface="Calibri"/>
              </a:rPr>
              <a:t>of the output layer.</a:t>
            </a:r>
            <a:endParaRPr/>
          </a:p>
          <a:p>
            <a:pPr indent="-127000" lvl="0" marL="0" marR="0" rtl="0" algn="l">
              <a:spcBef>
                <a:spcPts val="0"/>
              </a:spcBef>
              <a:spcAft>
                <a:spcPts val="0"/>
              </a:spcAft>
              <a:buClr>
                <a:srgbClr val="000000"/>
              </a:buClr>
              <a:buSzPts val="2000"/>
              <a:buFont typeface="Arial Narrow"/>
              <a:buAutoNum type="arabicPeriod"/>
            </a:pPr>
            <a:r>
              <a:rPr b="0" i="0" lang="en-US" sz="2000" u="none" cap="none" strike="noStrike">
                <a:solidFill>
                  <a:srgbClr val="000000"/>
                </a:solidFill>
                <a:latin typeface="Calibri"/>
                <a:ea typeface="Calibri"/>
                <a:cs typeface="Calibri"/>
                <a:sym typeface="Calibri"/>
              </a:rPr>
              <a:t>The fourth equation calculates the final output </a:t>
            </a:r>
            <a:r>
              <a:rPr b="1" i="1" lang="en-US" sz="2000" u="none" cap="none" strike="noStrike">
                <a:solidFill>
                  <a:srgbClr val="000000"/>
                </a:solidFill>
                <a:latin typeface="Calibri"/>
                <a:ea typeface="Calibri"/>
                <a:cs typeface="Calibri"/>
                <a:sym typeface="Calibri"/>
              </a:rPr>
              <a:t>A[2]</a:t>
            </a:r>
            <a:r>
              <a:rPr b="0" i="0" lang="en-US" sz="2000" u="none" cap="none" strike="noStrike">
                <a:solidFill>
                  <a:srgbClr val="000000"/>
                </a:solidFill>
                <a:latin typeface="Calibri"/>
                <a:ea typeface="Calibri"/>
                <a:cs typeface="Calibri"/>
                <a:sym typeface="Calibri"/>
              </a:rPr>
              <a:t>of the output layer which is also the final output of the whole neural network.</a:t>
            </a:r>
            <a:endParaRPr/>
          </a:p>
        </p:txBody>
      </p:sp>
      <p:pic>
        <p:nvPicPr>
          <p:cNvPr id="419" name="Google Shape;419;p27"/>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28"/>
          <p:cNvPicPr preferRelativeResize="0"/>
          <p:nvPr>
            <p:ph idx="1" type="body"/>
          </p:nvPr>
        </p:nvPicPr>
        <p:blipFill rotWithShape="1">
          <a:blip r:embed="rId3">
            <a:alphaModFix/>
          </a:blip>
          <a:srcRect b="0" l="0" r="11089" t="0"/>
          <a:stretch/>
        </p:blipFill>
        <p:spPr>
          <a:xfrm>
            <a:off x="812800" y="1714406"/>
            <a:ext cx="9043988" cy="4275138"/>
          </a:xfrm>
          <a:prstGeom prst="rect">
            <a:avLst/>
          </a:prstGeom>
          <a:noFill/>
          <a:ln>
            <a:noFill/>
          </a:ln>
        </p:spPr>
      </p:pic>
      <p:sp>
        <p:nvSpPr>
          <p:cNvPr id="425" name="Google Shape;425;p28"/>
          <p:cNvSpPr txBox="1"/>
          <p:nvPr>
            <p:ph type="title"/>
          </p:nvPr>
        </p:nvSpPr>
        <p:spPr>
          <a:xfrm>
            <a:off x="812800" y="652462"/>
            <a:ext cx="9043988"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900"/>
              <a:buFont typeface="Arial"/>
              <a:buNone/>
            </a:pPr>
            <a:r>
              <a:rPr lang="en-US" sz="3900">
                <a:solidFill>
                  <a:srgbClr val="00468D"/>
                </a:solidFill>
                <a:latin typeface="Arial"/>
                <a:ea typeface="Arial"/>
                <a:cs typeface="Arial"/>
                <a:sym typeface="Arial"/>
              </a:rPr>
              <a:t>WHAT IS DEEP NEURAL NETWORKS?</a:t>
            </a:r>
            <a:endParaRPr/>
          </a:p>
        </p:txBody>
      </p:sp>
      <p:pic>
        <p:nvPicPr>
          <p:cNvPr id="426" name="Google Shape;426;p28"/>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9"/>
          <p:cNvSpPr txBox="1"/>
          <p:nvPr>
            <p:ph idx="1" type="body"/>
          </p:nvPr>
        </p:nvSpPr>
        <p:spPr>
          <a:xfrm>
            <a:off x="812324" y="1690688"/>
            <a:ext cx="9044887" cy="3937740"/>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b="0" i="0" lang="en-US" sz="2000"/>
              <a:t>A neural network consists of several connected units called nodes.</a:t>
            </a:r>
            <a:endParaRPr/>
          </a:p>
          <a:p>
            <a:pPr indent="-228600" lvl="0" marL="228600" rtl="0" algn="l">
              <a:lnSpc>
                <a:spcPct val="90000"/>
              </a:lnSpc>
              <a:spcBef>
                <a:spcPts val="1000"/>
              </a:spcBef>
              <a:spcAft>
                <a:spcPts val="0"/>
              </a:spcAft>
              <a:buClr>
                <a:schemeClr val="dk1"/>
              </a:buClr>
              <a:buSzPts val="2000"/>
              <a:buChar char="•"/>
            </a:pPr>
            <a:r>
              <a:rPr b="0" i="0" lang="en-US" sz="2000"/>
              <a:t> These are the smallest part of the neural network and act as the neurons in the human brain. </a:t>
            </a:r>
            <a:endParaRPr/>
          </a:p>
          <a:p>
            <a:pPr indent="-228600" lvl="0" marL="228600" rtl="0" algn="l">
              <a:lnSpc>
                <a:spcPct val="90000"/>
              </a:lnSpc>
              <a:spcBef>
                <a:spcPts val="1000"/>
              </a:spcBef>
              <a:spcAft>
                <a:spcPts val="0"/>
              </a:spcAft>
              <a:buClr>
                <a:schemeClr val="dk1"/>
              </a:buClr>
              <a:buSzPts val="2000"/>
              <a:buChar char="•"/>
            </a:pPr>
            <a:r>
              <a:rPr b="0" i="0" lang="en-US" sz="2000"/>
              <a:t>When a neuron receives a signal, it triggers a process. </a:t>
            </a:r>
            <a:endParaRPr/>
          </a:p>
          <a:p>
            <a:pPr indent="-228600" lvl="0" marL="228600" rtl="0" algn="l">
              <a:lnSpc>
                <a:spcPct val="90000"/>
              </a:lnSpc>
              <a:spcBef>
                <a:spcPts val="1000"/>
              </a:spcBef>
              <a:spcAft>
                <a:spcPts val="0"/>
              </a:spcAft>
              <a:buClr>
                <a:schemeClr val="dk1"/>
              </a:buClr>
              <a:buSzPts val="2000"/>
              <a:buChar char="•"/>
            </a:pPr>
            <a:r>
              <a:rPr b="0" i="0" lang="en-US" sz="2000"/>
              <a:t>The signal is passed from one neuron to another based on input received. </a:t>
            </a:r>
            <a:endParaRPr/>
          </a:p>
          <a:p>
            <a:pPr indent="-228600" lvl="0" marL="228600" rtl="0" algn="l">
              <a:lnSpc>
                <a:spcPct val="90000"/>
              </a:lnSpc>
              <a:spcBef>
                <a:spcPts val="1000"/>
              </a:spcBef>
              <a:spcAft>
                <a:spcPts val="0"/>
              </a:spcAft>
              <a:buClr>
                <a:schemeClr val="dk1"/>
              </a:buClr>
              <a:buSzPts val="2000"/>
              <a:buChar char="•"/>
            </a:pPr>
            <a:r>
              <a:rPr b="0" i="0" lang="en-US" sz="2000"/>
              <a:t>A complex network is formed that learns from feedback.</a:t>
            </a:r>
            <a:endParaRPr/>
          </a:p>
          <a:p>
            <a:pPr indent="-228600" lvl="0" marL="228600" rtl="0" algn="l">
              <a:lnSpc>
                <a:spcPct val="90000"/>
              </a:lnSpc>
              <a:spcBef>
                <a:spcPts val="1000"/>
              </a:spcBef>
              <a:spcAft>
                <a:spcPts val="0"/>
              </a:spcAft>
              <a:buClr>
                <a:schemeClr val="dk1"/>
              </a:buClr>
              <a:buSzPts val="2000"/>
              <a:buChar char="•"/>
            </a:pPr>
            <a:r>
              <a:rPr b="0" i="0" lang="en-US" sz="2000"/>
              <a:t> The nodes are grouped into layers. </a:t>
            </a:r>
            <a:endParaRPr/>
          </a:p>
          <a:p>
            <a:pPr indent="-228600" lvl="0" marL="228600" rtl="0" algn="l">
              <a:lnSpc>
                <a:spcPct val="90000"/>
              </a:lnSpc>
              <a:spcBef>
                <a:spcPts val="1000"/>
              </a:spcBef>
              <a:spcAft>
                <a:spcPts val="0"/>
              </a:spcAft>
              <a:buClr>
                <a:schemeClr val="dk1"/>
              </a:buClr>
              <a:buSzPts val="2000"/>
              <a:buChar char="•"/>
            </a:pPr>
            <a:r>
              <a:rPr b="0" i="0" lang="en-US" sz="2000"/>
              <a:t>A task is solved by processing the various layers between the input and output layers.</a:t>
            </a:r>
            <a:endParaRPr/>
          </a:p>
          <a:p>
            <a:pPr indent="-228600" lvl="0" marL="228600" rtl="0" algn="l">
              <a:lnSpc>
                <a:spcPct val="90000"/>
              </a:lnSpc>
              <a:spcBef>
                <a:spcPts val="1000"/>
              </a:spcBef>
              <a:spcAft>
                <a:spcPts val="0"/>
              </a:spcAft>
              <a:buClr>
                <a:schemeClr val="dk1"/>
              </a:buClr>
              <a:buSzPts val="2000"/>
              <a:buChar char="•"/>
            </a:pPr>
            <a:r>
              <a:rPr b="0" i="0" lang="en-US" sz="2000"/>
              <a:t> The greater the number of layers to be processed, the deeper the network, therefore the term, deep learning.</a:t>
            </a:r>
            <a:endParaRPr/>
          </a:p>
        </p:txBody>
      </p:sp>
      <p:pic>
        <p:nvPicPr>
          <p:cNvPr id="432" name="Google Shape;432;p29"/>
          <p:cNvPicPr preferRelativeResize="0"/>
          <p:nvPr/>
        </p:nvPicPr>
        <p:blipFill rotWithShape="1">
          <a:blip r:embed="rId3">
            <a:alphaModFix/>
          </a:blip>
          <a:srcRect b="0" l="0" r="0" t="0"/>
          <a:stretch/>
        </p:blipFill>
        <p:spPr>
          <a:xfrm>
            <a:off x="0" y="-53266"/>
            <a:ext cx="1592718" cy="655377"/>
          </a:xfrm>
          <a:prstGeom prst="rect">
            <a:avLst/>
          </a:prstGeom>
          <a:noFill/>
          <a:ln>
            <a:noFill/>
          </a:ln>
        </p:spPr>
      </p:pic>
      <p:sp>
        <p:nvSpPr>
          <p:cNvPr id="433" name="Google Shape;433;p29"/>
          <p:cNvSpPr txBox="1"/>
          <p:nvPr/>
        </p:nvSpPr>
        <p:spPr>
          <a:xfrm>
            <a:off x="796359" y="628744"/>
            <a:ext cx="9043988" cy="87158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468D"/>
              </a:buClr>
              <a:buSzPts val="3900"/>
              <a:buFont typeface="Arial"/>
              <a:buNone/>
            </a:pPr>
            <a:r>
              <a:rPr b="1" i="0" lang="en-US" sz="3900" u="none" cap="none" strike="noStrike">
                <a:solidFill>
                  <a:srgbClr val="00468D"/>
                </a:solidFill>
                <a:latin typeface="Arial"/>
                <a:ea typeface="Arial"/>
                <a:cs typeface="Arial"/>
                <a:sym typeface="Arial"/>
              </a:rPr>
              <a:t>WHAT IS DEEP NEURAL NETWORKS?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
          <p:cNvSpPr txBox="1"/>
          <p:nvPr>
            <p:ph type="title"/>
          </p:nvPr>
        </p:nvSpPr>
        <p:spPr>
          <a:xfrm>
            <a:off x="517113" y="628744"/>
            <a:ext cx="9044887" cy="5492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Arial"/>
              <a:buNone/>
            </a:pPr>
            <a:r>
              <a:rPr lang="en-US" sz="3200">
                <a:solidFill>
                  <a:srgbClr val="00468D"/>
                </a:solidFill>
                <a:latin typeface="Arial"/>
                <a:ea typeface="Arial"/>
                <a:cs typeface="Arial"/>
                <a:sym typeface="Arial"/>
              </a:rPr>
              <a:t>TABLE OF CONTENT</a:t>
            </a:r>
            <a:endParaRPr sz="3200">
              <a:solidFill>
                <a:srgbClr val="00468D"/>
              </a:solidFill>
              <a:latin typeface="Arial"/>
              <a:ea typeface="Arial"/>
              <a:cs typeface="Arial"/>
              <a:sym typeface="Arial"/>
            </a:endParaRPr>
          </a:p>
        </p:txBody>
      </p:sp>
      <p:pic>
        <p:nvPicPr>
          <p:cNvPr id="248" name="Google Shape;248;p3"/>
          <p:cNvPicPr preferRelativeResize="0"/>
          <p:nvPr/>
        </p:nvPicPr>
        <p:blipFill rotWithShape="1">
          <a:blip r:embed="rId3">
            <a:alphaModFix/>
          </a:blip>
          <a:srcRect b="0" l="0" r="0" t="0"/>
          <a:stretch/>
        </p:blipFill>
        <p:spPr>
          <a:xfrm>
            <a:off x="0" y="-26633"/>
            <a:ext cx="1592718" cy="655377"/>
          </a:xfrm>
          <a:prstGeom prst="rect">
            <a:avLst/>
          </a:prstGeom>
          <a:noFill/>
          <a:ln>
            <a:noFill/>
          </a:ln>
        </p:spPr>
      </p:pic>
      <p:sp>
        <p:nvSpPr>
          <p:cNvPr id="249" name="Google Shape;249;p3"/>
          <p:cNvSpPr/>
          <p:nvPr/>
        </p:nvSpPr>
        <p:spPr>
          <a:xfrm>
            <a:off x="1014643" y="1252895"/>
            <a:ext cx="8351667" cy="5178683"/>
          </a:xfrm>
          <a:prstGeom prst="snipRoundRect">
            <a:avLst>
              <a:gd fmla="val 16667" name="adj1"/>
              <a:gd fmla="val 16667" name="adj2"/>
            </a:avLst>
          </a:prstGeom>
          <a:gradFill>
            <a:gsLst>
              <a:gs pos="0">
                <a:srgbClr val="FE9A9D"/>
              </a:gs>
              <a:gs pos="50000">
                <a:srgbClr val="FB8D8F"/>
              </a:gs>
              <a:gs pos="100000">
                <a:srgbClr val="FF787A"/>
              </a:gs>
            </a:gsLst>
            <a:lin ang="5400000" scaled="0"/>
          </a:gra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Introduction to Deep Learning</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Neural Networks Basics</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Shallow Neural Networks</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Deep Neural Networks</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Forward Propagation and Backpropagation.</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How to Build and Train Deep Neural networks, and apply it to Computer Vision.</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Introduction to Perceptron &amp; Neural Networks</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Activation and Loss functions</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Gradient Descent</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Hyper Parameter Tuning</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Tensor Flow &amp; Keras for Neural Networks</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Introduction to Sequential data</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RNNs and its mechanisms</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Vanishing &amp; Exploding gradients in RNNs</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LSTMs - Long short-term memory</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GRUs - Gated recurrent unit</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LSTMs Applications</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Time series analysis</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LSTMs with attention mechanism</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Neural Machine Translation</a:t>
            </a:r>
            <a:endParaRPr/>
          </a:p>
          <a:p>
            <a:pPr indent="-285750" lvl="0" marL="285750" marR="0" rtl="0" algn="l">
              <a:spcBef>
                <a:spcPts val="0"/>
              </a:spcBef>
              <a:spcAft>
                <a:spcPts val="0"/>
              </a:spcAft>
              <a:buClr>
                <a:srgbClr val="000000"/>
              </a:buClr>
              <a:buSzPts val="1500"/>
              <a:buFont typeface="Noto Sans Symbols"/>
              <a:buChar char="❑"/>
            </a:pPr>
            <a:r>
              <a:rPr b="1" i="0" lang="en-US" sz="1500" u="none" cap="none" strike="noStrike">
                <a:solidFill>
                  <a:srgbClr val="000000"/>
                </a:solidFill>
                <a:latin typeface="Lato"/>
                <a:ea typeface="Lato"/>
                <a:cs typeface="Lato"/>
                <a:sym typeface="Lato"/>
              </a:rPr>
              <a:t>Advanced Language Models: Transformers, BERT, XLNet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0"/>
          <p:cNvSpPr txBox="1"/>
          <p:nvPr>
            <p:ph idx="1" type="body"/>
          </p:nvPr>
        </p:nvSpPr>
        <p:spPr>
          <a:xfrm>
            <a:off x="838200" y="1930400"/>
            <a:ext cx="9044887" cy="2899052"/>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b="0" i="0" lang="en-US" sz="2200"/>
              <a:t>CAP (Credit Assignment Path) sheds light on the number of layers required to solve a problem.</a:t>
            </a:r>
            <a:endParaRPr/>
          </a:p>
          <a:p>
            <a:pPr indent="-228600" lvl="0" marL="228600" rtl="0" algn="l">
              <a:lnSpc>
                <a:spcPct val="90000"/>
              </a:lnSpc>
              <a:spcBef>
                <a:spcPts val="1000"/>
              </a:spcBef>
              <a:spcAft>
                <a:spcPts val="0"/>
              </a:spcAft>
              <a:buClr>
                <a:schemeClr val="dk1"/>
              </a:buClr>
              <a:buSzPts val="2200"/>
              <a:buChar char="•"/>
            </a:pPr>
            <a:r>
              <a:rPr b="0" i="0" lang="en-US" sz="2200"/>
              <a:t> When the CAP index is more than two then the neural network is considered as deep.</a:t>
            </a:r>
            <a:endParaRPr/>
          </a:p>
          <a:p>
            <a:pPr indent="-228600" lvl="0" marL="228600" rtl="0" algn="l">
              <a:lnSpc>
                <a:spcPct val="90000"/>
              </a:lnSpc>
              <a:spcBef>
                <a:spcPts val="1000"/>
              </a:spcBef>
              <a:spcAft>
                <a:spcPts val="0"/>
              </a:spcAft>
              <a:buClr>
                <a:schemeClr val="dk1"/>
              </a:buClr>
              <a:buSzPts val="2200"/>
              <a:buChar char="•"/>
            </a:pPr>
            <a:r>
              <a:rPr b="0" i="0" lang="en-US" sz="2200"/>
              <a:t> Deep Neural Network applications are very efficient and useful in real-life scenarios.  </a:t>
            </a:r>
            <a:endParaRPr/>
          </a:p>
          <a:p>
            <a:pPr indent="-228600" lvl="0" marL="228600" rtl="0" algn="l">
              <a:lnSpc>
                <a:spcPct val="90000"/>
              </a:lnSpc>
              <a:spcBef>
                <a:spcPts val="1000"/>
              </a:spcBef>
              <a:spcAft>
                <a:spcPts val="0"/>
              </a:spcAft>
              <a:buClr>
                <a:schemeClr val="dk1"/>
              </a:buClr>
              <a:buSzPts val="2200"/>
              <a:buChar char="•"/>
            </a:pPr>
            <a:r>
              <a:rPr b="0" i="0" lang="en-US" sz="2200"/>
              <a:t>Deep Neural Network AI-based robots like Alpha 2 can speak, execute voice commands, write messages, etc.</a:t>
            </a:r>
            <a:endParaRPr/>
          </a:p>
        </p:txBody>
      </p:sp>
      <p:sp>
        <p:nvSpPr>
          <p:cNvPr id="439" name="Google Shape;439;p30"/>
          <p:cNvSpPr txBox="1"/>
          <p:nvPr>
            <p:ph type="title"/>
          </p:nvPr>
        </p:nvSpPr>
        <p:spPr>
          <a:xfrm>
            <a:off x="812800" y="602111"/>
            <a:ext cx="9043988" cy="108857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468D"/>
              </a:buClr>
              <a:buSzPts val="3900"/>
              <a:buFont typeface="Arial"/>
              <a:buNone/>
            </a:pPr>
            <a:r>
              <a:rPr b="1" i="0" lang="en-US" sz="3900" u="none" cap="none" strike="noStrike">
                <a:solidFill>
                  <a:srgbClr val="00468D"/>
                </a:solidFill>
                <a:latin typeface="Arial"/>
                <a:ea typeface="Arial"/>
                <a:cs typeface="Arial"/>
                <a:sym typeface="Arial"/>
              </a:rPr>
              <a:t>DEEP NEURAL NETWORKS</a:t>
            </a:r>
            <a:endParaRPr/>
          </a:p>
        </p:txBody>
      </p:sp>
      <p:pic>
        <p:nvPicPr>
          <p:cNvPr id="440" name="Google Shape;440;p30"/>
          <p:cNvPicPr preferRelativeResize="0"/>
          <p:nvPr/>
        </p:nvPicPr>
        <p:blipFill rotWithShape="1">
          <a:blip r:embed="rId3">
            <a:alphaModFix/>
          </a:blip>
          <a:srcRect b="0" l="0" r="0" t="0"/>
          <a:stretch/>
        </p:blipFill>
        <p:spPr>
          <a:xfrm>
            <a:off x="0" y="-53266"/>
            <a:ext cx="1592718" cy="65537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1"/>
          <p:cNvSpPr txBox="1"/>
          <p:nvPr>
            <p:ph type="title"/>
          </p:nvPr>
        </p:nvSpPr>
        <p:spPr>
          <a:xfrm>
            <a:off x="812324" y="790113"/>
            <a:ext cx="9044887" cy="9005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TYPES OF DEEP NEURAL NETWORK</a:t>
            </a:r>
            <a:endParaRPr/>
          </a:p>
        </p:txBody>
      </p:sp>
      <p:sp>
        <p:nvSpPr>
          <p:cNvPr id="446" name="Google Shape;446;p31"/>
          <p:cNvSpPr txBox="1"/>
          <p:nvPr>
            <p:ph idx="1" type="body"/>
          </p:nvPr>
        </p:nvSpPr>
        <p:spPr>
          <a:xfrm>
            <a:off x="838200" y="1930400"/>
            <a:ext cx="9044887" cy="2179961"/>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23C3E"/>
              </a:buClr>
              <a:buSzPts val="2800"/>
              <a:buChar char="•"/>
            </a:pPr>
            <a:r>
              <a:rPr b="0" i="0" lang="en-US">
                <a:solidFill>
                  <a:srgbClr val="323C3E"/>
                </a:solidFill>
              </a:rPr>
              <a:t>Some of the types are:</a:t>
            </a:r>
            <a:endParaRPr/>
          </a:p>
          <a:p>
            <a:pPr indent="-514350" lvl="0" marL="514350" rtl="0" algn="l">
              <a:lnSpc>
                <a:spcPct val="90000"/>
              </a:lnSpc>
              <a:spcBef>
                <a:spcPts val="1000"/>
              </a:spcBef>
              <a:spcAft>
                <a:spcPts val="0"/>
              </a:spcAft>
              <a:buClr>
                <a:srgbClr val="323C3E"/>
              </a:buClr>
              <a:buSzPts val="2800"/>
              <a:buFont typeface="Arial Narrow"/>
              <a:buAutoNum type="arabicPeriod"/>
            </a:pPr>
            <a:r>
              <a:rPr b="0" i="0" lang="en-US">
                <a:solidFill>
                  <a:srgbClr val="323C3E"/>
                </a:solidFill>
              </a:rPr>
              <a:t>ANN: Artificial Neural Networks</a:t>
            </a:r>
            <a:endParaRPr/>
          </a:p>
          <a:p>
            <a:pPr indent="-514350" lvl="0" marL="514350" rtl="0" algn="l">
              <a:lnSpc>
                <a:spcPct val="90000"/>
              </a:lnSpc>
              <a:spcBef>
                <a:spcPts val="1000"/>
              </a:spcBef>
              <a:spcAft>
                <a:spcPts val="0"/>
              </a:spcAft>
              <a:buClr>
                <a:srgbClr val="323C3E"/>
              </a:buClr>
              <a:buSzPts val="2800"/>
              <a:buFont typeface="Arial Narrow"/>
              <a:buAutoNum type="arabicPeriod"/>
            </a:pPr>
            <a:r>
              <a:rPr b="0" i="0" lang="en-US">
                <a:solidFill>
                  <a:srgbClr val="323C3E"/>
                </a:solidFill>
              </a:rPr>
              <a:t>CNN: Convolution Neural Networks</a:t>
            </a:r>
            <a:endParaRPr/>
          </a:p>
          <a:p>
            <a:pPr indent="-514350" lvl="0" marL="514350" rtl="0" algn="l">
              <a:lnSpc>
                <a:spcPct val="90000"/>
              </a:lnSpc>
              <a:spcBef>
                <a:spcPts val="1000"/>
              </a:spcBef>
              <a:spcAft>
                <a:spcPts val="0"/>
              </a:spcAft>
              <a:buClr>
                <a:srgbClr val="323C3E"/>
              </a:buClr>
              <a:buSzPts val="2800"/>
              <a:buFont typeface="Arial Narrow"/>
              <a:buAutoNum type="arabicPeriod"/>
            </a:pPr>
            <a:r>
              <a:rPr b="0" i="0" lang="en-US">
                <a:solidFill>
                  <a:srgbClr val="323C3E"/>
                </a:solidFill>
              </a:rPr>
              <a:t>RNN: Recurrent Neural Networks</a:t>
            </a:r>
            <a:endParaRPr/>
          </a:p>
        </p:txBody>
      </p:sp>
      <p:pic>
        <p:nvPicPr>
          <p:cNvPr id="447" name="Google Shape;447;p31"/>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2"/>
          <p:cNvSpPr txBox="1"/>
          <p:nvPr>
            <p:ph idx="1" type="body"/>
          </p:nvPr>
        </p:nvSpPr>
        <p:spPr>
          <a:xfrm>
            <a:off x="812800" y="1690688"/>
            <a:ext cx="9044887" cy="2632722"/>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323C3E"/>
              </a:buClr>
              <a:buSzPts val="2400"/>
              <a:buChar char="•"/>
            </a:pPr>
            <a:r>
              <a:rPr b="0" i="0" lang="en-US" sz="2400">
                <a:solidFill>
                  <a:srgbClr val="323C3E"/>
                </a:solidFill>
              </a:rPr>
              <a:t>These Deep Neural Networks mostly act as the base for the pre-trained models in deep learning. </a:t>
            </a:r>
            <a:endParaRPr/>
          </a:p>
          <a:p>
            <a:pPr indent="-228600" lvl="0" marL="228600" rtl="0" algn="l">
              <a:lnSpc>
                <a:spcPct val="90000"/>
              </a:lnSpc>
              <a:spcBef>
                <a:spcPts val="1000"/>
              </a:spcBef>
              <a:spcAft>
                <a:spcPts val="0"/>
              </a:spcAft>
              <a:buClr>
                <a:srgbClr val="323C3E"/>
              </a:buClr>
              <a:buSzPts val="2400"/>
              <a:buChar char="•"/>
            </a:pPr>
            <a:r>
              <a:rPr b="0" i="0" lang="en-US" sz="2400">
                <a:solidFill>
                  <a:srgbClr val="323C3E"/>
                </a:solidFill>
              </a:rPr>
              <a:t>The ANN is a deep feed-forward neural network as it processes inputs in the forward direction only. </a:t>
            </a:r>
            <a:endParaRPr/>
          </a:p>
          <a:p>
            <a:pPr indent="-228600" lvl="0" marL="228600" rtl="0" algn="l">
              <a:lnSpc>
                <a:spcPct val="90000"/>
              </a:lnSpc>
              <a:spcBef>
                <a:spcPts val="1000"/>
              </a:spcBef>
              <a:spcAft>
                <a:spcPts val="0"/>
              </a:spcAft>
              <a:buClr>
                <a:srgbClr val="323C3E"/>
              </a:buClr>
              <a:buSzPts val="2400"/>
              <a:buChar char="•"/>
            </a:pPr>
            <a:r>
              <a:rPr b="0" i="0" lang="en-US" sz="2400">
                <a:solidFill>
                  <a:srgbClr val="323C3E"/>
                </a:solidFill>
              </a:rPr>
              <a:t>Artificial Neural Networks are capable of learning non-linear functions. The activation function of ANNs helps in learning any complex relationship between input and output.</a:t>
            </a:r>
            <a:endParaRPr/>
          </a:p>
        </p:txBody>
      </p:sp>
      <p:pic>
        <p:nvPicPr>
          <p:cNvPr id="453" name="Google Shape;453;p32"/>
          <p:cNvPicPr preferRelativeResize="0"/>
          <p:nvPr/>
        </p:nvPicPr>
        <p:blipFill rotWithShape="1">
          <a:blip r:embed="rId3">
            <a:alphaModFix/>
          </a:blip>
          <a:srcRect b="0" l="0" r="0" t="0"/>
          <a:stretch/>
        </p:blipFill>
        <p:spPr>
          <a:xfrm>
            <a:off x="0" y="-26633"/>
            <a:ext cx="1592718" cy="655377"/>
          </a:xfrm>
          <a:prstGeom prst="rect">
            <a:avLst/>
          </a:prstGeom>
          <a:noFill/>
          <a:ln>
            <a:noFill/>
          </a:ln>
        </p:spPr>
      </p:pic>
      <p:sp>
        <p:nvSpPr>
          <p:cNvPr id="454" name="Google Shape;454;p32"/>
          <p:cNvSpPr txBox="1"/>
          <p:nvPr>
            <p:ph type="title"/>
          </p:nvPr>
        </p:nvSpPr>
        <p:spPr>
          <a:xfrm>
            <a:off x="812800" y="628744"/>
            <a:ext cx="9043988"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IS ANN?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3"/>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IS CNN?</a:t>
            </a:r>
            <a:endParaRPr sz="4000">
              <a:solidFill>
                <a:srgbClr val="00468D"/>
              </a:solidFill>
              <a:latin typeface="Arial"/>
              <a:ea typeface="Arial"/>
              <a:cs typeface="Arial"/>
              <a:sym typeface="Arial"/>
            </a:endParaRPr>
          </a:p>
        </p:txBody>
      </p:sp>
      <p:sp>
        <p:nvSpPr>
          <p:cNvPr id="460" name="Google Shape;460;p33"/>
          <p:cNvSpPr txBox="1"/>
          <p:nvPr>
            <p:ph idx="1" type="body"/>
          </p:nvPr>
        </p:nvSpPr>
        <p:spPr>
          <a:xfrm>
            <a:off x="838200" y="1930400"/>
            <a:ext cx="9044887" cy="2330882"/>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23C3E"/>
              </a:buClr>
              <a:buSzPts val="2800"/>
              <a:buChar char="•"/>
            </a:pPr>
            <a:r>
              <a:rPr b="0" i="0" lang="en-US" sz="2800">
                <a:solidFill>
                  <a:srgbClr val="323C3E"/>
                </a:solidFill>
              </a:rPr>
              <a:t>The CNN based models in Deep Neural Networks are used in video and image processing. </a:t>
            </a:r>
            <a:endParaRPr/>
          </a:p>
          <a:p>
            <a:pPr indent="-228600" lvl="0" marL="228600" rtl="0" algn="l">
              <a:lnSpc>
                <a:spcPct val="90000"/>
              </a:lnSpc>
              <a:spcBef>
                <a:spcPts val="1000"/>
              </a:spcBef>
              <a:spcAft>
                <a:spcPts val="0"/>
              </a:spcAft>
              <a:buClr>
                <a:srgbClr val="323C3E"/>
              </a:buClr>
              <a:buSzPts val="2800"/>
              <a:buChar char="•"/>
            </a:pPr>
            <a:r>
              <a:rPr b="0" i="0" lang="en-US" sz="2800">
                <a:solidFill>
                  <a:srgbClr val="323C3E"/>
                </a:solidFill>
              </a:rPr>
              <a:t>Filters or kernels are the building blocks of CNN. </a:t>
            </a:r>
            <a:endParaRPr/>
          </a:p>
          <a:p>
            <a:pPr indent="-228600" lvl="0" marL="228600" rtl="0" algn="l">
              <a:lnSpc>
                <a:spcPct val="90000"/>
              </a:lnSpc>
              <a:spcBef>
                <a:spcPts val="1000"/>
              </a:spcBef>
              <a:spcAft>
                <a:spcPts val="0"/>
              </a:spcAft>
              <a:buClr>
                <a:srgbClr val="323C3E"/>
              </a:buClr>
              <a:buSzPts val="2800"/>
              <a:buChar char="•"/>
            </a:pPr>
            <a:r>
              <a:rPr b="0" i="0" lang="en-US" sz="2800">
                <a:solidFill>
                  <a:srgbClr val="323C3E"/>
                </a:solidFill>
              </a:rPr>
              <a:t>By using conventional operations kernels extract relevant and correct features from the input data.</a:t>
            </a:r>
            <a:endParaRPr/>
          </a:p>
        </p:txBody>
      </p:sp>
      <p:pic>
        <p:nvPicPr>
          <p:cNvPr id="461" name="Google Shape;461;p33"/>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4"/>
          <p:cNvSpPr txBox="1"/>
          <p:nvPr>
            <p:ph type="title"/>
          </p:nvPr>
        </p:nvSpPr>
        <p:spPr>
          <a:xfrm>
            <a:off x="812324" y="692458"/>
            <a:ext cx="9044887" cy="99823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400"/>
              <a:buFont typeface="Arial"/>
              <a:buNone/>
            </a:pPr>
            <a:r>
              <a:rPr lang="en-US">
                <a:solidFill>
                  <a:srgbClr val="00468D"/>
                </a:solidFill>
                <a:latin typeface="Arial"/>
                <a:ea typeface="Arial"/>
                <a:cs typeface="Arial"/>
                <a:sym typeface="Arial"/>
              </a:rPr>
              <a:t>WHAT IS RNN?</a:t>
            </a:r>
            <a:endParaRPr>
              <a:solidFill>
                <a:srgbClr val="00468D"/>
              </a:solidFill>
              <a:latin typeface="Arial"/>
              <a:ea typeface="Arial"/>
              <a:cs typeface="Arial"/>
              <a:sym typeface="Arial"/>
            </a:endParaRPr>
          </a:p>
        </p:txBody>
      </p:sp>
      <p:sp>
        <p:nvSpPr>
          <p:cNvPr id="467" name="Google Shape;467;p34"/>
          <p:cNvSpPr txBox="1"/>
          <p:nvPr>
            <p:ph idx="1" type="body"/>
          </p:nvPr>
        </p:nvSpPr>
        <p:spPr>
          <a:xfrm>
            <a:off x="838200" y="1930400"/>
            <a:ext cx="9044887" cy="280139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23C3E"/>
              </a:buClr>
              <a:buSzPts val="2400"/>
              <a:buChar char="•"/>
            </a:pPr>
            <a:r>
              <a:rPr b="0" i="0" lang="en-US" sz="2400">
                <a:solidFill>
                  <a:srgbClr val="323C3E"/>
                </a:solidFill>
              </a:rPr>
              <a:t>RNN is designed to overcome the looping constraint of ANN in hidden layers. </a:t>
            </a:r>
            <a:endParaRPr/>
          </a:p>
          <a:p>
            <a:pPr indent="-228600" lvl="0" marL="228600" rtl="0" algn="l">
              <a:lnSpc>
                <a:spcPct val="90000"/>
              </a:lnSpc>
              <a:spcBef>
                <a:spcPts val="1000"/>
              </a:spcBef>
              <a:spcAft>
                <a:spcPts val="0"/>
              </a:spcAft>
              <a:buClr>
                <a:srgbClr val="323C3E"/>
              </a:buClr>
              <a:buSzPts val="2400"/>
              <a:buChar char="•"/>
            </a:pPr>
            <a:r>
              <a:rPr b="0" i="0" lang="en-US" sz="2400">
                <a:solidFill>
                  <a:srgbClr val="323C3E"/>
                </a:solidFill>
              </a:rPr>
              <a:t>Deep recurrent networks are capable of solving problems related to audio data, text data, and time-series data.</a:t>
            </a:r>
            <a:endParaRPr/>
          </a:p>
          <a:p>
            <a:pPr indent="-228600" lvl="0" marL="228600" rtl="0" algn="l">
              <a:lnSpc>
                <a:spcPct val="90000"/>
              </a:lnSpc>
              <a:spcBef>
                <a:spcPts val="1000"/>
              </a:spcBef>
              <a:spcAft>
                <a:spcPts val="0"/>
              </a:spcAft>
              <a:buClr>
                <a:srgbClr val="323C3E"/>
              </a:buClr>
              <a:buSzPts val="2400"/>
              <a:buChar char="•"/>
            </a:pPr>
            <a:r>
              <a:rPr b="0" i="0" lang="en-US" sz="2400">
                <a:solidFill>
                  <a:srgbClr val="323C3E"/>
                </a:solidFill>
              </a:rPr>
              <a:t> Recurrent neural networks capture sequential information available in the input data.</a:t>
            </a:r>
            <a:endParaRPr/>
          </a:p>
          <a:p>
            <a:pPr indent="-228600" lvl="0" marL="228600" rtl="0" algn="l">
              <a:lnSpc>
                <a:spcPct val="90000"/>
              </a:lnSpc>
              <a:spcBef>
                <a:spcPts val="1000"/>
              </a:spcBef>
              <a:spcAft>
                <a:spcPts val="0"/>
              </a:spcAft>
              <a:buClr>
                <a:srgbClr val="323C3E"/>
              </a:buClr>
              <a:buSzPts val="2400"/>
              <a:buChar char="•"/>
            </a:pPr>
            <a:r>
              <a:rPr b="0" i="0" lang="en-US" sz="2400">
                <a:solidFill>
                  <a:srgbClr val="323C3E"/>
                </a:solidFill>
              </a:rPr>
              <a:t> RNN works on parameter sharing.</a:t>
            </a:r>
            <a:endParaRPr/>
          </a:p>
        </p:txBody>
      </p:sp>
      <p:pic>
        <p:nvPicPr>
          <p:cNvPr id="468" name="Google Shape;468;p34"/>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5"/>
          <p:cNvSpPr txBox="1"/>
          <p:nvPr>
            <p:ph type="title"/>
          </p:nvPr>
        </p:nvSpPr>
        <p:spPr>
          <a:xfrm>
            <a:off x="796359" y="512941"/>
            <a:ext cx="9044887"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FORWARD PROPAGATION</a:t>
            </a:r>
            <a:endParaRPr/>
          </a:p>
        </p:txBody>
      </p:sp>
      <p:pic>
        <p:nvPicPr>
          <p:cNvPr id="474" name="Google Shape;474;p35"/>
          <p:cNvPicPr preferRelativeResize="0"/>
          <p:nvPr/>
        </p:nvPicPr>
        <p:blipFill rotWithShape="1">
          <a:blip r:embed="rId3">
            <a:alphaModFix/>
          </a:blip>
          <a:srcRect b="0" l="0" r="0" t="0"/>
          <a:stretch/>
        </p:blipFill>
        <p:spPr>
          <a:xfrm>
            <a:off x="0" y="-26633"/>
            <a:ext cx="1592718" cy="655377"/>
          </a:xfrm>
          <a:prstGeom prst="rect">
            <a:avLst/>
          </a:prstGeom>
          <a:noFill/>
          <a:ln>
            <a:noFill/>
          </a:ln>
        </p:spPr>
      </p:pic>
      <p:sp>
        <p:nvSpPr>
          <p:cNvPr id="475" name="Google Shape;475;p35"/>
          <p:cNvSpPr txBox="1"/>
          <p:nvPr>
            <p:ph idx="1" type="body"/>
          </p:nvPr>
        </p:nvSpPr>
        <p:spPr>
          <a:xfrm>
            <a:off x="796359" y="1444467"/>
            <a:ext cx="9060852" cy="47705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Roboto"/>
                <a:ea typeface="Roboto"/>
                <a:cs typeface="Roboto"/>
                <a:sym typeface="Roboto"/>
              </a:rPr>
              <a:t>Forward propagation refers to the calculation and storage of intermediate variables (including outputs) for the neural network in order from the input layer to the output layer. </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Roboto"/>
                <a:ea typeface="Roboto"/>
                <a:cs typeface="Roboto"/>
                <a:sym typeface="Roboto"/>
              </a:rPr>
              <a:t>We now work step-by-step through the mechanics of a deep network with one hidden layer. </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Roboto"/>
                <a:ea typeface="Roboto"/>
                <a:cs typeface="Roboto"/>
                <a:sym typeface="Roboto"/>
              </a:rPr>
              <a:t> This may seem tedious but in the eternal words of funk virtuoso James Brown, you must “pay the cost to be the boss”.</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Roboto"/>
                <a:ea typeface="Roboto"/>
                <a:cs typeface="Roboto"/>
                <a:sym typeface="Roboto"/>
              </a:rPr>
              <a:t>For the sake of simplicity, let’s assume that the input example is </a:t>
            </a:r>
            <a:r>
              <a:rPr b="0" i="0" lang="en-US" sz="2000" u="none" cap="none" strike="noStrike">
                <a:solidFill>
                  <a:schemeClr val="dk1"/>
                </a:solidFill>
                <a:latin typeface="Arial"/>
                <a:ea typeface="Arial"/>
                <a:cs typeface="Arial"/>
                <a:sym typeface="Arial"/>
              </a:rPr>
              <a:t>x∈R</a:t>
            </a:r>
            <a:r>
              <a:rPr b="0" i="0" lang="en-US" sz="1100" u="none" cap="none" strike="noStrike">
                <a:solidFill>
                  <a:schemeClr val="dk1"/>
                </a:solidFill>
                <a:latin typeface="Arial"/>
                <a:ea typeface="Arial"/>
                <a:cs typeface="Arial"/>
                <a:sym typeface="Arial"/>
              </a:rPr>
              <a:t>d</a:t>
            </a:r>
            <a:r>
              <a:rPr b="0" i="0" lang="en-US" sz="1800" u="none" cap="none" strike="noStrike">
                <a:solidFill>
                  <a:schemeClr val="dk1"/>
                </a:solidFill>
                <a:latin typeface="Roboto"/>
                <a:ea typeface="Roboto"/>
                <a:cs typeface="Roboto"/>
                <a:sym typeface="Roboto"/>
              </a:rPr>
              <a:t>x∈Rd and that our hidden layer does not include a bias term. Here the intermediate variable is:</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where W(1)∈Rh×dW(1)∈Rh×d is the weight parameter of the hidden layer. After running the intermediate variable z∈Rhz∈Rh through the activation function ϕϕ we obtain our hidden activation vector of length hh,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476" name="Google Shape;476;p35"/>
          <p:cNvPicPr preferRelativeResize="0"/>
          <p:nvPr/>
        </p:nvPicPr>
        <p:blipFill rotWithShape="1">
          <a:blip r:embed="rId4">
            <a:alphaModFix/>
          </a:blip>
          <a:srcRect b="0" l="0" r="0" t="25703"/>
          <a:stretch/>
        </p:blipFill>
        <p:spPr>
          <a:xfrm>
            <a:off x="4484577" y="4065973"/>
            <a:ext cx="1684415" cy="452761"/>
          </a:xfrm>
          <a:prstGeom prst="rect">
            <a:avLst/>
          </a:prstGeom>
          <a:noFill/>
          <a:ln>
            <a:noFill/>
          </a:ln>
        </p:spPr>
      </p:pic>
      <p:pic>
        <p:nvPicPr>
          <p:cNvPr id="477" name="Google Shape;477;p35"/>
          <p:cNvPicPr preferRelativeResize="0"/>
          <p:nvPr/>
        </p:nvPicPr>
        <p:blipFill rotWithShape="1">
          <a:blip r:embed="rId5">
            <a:alphaModFix/>
          </a:blip>
          <a:srcRect b="0" l="0" r="0" t="0"/>
          <a:stretch/>
        </p:blipFill>
        <p:spPr>
          <a:xfrm>
            <a:off x="4484577" y="5626654"/>
            <a:ext cx="1811042" cy="452761"/>
          </a:xfrm>
          <a:prstGeom prst="rect">
            <a:avLst/>
          </a:prstGeom>
          <a:noFill/>
          <a:ln>
            <a:noFill/>
          </a:ln>
        </p:spPr>
      </p:pic>
      <p:pic>
        <p:nvPicPr>
          <p:cNvPr id="478" name="Google Shape;478;p35"/>
          <p:cNvPicPr preferRelativeResize="0"/>
          <p:nvPr/>
        </p:nvPicPr>
        <p:blipFill rotWithShape="1">
          <a:blip r:embed="rId3">
            <a:alphaModFix/>
          </a:blip>
          <a:srcRect b="0" l="0" r="0" t="0"/>
          <a:stretch/>
        </p:blipFill>
        <p:spPr>
          <a:xfrm>
            <a:off x="152400" y="125767"/>
            <a:ext cx="1592718" cy="65537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6"/>
          <p:cNvSpPr txBox="1"/>
          <p:nvPr>
            <p:ph idx="1" type="body"/>
          </p:nvPr>
        </p:nvSpPr>
        <p:spPr>
          <a:xfrm>
            <a:off x="811425" y="1536460"/>
            <a:ext cx="9044887" cy="4401205"/>
          </a:xfrm>
          <a:prstGeom prst="rect">
            <a:avLst/>
          </a:prstGeom>
          <a:solidFill>
            <a:srgbClr val="FAFAFA"/>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The hidden variable hh is also an intermediate variable. Assuming that the parameters of the output layer only possess a weight of W(2)∈Rq×hW(2)∈Rq×h, we can obtain an output layer variable with a vector of length qq:</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Assuming that the loss function is ll and the example label is yy, we can then calculate the loss term for a single data example,</a:t>
            </a:r>
            <a:endParaRPr/>
          </a:p>
          <a:p>
            <a:pPr indent="0" lvl="0" marL="0" marR="0" rtl="0" algn="ct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According to the definition of L2L2 regularization, given the hyperparameter λλ, the regularization term is</a:t>
            </a:r>
            <a:endParaRPr/>
          </a:p>
          <a:p>
            <a:pPr indent="0" lvl="0" marL="0" marR="0" rtl="0" algn="ct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484" name="Google Shape;484;p36"/>
          <p:cNvSpPr txBox="1"/>
          <p:nvPr>
            <p:ph type="title"/>
          </p:nvPr>
        </p:nvSpPr>
        <p:spPr>
          <a:xfrm>
            <a:off x="812324" y="458331"/>
            <a:ext cx="9043988" cy="107812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FORWARD PROPAGATION</a:t>
            </a:r>
            <a:endParaRPr/>
          </a:p>
        </p:txBody>
      </p:sp>
      <p:pic>
        <p:nvPicPr>
          <p:cNvPr id="485" name="Google Shape;485;p36"/>
          <p:cNvPicPr preferRelativeResize="0"/>
          <p:nvPr/>
        </p:nvPicPr>
        <p:blipFill rotWithShape="1">
          <a:blip r:embed="rId3">
            <a:alphaModFix/>
          </a:blip>
          <a:srcRect b="0" l="0" r="0" t="0"/>
          <a:stretch/>
        </p:blipFill>
        <p:spPr>
          <a:xfrm>
            <a:off x="4454424" y="2609673"/>
            <a:ext cx="1510314" cy="428232"/>
          </a:xfrm>
          <a:prstGeom prst="rect">
            <a:avLst/>
          </a:prstGeom>
          <a:noFill/>
          <a:ln>
            <a:noFill/>
          </a:ln>
        </p:spPr>
      </p:pic>
      <p:pic>
        <p:nvPicPr>
          <p:cNvPr id="486" name="Google Shape;486;p36"/>
          <p:cNvPicPr preferRelativeResize="0"/>
          <p:nvPr/>
        </p:nvPicPr>
        <p:blipFill rotWithShape="1">
          <a:blip r:embed="rId4">
            <a:alphaModFix/>
          </a:blip>
          <a:srcRect b="0" l="0" r="0" t="0"/>
          <a:stretch/>
        </p:blipFill>
        <p:spPr>
          <a:xfrm>
            <a:off x="4423220" y="3820096"/>
            <a:ext cx="1510314" cy="569356"/>
          </a:xfrm>
          <a:prstGeom prst="rect">
            <a:avLst/>
          </a:prstGeom>
          <a:noFill/>
          <a:ln>
            <a:noFill/>
          </a:ln>
        </p:spPr>
      </p:pic>
      <p:pic>
        <p:nvPicPr>
          <p:cNvPr id="487" name="Google Shape;487;p36"/>
          <p:cNvPicPr preferRelativeResize="0"/>
          <p:nvPr/>
        </p:nvPicPr>
        <p:blipFill rotWithShape="1">
          <a:blip r:embed="rId5">
            <a:alphaModFix/>
          </a:blip>
          <a:srcRect b="0" l="0" r="0" t="0"/>
          <a:stretch/>
        </p:blipFill>
        <p:spPr>
          <a:xfrm>
            <a:off x="3662476" y="5171643"/>
            <a:ext cx="3342783" cy="640135"/>
          </a:xfrm>
          <a:prstGeom prst="rect">
            <a:avLst/>
          </a:prstGeom>
          <a:noFill/>
          <a:ln>
            <a:noFill/>
          </a:ln>
        </p:spPr>
      </p:pic>
      <p:pic>
        <p:nvPicPr>
          <p:cNvPr id="488" name="Google Shape;488;p36"/>
          <p:cNvPicPr preferRelativeResize="0"/>
          <p:nvPr/>
        </p:nvPicPr>
        <p:blipFill rotWithShape="1">
          <a:blip r:embed="rId6">
            <a:alphaModFix/>
          </a:blip>
          <a:srcRect b="0" l="0" r="0" t="0"/>
          <a:stretch/>
        </p:blipFill>
        <p:spPr>
          <a:xfrm>
            <a:off x="0" y="-26633"/>
            <a:ext cx="1592718" cy="65537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7"/>
          <p:cNvSpPr txBox="1"/>
          <p:nvPr>
            <p:ph idx="1" type="body"/>
          </p:nvPr>
        </p:nvSpPr>
        <p:spPr>
          <a:xfrm>
            <a:off x="838200" y="1930400"/>
            <a:ext cx="9044887" cy="2242105"/>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200"/>
              <a:buFont typeface="Calibri"/>
              <a:buNone/>
            </a:pPr>
            <a:r>
              <a:rPr b="0" i="0" lang="en-US" sz="2200" u="none" cap="none" strike="noStrike">
                <a:latin typeface="Calibri"/>
                <a:ea typeface="Calibri"/>
                <a:cs typeface="Calibri"/>
                <a:sym typeface="Calibri"/>
              </a:rPr>
              <a:t>where the Frobenius norm of the matrix is simply the L2L2 norm applied after flattening the matrix into a vector. Finally, the model’s regularized loss on a given data example is:</a:t>
            </a:r>
            <a:endParaRPr/>
          </a:p>
          <a:p>
            <a:pPr indent="0" lvl="0" marL="0" marR="0" rtl="0" algn="ctr">
              <a:lnSpc>
                <a:spcPct val="100000"/>
              </a:lnSpc>
              <a:spcBef>
                <a:spcPts val="0"/>
              </a:spcBef>
              <a:spcAft>
                <a:spcPts val="0"/>
              </a:spcAft>
              <a:buClr>
                <a:schemeClr val="dk1"/>
              </a:buClr>
              <a:buSzPts val="2600"/>
              <a:buFont typeface="Calibri"/>
              <a:buNone/>
            </a:pPr>
            <a:r>
              <a:rPr b="0" i="0" lang="en-US" sz="2600" u="none" cap="none" strike="noStrike">
                <a:latin typeface="Calibri"/>
                <a:ea typeface="Calibri"/>
                <a:cs typeface="Calibri"/>
                <a:sym typeface="Calibri"/>
              </a:rPr>
              <a:t>J=L+s.</a:t>
            </a:r>
            <a:endParaRPr/>
          </a:p>
          <a:p>
            <a:pPr indent="0" lvl="0" marL="0" marR="0" rtl="0" algn="ctr">
              <a:lnSpc>
                <a:spcPct val="100000"/>
              </a:lnSpc>
              <a:spcBef>
                <a:spcPts val="0"/>
              </a:spcBef>
              <a:spcAft>
                <a:spcPts val="0"/>
              </a:spcAft>
              <a:buClr>
                <a:schemeClr val="dk1"/>
              </a:buClr>
              <a:buSzPts val="2200"/>
              <a:buFont typeface="Calibri"/>
              <a:buNone/>
            </a:pPr>
            <a:r>
              <a:t/>
            </a:r>
            <a:endParaRPr b="0" i="0" sz="2200" u="none" cap="none" strike="noStrike">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Calibri"/>
              <a:buNone/>
            </a:pPr>
            <a:r>
              <a:rPr b="0" i="0" lang="en-US" sz="2200" u="none" cap="none" strike="noStrike">
                <a:latin typeface="Calibri"/>
                <a:ea typeface="Calibri"/>
                <a:cs typeface="Calibri"/>
                <a:sym typeface="Calibri"/>
              </a:rPr>
              <a:t>We refer to JJ as the </a:t>
            </a:r>
            <a:r>
              <a:rPr b="0" i="1" lang="en-US" sz="2200" u="none" cap="none" strike="noStrike">
                <a:latin typeface="Calibri"/>
                <a:ea typeface="Calibri"/>
                <a:cs typeface="Calibri"/>
                <a:sym typeface="Calibri"/>
              </a:rPr>
              <a:t>objective function</a:t>
            </a:r>
            <a:r>
              <a:rPr b="0" i="0" lang="en-US" sz="2200" u="none" cap="none" strike="noStrike">
                <a:latin typeface="Calibri"/>
                <a:ea typeface="Calibri"/>
                <a:cs typeface="Calibri"/>
                <a:sym typeface="Calibri"/>
              </a:rPr>
              <a:t> in the following discussion.</a:t>
            </a:r>
            <a:endParaRPr/>
          </a:p>
        </p:txBody>
      </p:sp>
      <p:sp>
        <p:nvSpPr>
          <p:cNvPr id="494" name="Google Shape;494;p37"/>
          <p:cNvSpPr txBox="1"/>
          <p:nvPr>
            <p:ph type="title"/>
          </p:nvPr>
        </p:nvSpPr>
        <p:spPr>
          <a:xfrm>
            <a:off x="812800" y="559293"/>
            <a:ext cx="9043988" cy="11313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FORWARD PROPAGATION</a:t>
            </a:r>
            <a:endParaRPr/>
          </a:p>
        </p:txBody>
      </p:sp>
      <p:pic>
        <p:nvPicPr>
          <p:cNvPr id="495" name="Google Shape;495;p37"/>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8"/>
          <p:cNvSpPr txBox="1"/>
          <p:nvPr>
            <p:ph type="title"/>
          </p:nvPr>
        </p:nvSpPr>
        <p:spPr>
          <a:xfrm>
            <a:off x="812324" y="652462"/>
            <a:ext cx="9044887"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600"/>
              <a:buFont typeface="Arial"/>
              <a:buNone/>
            </a:pPr>
            <a:r>
              <a:rPr lang="en-US" sz="2600">
                <a:solidFill>
                  <a:srgbClr val="00468D"/>
                </a:solidFill>
                <a:latin typeface="Arial"/>
                <a:ea typeface="Arial"/>
                <a:cs typeface="Arial"/>
                <a:sym typeface="Arial"/>
              </a:rPr>
              <a:t>COMPUTATIONAL GRAPH OF FORWARD PROPAGATION</a:t>
            </a:r>
            <a:endParaRPr sz="2600">
              <a:solidFill>
                <a:srgbClr val="00468D"/>
              </a:solidFill>
              <a:latin typeface="Arial"/>
              <a:ea typeface="Arial"/>
              <a:cs typeface="Arial"/>
              <a:sym typeface="Arial"/>
            </a:endParaRPr>
          </a:p>
        </p:txBody>
      </p:sp>
      <p:sp>
        <p:nvSpPr>
          <p:cNvPr id="501" name="Google Shape;501;p38"/>
          <p:cNvSpPr txBox="1"/>
          <p:nvPr>
            <p:ph idx="1" type="body"/>
          </p:nvPr>
        </p:nvSpPr>
        <p:spPr>
          <a:xfrm>
            <a:off x="812322" y="1690688"/>
            <a:ext cx="9044887" cy="2357515"/>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b="0" i="0" lang="en-US" sz="2000"/>
              <a:t>Plotting </a:t>
            </a:r>
            <a:r>
              <a:rPr b="0" i="1" lang="en-US" sz="2000"/>
              <a:t>computational graphs</a:t>
            </a:r>
            <a:r>
              <a:rPr b="0" i="0" lang="en-US" sz="2000"/>
              <a:t> helps us visualize the dependencies of operators and variables within the calculation.</a:t>
            </a:r>
            <a:endParaRPr/>
          </a:p>
          <a:p>
            <a:pPr indent="-228600" lvl="0" marL="228600" rtl="0" algn="l">
              <a:lnSpc>
                <a:spcPct val="90000"/>
              </a:lnSpc>
              <a:spcBef>
                <a:spcPts val="1000"/>
              </a:spcBef>
              <a:spcAft>
                <a:spcPts val="0"/>
              </a:spcAft>
              <a:buClr>
                <a:schemeClr val="dk1"/>
              </a:buClr>
              <a:buSzPts val="2000"/>
              <a:buChar char="•"/>
            </a:pPr>
            <a:r>
              <a:rPr b="0" i="0" lang="en-US" sz="2000"/>
              <a:t>contains the graph associated with the simple network described above, where squares denote variables and circles denote operators. </a:t>
            </a:r>
            <a:endParaRPr/>
          </a:p>
          <a:p>
            <a:pPr indent="-228600" lvl="0" marL="228600" rtl="0" algn="l">
              <a:lnSpc>
                <a:spcPct val="90000"/>
              </a:lnSpc>
              <a:spcBef>
                <a:spcPts val="1000"/>
              </a:spcBef>
              <a:spcAft>
                <a:spcPts val="0"/>
              </a:spcAft>
              <a:buClr>
                <a:schemeClr val="dk1"/>
              </a:buClr>
              <a:buSzPts val="2000"/>
              <a:buChar char="•"/>
            </a:pPr>
            <a:r>
              <a:rPr b="0" i="0" lang="en-US" sz="2000"/>
              <a:t>The lower-left corner signifies the input and the upper-right corner is the output.</a:t>
            </a:r>
            <a:endParaRPr/>
          </a:p>
          <a:p>
            <a:pPr indent="-228600" lvl="0" marL="228600" rtl="0" algn="l">
              <a:lnSpc>
                <a:spcPct val="90000"/>
              </a:lnSpc>
              <a:spcBef>
                <a:spcPts val="1000"/>
              </a:spcBef>
              <a:spcAft>
                <a:spcPts val="0"/>
              </a:spcAft>
              <a:buClr>
                <a:schemeClr val="dk1"/>
              </a:buClr>
              <a:buSzPts val="2000"/>
              <a:buChar char="•"/>
            </a:pPr>
            <a:r>
              <a:rPr b="0" i="0" lang="en-US" sz="2000"/>
              <a:t> Notice that the directions of the arrows (which illustrate data flow) are primarily rightward and upward.</a:t>
            </a:r>
            <a:endParaRPr sz="2000"/>
          </a:p>
        </p:txBody>
      </p:sp>
      <p:sp>
        <p:nvSpPr>
          <p:cNvPr id="502" name="Google Shape;502;p38"/>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03" name="Google Shape;503;p38"/>
          <p:cNvPicPr preferRelativeResize="0"/>
          <p:nvPr/>
        </p:nvPicPr>
        <p:blipFill rotWithShape="1">
          <a:blip r:embed="rId3">
            <a:alphaModFix/>
          </a:blip>
          <a:srcRect b="0" l="0" r="0" t="0"/>
          <a:stretch/>
        </p:blipFill>
        <p:spPr>
          <a:xfrm>
            <a:off x="2882079" y="4048204"/>
            <a:ext cx="4905375" cy="2192846"/>
          </a:xfrm>
          <a:prstGeom prst="rect">
            <a:avLst/>
          </a:prstGeom>
          <a:noFill/>
          <a:ln>
            <a:noFill/>
          </a:ln>
        </p:spPr>
      </p:pic>
      <p:pic>
        <p:nvPicPr>
          <p:cNvPr id="504" name="Google Shape;504;p38"/>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9"/>
          <p:cNvSpPr txBox="1"/>
          <p:nvPr>
            <p:ph type="title"/>
          </p:nvPr>
        </p:nvSpPr>
        <p:spPr>
          <a:xfrm>
            <a:off x="812324" y="652462"/>
            <a:ext cx="9044887"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 BACKPROPAGATION</a:t>
            </a:r>
            <a:endParaRPr/>
          </a:p>
        </p:txBody>
      </p:sp>
      <p:sp>
        <p:nvSpPr>
          <p:cNvPr id="510" name="Google Shape;510;p39"/>
          <p:cNvSpPr txBox="1"/>
          <p:nvPr/>
        </p:nvSpPr>
        <p:spPr>
          <a:xfrm>
            <a:off x="812324" y="1690688"/>
            <a:ext cx="9044887" cy="37856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Char char="•"/>
            </a:pPr>
            <a:r>
              <a:rPr i="1" lang="en-US" sz="2000">
                <a:solidFill>
                  <a:schemeClr val="dk1"/>
                </a:solidFill>
                <a:latin typeface="Calibri"/>
                <a:ea typeface="Calibri"/>
                <a:cs typeface="Calibri"/>
                <a:sym typeface="Calibri"/>
              </a:rPr>
              <a:t>Backpropagation</a:t>
            </a:r>
            <a:r>
              <a:rPr lang="en-US" sz="2000">
                <a:solidFill>
                  <a:schemeClr val="dk1"/>
                </a:solidFill>
                <a:latin typeface="Calibri"/>
                <a:ea typeface="Calibri"/>
                <a:cs typeface="Calibri"/>
                <a:sym typeface="Calibri"/>
              </a:rPr>
              <a:t> refers to the method of calculating the gradient of neural network parameters. </a:t>
            </a:r>
            <a:endParaRPr/>
          </a:p>
          <a:p>
            <a:pPr indent="-342900" lvl="0" marL="342900" marR="0" rtl="0" algn="l">
              <a:lnSpc>
                <a:spcPct val="10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method traverses the network in reverse order, from the output to the input layer, according to the </a:t>
            </a:r>
            <a:r>
              <a:rPr i="1" lang="en-US" sz="2000">
                <a:solidFill>
                  <a:schemeClr val="dk1"/>
                </a:solidFill>
                <a:latin typeface="Calibri"/>
                <a:ea typeface="Calibri"/>
                <a:cs typeface="Calibri"/>
                <a:sym typeface="Calibri"/>
              </a:rPr>
              <a:t>chain rule</a:t>
            </a:r>
            <a:r>
              <a:rPr lang="en-US" sz="2000">
                <a:solidFill>
                  <a:schemeClr val="dk1"/>
                </a:solidFill>
                <a:latin typeface="Calibri"/>
                <a:ea typeface="Calibri"/>
                <a:cs typeface="Calibri"/>
                <a:sym typeface="Calibri"/>
              </a:rPr>
              <a:t> from calculus. </a:t>
            </a:r>
            <a:endParaRPr/>
          </a:p>
          <a:p>
            <a:pPr indent="-342900" lvl="0" marL="342900" marR="0" rtl="0" algn="l">
              <a:lnSpc>
                <a:spcPct val="10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algorithm stores any intermediate variables (partial derivatives) required while calculating the gradient with respect to some parameters. </a:t>
            </a:r>
            <a:endParaRPr/>
          </a:p>
          <a:p>
            <a:pPr indent="-342900" lvl="0" marL="342900" marR="0" rtl="0" algn="l">
              <a:lnSpc>
                <a:spcPct val="10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Assume that we have functions </a:t>
            </a:r>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2000">
                <a:solidFill>
                  <a:schemeClr val="dk1"/>
                </a:solidFill>
                <a:latin typeface="Calibri"/>
                <a:ea typeface="Calibri"/>
                <a:cs typeface="Calibri"/>
                <a:sym typeface="Calibri"/>
              </a:rPr>
              <a:t>in which the input and the output X,Y,Z are tensors of arbitrary shapes. By using the chain rule, we can compute the derivative of ZZ with respect to XX via </a:t>
            </a: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pic>
        <p:nvPicPr>
          <p:cNvPr id="511" name="Google Shape;511;p39"/>
          <p:cNvPicPr preferRelativeResize="0"/>
          <p:nvPr/>
        </p:nvPicPr>
        <p:blipFill rotWithShape="1">
          <a:blip r:embed="rId3">
            <a:alphaModFix/>
          </a:blip>
          <a:srcRect b="7871" l="3000" r="0" t="8685"/>
          <a:stretch/>
        </p:blipFill>
        <p:spPr>
          <a:xfrm>
            <a:off x="4403382" y="3879542"/>
            <a:ext cx="1862766" cy="470518"/>
          </a:xfrm>
          <a:prstGeom prst="rect">
            <a:avLst/>
          </a:prstGeom>
          <a:noFill/>
          <a:ln>
            <a:noFill/>
          </a:ln>
        </p:spPr>
      </p:pic>
      <p:pic>
        <p:nvPicPr>
          <p:cNvPr id="512" name="Google Shape;512;p39"/>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descr="Virtual assistant, autonomous cars, services and chatbots, facial recognition are some deep learning examples." id="254" name="Google Shape;254;p4"/>
          <p:cNvPicPr preferRelativeResize="0"/>
          <p:nvPr/>
        </p:nvPicPr>
        <p:blipFill rotWithShape="1">
          <a:blip r:embed="rId3">
            <a:alphaModFix/>
          </a:blip>
          <a:srcRect b="0" l="0" r="0" t="0"/>
          <a:stretch/>
        </p:blipFill>
        <p:spPr>
          <a:xfrm>
            <a:off x="459604" y="1722269"/>
            <a:ext cx="7196091" cy="4686953"/>
          </a:xfrm>
          <a:prstGeom prst="rect">
            <a:avLst/>
          </a:prstGeom>
          <a:noFill/>
          <a:ln>
            <a:noFill/>
          </a:ln>
        </p:spPr>
      </p:pic>
      <p:sp>
        <p:nvSpPr>
          <p:cNvPr id="255" name="Google Shape;255;p4"/>
          <p:cNvSpPr txBox="1"/>
          <p:nvPr>
            <p:ph type="title"/>
          </p:nvPr>
        </p:nvSpPr>
        <p:spPr>
          <a:xfrm>
            <a:off x="838200" y="996951"/>
            <a:ext cx="6438900" cy="72531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WHAT IS DEEP LEARNING?</a:t>
            </a:r>
            <a:endParaRPr sz="3600">
              <a:solidFill>
                <a:srgbClr val="00468D"/>
              </a:solidFill>
              <a:latin typeface="Arial"/>
              <a:ea typeface="Arial"/>
              <a:cs typeface="Arial"/>
              <a:sym typeface="Arial"/>
            </a:endParaRPr>
          </a:p>
        </p:txBody>
      </p:sp>
      <p:pic>
        <p:nvPicPr>
          <p:cNvPr id="256" name="Google Shape;256;p4"/>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0"/>
          <p:cNvSpPr txBox="1"/>
          <p:nvPr>
            <p:ph type="title"/>
          </p:nvPr>
        </p:nvSpPr>
        <p:spPr>
          <a:xfrm>
            <a:off x="812800" y="652463"/>
            <a:ext cx="9043988"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 BACKPROPAGATION</a:t>
            </a:r>
            <a:endParaRPr/>
          </a:p>
        </p:txBody>
      </p:sp>
      <p:sp>
        <p:nvSpPr>
          <p:cNvPr id="518" name="Google Shape;518;p40"/>
          <p:cNvSpPr txBox="1"/>
          <p:nvPr/>
        </p:nvSpPr>
        <p:spPr>
          <a:xfrm>
            <a:off x="812800" y="1690689"/>
            <a:ext cx="9043988" cy="378565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Here we use the prodprod operator to multiply its arguments after the necessary operations, such as transposition and swapping input positions, have been carried out.</a:t>
            </a:r>
            <a:endParaRPr/>
          </a:p>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For vectors, this is straightforward: it is simply matrix-matrix multiplication. </a:t>
            </a:r>
            <a:endParaRPr/>
          </a:p>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For higher dimensional tensors, we use the appropriate counterpart. </a:t>
            </a:r>
            <a:endParaRPr/>
          </a:p>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operator prodprod hides all the notation overhead. </a:t>
            </a:r>
            <a:endParaRPr/>
          </a:p>
          <a:p>
            <a:pPr indent="-285750" lvl="0" marL="2857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Recall that the parameters of the simple network with one hidden layer, whose computational graph are W(1) and W(2) The objective of backpropagation is to calculate the gradients </a:t>
            </a:r>
            <a:br>
              <a:rPr b="0" i="0" lang="en-US" sz="2000" u="none" cap="none" strike="noStrike">
                <a:solidFill>
                  <a:schemeClr val="dk1"/>
                </a:solidFill>
                <a:latin typeface="Calibri"/>
                <a:ea typeface="Calibri"/>
                <a:cs typeface="Calibri"/>
                <a:sym typeface="Calibri"/>
              </a:rPr>
            </a:br>
            <a:endParaRPr b="0" i="0" sz="20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To accomplish this, we apply the chain rule and calculate, in turn, the gradient of each intermediate variable and parameter. </a:t>
            </a:r>
            <a:endParaRPr/>
          </a:p>
        </p:txBody>
      </p:sp>
      <p:pic>
        <p:nvPicPr>
          <p:cNvPr id="519" name="Google Shape;519;p40"/>
          <p:cNvPicPr preferRelativeResize="0"/>
          <p:nvPr/>
        </p:nvPicPr>
        <p:blipFill rotWithShape="1">
          <a:blip r:embed="rId3">
            <a:alphaModFix/>
          </a:blip>
          <a:srcRect b="0" l="0" r="0" t="0"/>
          <a:stretch/>
        </p:blipFill>
        <p:spPr>
          <a:xfrm>
            <a:off x="4313625" y="4385569"/>
            <a:ext cx="2415649" cy="422219"/>
          </a:xfrm>
          <a:prstGeom prst="rect">
            <a:avLst/>
          </a:prstGeom>
          <a:noFill/>
          <a:ln>
            <a:noFill/>
          </a:ln>
        </p:spPr>
      </p:pic>
      <p:pic>
        <p:nvPicPr>
          <p:cNvPr id="520" name="Google Shape;520;p40"/>
          <p:cNvPicPr preferRelativeResize="0"/>
          <p:nvPr/>
        </p:nvPicPr>
        <p:blipFill rotWithShape="1">
          <a:blip r:embed="rId4">
            <a:alphaModFix/>
          </a:blip>
          <a:srcRect b="0" l="0" r="0" t="0"/>
          <a:stretch/>
        </p:blipFill>
        <p:spPr>
          <a:xfrm>
            <a:off x="4047294" y="5460067"/>
            <a:ext cx="2948309" cy="701101"/>
          </a:xfrm>
          <a:prstGeom prst="rect">
            <a:avLst/>
          </a:prstGeom>
          <a:noFill/>
          <a:ln>
            <a:noFill/>
          </a:ln>
        </p:spPr>
      </p:pic>
      <p:pic>
        <p:nvPicPr>
          <p:cNvPr id="521" name="Google Shape;521;p40"/>
          <p:cNvPicPr preferRelativeResize="0"/>
          <p:nvPr/>
        </p:nvPicPr>
        <p:blipFill rotWithShape="1">
          <a:blip r:embed="rId5">
            <a:alphaModFix/>
          </a:blip>
          <a:srcRect b="0" l="0" r="0" t="0"/>
          <a:stretch/>
        </p:blipFill>
        <p:spPr>
          <a:xfrm>
            <a:off x="0" y="-26633"/>
            <a:ext cx="1592718" cy="65537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1"/>
          <p:cNvSpPr txBox="1"/>
          <p:nvPr>
            <p:ph idx="1" type="body"/>
          </p:nvPr>
        </p:nvSpPr>
        <p:spPr>
          <a:xfrm>
            <a:off x="838200" y="1930400"/>
            <a:ext cx="9044887" cy="280139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u="none" cap="none" strike="noStrike">
                <a:solidFill>
                  <a:schemeClr val="dk1"/>
                </a:solidFill>
              </a:rPr>
              <a:t>To accomplish this, we apply the chain rule and calculate, in turn, the gradient of each intermediate variable and parameter. </a:t>
            </a:r>
            <a:endParaRPr/>
          </a:p>
          <a:p>
            <a:pPr indent="-228600" lvl="0" marL="228600" rtl="0" algn="l">
              <a:lnSpc>
                <a:spcPct val="90000"/>
              </a:lnSpc>
              <a:spcBef>
                <a:spcPts val="1000"/>
              </a:spcBef>
              <a:spcAft>
                <a:spcPts val="0"/>
              </a:spcAft>
              <a:buClr>
                <a:schemeClr val="dk1"/>
              </a:buClr>
              <a:buSzPts val="2000"/>
              <a:buChar char="•"/>
            </a:pPr>
            <a:r>
              <a:rPr b="0" i="0" lang="en-US" sz="2000" u="none" cap="none" strike="noStrike">
                <a:solidFill>
                  <a:schemeClr val="dk1"/>
                </a:solidFill>
              </a:rPr>
              <a:t>The order of calculations are reversed relative to those performed in forward propagation, since we need to start with the outcome of the computational graph and work our way towards the parameters. </a:t>
            </a:r>
            <a:endParaRPr/>
          </a:p>
          <a:p>
            <a:pPr indent="-228600" lvl="0" marL="228600" rtl="0" algn="l">
              <a:lnSpc>
                <a:spcPct val="90000"/>
              </a:lnSpc>
              <a:spcBef>
                <a:spcPts val="1000"/>
              </a:spcBef>
              <a:spcAft>
                <a:spcPts val="0"/>
              </a:spcAft>
              <a:buClr>
                <a:schemeClr val="dk1"/>
              </a:buClr>
              <a:buSzPts val="2000"/>
              <a:buChar char="•"/>
            </a:pPr>
            <a:r>
              <a:rPr b="0" i="0" lang="en-US" sz="2000" u="none" cap="none" strike="noStrike">
                <a:solidFill>
                  <a:schemeClr val="dk1"/>
                </a:solidFill>
              </a:rPr>
              <a:t>The first step is to calculate the gradients of the objective function J=L+s</a:t>
            </a:r>
            <a:r>
              <a:rPr lang="en-US" sz="2000"/>
              <a:t> </a:t>
            </a:r>
            <a:r>
              <a:rPr b="0" i="0" lang="en-US" sz="2000" u="none" cap="none" strike="noStrike">
                <a:solidFill>
                  <a:schemeClr val="dk1"/>
                </a:solidFill>
              </a:rPr>
              <a:t> with respect to the loss term L and the regularization term s.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527" name="Google Shape;527;p41"/>
          <p:cNvPicPr preferRelativeResize="0"/>
          <p:nvPr/>
        </p:nvPicPr>
        <p:blipFill rotWithShape="1">
          <a:blip r:embed="rId3">
            <a:alphaModFix/>
          </a:blip>
          <a:srcRect b="0" l="0" r="0" t="0"/>
          <a:stretch/>
        </p:blipFill>
        <p:spPr>
          <a:xfrm>
            <a:off x="3927683" y="4274868"/>
            <a:ext cx="2423545" cy="609653"/>
          </a:xfrm>
          <a:prstGeom prst="rect">
            <a:avLst/>
          </a:prstGeom>
          <a:noFill/>
          <a:ln>
            <a:noFill/>
          </a:ln>
        </p:spPr>
      </p:pic>
      <p:sp>
        <p:nvSpPr>
          <p:cNvPr id="528" name="Google Shape;528;p41"/>
          <p:cNvSpPr txBox="1"/>
          <p:nvPr>
            <p:ph type="title"/>
          </p:nvPr>
        </p:nvSpPr>
        <p:spPr>
          <a:xfrm>
            <a:off x="838200" y="727969"/>
            <a:ext cx="9043988" cy="96271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 BACKPROPAGATION</a:t>
            </a:r>
            <a:endParaRPr/>
          </a:p>
        </p:txBody>
      </p:sp>
      <p:pic>
        <p:nvPicPr>
          <p:cNvPr id="529" name="Google Shape;529;p41"/>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2"/>
          <p:cNvSpPr txBox="1"/>
          <p:nvPr/>
        </p:nvSpPr>
        <p:spPr>
          <a:xfrm>
            <a:off x="812324" y="1690688"/>
            <a:ext cx="9044887" cy="47089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Next, we compute the gradient of the objective function with respect to variable of the output layer oo according to the chain rule: </a:t>
            </a:r>
            <a:endParaRPr/>
          </a:p>
          <a:p>
            <a:pPr indent="0" lvl="0" marL="0" marR="0" rtl="0" algn="l">
              <a:lnSpc>
                <a:spcPct val="100000"/>
              </a:lnSpc>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a:solidFill>
                  <a:schemeClr val="dk1"/>
                </a:solidFill>
                <a:latin typeface="Calibri"/>
                <a:ea typeface="Calibri"/>
                <a:cs typeface="Calibri"/>
                <a:sym typeface="Calibri"/>
              </a:rPr>
              <a:t>Next, we calculate the gradients of the regularization term with respect to both parameters:</a:t>
            </a:r>
            <a:endParaRPr/>
          </a:p>
          <a:p>
            <a:pPr indent="0" lvl="0" marL="0" marR="0" rtl="0" algn="l">
              <a:lnSpc>
                <a:spcPct val="100000"/>
              </a:lnSpc>
              <a:spcBef>
                <a:spcPts val="0"/>
              </a:spcBef>
              <a:spcAft>
                <a:spcPts val="0"/>
              </a:spcAft>
              <a:buClr>
                <a:schemeClr val="dk1"/>
              </a:buClr>
              <a:buSzPts val="2000"/>
              <a:buFont typeface="Calibri"/>
              <a:buNone/>
            </a:pPr>
            <a:r>
              <a:t/>
            </a:r>
            <a:endParaRPr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a:solidFill>
                  <a:schemeClr val="dk1"/>
                </a:solidFill>
                <a:latin typeface="Calibri"/>
                <a:ea typeface="Calibri"/>
                <a:cs typeface="Calibri"/>
                <a:sym typeface="Calibri"/>
              </a:rPr>
              <a:t>Now we are able to calculate the gradient                             of the model parameters closest to the output layer. Using the chain rule yields:</a:t>
            </a:r>
            <a:endParaRPr/>
          </a:p>
          <a:p>
            <a:pPr indent="0" lvl="0" marL="0" marR="0" rtl="0" algn="l">
              <a:lnSpc>
                <a:spcPct val="100000"/>
              </a:lnSpc>
              <a:spcBef>
                <a:spcPts val="0"/>
              </a:spcBef>
              <a:spcAft>
                <a:spcPts val="0"/>
              </a:spcAft>
              <a:buClr>
                <a:schemeClr val="dk1"/>
              </a:buClr>
              <a:buSzPts val="2000"/>
              <a:buFont typeface="Calibri"/>
              <a:buNone/>
            </a:pPr>
            <a:r>
              <a:t/>
            </a:r>
            <a:endParaRPr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t/>
            </a:r>
            <a:endParaRPr b="0" i="0"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pic>
        <p:nvPicPr>
          <p:cNvPr id="535" name="Google Shape;535;p42"/>
          <p:cNvPicPr preferRelativeResize="0"/>
          <p:nvPr/>
        </p:nvPicPr>
        <p:blipFill rotWithShape="1">
          <a:blip r:embed="rId3">
            <a:alphaModFix/>
          </a:blip>
          <a:srcRect b="0" l="0" r="0" t="0"/>
          <a:stretch/>
        </p:blipFill>
        <p:spPr>
          <a:xfrm>
            <a:off x="3680446" y="3981460"/>
            <a:ext cx="3307367" cy="571550"/>
          </a:xfrm>
          <a:prstGeom prst="rect">
            <a:avLst/>
          </a:prstGeom>
          <a:noFill/>
          <a:ln>
            <a:noFill/>
          </a:ln>
        </p:spPr>
      </p:pic>
      <p:pic>
        <p:nvPicPr>
          <p:cNvPr id="536" name="Google Shape;536;p42"/>
          <p:cNvPicPr preferRelativeResize="0"/>
          <p:nvPr/>
        </p:nvPicPr>
        <p:blipFill rotWithShape="1">
          <a:blip r:embed="rId4">
            <a:alphaModFix/>
          </a:blip>
          <a:srcRect b="0" l="0" r="0" t="0"/>
          <a:stretch/>
        </p:blipFill>
        <p:spPr>
          <a:xfrm>
            <a:off x="3734427" y="2469701"/>
            <a:ext cx="3200677" cy="693480"/>
          </a:xfrm>
          <a:prstGeom prst="rect">
            <a:avLst/>
          </a:prstGeom>
          <a:noFill/>
          <a:ln>
            <a:noFill/>
          </a:ln>
        </p:spPr>
      </p:pic>
      <p:pic>
        <p:nvPicPr>
          <p:cNvPr id="537" name="Google Shape;537;p42"/>
          <p:cNvPicPr preferRelativeResize="0"/>
          <p:nvPr/>
        </p:nvPicPr>
        <p:blipFill rotWithShape="1">
          <a:blip r:embed="rId5">
            <a:alphaModFix/>
          </a:blip>
          <a:srcRect b="0" l="0" r="0" t="0"/>
          <a:stretch/>
        </p:blipFill>
        <p:spPr>
          <a:xfrm>
            <a:off x="5334129" y="4847208"/>
            <a:ext cx="1470787" cy="248575"/>
          </a:xfrm>
          <a:prstGeom prst="rect">
            <a:avLst/>
          </a:prstGeom>
          <a:noFill/>
          <a:ln>
            <a:noFill/>
          </a:ln>
        </p:spPr>
      </p:pic>
      <p:pic>
        <p:nvPicPr>
          <p:cNvPr id="538" name="Google Shape;538;p42"/>
          <p:cNvPicPr preferRelativeResize="0"/>
          <p:nvPr/>
        </p:nvPicPr>
        <p:blipFill rotWithShape="1">
          <a:blip r:embed="rId6">
            <a:alphaModFix/>
          </a:blip>
          <a:srcRect b="0" l="0" r="0" t="0"/>
          <a:stretch/>
        </p:blipFill>
        <p:spPr>
          <a:xfrm>
            <a:off x="2354451" y="5554252"/>
            <a:ext cx="5959356" cy="701101"/>
          </a:xfrm>
          <a:prstGeom prst="rect">
            <a:avLst/>
          </a:prstGeom>
          <a:noFill/>
          <a:ln>
            <a:noFill/>
          </a:ln>
        </p:spPr>
      </p:pic>
      <p:sp>
        <p:nvSpPr>
          <p:cNvPr id="539" name="Google Shape;539;p42"/>
          <p:cNvSpPr txBox="1"/>
          <p:nvPr>
            <p:ph type="title"/>
          </p:nvPr>
        </p:nvSpPr>
        <p:spPr>
          <a:xfrm>
            <a:off x="812800" y="790113"/>
            <a:ext cx="9043988" cy="9005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 BACKPROPAGATION</a:t>
            </a:r>
            <a:endParaRPr/>
          </a:p>
        </p:txBody>
      </p:sp>
      <p:pic>
        <p:nvPicPr>
          <p:cNvPr id="540" name="Google Shape;540;p42"/>
          <p:cNvPicPr preferRelativeResize="0"/>
          <p:nvPr/>
        </p:nvPicPr>
        <p:blipFill rotWithShape="1">
          <a:blip r:embed="rId7">
            <a:alphaModFix/>
          </a:blip>
          <a:srcRect b="0" l="0" r="0" t="0"/>
          <a:stretch/>
        </p:blipFill>
        <p:spPr>
          <a:xfrm>
            <a:off x="0" y="-26633"/>
            <a:ext cx="1592718" cy="65537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3"/>
          <p:cNvSpPr txBox="1"/>
          <p:nvPr/>
        </p:nvSpPr>
        <p:spPr>
          <a:xfrm>
            <a:off x="813223" y="1530890"/>
            <a:ext cx="9044887" cy="50167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To obtain the gradient with respect to W(1) we need to continue backpropagation along the output layer to the hidden layer. The gradient with respect to the hidden layer’s outputs                       </a:t>
            </a:r>
            <a:r>
              <a:rPr b="0" i="0" lang="en-US" sz="2000">
                <a:solidFill>
                  <a:schemeClr val="dk1"/>
                </a:solidFill>
                <a:latin typeface="Calibri"/>
                <a:ea typeface="Calibri"/>
                <a:cs typeface="Calibri"/>
                <a:sym typeface="Calibri"/>
              </a:rPr>
              <a:t>is given by</a:t>
            </a:r>
            <a:endParaRPr/>
          </a:p>
          <a:p>
            <a:pPr indent="0" lvl="0" marL="0" marR="0" rtl="0" algn="l">
              <a:lnSpc>
                <a:spcPct val="100000"/>
              </a:lnSpc>
              <a:spcBef>
                <a:spcPts val="0"/>
              </a:spcBef>
              <a:spcAft>
                <a:spcPts val="0"/>
              </a:spcAft>
              <a:buClr>
                <a:schemeClr val="dk1"/>
              </a:buClr>
              <a:buSzPts val="2000"/>
              <a:buFont typeface="Calibri"/>
              <a:buNone/>
            </a:pPr>
            <a:r>
              <a:t/>
            </a:r>
            <a:endParaRPr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t/>
            </a:r>
            <a:endParaRPr b="0" i="0" sz="20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Since the activation function ϕ applies elementwise, calculating the gradient  </a:t>
            </a:r>
            <a:endParaRPr/>
          </a:p>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f the intermediate variable z requires that we use the elementwise multiplication operator, which we denote by ⊙: </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Finally, we can obtain the gradient                              </a:t>
            </a:r>
            <a:r>
              <a:rPr b="0" i="0" lang="en-US" sz="2000">
                <a:solidFill>
                  <a:schemeClr val="dk1"/>
                </a:solidFill>
                <a:latin typeface="Calibri"/>
                <a:ea typeface="Calibri"/>
                <a:cs typeface="Calibri"/>
                <a:sym typeface="Calibri"/>
              </a:rPr>
              <a:t>of the model parameters closest to the input layer. According to the chain rule, we get</a:t>
            </a:r>
            <a:r>
              <a:rPr b="0" i="0" lang="en-US" sz="2000" u="none" cap="none" strike="noStrike">
                <a:solidFill>
                  <a:schemeClr val="dk1"/>
                </a:solidFill>
                <a:latin typeface="Calibri"/>
                <a:ea typeface="Calibri"/>
                <a:cs typeface="Calibri"/>
                <a:sym typeface="Calibri"/>
              </a:rPr>
              <a:t> </a:t>
            </a:r>
            <a:br>
              <a:rPr b="0" i="0" lang="en-US" sz="2000" u="none" cap="none" strike="noStrike">
                <a:solidFill>
                  <a:schemeClr val="dk1"/>
                </a:solidFill>
                <a:latin typeface="Calibri"/>
                <a:ea typeface="Calibri"/>
                <a:cs typeface="Calibri"/>
                <a:sym typeface="Calibri"/>
              </a:rPr>
            </a:b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pic>
        <p:nvPicPr>
          <p:cNvPr id="546" name="Google Shape;546;p43"/>
          <p:cNvPicPr preferRelativeResize="0"/>
          <p:nvPr/>
        </p:nvPicPr>
        <p:blipFill rotWithShape="1">
          <a:blip r:embed="rId3">
            <a:alphaModFix/>
          </a:blip>
          <a:srcRect b="0" l="0" r="0" t="0"/>
          <a:stretch/>
        </p:blipFill>
        <p:spPr>
          <a:xfrm>
            <a:off x="2576255" y="2273867"/>
            <a:ext cx="1044030" cy="228620"/>
          </a:xfrm>
          <a:prstGeom prst="rect">
            <a:avLst/>
          </a:prstGeom>
          <a:noFill/>
          <a:ln>
            <a:noFill/>
          </a:ln>
        </p:spPr>
      </p:pic>
      <p:pic>
        <p:nvPicPr>
          <p:cNvPr id="547" name="Google Shape;547;p43"/>
          <p:cNvPicPr preferRelativeResize="0"/>
          <p:nvPr/>
        </p:nvPicPr>
        <p:blipFill rotWithShape="1">
          <a:blip r:embed="rId4">
            <a:alphaModFix/>
          </a:blip>
          <a:srcRect b="0" l="0" r="0" t="0"/>
          <a:stretch/>
        </p:blipFill>
        <p:spPr>
          <a:xfrm>
            <a:off x="3438541" y="2561394"/>
            <a:ext cx="3792449" cy="586791"/>
          </a:xfrm>
          <a:prstGeom prst="rect">
            <a:avLst/>
          </a:prstGeom>
          <a:noFill/>
          <a:ln>
            <a:noFill/>
          </a:ln>
        </p:spPr>
      </p:pic>
      <p:pic>
        <p:nvPicPr>
          <p:cNvPr id="548" name="Google Shape;548;p43"/>
          <p:cNvPicPr preferRelativeResize="0"/>
          <p:nvPr/>
        </p:nvPicPr>
        <p:blipFill rotWithShape="1">
          <a:blip r:embed="rId5">
            <a:alphaModFix/>
          </a:blip>
          <a:srcRect b="0" l="0" r="0" t="0"/>
          <a:stretch/>
        </p:blipFill>
        <p:spPr>
          <a:xfrm>
            <a:off x="904330" y="3429000"/>
            <a:ext cx="1044030" cy="228620"/>
          </a:xfrm>
          <a:prstGeom prst="rect">
            <a:avLst/>
          </a:prstGeom>
          <a:noFill/>
          <a:ln>
            <a:noFill/>
          </a:ln>
        </p:spPr>
      </p:pic>
      <p:pic>
        <p:nvPicPr>
          <p:cNvPr id="549" name="Google Shape;549;p43"/>
          <p:cNvPicPr preferRelativeResize="0"/>
          <p:nvPr/>
        </p:nvPicPr>
        <p:blipFill rotWithShape="1">
          <a:blip r:embed="rId6">
            <a:alphaModFix/>
          </a:blip>
          <a:srcRect b="0" l="0" r="0" t="0"/>
          <a:stretch/>
        </p:blipFill>
        <p:spPr>
          <a:xfrm>
            <a:off x="3438540" y="4039269"/>
            <a:ext cx="3792449" cy="708721"/>
          </a:xfrm>
          <a:prstGeom prst="rect">
            <a:avLst/>
          </a:prstGeom>
          <a:noFill/>
          <a:ln>
            <a:noFill/>
          </a:ln>
        </p:spPr>
      </p:pic>
      <p:pic>
        <p:nvPicPr>
          <p:cNvPr id="550" name="Google Shape;550;p43"/>
          <p:cNvPicPr preferRelativeResize="0"/>
          <p:nvPr/>
        </p:nvPicPr>
        <p:blipFill rotWithShape="1">
          <a:blip r:embed="rId7">
            <a:alphaModFix/>
          </a:blip>
          <a:srcRect b="0" l="0" r="0" t="0"/>
          <a:stretch/>
        </p:blipFill>
        <p:spPr>
          <a:xfrm>
            <a:off x="4580318" y="4969594"/>
            <a:ext cx="1508891" cy="228620"/>
          </a:xfrm>
          <a:prstGeom prst="rect">
            <a:avLst/>
          </a:prstGeom>
          <a:noFill/>
          <a:ln>
            <a:noFill/>
          </a:ln>
        </p:spPr>
      </p:pic>
      <p:pic>
        <p:nvPicPr>
          <p:cNvPr id="551" name="Google Shape;551;p43"/>
          <p:cNvPicPr preferRelativeResize="0"/>
          <p:nvPr/>
        </p:nvPicPr>
        <p:blipFill rotWithShape="1">
          <a:blip r:embed="rId8">
            <a:alphaModFix/>
          </a:blip>
          <a:srcRect b="0" l="0" r="0" t="0"/>
          <a:stretch/>
        </p:blipFill>
        <p:spPr>
          <a:xfrm>
            <a:off x="2240775" y="5673966"/>
            <a:ext cx="6187976" cy="701101"/>
          </a:xfrm>
          <a:prstGeom prst="rect">
            <a:avLst/>
          </a:prstGeom>
          <a:noFill/>
          <a:ln>
            <a:noFill/>
          </a:ln>
        </p:spPr>
      </p:pic>
      <p:sp>
        <p:nvSpPr>
          <p:cNvPr id="552" name="Google Shape;552;p43"/>
          <p:cNvSpPr txBox="1"/>
          <p:nvPr>
            <p:ph type="title"/>
          </p:nvPr>
        </p:nvSpPr>
        <p:spPr>
          <a:xfrm>
            <a:off x="813223" y="559293"/>
            <a:ext cx="9043988" cy="97159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 BACKPROPAGATION</a:t>
            </a:r>
            <a:endParaRPr/>
          </a:p>
        </p:txBody>
      </p:sp>
      <p:pic>
        <p:nvPicPr>
          <p:cNvPr id="553" name="Google Shape;553;p43"/>
          <p:cNvPicPr preferRelativeResize="0"/>
          <p:nvPr/>
        </p:nvPicPr>
        <p:blipFill rotWithShape="1">
          <a:blip r:embed="rId9">
            <a:alphaModFix/>
          </a:blip>
          <a:srcRect b="0" l="0" r="0" t="0"/>
          <a:stretch/>
        </p:blipFill>
        <p:spPr>
          <a:xfrm>
            <a:off x="0" y="-26633"/>
            <a:ext cx="1592718" cy="65537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4"/>
          <p:cNvSpPr txBox="1"/>
          <p:nvPr>
            <p:ph type="title"/>
          </p:nvPr>
        </p:nvSpPr>
        <p:spPr>
          <a:xfrm>
            <a:off x="812324" y="652462"/>
            <a:ext cx="9044887"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Arial"/>
              <a:buNone/>
            </a:pPr>
            <a:r>
              <a:rPr lang="en-US" sz="3200">
                <a:solidFill>
                  <a:srgbClr val="00468D"/>
                </a:solidFill>
                <a:latin typeface="Arial"/>
                <a:ea typeface="Arial"/>
                <a:cs typeface="Arial"/>
                <a:sym typeface="Arial"/>
              </a:rPr>
              <a:t>HOW TO BUILD A DEEP NEURAL NETWORK </a:t>
            </a:r>
            <a:endParaRPr sz="3200">
              <a:solidFill>
                <a:srgbClr val="00468D"/>
              </a:solidFill>
              <a:latin typeface="Arial"/>
              <a:ea typeface="Arial"/>
              <a:cs typeface="Arial"/>
              <a:sym typeface="Arial"/>
            </a:endParaRPr>
          </a:p>
        </p:txBody>
      </p:sp>
      <p:sp>
        <p:nvSpPr>
          <p:cNvPr id="559" name="Google Shape;559;p44"/>
          <p:cNvSpPr txBox="1"/>
          <p:nvPr>
            <p:ph idx="1" type="body"/>
          </p:nvPr>
        </p:nvSpPr>
        <p:spPr>
          <a:xfrm>
            <a:off x="838200" y="1930400"/>
            <a:ext cx="9044887" cy="3671410"/>
          </a:xfrm>
          <a:prstGeom prst="rect">
            <a:avLst/>
          </a:prstGeom>
          <a:noFill/>
          <a:ln>
            <a:noFill/>
          </a:ln>
        </p:spPr>
        <p:txBody>
          <a:bodyPr anchorCtr="0" anchor="ctr" bIns="45700" lIns="91425" spcFirstLastPara="1" rIns="91425" wrap="square" tIns="45700">
            <a:normAutofit/>
          </a:bodyPr>
          <a:lstStyle/>
          <a:p>
            <a:pPr indent="-228600" lvl="0" marL="228600" rtl="0" algn="l">
              <a:lnSpc>
                <a:spcPct val="100000"/>
              </a:lnSpc>
              <a:spcBef>
                <a:spcPts val="0"/>
              </a:spcBef>
              <a:spcAft>
                <a:spcPts val="0"/>
              </a:spcAft>
              <a:buClr>
                <a:srgbClr val="292929"/>
              </a:buClr>
              <a:buSzPts val="2000"/>
              <a:buChar char="•"/>
            </a:pPr>
            <a:r>
              <a:rPr i="0" lang="en-US" sz="2000" u="none" cap="none" strike="noStrike">
                <a:solidFill>
                  <a:srgbClr val="292929"/>
                </a:solidFill>
              </a:rPr>
              <a:t>The output </a:t>
            </a:r>
            <a:r>
              <a:rPr i="1" lang="en-US" sz="2000" u="none" cap="none" strike="noStrike">
                <a:solidFill>
                  <a:srgbClr val="292929"/>
                </a:solidFill>
              </a:rPr>
              <a:t>ŷ </a:t>
            </a:r>
            <a:r>
              <a:rPr i="0" lang="en-US" sz="2000" u="none" cap="none" strike="noStrike">
                <a:solidFill>
                  <a:srgbClr val="292929"/>
                </a:solidFill>
              </a:rPr>
              <a:t>of a simple 2-layer Neural Network is:</a:t>
            </a:r>
            <a:endParaRPr i="0" sz="2000" u="none" cap="none" strike="noStrike">
              <a:solidFill>
                <a:schemeClr val="dk1"/>
              </a:solidFill>
            </a:endParaRPr>
          </a:p>
          <a:p>
            <a:pPr indent="0" lvl="0" marL="0" marR="0" rtl="0" algn="l">
              <a:lnSpc>
                <a:spcPct val="100000"/>
              </a:lnSpc>
              <a:spcBef>
                <a:spcPts val="0"/>
              </a:spcBef>
              <a:spcAft>
                <a:spcPts val="0"/>
              </a:spcAft>
              <a:buClr>
                <a:schemeClr val="dk1"/>
              </a:buClr>
              <a:buSzPts val="2000"/>
              <a:buFont typeface="Calibri"/>
              <a:buNone/>
            </a:pPr>
            <a:r>
              <a:rPr i="0" lang="en-US" sz="2000" u="none" cap="none" strike="noStrike">
                <a:solidFill>
                  <a:schemeClr val="dk1"/>
                </a:solidFill>
              </a:rPr>
              <a:t>             </a:t>
            </a:r>
            <a:endParaRPr/>
          </a:p>
          <a:p>
            <a:pPr indent="0" lvl="0" marL="0" marR="0" rtl="0" algn="l">
              <a:lnSpc>
                <a:spcPct val="100000"/>
              </a:lnSpc>
              <a:spcBef>
                <a:spcPts val="0"/>
              </a:spcBef>
              <a:spcAft>
                <a:spcPts val="0"/>
              </a:spcAft>
              <a:buClr>
                <a:schemeClr val="dk1"/>
              </a:buClr>
              <a:buSzPts val="2000"/>
              <a:buFont typeface="Calibri"/>
              <a:buNone/>
            </a:pPr>
            <a:r>
              <a:rPr i="0" lang="en-US" sz="2000" u="none" cap="none" strike="noStrike">
                <a:solidFill>
                  <a:schemeClr val="dk1"/>
                </a:solidFill>
              </a:rPr>
              <a:t>                                      </a:t>
            </a:r>
            <a:endParaRPr/>
          </a:p>
          <a:p>
            <a:pPr indent="-228600" lvl="0" marL="228600" rtl="0" algn="l">
              <a:lnSpc>
                <a:spcPct val="90000"/>
              </a:lnSpc>
              <a:spcBef>
                <a:spcPts val="1000"/>
              </a:spcBef>
              <a:spcAft>
                <a:spcPts val="0"/>
              </a:spcAft>
              <a:buClr>
                <a:srgbClr val="292929"/>
              </a:buClr>
              <a:buSzPts val="2000"/>
              <a:buFont typeface="Noto Sans Symbols"/>
              <a:buChar char="✔"/>
            </a:pPr>
            <a:r>
              <a:rPr i="0" lang="en-US" sz="2000">
                <a:solidFill>
                  <a:srgbClr val="292929"/>
                </a:solidFill>
              </a:rPr>
              <a:t> the weights </a:t>
            </a:r>
            <a:r>
              <a:rPr i="1" lang="en-US" sz="2000">
                <a:solidFill>
                  <a:srgbClr val="292929"/>
                </a:solidFill>
              </a:rPr>
              <a:t>W</a:t>
            </a:r>
            <a:r>
              <a:rPr i="0" lang="en-US" sz="2000">
                <a:solidFill>
                  <a:srgbClr val="292929"/>
                </a:solidFill>
              </a:rPr>
              <a:t> and the biases </a:t>
            </a:r>
            <a:r>
              <a:rPr i="1" lang="en-US" sz="2000">
                <a:solidFill>
                  <a:srgbClr val="292929"/>
                </a:solidFill>
              </a:rPr>
              <a:t>b</a:t>
            </a:r>
            <a:r>
              <a:rPr i="0" lang="en-US" sz="2000">
                <a:solidFill>
                  <a:srgbClr val="292929"/>
                </a:solidFill>
              </a:rPr>
              <a:t> are the only variables that affects the output </a:t>
            </a:r>
            <a:r>
              <a:rPr i="1" lang="en-US" sz="2000">
                <a:solidFill>
                  <a:srgbClr val="292929"/>
                </a:solidFill>
              </a:rPr>
              <a:t>ŷ.</a:t>
            </a:r>
            <a:endParaRPr/>
          </a:p>
          <a:p>
            <a:pPr indent="-228600" lvl="0" marL="228600" rtl="0" algn="l">
              <a:lnSpc>
                <a:spcPct val="90000"/>
              </a:lnSpc>
              <a:spcBef>
                <a:spcPts val="1000"/>
              </a:spcBef>
              <a:spcAft>
                <a:spcPts val="0"/>
              </a:spcAft>
              <a:buClr>
                <a:srgbClr val="292929"/>
              </a:buClr>
              <a:buSzPts val="2000"/>
              <a:buChar char="•"/>
            </a:pPr>
            <a:r>
              <a:rPr i="0" lang="en-US" sz="2000">
                <a:solidFill>
                  <a:srgbClr val="292929"/>
                </a:solidFill>
              </a:rPr>
              <a:t>Naturally, the right values for the weights and biases determines the strength of the predictions. The process of fine-tuning the weights and biases from the input data is known as training the Neural Network.</a:t>
            </a:r>
            <a:endParaRPr/>
          </a:p>
          <a:p>
            <a:pPr indent="-228600" lvl="0" marL="228600" rtl="0" algn="l">
              <a:lnSpc>
                <a:spcPct val="90000"/>
              </a:lnSpc>
              <a:spcBef>
                <a:spcPts val="1000"/>
              </a:spcBef>
              <a:spcAft>
                <a:spcPts val="0"/>
              </a:spcAft>
              <a:buClr>
                <a:srgbClr val="292929"/>
              </a:buClr>
              <a:buSzPts val="2000"/>
              <a:buChar char="•"/>
            </a:pPr>
            <a:r>
              <a:rPr i="0" lang="en-US" sz="2000">
                <a:solidFill>
                  <a:srgbClr val="292929"/>
                </a:solidFill>
              </a:rPr>
              <a:t>Each iteration of the training process consists of the following steps:</a:t>
            </a:r>
            <a:endParaRPr/>
          </a:p>
          <a:p>
            <a:pPr indent="-228600" lvl="0" marL="228600" rtl="0" algn="l">
              <a:lnSpc>
                <a:spcPct val="90000"/>
              </a:lnSpc>
              <a:spcBef>
                <a:spcPts val="1000"/>
              </a:spcBef>
              <a:spcAft>
                <a:spcPts val="0"/>
              </a:spcAft>
              <a:buClr>
                <a:srgbClr val="292929"/>
              </a:buClr>
              <a:buSzPts val="2000"/>
              <a:buFont typeface="Noto Sans Symbols"/>
              <a:buChar char="✔"/>
            </a:pPr>
            <a:r>
              <a:rPr i="0" lang="en-US" sz="2000">
                <a:solidFill>
                  <a:srgbClr val="292929"/>
                </a:solidFill>
              </a:rPr>
              <a:t>Calculating the predicted output </a:t>
            </a:r>
            <a:r>
              <a:rPr i="1" lang="en-US" sz="2000">
                <a:solidFill>
                  <a:srgbClr val="292929"/>
                </a:solidFill>
              </a:rPr>
              <a:t>ŷ</a:t>
            </a:r>
            <a:r>
              <a:rPr i="0" lang="en-US" sz="2000">
                <a:solidFill>
                  <a:srgbClr val="292929"/>
                </a:solidFill>
              </a:rPr>
              <a:t>, known as feedforward</a:t>
            </a:r>
            <a:endParaRPr/>
          </a:p>
          <a:p>
            <a:pPr indent="-228600" lvl="0" marL="228600" rtl="0" algn="l">
              <a:lnSpc>
                <a:spcPct val="90000"/>
              </a:lnSpc>
              <a:spcBef>
                <a:spcPts val="1000"/>
              </a:spcBef>
              <a:spcAft>
                <a:spcPts val="0"/>
              </a:spcAft>
              <a:buClr>
                <a:srgbClr val="292929"/>
              </a:buClr>
              <a:buSzPts val="2000"/>
              <a:buFont typeface="Noto Sans Symbols"/>
              <a:buChar char="✔"/>
            </a:pPr>
            <a:r>
              <a:rPr i="0" lang="en-US" sz="2000">
                <a:solidFill>
                  <a:srgbClr val="292929"/>
                </a:solidFill>
              </a:rPr>
              <a:t>Updating the weights and biases, known as backpropagation</a:t>
            </a:r>
            <a:endParaRPr/>
          </a:p>
        </p:txBody>
      </p:sp>
      <p:pic>
        <p:nvPicPr>
          <p:cNvPr id="560" name="Google Shape;560;p44"/>
          <p:cNvPicPr preferRelativeResize="0"/>
          <p:nvPr/>
        </p:nvPicPr>
        <p:blipFill rotWithShape="1">
          <a:blip r:embed="rId3">
            <a:alphaModFix/>
          </a:blip>
          <a:srcRect b="0" l="0" r="0" t="0"/>
          <a:stretch/>
        </p:blipFill>
        <p:spPr>
          <a:xfrm>
            <a:off x="1820227" y="2388095"/>
            <a:ext cx="3923625" cy="612558"/>
          </a:xfrm>
          <a:prstGeom prst="rect">
            <a:avLst/>
          </a:prstGeom>
          <a:noFill/>
          <a:ln>
            <a:noFill/>
          </a:ln>
        </p:spPr>
      </p:pic>
      <p:pic>
        <p:nvPicPr>
          <p:cNvPr id="561" name="Google Shape;561;p44"/>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5"/>
          <p:cNvSpPr txBox="1"/>
          <p:nvPr>
            <p:ph idx="1" type="body"/>
          </p:nvPr>
        </p:nvSpPr>
        <p:spPr>
          <a:xfrm>
            <a:off x="812323" y="2081320"/>
            <a:ext cx="9044887" cy="475449"/>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292929"/>
              </a:buClr>
              <a:buSzPts val="2800"/>
              <a:buChar char="•"/>
            </a:pPr>
            <a:r>
              <a:rPr b="0" i="0" lang="en-US">
                <a:solidFill>
                  <a:srgbClr val="292929"/>
                </a:solidFill>
              </a:rPr>
              <a:t>The sequential graph below illustrates the process.</a:t>
            </a:r>
            <a:endParaRPr/>
          </a:p>
        </p:txBody>
      </p:sp>
      <p:pic>
        <p:nvPicPr>
          <p:cNvPr id="567" name="Google Shape;567;p45"/>
          <p:cNvPicPr preferRelativeResize="0"/>
          <p:nvPr/>
        </p:nvPicPr>
        <p:blipFill rotWithShape="1">
          <a:blip r:embed="rId3">
            <a:alphaModFix/>
          </a:blip>
          <a:srcRect b="0" l="0" r="0" t="0"/>
          <a:stretch/>
        </p:blipFill>
        <p:spPr>
          <a:xfrm>
            <a:off x="838200" y="2645560"/>
            <a:ext cx="9019011" cy="2130625"/>
          </a:xfrm>
          <a:prstGeom prst="rect">
            <a:avLst/>
          </a:prstGeom>
          <a:noFill/>
          <a:ln>
            <a:noFill/>
          </a:ln>
        </p:spPr>
      </p:pic>
      <p:sp>
        <p:nvSpPr>
          <p:cNvPr id="568" name="Google Shape;568;p45"/>
          <p:cNvSpPr txBox="1"/>
          <p:nvPr>
            <p:ph type="title"/>
          </p:nvPr>
        </p:nvSpPr>
        <p:spPr>
          <a:xfrm>
            <a:off x="812800" y="577049"/>
            <a:ext cx="9043988" cy="111363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Arial"/>
              <a:buNone/>
            </a:pPr>
            <a:r>
              <a:rPr lang="en-US" sz="3200">
                <a:solidFill>
                  <a:srgbClr val="00468D"/>
                </a:solidFill>
                <a:latin typeface="Arial"/>
                <a:ea typeface="Arial"/>
                <a:cs typeface="Arial"/>
                <a:sym typeface="Arial"/>
              </a:rPr>
              <a:t>HOW TO BUILD A DEEP NEURAL NETWORK </a:t>
            </a:r>
            <a:endParaRPr sz="3200">
              <a:solidFill>
                <a:srgbClr val="00468D"/>
              </a:solidFill>
              <a:latin typeface="Arial"/>
              <a:ea typeface="Arial"/>
              <a:cs typeface="Arial"/>
              <a:sym typeface="Arial"/>
            </a:endParaRPr>
          </a:p>
        </p:txBody>
      </p:sp>
      <p:pic>
        <p:nvPicPr>
          <p:cNvPr id="569" name="Google Shape;569;p45"/>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6"/>
          <p:cNvSpPr txBox="1"/>
          <p:nvPr>
            <p:ph idx="1" type="body"/>
          </p:nvPr>
        </p:nvSpPr>
        <p:spPr>
          <a:xfrm>
            <a:off x="838200" y="1930400"/>
            <a:ext cx="9044887" cy="240190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Feedforward</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As we’ve seen in the sequential graph above, feedforward is just simple calculus and for a basic 2-layer neural network, the output of the Neural Network is:</a:t>
            </a:r>
            <a:endParaRPr/>
          </a:p>
          <a:p>
            <a:pPr indent="0" lvl="0" marL="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However, we still need a way to evaluate the “goodness” of our predictions (i.e. how far off are our predictions)? The </a:t>
            </a:r>
            <a:r>
              <a:rPr b="1" i="0" lang="en-US" sz="2000">
                <a:solidFill>
                  <a:srgbClr val="292929"/>
                </a:solidFill>
              </a:rPr>
              <a:t>Loss Function</a:t>
            </a:r>
            <a:r>
              <a:rPr b="0" i="0" lang="en-US" sz="2000">
                <a:solidFill>
                  <a:srgbClr val="292929"/>
                </a:solidFill>
              </a:rPr>
              <a:t> allows us to do exactly that.</a:t>
            </a:r>
            <a:endParaRPr sz="2000"/>
          </a:p>
        </p:txBody>
      </p:sp>
      <p:sp>
        <p:nvSpPr>
          <p:cNvPr id="575" name="Google Shape;575;p46"/>
          <p:cNvSpPr txBox="1"/>
          <p:nvPr>
            <p:ph type="title"/>
          </p:nvPr>
        </p:nvSpPr>
        <p:spPr>
          <a:xfrm>
            <a:off x="812800" y="365125"/>
            <a:ext cx="90439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Arial"/>
              <a:buNone/>
            </a:pPr>
            <a:r>
              <a:rPr lang="en-US" sz="3200">
                <a:solidFill>
                  <a:srgbClr val="00468D"/>
                </a:solidFill>
                <a:latin typeface="Arial"/>
                <a:ea typeface="Arial"/>
                <a:cs typeface="Arial"/>
                <a:sym typeface="Arial"/>
              </a:rPr>
              <a:t>HOW TO BUILD A DEEP NEURAL NETWORK </a:t>
            </a:r>
            <a:endParaRPr sz="3200">
              <a:solidFill>
                <a:srgbClr val="00468D"/>
              </a:solidFill>
              <a:latin typeface="Arial"/>
              <a:ea typeface="Arial"/>
              <a:cs typeface="Arial"/>
              <a:sym typeface="Arial"/>
            </a:endParaRPr>
          </a:p>
        </p:txBody>
      </p:sp>
      <p:pic>
        <p:nvPicPr>
          <p:cNvPr id="576" name="Google Shape;576;p46"/>
          <p:cNvPicPr preferRelativeResize="0"/>
          <p:nvPr/>
        </p:nvPicPr>
        <p:blipFill rotWithShape="1">
          <a:blip r:embed="rId3">
            <a:alphaModFix/>
          </a:blip>
          <a:srcRect b="0" l="0" r="0" t="0"/>
          <a:stretch/>
        </p:blipFill>
        <p:spPr>
          <a:xfrm>
            <a:off x="1482902" y="3131351"/>
            <a:ext cx="3381375" cy="441665"/>
          </a:xfrm>
          <a:prstGeom prst="rect">
            <a:avLst/>
          </a:prstGeom>
          <a:noFill/>
          <a:ln>
            <a:noFill/>
          </a:ln>
        </p:spPr>
      </p:pic>
      <p:pic>
        <p:nvPicPr>
          <p:cNvPr id="577" name="Google Shape;577;p46"/>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7"/>
          <p:cNvSpPr txBox="1"/>
          <p:nvPr>
            <p:ph idx="1" type="body"/>
          </p:nvPr>
        </p:nvSpPr>
        <p:spPr>
          <a:xfrm>
            <a:off x="811901" y="1690688"/>
            <a:ext cx="9044887" cy="3627022"/>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rgbClr val="292929"/>
              </a:buClr>
              <a:buSzPts val="2000"/>
              <a:buChar char="•"/>
            </a:pPr>
            <a:r>
              <a:rPr b="1" i="0" lang="en-US" sz="2000">
                <a:solidFill>
                  <a:srgbClr val="292929"/>
                </a:solidFill>
              </a:rPr>
              <a:t>Loss Function</a:t>
            </a:r>
            <a:endParaRPr/>
          </a:p>
          <a:p>
            <a:pPr indent="-228600" lvl="0" marL="228600" rtl="0" algn="l">
              <a:lnSpc>
                <a:spcPct val="90000"/>
              </a:lnSpc>
              <a:spcBef>
                <a:spcPts val="1000"/>
              </a:spcBef>
              <a:spcAft>
                <a:spcPts val="0"/>
              </a:spcAft>
              <a:buClr>
                <a:srgbClr val="292929"/>
              </a:buClr>
              <a:buSzPts val="2000"/>
              <a:buFont typeface="Noto Sans Symbols"/>
              <a:buChar char="✔"/>
            </a:pPr>
            <a:r>
              <a:rPr i="0" lang="en-US" sz="2000">
                <a:solidFill>
                  <a:srgbClr val="292929"/>
                </a:solidFill>
              </a:rPr>
              <a:t>There are many available loss functions, and the nature of our problem should dictate our choice of loss function. In this tutorial, we’ll use a simple sum-of-sqaures error as our loss function.</a:t>
            </a:r>
            <a:endParaRPr sz="2000"/>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228600" lvl="0" marL="228600" rtl="0" algn="l">
              <a:lnSpc>
                <a:spcPct val="90000"/>
              </a:lnSpc>
              <a:spcBef>
                <a:spcPts val="1000"/>
              </a:spcBef>
              <a:spcAft>
                <a:spcPts val="0"/>
              </a:spcAft>
              <a:buClr>
                <a:srgbClr val="292929"/>
              </a:buClr>
              <a:buSzPts val="2000"/>
              <a:buFont typeface="Noto Sans Symbols"/>
              <a:buChar char="✔"/>
            </a:pPr>
            <a:r>
              <a:rPr i="0" lang="en-US" sz="2000">
                <a:solidFill>
                  <a:srgbClr val="292929"/>
                </a:solidFill>
              </a:rPr>
              <a:t>That is, the sum-of-squares error is simply the sum of the difference between each predicted value and the actual value. The difference is squared so that we measure the absolute value of the difference.</a:t>
            </a:r>
            <a:endParaRPr/>
          </a:p>
          <a:p>
            <a:pPr indent="-228600" lvl="0" marL="228600" rtl="0" algn="l">
              <a:lnSpc>
                <a:spcPct val="90000"/>
              </a:lnSpc>
              <a:spcBef>
                <a:spcPts val="1000"/>
              </a:spcBef>
              <a:spcAft>
                <a:spcPts val="0"/>
              </a:spcAft>
              <a:buClr>
                <a:srgbClr val="292929"/>
              </a:buClr>
              <a:buSzPts val="2000"/>
              <a:buFont typeface="Noto Sans Symbols"/>
              <a:buChar char="✔"/>
            </a:pPr>
            <a:r>
              <a:rPr i="0" lang="en-US" sz="2000">
                <a:solidFill>
                  <a:srgbClr val="292929"/>
                </a:solidFill>
              </a:rPr>
              <a:t>Our goal in training is to find the best set of weights and biases that minimizes the loss function.</a:t>
            </a:r>
            <a:endParaRPr/>
          </a:p>
        </p:txBody>
      </p:sp>
      <p:sp>
        <p:nvSpPr>
          <p:cNvPr id="583" name="Google Shape;583;p47"/>
          <p:cNvSpPr txBox="1"/>
          <p:nvPr>
            <p:ph type="title"/>
          </p:nvPr>
        </p:nvSpPr>
        <p:spPr>
          <a:xfrm>
            <a:off x="812800" y="365125"/>
            <a:ext cx="90439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Arial"/>
              <a:buNone/>
            </a:pPr>
            <a:r>
              <a:rPr lang="en-US" sz="3200">
                <a:solidFill>
                  <a:srgbClr val="00468D"/>
                </a:solidFill>
                <a:latin typeface="Arial"/>
                <a:ea typeface="Arial"/>
                <a:cs typeface="Arial"/>
                <a:sym typeface="Arial"/>
              </a:rPr>
              <a:t>HOW TO BUILD A DEEP NEURAL NETWORK </a:t>
            </a:r>
            <a:endParaRPr sz="3200">
              <a:solidFill>
                <a:srgbClr val="00468D"/>
              </a:solidFill>
              <a:latin typeface="Arial"/>
              <a:ea typeface="Arial"/>
              <a:cs typeface="Arial"/>
              <a:sym typeface="Arial"/>
            </a:endParaRPr>
          </a:p>
        </p:txBody>
      </p:sp>
      <p:pic>
        <p:nvPicPr>
          <p:cNvPr id="584" name="Google Shape;584;p47"/>
          <p:cNvPicPr preferRelativeResize="0"/>
          <p:nvPr/>
        </p:nvPicPr>
        <p:blipFill rotWithShape="1">
          <a:blip r:embed="rId3">
            <a:alphaModFix/>
          </a:blip>
          <a:srcRect b="0" l="0" r="0" t="0"/>
          <a:stretch/>
        </p:blipFill>
        <p:spPr>
          <a:xfrm>
            <a:off x="1710986" y="3016251"/>
            <a:ext cx="2857500" cy="512685"/>
          </a:xfrm>
          <a:prstGeom prst="rect">
            <a:avLst/>
          </a:prstGeom>
          <a:noFill/>
          <a:ln>
            <a:noFill/>
          </a:ln>
        </p:spPr>
      </p:pic>
      <p:pic>
        <p:nvPicPr>
          <p:cNvPr id="585" name="Google Shape;585;p47"/>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8"/>
          <p:cNvSpPr txBox="1"/>
          <p:nvPr>
            <p:ph idx="1" type="body"/>
          </p:nvPr>
        </p:nvSpPr>
        <p:spPr>
          <a:xfrm>
            <a:off x="891466" y="1513150"/>
            <a:ext cx="9044887" cy="228649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Now that we’ve measured the error of our prediction (loss), we need to find a way to </a:t>
            </a:r>
            <a:r>
              <a:rPr b="1" i="0" lang="en-US" sz="2000">
                <a:solidFill>
                  <a:srgbClr val="292929"/>
                </a:solidFill>
              </a:rPr>
              <a:t>propagate</a:t>
            </a:r>
            <a:r>
              <a:rPr b="0" i="0" lang="en-US" sz="2000">
                <a:solidFill>
                  <a:srgbClr val="292929"/>
                </a:solidFill>
              </a:rPr>
              <a:t> the error back, and to update our weights and biases.</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In order to know the appropriate amount to adjust the weights and biases by, we need to know the </a:t>
            </a:r>
            <a:r>
              <a:rPr b="1" i="0" lang="en-US" sz="2000">
                <a:solidFill>
                  <a:srgbClr val="292929"/>
                </a:solidFill>
              </a:rPr>
              <a:t>derivative of the loss function with respect to the weights and biases</a:t>
            </a:r>
            <a:r>
              <a:rPr b="0" i="0" lang="en-US" sz="2000">
                <a:solidFill>
                  <a:srgbClr val="292929"/>
                </a:solidFill>
              </a:rPr>
              <a:t>.</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Recall from calculus that the derivative of a function is simply the slope of the function.</a:t>
            </a:r>
            <a:endParaRPr/>
          </a:p>
        </p:txBody>
      </p:sp>
      <p:sp>
        <p:nvSpPr>
          <p:cNvPr id="591" name="Google Shape;591;p48"/>
          <p:cNvSpPr txBox="1"/>
          <p:nvPr>
            <p:ph type="title"/>
          </p:nvPr>
        </p:nvSpPr>
        <p:spPr>
          <a:xfrm>
            <a:off x="812800" y="365125"/>
            <a:ext cx="90439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Arial"/>
              <a:buNone/>
            </a:pPr>
            <a:r>
              <a:rPr lang="en-US" sz="3200">
                <a:solidFill>
                  <a:srgbClr val="00468D"/>
                </a:solidFill>
                <a:latin typeface="Arial"/>
                <a:ea typeface="Arial"/>
                <a:cs typeface="Arial"/>
                <a:sym typeface="Arial"/>
              </a:rPr>
              <a:t>HOW TO BUILD A DEEP NEURAL NETWORK </a:t>
            </a:r>
            <a:endParaRPr sz="3200">
              <a:solidFill>
                <a:srgbClr val="00468D"/>
              </a:solidFill>
              <a:latin typeface="Arial"/>
              <a:ea typeface="Arial"/>
              <a:cs typeface="Arial"/>
              <a:sym typeface="Arial"/>
            </a:endParaRPr>
          </a:p>
        </p:txBody>
      </p:sp>
      <p:pic>
        <p:nvPicPr>
          <p:cNvPr id="592" name="Google Shape;592;p48"/>
          <p:cNvPicPr preferRelativeResize="0"/>
          <p:nvPr/>
        </p:nvPicPr>
        <p:blipFill rotWithShape="1">
          <a:blip r:embed="rId3">
            <a:alphaModFix/>
          </a:blip>
          <a:srcRect b="0" l="0" r="0" t="0"/>
          <a:stretch/>
        </p:blipFill>
        <p:spPr>
          <a:xfrm>
            <a:off x="2080159" y="3804421"/>
            <a:ext cx="6667500" cy="2688454"/>
          </a:xfrm>
          <a:prstGeom prst="rect">
            <a:avLst/>
          </a:prstGeom>
          <a:noFill/>
          <a:ln>
            <a:noFill/>
          </a:ln>
        </p:spPr>
      </p:pic>
      <p:pic>
        <p:nvPicPr>
          <p:cNvPr id="593" name="Google Shape;593;p48"/>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9"/>
          <p:cNvSpPr txBox="1"/>
          <p:nvPr>
            <p:ph idx="1" type="body"/>
          </p:nvPr>
        </p:nvSpPr>
        <p:spPr>
          <a:xfrm>
            <a:off x="838199" y="1690688"/>
            <a:ext cx="9044887" cy="1842610"/>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If we have the derivative, we can simply update the weights and biases by increasing/reducing with it. This is known as </a:t>
            </a:r>
            <a:r>
              <a:rPr b="1" i="0" lang="en-US" sz="2000">
                <a:solidFill>
                  <a:srgbClr val="292929"/>
                </a:solidFill>
              </a:rPr>
              <a:t>gradient descent</a:t>
            </a:r>
            <a:r>
              <a:rPr b="0" i="0" lang="en-US" sz="2000">
                <a:solidFill>
                  <a:srgbClr val="292929"/>
                </a:solidFill>
              </a:rPr>
              <a:t>.</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However, we can’t directly calculate the derivative of the loss function with respect to the weights and biases because the equation of the loss function does not contain the weights and biases. Therefore, we need the </a:t>
            </a:r>
            <a:r>
              <a:rPr b="1" i="0" lang="en-US" sz="2000">
                <a:solidFill>
                  <a:srgbClr val="292929"/>
                </a:solidFill>
              </a:rPr>
              <a:t>chain rule</a:t>
            </a:r>
            <a:r>
              <a:rPr b="0" i="0" lang="en-US" sz="2000">
                <a:solidFill>
                  <a:srgbClr val="292929"/>
                </a:solidFill>
              </a:rPr>
              <a:t> to help us calculate it.</a:t>
            </a:r>
            <a:endParaRPr/>
          </a:p>
        </p:txBody>
      </p:sp>
      <p:sp>
        <p:nvSpPr>
          <p:cNvPr id="599" name="Google Shape;599;p49"/>
          <p:cNvSpPr txBox="1"/>
          <p:nvPr>
            <p:ph type="title"/>
          </p:nvPr>
        </p:nvSpPr>
        <p:spPr>
          <a:xfrm>
            <a:off x="812800" y="365125"/>
            <a:ext cx="90439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Arial"/>
              <a:buNone/>
            </a:pPr>
            <a:r>
              <a:rPr lang="en-US" sz="3200">
                <a:solidFill>
                  <a:srgbClr val="00468D"/>
                </a:solidFill>
                <a:latin typeface="Arial"/>
                <a:ea typeface="Arial"/>
                <a:cs typeface="Arial"/>
                <a:sym typeface="Arial"/>
              </a:rPr>
              <a:t>HOW TO BUILD A DEEP NEURAL NETWORK </a:t>
            </a:r>
            <a:endParaRPr sz="3200">
              <a:solidFill>
                <a:srgbClr val="00468D"/>
              </a:solidFill>
              <a:latin typeface="Arial"/>
              <a:ea typeface="Arial"/>
              <a:cs typeface="Arial"/>
              <a:sym typeface="Arial"/>
            </a:endParaRPr>
          </a:p>
        </p:txBody>
      </p:sp>
      <p:pic>
        <p:nvPicPr>
          <p:cNvPr id="600" name="Google Shape;600;p49"/>
          <p:cNvPicPr preferRelativeResize="0"/>
          <p:nvPr/>
        </p:nvPicPr>
        <p:blipFill rotWithShape="1">
          <a:blip r:embed="rId3">
            <a:alphaModFix/>
          </a:blip>
          <a:srcRect b="0" l="0" r="0" t="0"/>
          <a:stretch/>
        </p:blipFill>
        <p:spPr>
          <a:xfrm>
            <a:off x="2354361" y="3429000"/>
            <a:ext cx="5960862" cy="2163932"/>
          </a:xfrm>
          <a:prstGeom prst="rect">
            <a:avLst/>
          </a:prstGeom>
          <a:noFill/>
          <a:ln>
            <a:noFill/>
          </a:ln>
        </p:spPr>
      </p:pic>
      <p:sp>
        <p:nvSpPr>
          <p:cNvPr id="601" name="Google Shape;601;p49"/>
          <p:cNvSpPr txBox="1"/>
          <p:nvPr/>
        </p:nvSpPr>
        <p:spPr>
          <a:xfrm>
            <a:off x="812801" y="5592932"/>
            <a:ext cx="90439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92929"/>
                </a:solidFill>
                <a:latin typeface="Calibri"/>
                <a:ea typeface="Calibri"/>
                <a:cs typeface="Calibri"/>
                <a:sym typeface="Calibri"/>
              </a:rPr>
              <a:t>That was ugly but it allows us to get what we needed — the derivative (slope) of the loss function with respect to the weights, so that we can adjust the weights accordingly.</a:t>
            </a:r>
            <a:endParaRPr sz="1800">
              <a:solidFill>
                <a:schemeClr val="dk1"/>
              </a:solidFill>
              <a:latin typeface="Calibri"/>
              <a:ea typeface="Calibri"/>
              <a:cs typeface="Calibri"/>
              <a:sym typeface="Calibri"/>
            </a:endParaRPr>
          </a:p>
        </p:txBody>
      </p:sp>
      <p:pic>
        <p:nvPicPr>
          <p:cNvPr id="602" name="Google Shape;602;p49"/>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
          <p:cNvSpPr txBox="1"/>
          <p:nvPr>
            <p:ph type="title"/>
          </p:nvPr>
        </p:nvSpPr>
        <p:spPr>
          <a:xfrm>
            <a:off x="838200" y="628744"/>
            <a:ext cx="9044887" cy="122174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INTRODUCTION TO DEEP LEARNING</a:t>
            </a:r>
            <a:endParaRPr/>
          </a:p>
        </p:txBody>
      </p:sp>
      <p:sp>
        <p:nvSpPr>
          <p:cNvPr id="262" name="Google Shape;262;p5"/>
          <p:cNvSpPr txBox="1"/>
          <p:nvPr>
            <p:ph idx="1" type="body"/>
          </p:nvPr>
        </p:nvSpPr>
        <p:spPr>
          <a:xfrm>
            <a:off x="838200" y="1850486"/>
            <a:ext cx="9044887" cy="3058865"/>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latin typeface="Arial"/>
                <a:ea typeface="Arial"/>
                <a:cs typeface="Arial"/>
                <a:sym typeface="Arial"/>
              </a:rPr>
              <a:t>Deep learning is a branch of </a:t>
            </a:r>
            <a:r>
              <a:rPr lang="en-US" sz="2000">
                <a:latin typeface="Arial"/>
                <a:ea typeface="Arial"/>
                <a:cs typeface="Arial"/>
                <a:sym typeface="Arial"/>
              </a:rPr>
              <a:t>machine learning</a:t>
            </a:r>
            <a:r>
              <a:rPr b="0" i="0" lang="en-US" sz="2000">
                <a:latin typeface="Arial"/>
                <a:ea typeface="Arial"/>
                <a:cs typeface="Arial"/>
                <a:sym typeface="Arial"/>
              </a:rPr>
              <a:t> which is completely based on </a:t>
            </a:r>
            <a:r>
              <a:rPr lang="en-US" sz="2000">
                <a:latin typeface="Arial"/>
                <a:ea typeface="Arial"/>
                <a:cs typeface="Arial"/>
                <a:sym typeface="Arial"/>
              </a:rPr>
              <a:t>artificial neural networks</a:t>
            </a:r>
            <a:r>
              <a:rPr b="0" i="0" lang="en-US" sz="2000">
                <a:latin typeface="Arial"/>
                <a:ea typeface="Arial"/>
                <a:cs typeface="Arial"/>
                <a:sym typeface="Arial"/>
              </a:rPr>
              <a:t>, as neural network is going to mimic the human brain so deep learning is also a kind of mimic of human brain. </a:t>
            </a:r>
            <a:endParaRPr/>
          </a:p>
          <a:p>
            <a:pPr indent="-228600" lvl="0" marL="228600" rtl="0" algn="l">
              <a:lnSpc>
                <a:spcPct val="90000"/>
              </a:lnSpc>
              <a:spcBef>
                <a:spcPts val="1000"/>
              </a:spcBef>
              <a:spcAft>
                <a:spcPts val="0"/>
              </a:spcAft>
              <a:buClr>
                <a:schemeClr val="dk1"/>
              </a:buClr>
              <a:buSzPts val="2000"/>
              <a:buChar char="•"/>
            </a:pPr>
            <a:r>
              <a:rPr b="0" i="0" lang="en-US" sz="2000">
                <a:latin typeface="Arial"/>
                <a:ea typeface="Arial"/>
                <a:cs typeface="Arial"/>
                <a:sym typeface="Arial"/>
              </a:rPr>
              <a:t>In deep learning, we don’t need to explicitly program everything. </a:t>
            </a:r>
            <a:endParaRPr/>
          </a:p>
          <a:p>
            <a:pPr indent="-228600" lvl="0" marL="228600" rtl="0" algn="l">
              <a:lnSpc>
                <a:spcPct val="90000"/>
              </a:lnSpc>
              <a:spcBef>
                <a:spcPts val="1000"/>
              </a:spcBef>
              <a:spcAft>
                <a:spcPts val="0"/>
              </a:spcAft>
              <a:buClr>
                <a:schemeClr val="dk1"/>
              </a:buClr>
              <a:buSzPts val="2000"/>
              <a:buChar char="•"/>
            </a:pPr>
            <a:r>
              <a:rPr b="0" i="0" lang="en-US" sz="2000">
                <a:latin typeface="Arial"/>
                <a:ea typeface="Arial"/>
                <a:cs typeface="Arial"/>
                <a:sym typeface="Arial"/>
              </a:rPr>
              <a:t>The concept of deep learning is not new. </a:t>
            </a:r>
            <a:endParaRPr/>
          </a:p>
          <a:p>
            <a:pPr indent="-228600" lvl="0" marL="228600" rtl="0" algn="l">
              <a:lnSpc>
                <a:spcPct val="90000"/>
              </a:lnSpc>
              <a:spcBef>
                <a:spcPts val="1000"/>
              </a:spcBef>
              <a:spcAft>
                <a:spcPts val="0"/>
              </a:spcAft>
              <a:buClr>
                <a:schemeClr val="dk1"/>
              </a:buClr>
              <a:buSzPts val="2000"/>
              <a:buChar char="•"/>
            </a:pPr>
            <a:r>
              <a:rPr b="0" i="0" lang="en-US" sz="2000">
                <a:latin typeface="Arial"/>
                <a:ea typeface="Arial"/>
                <a:cs typeface="Arial"/>
                <a:sym typeface="Arial"/>
              </a:rPr>
              <a:t>It has been around for a couple of years now. </a:t>
            </a:r>
            <a:endParaRPr/>
          </a:p>
          <a:p>
            <a:pPr indent="-228600" lvl="0" marL="228600" rtl="0" algn="l">
              <a:lnSpc>
                <a:spcPct val="90000"/>
              </a:lnSpc>
              <a:spcBef>
                <a:spcPts val="1000"/>
              </a:spcBef>
              <a:spcAft>
                <a:spcPts val="0"/>
              </a:spcAft>
              <a:buClr>
                <a:schemeClr val="dk1"/>
              </a:buClr>
              <a:buSzPts val="2000"/>
              <a:buChar char="•"/>
            </a:pPr>
            <a:r>
              <a:rPr b="0" i="0" lang="en-US" sz="2000">
                <a:latin typeface="Arial"/>
                <a:ea typeface="Arial"/>
                <a:cs typeface="Arial"/>
                <a:sym typeface="Arial"/>
              </a:rPr>
              <a:t>It’s on hype nowadays because earlier we did not have that much processing power and a lot of data. </a:t>
            </a:r>
            <a:endParaRPr sz="2000"/>
          </a:p>
        </p:txBody>
      </p:sp>
      <p:pic>
        <p:nvPicPr>
          <p:cNvPr id="263" name="Google Shape;263;p5"/>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0"/>
          <p:cNvSpPr txBox="1"/>
          <p:nvPr>
            <p:ph type="title"/>
          </p:nvPr>
        </p:nvSpPr>
        <p:spPr>
          <a:xfrm>
            <a:off x="812324" y="639192"/>
            <a:ext cx="9044887" cy="105149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TRAINING DEEP NEURAL NETWORKS</a:t>
            </a:r>
            <a:endParaRPr/>
          </a:p>
        </p:txBody>
      </p:sp>
      <p:sp>
        <p:nvSpPr>
          <p:cNvPr id="608" name="Google Shape;608;p50"/>
          <p:cNvSpPr txBox="1"/>
          <p:nvPr>
            <p:ph idx="1" type="body"/>
          </p:nvPr>
        </p:nvSpPr>
        <p:spPr>
          <a:xfrm>
            <a:off x="838200" y="1930400"/>
            <a:ext cx="9044887" cy="2863542"/>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Deep neural networks are key break through in the field of computer vision and speech recognition.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For the past decade, deep networks have enabled the machines to recognize images, speech and even play games at accuracy nigh impossible for humans.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To achieve high level of accuracy, huge amount of data and henceforth computing power is needed to train these networks. </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However, despite the computational complexity involved, we can follow certain guidelines to reduce the time for training and improve model accuracy.</a:t>
            </a:r>
            <a:endParaRPr sz="2000"/>
          </a:p>
        </p:txBody>
      </p:sp>
      <p:pic>
        <p:nvPicPr>
          <p:cNvPr id="609" name="Google Shape;609;p50"/>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1"/>
          <p:cNvSpPr txBox="1"/>
          <p:nvPr>
            <p:ph idx="1" type="body"/>
          </p:nvPr>
        </p:nvSpPr>
        <p:spPr>
          <a:xfrm>
            <a:off x="838200" y="1930400"/>
            <a:ext cx="9044887" cy="240190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1" i="0" lang="en-US" sz="2000">
                <a:solidFill>
                  <a:srgbClr val="292929"/>
                </a:solidFill>
              </a:rPr>
              <a:t>Data Pre processing</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The importance of data pre-processing can only be emphasized by the fact that your neural network is only as good as the input data used to train it. </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If important data inputs are missing, neural network may not be able to achieve desired level of accuracy. </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On the other side, if data is not processed beforehand, it could effect the accuracy as well as performance of the network down the lane.</a:t>
            </a:r>
            <a:endParaRPr sz="2000"/>
          </a:p>
        </p:txBody>
      </p:sp>
      <p:sp>
        <p:nvSpPr>
          <p:cNvPr id="615" name="Google Shape;615;p51"/>
          <p:cNvSpPr txBox="1"/>
          <p:nvPr>
            <p:ph type="title"/>
          </p:nvPr>
        </p:nvSpPr>
        <p:spPr>
          <a:xfrm>
            <a:off x="812800" y="568171"/>
            <a:ext cx="9043988" cy="112251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TRAINING DEEP NEURAL NETWORKS</a:t>
            </a:r>
            <a:endParaRPr/>
          </a:p>
        </p:txBody>
      </p:sp>
      <p:pic>
        <p:nvPicPr>
          <p:cNvPr id="616" name="Google Shape;616;p51"/>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2"/>
          <p:cNvSpPr txBox="1"/>
          <p:nvPr>
            <p:ph idx="1" type="body"/>
          </p:nvPr>
        </p:nvSpPr>
        <p:spPr>
          <a:xfrm>
            <a:off x="812323" y="1690688"/>
            <a:ext cx="9044887" cy="2730377"/>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292929"/>
              </a:buClr>
              <a:buSzPts val="2000"/>
              <a:buChar char="•"/>
            </a:pPr>
            <a:r>
              <a:rPr b="1" i="0" lang="en-US" sz="2000">
                <a:solidFill>
                  <a:srgbClr val="292929"/>
                </a:solidFill>
              </a:rPr>
              <a:t>Mean subtraction (Zero centering)</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It’s the process of subtracting mean from each of the data point to make it zero-centered. </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Consider a case where inputs to neuron (unit) are all positive or all negative. </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In that case the gradient calculated during back propagation will either be positive or negative (same as sign of inputs). </a:t>
            </a:r>
            <a:endParaRPr/>
          </a:p>
          <a:p>
            <a:pPr indent="-228600" lvl="0" marL="228600" rtl="0" algn="l">
              <a:lnSpc>
                <a:spcPct val="90000"/>
              </a:lnSpc>
              <a:spcBef>
                <a:spcPts val="1000"/>
              </a:spcBef>
              <a:spcAft>
                <a:spcPts val="0"/>
              </a:spcAft>
              <a:buClr>
                <a:srgbClr val="292929"/>
              </a:buClr>
              <a:buSzPts val="2000"/>
              <a:buFont typeface="Noto Sans Symbols"/>
              <a:buChar char="✔"/>
            </a:pPr>
            <a:r>
              <a:rPr b="0" i="0" lang="en-US" sz="2000">
                <a:solidFill>
                  <a:srgbClr val="292929"/>
                </a:solidFill>
              </a:rPr>
              <a:t>And hence parameter updates are only restricted to specific directions which in turn will make it inefficient to converge.</a:t>
            </a:r>
            <a:endParaRPr b="1" sz="2000"/>
          </a:p>
        </p:txBody>
      </p:sp>
      <p:pic>
        <p:nvPicPr>
          <p:cNvPr id="622" name="Google Shape;622;p52"/>
          <p:cNvPicPr preferRelativeResize="0"/>
          <p:nvPr/>
        </p:nvPicPr>
        <p:blipFill rotWithShape="1">
          <a:blip r:embed="rId3">
            <a:alphaModFix/>
          </a:blip>
          <a:srcRect b="0" l="0" r="0" t="0"/>
          <a:stretch/>
        </p:blipFill>
        <p:spPr>
          <a:xfrm>
            <a:off x="1971308" y="4421065"/>
            <a:ext cx="6726915" cy="1852012"/>
          </a:xfrm>
          <a:prstGeom prst="rect">
            <a:avLst/>
          </a:prstGeom>
          <a:noFill/>
          <a:ln>
            <a:noFill/>
          </a:ln>
        </p:spPr>
      </p:pic>
      <p:sp>
        <p:nvSpPr>
          <p:cNvPr id="623" name="Google Shape;623;p52"/>
          <p:cNvSpPr txBox="1"/>
          <p:nvPr>
            <p:ph type="title"/>
          </p:nvPr>
        </p:nvSpPr>
        <p:spPr>
          <a:xfrm>
            <a:off x="812800" y="584923"/>
            <a:ext cx="9043988" cy="110576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TRAINING DEEP NEURAL NETWORKS</a:t>
            </a:r>
            <a:endParaRPr/>
          </a:p>
        </p:txBody>
      </p:sp>
      <p:pic>
        <p:nvPicPr>
          <p:cNvPr id="624" name="Google Shape;624;p52"/>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3"/>
          <p:cNvSpPr txBox="1"/>
          <p:nvPr>
            <p:ph idx="1" type="body"/>
          </p:nvPr>
        </p:nvSpPr>
        <p:spPr>
          <a:xfrm>
            <a:off x="812324" y="1770602"/>
            <a:ext cx="9044887" cy="2650478"/>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292929"/>
              </a:buClr>
              <a:buSzPts val="2000"/>
              <a:buChar char="•"/>
            </a:pPr>
            <a:r>
              <a:rPr b="1" lang="en-US" sz="2000">
                <a:solidFill>
                  <a:srgbClr val="292929"/>
                </a:solidFill>
              </a:rPr>
              <a:t>Data Normalization</a:t>
            </a:r>
            <a:endParaRPr b="0" sz="2000">
              <a:solidFill>
                <a:srgbClr val="292929"/>
              </a:solidFill>
            </a:endParaRPr>
          </a:p>
          <a:p>
            <a:pPr indent="-228600" lvl="0" marL="228600" rtl="0" algn="l">
              <a:lnSpc>
                <a:spcPct val="90000"/>
              </a:lnSpc>
              <a:spcBef>
                <a:spcPts val="1000"/>
              </a:spcBef>
              <a:spcAft>
                <a:spcPts val="0"/>
              </a:spcAft>
              <a:buClr>
                <a:srgbClr val="292929"/>
              </a:buClr>
              <a:buSzPts val="2000"/>
              <a:buFont typeface="Noto Sans Symbols"/>
              <a:buChar char="✔"/>
            </a:pPr>
            <a:r>
              <a:rPr b="0" lang="en-US" sz="2000">
                <a:solidFill>
                  <a:srgbClr val="292929"/>
                </a:solidFill>
              </a:rPr>
              <a:t>Normalization refers to normalizing the data to make it of same scale across all dimensions. </a:t>
            </a:r>
            <a:endParaRPr/>
          </a:p>
          <a:p>
            <a:pPr indent="-228600" lvl="0" marL="228600" rtl="0" algn="l">
              <a:lnSpc>
                <a:spcPct val="90000"/>
              </a:lnSpc>
              <a:spcBef>
                <a:spcPts val="1000"/>
              </a:spcBef>
              <a:spcAft>
                <a:spcPts val="0"/>
              </a:spcAft>
              <a:buClr>
                <a:srgbClr val="292929"/>
              </a:buClr>
              <a:buSzPts val="2000"/>
              <a:buFont typeface="Noto Sans Symbols"/>
              <a:buChar char="✔"/>
            </a:pPr>
            <a:r>
              <a:rPr b="0" lang="en-US" sz="2000">
                <a:solidFill>
                  <a:srgbClr val="292929"/>
                </a:solidFill>
              </a:rPr>
              <a:t>Common way to do that is to divide the data across each dimension by it’s standard deviation. </a:t>
            </a:r>
            <a:endParaRPr/>
          </a:p>
          <a:p>
            <a:pPr indent="-228600" lvl="0" marL="228600" rtl="0" algn="l">
              <a:lnSpc>
                <a:spcPct val="90000"/>
              </a:lnSpc>
              <a:spcBef>
                <a:spcPts val="1000"/>
              </a:spcBef>
              <a:spcAft>
                <a:spcPts val="0"/>
              </a:spcAft>
              <a:buClr>
                <a:srgbClr val="292929"/>
              </a:buClr>
              <a:buSzPts val="2000"/>
              <a:buFont typeface="Noto Sans Symbols"/>
              <a:buChar char="✔"/>
            </a:pPr>
            <a:r>
              <a:rPr b="0" lang="en-US" sz="2000">
                <a:solidFill>
                  <a:srgbClr val="292929"/>
                </a:solidFill>
              </a:rPr>
              <a:t>However, it only makes sense if you have a reason to believe that different input features have different scales but they have equal importance to the learning algorithm.</a:t>
            </a:r>
            <a:endParaRPr/>
          </a:p>
        </p:txBody>
      </p:sp>
      <p:pic>
        <p:nvPicPr>
          <p:cNvPr id="630" name="Google Shape;630;p53"/>
          <p:cNvPicPr preferRelativeResize="0"/>
          <p:nvPr/>
        </p:nvPicPr>
        <p:blipFill rotWithShape="1">
          <a:blip r:embed="rId3">
            <a:alphaModFix/>
          </a:blip>
          <a:srcRect b="0" l="0" r="0" t="0"/>
          <a:stretch/>
        </p:blipFill>
        <p:spPr>
          <a:xfrm>
            <a:off x="2036412" y="4421080"/>
            <a:ext cx="6596710" cy="1960578"/>
          </a:xfrm>
          <a:prstGeom prst="rect">
            <a:avLst/>
          </a:prstGeom>
          <a:noFill/>
          <a:ln>
            <a:noFill/>
          </a:ln>
        </p:spPr>
      </p:pic>
      <p:sp>
        <p:nvSpPr>
          <p:cNvPr id="631" name="Google Shape;631;p53"/>
          <p:cNvSpPr txBox="1"/>
          <p:nvPr>
            <p:ph type="title"/>
          </p:nvPr>
        </p:nvSpPr>
        <p:spPr>
          <a:xfrm>
            <a:off x="812800" y="476342"/>
            <a:ext cx="9043988" cy="121434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TRAINING DEEP NEURAL NETWORKS</a:t>
            </a:r>
            <a:endParaRPr/>
          </a:p>
        </p:txBody>
      </p:sp>
      <p:pic>
        <p:nvPicPr>
          <p:cNvPr id="632" name="Google Shape;632;p53"/>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4"/>
          <p:cNvSpPr txBox="1"/>
          <p:nvPr>
            <p:ph idx="1" type="body"/>
          </p:nvPr>
        </p:nvSpPr>
        <p:spPr>
          <a:xfrm>
            <a:off x="838200" y="1930400"/>
            <a:ext cx="9044887" cy="344946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Parameter Initialization</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Deep neural networks are no stranger to millions or billions of parameters.</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 The way these parameters are initialized can determine how fast our learning algorithm would converge and how accurate it might end up.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The straightforward way is to initialize them all to zero.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However, if we initialize weights of a layer to all zero, the gradients calculated will be same for each unit in the layer and hence update to weights would be same for all units.</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 Consequently that layer is as good as a single logistic regression unit.</a:t>
            </a:r>
            <a:endParaRPr/>
          </a:p>
        </p:txBody>
      </p:sp>
      <p:sp>
        <p:nvSpPr>
          <p:cNvPr id="638" name="Google Shape;638;p54"/>
          <p:cNvSpPr txBox="1"/>
          <p:nvPr>
            <p:ph type="title"/>
          </p:nvPr>
        </p:nvSpPr>
        <p:spPr>
          <a:xfrm>
            <a:off x="812800" y="488272"/>
            <a:ext cx="9043988" cy="12024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TRAINING DEEP NEURAL NETWORKS</a:t>
            </a:r>
            <a:endParaRPr/>
          </a:p>
        </p:txBody>
      </p:sp>
      <p:pic>
        <p:nvPicPr>
          <p:cNvPr id="639" name="Google Shape;639;p54"/>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5"/>
          <p:cNvSpPr txBox="1"/>
          <p:nvPr>
            <p:ph idx="1" type="body"/>
          </p:nvPr>
        </p:nvSpPr>
        <p:spPr>
          <a:xfrm>
            <a:off x="838200" y="1930400"/>
            <a:ext cx="9044887" cy="287241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1" i="0" lang="en-US" sz="2000">
                <a:solidFill>
                  <a:srgbClr val="292929"/>
                </a:solidFill>
              </a:rPr>
              <a:t>Batch normalization</a:t>
            </a:r>
            <a:endParaRPr/>
          </a:p>
          <a:p>
            <a:pPr indent="-228600" lvl="0" marL="228600" rtl="0" algn="l">
              <a:lnSpc>
                <a:spcPct val="100000"/>
              </a:lnSpc>
              <a:spcBef>
                <a:spcPts val="0"/>
              </a:spcBef>
              <a:spcAft>
                <a:spcPts val="0"/>
              </a:spcAft>
              <a:buClr>
                <a:srgbClr val="292929"/>
              </a:buClr>
              <a:buSzPts val="2000"/>
              <a:buFont typeface="Noto Sans Symbols"/>
              <a:buChar char="✔"/>
            </a:pPr>
            <a:r>
              <a:rPr b="0" lang="en-US" sz="2000" u="none" cap="none" strike="noStrike">
                <a:solidFill>
                  <a:srgbClr val="292929"/>
                </a:solidFill>
              </a:rPr>
              <a:t>After learning the mapping from some input to output, we need to re-train the learning algorithm to learn the mapping from that same input to output in case data distribution of input changes.</a:t>
            </a:r>
            <a:endParaRPr b="0" sz="2000" u="none" cap="none" strike="noStrike">
              <a:solidFill>
                <a:schemeClr val="dk1"/>
              </a:solidFill>
            </a:endParaRPr>
          </a:p>
          <a:p>
            <a:pPr indent="-228600" lvl="0" marL="228600" rtl="0" algn="l">
              <a:lnSpc>
                <a:spcPct val="100000"/>
              </a:lnSpc>
              <a:spcBef>
                <a:spcPts val="0"/>
              </a:spcBef>
              <a:spcAft>
                <a:spcPts val="0"/>
              </a:spcAft>
              <a:buClr>
                <a:srgbClr val="292929"/>
              </a:buClr>
              <a:buSzPts val="2000"/>
              <a:buFont typeface="Noto Sans Symbols"/>
              <a:buChar char="✔"/>
            </a:pPr>
            <a:r>
              <a:rPr b="0" lang="en-US" sz="2000" u="none" cap="none" strike="noStrike">
                <a:solidFill>
                  <a:srgbClr val="292929"/>
                </a:solidFill>
              </a:rPr>
              <a:t>However, the issue isn’t resolved there only as data distribution could vary in deeper layers as well. Activation at each layer could result in different data distribution. Hence, to increase the stability of deep neural networks we need to normalize the data fed at each layer by subtracting the mean and dividing by the standard deviation. </a:t>
            </a:r>
            <a:endParaRPr sz="2000"/>
          </a:p>
        </p:txBody>
      </p:sp>
      <p:sp>
        <p:nvSpPr>
          <p:cNvPr id="645" name="Google Shape;645;p55"/>
          <p:cNvSpPr txBox="1"/>
          <p:nvPr>
            <p:ph type="title"/>
          </p:nvPr>
        </p:nvSpPr>
        <p:spPr>
          <a:xfrm>
            <a:off x="812800" y="497150"/>
            <a:ext cx="9043988" cy="11935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TRAINING DEEP NEURAL NETWORKS</a:t>
            </a:r>
            <a:endParaRPr/>
          </a:p>
        </p:txBody>
      </p:sp>
      <p:pic>
        <p:nvPicPr>
          <p:cNvPr id="646" name="Google Shape;646;p55"/>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56"/>
          <p:cNvSpPr txBox="1"/>
          <p:nvPr>
            <p:ph idx="1" type="body"/>
          </p:nvPr>
        </p:nvSpPr>
        <p:spPr>
          <a:xfrm>
            <a:off x="838200" y="1930400"/>
            <a:ext cx="9044887" cy="1975775"/>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292929"/>
              </a:buClr>
              <a:buSzPts val="2000"/>
              <a:buChar char="•"/>
            </a:pPr>
            <a:r>
              <a:rPr b="1" lang="en-US" sz="2000">
                <a:solidFill>
                  <a:srgbClr val="292929"/>
                </a:solidFill>
              </a:rPr>
              <a:t>Regularization</a:t>
            </a:r>
            <a:endParaRPr/>
          </a:p>
          <a:p>
            <a:pPr indent="-228600" lvl="0" marL="228600" rtl="0" algn="l">
              <a:lnSpc>
                <a:spcPct val="90000"/>
              </a:lnSpc>
              <a:spcBef>
                <a:spcPts val="1000"/>
              </a:spcBef>
              <a:spcAft>
                <a:spcPts val="0"/>
              </a:spcAft>
              <a:buClr>
                <a:srgbClr val="292929"/>
              </a:buClr>
              <a:buSzPts val="2000"/>
              <a:buFont typeface="Noto Sans Symbols"/>
              <a:buChar char="✔"/>
            </a:pPr>
            <a:r>
              <a:rPr lang="en-US" sz="2000">
                <a:solidFill>
                  <a:srgbClr val="292929"/>
                </a:solidFill>
              </a:rPr>
              <a:t>One of the most common problem in training deep neural network is over-fitting. </a:t>
            </a:r>
            <a:endParaRPr/>
          </a:p>
          <a:p>
            <a:pPr indent="-228600" lvl="0" marL="228600" rtl="0" algn="l">
              <a:lnSpc>
                <a:spcPct val="90000"/>
              </a:lnSpc>
              <a:spcBef>
                <a:spcPts val="1000"/>
              </a:spcBef>
              <a:spcAft>
                <a:spcPts val="0"/>
              </a:spcAft>
              <a:buClr>
                <a:srgbClr val="292929"/>
              </a:buClr>
              <a:buSzPts val="2000"/>
              <a:buFont typeface="Noto Sans Symbols"/>
              <a:buChar char="✔"/>
            </a:pPr>
            <a:r>
              <a:rPr lang="en-US" sz="2000">
                <a:solidFill>
                  <a:srgbClr val="292929"/>
                </a:solidFill>
              </a:rPr>
              <a:t>You’ll realize over-fitting in play when your network performed exceptionally well on the training data but poorly on test data. </a:t>
            </a:r>
            <a:endParaRPr/>
          </a:p>
          <a:p>
            <a:pPr indent="-228600" lvl="0" marL="228600" rtl="0" algn="l">
              <a:lnSpc>
                <a:spcPct val="90000"/>
              </a:lnSpc>
              <a:spcBef>
                <a:spcPts val="1000"/>
              </a:spcBef>
              <a:spcAft>
                <a:spcPts val="0"/>
              </a:spcAft>
              <a:buClr>
                <a:srgbClr val="292929"/>
              </a:buClr>
              <a:buSzPts val="2000"/>
              <a:buFont typeface="Noto Sans Symbols"/>
              <a:buChar char="✔"/>
            </a:pPr>
            <a:r>
              <a:rPr lang="en-US" sz="2000">
                <a:solidFill>
                  <a:srgbClr val="292929"/>
                </a:solidFill>
              </a:rPr>
              <a:t>This happens as our learning algorithm tries to fit every data point in the input even if they represent some randomly sampled noise as demonstrated in figure below.</a:t>
            </a:r>
            <a:endParaRPr sz="2000"/>
          </a:p>
        </p:txBody>
      </p:sp>
      <p:pic>
        <p:nvPicPr>
          <p:cNvPr id="652" name="Google Shape;652;p56"/>
          <p:cNvPicPr preferRelativeResize="0"/>
          <p:nvPr/>
        </p:nvPicPr>
        <p:blipFill rotWithShape="1">
          <a:blip r:embed="rId3">
            <a:alphaModFix/>
          </a:blip>
          <a:srcRect b="0" l="0" r="0" t="0"/>
          <a:stretch/>
        </p:blipFill>
        <p:spPr>
          <a:xfrm>
            <a:off x="2506171" y="3906175"/>
            <a:ext cx="5708943" cy="2586700"/>
          </a:xfrm>
          <a:prstGeom prst="rect">
            <a:avLst/>
          </a:prstGeom>
          <a:noFill/>
          <a:ln>
            <a:noFill/>
          </a:ln>
        </p:spPr>
      </p:pic>
      <p:sp>
        <p:nvSpPr>
          <p:cNvPr id="653" name="Google Shape;653;p56"/>
          <p:cNvSpPr txBox="1"/>
          <p:nvPr>
            <p:ph type="title"/>
          </p:nvPr>
        </p:nvSpPr>
        <p:spPr>
          <a:xfrm>
            <a:off x="812800" y="585926"/>
            <a:ext cx="9043988" cy="11047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TRAINING DEEP NEURAL NETWORKS</a:t>
            </a:r>
            <a:endParaRPr/>
          </a:p>
        </p:txBody>
      </p:sp>
      <p:pic>
        <p:nvPicPr>
          <p:cNvPr id="654" name="Google Shape;654;p56"/>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57"/>
          <p:cNvSpPr txBox="1"/>
          <p:nvPr>
            <p:ph idx="1" type="body"/>
          </p:nvPr>
        </p:nvSpPr>
        <p:spPr>
          <a:xfrm>
            <a:off x="838200" y="1930400"/>
            <a:ext cx="9044887" cy="874944"/>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292929"/>
              </a:buClr>
              <a:buSzPts val="2000"/>
              <a:buChar char="•"/>
            </a:pPr>
            <a:r>
              <a:rPr b="0" i="1" lang="en-US" sz="2000">
                <a:solidFill>
                  <a:srgbClr val="292929"/>
                </a:solidFill>
              </a:rPr>
              <a:t>Regularization</a:t>
            </a:r>
            <a:r>
              <a:rPr b="0" i="0" lang="en-US" sz="2000">
                <a:solidFill>
                  <a:srgbClr val="292929"/>
                </a:solidFill>
              </a:rPr>
              <a:t> helps avoid over-fitting by penalizing the weights of the network. To explain it further, consider a loss function defined for classification task over neural network as below :</a:t>
            </a:r>
            <a:endParaRPr sz="2000"/>
          </a:p>
        </p:txBody>
      </p:sp>
      <p:pic>
        <p:nvPicPr>
          <p:cNvPr id="660" name="Google Shape;660;p57"/>
          <p:cNvPicPr preferRelativeResize="0"/>
          <p:nvPr/>
        </p:nvPicPr>
        <p:blipFill rotWithShape="1">
          <a:blip r:embed="rId3">
            <a:alphaModFix/>
          </a:blip>
          <a:srcRect b="0" l="0" r="0" t="0"/>
          <a:stretch/>
        </p:blipFill>
        <p:spPr>
          <a:xfrm>
            <a:off x="1167579" y="2805345"/>
            <a:ext cx="8334375" cy="1180730"/>
          </a:xfrm>
          <a:prstGeom prst="rect">
            <a:avLst/>
          </a:prstGeom>
          <a:noFill/>
          <a:ln>
            <a:noFill/>
          </a:ln>
        </p:spPr>
      </p:pic>
      <p:sp>
        <p:nvSpPr>
          <p:cNvPr id="661" name="Google Shape;661;p57"/>
          <p:cNvSpPr txBox="1"/>
          <p:nvPr/>
        </p:nvSpPr>
        <p:spPr>
          <a:xfrm>
            <a:off x="1167579" y="3986075"/>
            <a:ext cx="609452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rgbClr val="292929"/>
                </a:solidFill>
                <a:latin typeface="Calibri"/>
                <a:ea typeface="Calibri"/>
                <a:cs typeface="Calibri"/>
                <a:sym typeface="Calibri"/>
              </a:rPr>
              <a:t>J(theta) - Overall objective function to minimize.</a:t>
            </a:r>
            <a:br>
              <a:rPr i="0" lang="en-US" sz="2000">
                <a:solidFill>
                  <a:srgbClr val="292929"/>
                </a:solidFill>
                <a:latin typeface="Calibri"/>
                <a:ea typeface="Calibri"/>
                <a:cs typeface="Calibri"/>
                <a:sym typeface="Calibri"/>
              </a:rPr>
            </a:br>
            <a:r>
              <a:rPr i="0" lang="en-US" sz="2000">
                <a:solidFill>
                  <a:srgbClr val="292929"/>
                </a:solidFill>
                <a:latin typeface="Calibri"/>
                <a:ea typeface="Calibri"/>
                <a:cs typeface="Calibri"/>
                <a:sym typeface="Calibri"/>
              </a:rPr>
              <a:t>n - Number of training samples.</a:t>
            </a:r>
            <a:br>
              <a:rPr i="0" lang="en-US" sz="2000">
                <a:solidFill>
                  <a:srgbClr val="292929"/>
                </a:solidFill>
                <a:latin typeface="Calibri"/>
                <a:ea typeface="Calibri"/>
                <a:cs typeface="Calibri"/>
                <a:sym typeface="Calibri"/>
              </a:rPr>
            </a:br>
            <a:r>
              <a:rPr i="0" lang="en-US" sz="2000">
                <a:solidFill>
                  <a:srgbClr val="292929"/>
                </a:solidFill>
                <a:latin typeface="Calibri"/>
                <a:ea typeface="Calibri"/>
                <a:cs typeface="Calibri"/>
                <a:sym typeface="Calibri"/>
              </a:rPr>
              <a:t>y(i) - Actual label for ith training sample.</a:t>
            </a:r>
            <a:br>
              <a:rPr i="0" lang="en-US" sz="2000">
                <a:solidFill>
                  <a:srgbClr val="292929"/>
                </a:solidFill>
                <a:latin typeface="Calibri"/>
                <a:ea typeface="Calibri"/>
                <a:cs typeface="Calibri"/>
                <a:sym typeface="Calibri"/>
              </a:rPr>
            </a:br>
            <a:r>
              <a:rPr i="0" lang="en-US" sz="2000">
                <a:solidFill>
                  <a:srgbClr val="292929"/>
                </a:solidFill>
                <a:latin typeface="Calibri"/>
                <a:ea typeface="Calibri"/>
                <a:cs typeface="Calibri"/>
                <a:sym typeface="Calibri"/>
              </a:rPr>
              <a:t>y_hat(i) - Predicted label for ith training sample.</a:t>
            </a:r>
            <a:br>
              <a:rPr i="0" lang="en-US" sz="2000">
                <a:solidFill>
                  <a:srgbClr val="292929"/>
                </a:solidFill>
                <a:latin typeface="Calibri"/>
                <a:ea typeface="Calibri"/>
                <a:cs typeface="Calibri"/>
                <a:sym typeface="Calibri"/>
              </a:rPr>
            </a:br>
            <a:r>
              <a:rPr i="0" lang="en-US" sz="2000">
                <a:solidFill>
                  <a:srgbClr val="292929"/>
                </a:solidFill>
                <a:latin typeface="Calibri"/>
                <a:ea typeface="Calibri"/>
                <a:cs typeface="Calibri"/>
                <a:sym typeface="Calibri"/>
              </a:rPr>
              <a:t>Loss - Cross entropy loss.</a:t>
            </a:r>
            <a:br>
              <a:rPr i="0" lang="en-US" sz="2000">
                <a:solidFill>
                  <a:srgbClr val="292929"/>
                </a:solidFill>
                <a:latin typeface="Calibri"/>
                <a:ea typeface="Calibri"/>
                <a:cs typeface="Calibri"/>
                <a:sym typeface="Calibri"/>
              </a:rPr>
            </a:br>
            <a:r>
              <a:rPr i="0" lang="en-US" sz="2000">
                <a:solidFill>
                  <a:srgbClr val="292929"/>
                </a:solidFill>
                <a:latin typeface="Calibri"/>
                <a:ea typeface="Calibri"/>
                <a:cs typeface="Calibri"/>
                <a:sym typeface="Calibri"/>
              </a:rPr>
              <a:t>Theta - Weights of neural network.</a:t>
            </a:r>
            <a:br>
              <a:rPr i="0" lang="en-US" sz="2000">
                <a:solidFill>
                  <a:srgbClr val="292929"/>
                </a:solidFill>
                <a:latin typeface="Calibri"/>
                <a:ea typeface="Calibri"/>
                <a:cs typeface="Calibri"/>
                <a:sym typeface="Calibri"/>
              </a:rPr>
            </a:br>
            <a:r>
              <a:rPr i="0" lang="en-US" sz="2000">
                <a:solidFill>
                  <a:srgbClr val="292929"/>
                </a:solidFill>
                <a:latin typeface="Calibri"/>
                <a:ea typeface="Calibri"/>
                <a:cs typeface="Calibri"/>
                <a:sym typeface="Calibri"/>
              </a:rPr>
              <a:t>Lambda - Regularization parameter.</a:t>
            </a:r>
            <a:endParaRPr sz="2000">
              <a:solidFill>
                <a:schemeClr val="dk1"/>
              </a:solidFill>
              <a:latin typeface="Calibri"/>
              <a:ea typeface="Calibri"/>
              <a:cs typeface="Calibri"/>
              <a:sym typeface="Calibri"/>
            </a:endParaRPr>
          </a:p>
        </p:txBody>
      </p:sp>
      <p:pic>
        <p:nvPicPr>
          <p:cNvPr id="662" name="Google Shape;662;p57"/>
          <p:cNvPicPr preferRelativeResize="0"/>
          <p:nvPr/>
        </p:nvPicPr>
        <p:blipFill rotWithShape="1">
          <a:blip r:embed="rId4">
            <a:alphaModFix/>
          </a:blip>
          <a:srcRect b="0" l="0" r="0" t="0"/>
          <a:stretch/>
        </p:blipFill>
        <p:spPr>
          <a:xfrm>
            <a:off x="0" y="-26633"/>
            <a:ext cx="1592718" cy="655377"/>
          </a:xfrm>
          <a:prstGeom prst="rect">
            <a:avLst/>
          </a:prstGeom>
          <a:noFill/>
          <a:ln>
            <a:noFill/>
          </a:ln>
        </p:spPr>
      </p:pic>
      <p:sp>
        <p:nvSpPr>
          <p:cNvPr id="663" name="Google Shape;663;p57"/>
          <p:cNvSpPr txBox="1"/>
          <p:nvPr>
            <p:ph type="title"/>
          </p:nvPr>
        </p:nvSpPr>
        <p:spPr>
          <a:xfrm>
            <a:off x="812800" y="625156"/>
            <a:ext cx="9043988" cy="10655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TRAINING DEEP NEURAL NETWORKS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8"/>
          <p:cNvSpPr txBox="1"/>
          <p:nvPr>
            <p:ph idx="1" type="body"/>
          </p:nvPr>
        </p:nvSpPr>
        <p:spPr>
          <a:xfrm>
            <a:off x="838200" y="1930399"/>
            <a:ext cx="9044887" cy="3103240"/>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292929"/>
              </a:buClr>
              <a:buSzPts val="2000"/>
              <a:buChar char="•"/>
            </a:pPr>
            <a:r>
              <a:rPr b="1" lang="en-US" sz="2000">
                <a:solidFill>
                  <a:srgbClr val="292929"/>
                </a:solidFill>
              </a:rPr>
              <a:t>Regularization</a:t>
            </a:r>
            <a:endParaRPr b="0" sz="2000">
              <a:solidFill>
                <a:srgbClr val="292929"/>
              </a:solidFill>
            </a:endParaRPr>
          </a:p>
          <a:p>
            <a:pPr indent="-228600" lvl="0" marL="228600" rtl="0" algn="l">
              <a:lnSpc>
                <a:spcPct val="90000"/>
              </a:lnSpc>
              <a:spcBef>
                <a:spcPts val="1000"/>
              </a:spcBef>
              <a:spcAft>
                <a:spcPts val="0"/>
              </a:spcAft>
              <a:buClr>
                <a:srgbClr val="292929"/>
              </a:buClr>
              <a:buSzPts val="2000"/>
              <a:buFont typeface="Noto Sans Symbols"/>
              <a:buChar char="✔"/>
            </a:pPr>
            <a:r>
              <a:rPr b="0" lang="en-US" sz="2000">
                <a:solidFill>
                  <a:srgbClr val="292929"/>
                </a:solidFill>
              </a:rPr>
              <a:t>Regularization parameter (lambda) is used to control the effect of weights on final objective function. </a:t>
            </a:r>
            <a:endParaRPr/>
          </a:p>
          <a:p>
            <a:pPr indent="-228600" lvl="0" marL="228600" rtl="0" algn="l">
              <a:lnSpc>
                <a:spcPct val="90000"/>
              </a:lnSpc>
              <a:spcBef>
                <a:spcPts val="1000"/>
              </a:spcBef>
              <a:spcAft>
                <a:spcPts val="0"/>
              </a:spcAft>
              <a:buClr>
                <a:srgbClr val="292929"/>
              </a:buClr>
              <a:buSzPts val="2000"/>
              <a:buFont typeface="Noto Sans Symbols"/>
              <a:buChar char="✔"/>
            </a:pPr>
            <a:r>
              <a:rPr b="0" lang="en-US" sz="2000">
                <a:solidFill>
                  <a:srgbClr val="292929"/>
                </a:solidFill>
              </a:rPr>
              <a:t>So, in case lambda takes a very large value, weights of the network should be close to zero so as to minimize the objective function. </a:t>
            </a:r>
            <a:endParaRPr/>
          </a:p>
          <a:p>
            <a:pPr indent="-228600" lvl="0" marL="228600" rtl="0" algn="l">
              <a:lnSpc>
                <a:spcPct val="90000"/>
              </a:lnSpc>
              <a:spcBef>
                <a:spcPts val="1000"/>
              </a:spcBef>
              <a:spcAft>
                <a:spcPts val="0"/>
              </a:spcAft>
              <a:buClr>
                <a:srgbClr val="292929"/>
              </a:buClr>
              <a:buSzPts val="2000"/>
              <a:buFont typeface="Noto Sans Symbols"/>
              <a:buChar char="✔"/>
            </a:pPr>
            <a:r>
              <a:rPr b="0" lang="en-US" sz="2000">
                <a:solidFill>
                  <a:srgbClr val="292929"/>
                </a:solidFill>
              </a:rPr>
              <a:t>But as we let weights collapse to zero, we would nullify the effect of many units in the layer and hence network is no better than a single linear classifier with few logistic regression units. </a:t>
            </a:r>
            <a:endParaRPr/>
          </a:p>
          <a:p>
            <a:pPr indent="-228600" lvl="0" marL="228600" rtl="0" algn="l">
              <a:lnSpc>
                <a:spcPct val="90000"/>
              </a:lnSpc>
              <a:spcBef>
                <a:spcPts val="1000"/>
              </a:spcBef>
              <a:spcAft>
                <a:spcPts val="0"/>
              </a:spcAft>
              <a:buClr>
                <a:srgbClr val="292929"/>
              </a:buClr>
              <a:buSzPts val="2000"/>
              <a:buFont typeface="Noto Sans Symbols"/>
              <a:buChar char="✔"/>
            </a:pPr>
            <a:r>
              <a:rPr b="0" lang="en-US" sz="2000">
                <a:solidFill>
                  <a:srgbClr val="292929"/>
                </a:solidFill>
              </a:rPr>
              <a:t>And unexpectedly, this will throw us in the regime known as under-fitting which is not much better than over-fitting. C</a:t>
            </a:r>
            <a:endParaRPr sz="2000"/>
          </a:p>
        </p:txBody>
      </p:sp>
      <p:sp>
        <p:nvSpPr>
          <p:cNvPr id="669" name="Google Shape;669;p58"/>
          <p:cNvSpPr txBox="1"/>
          <p:nvPr>
            <p:ph type="title"/>
          </p:nvPr>
        </p:nvSpPr>
        <p:spPr>
          <a:xfrm>
            <a:off x="812800" y="577049"/>
            <a:ext cx="9043988" cy="111363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TRAINING DEEP NEURAL NETWORKS</a:t>
            </a:r>
            <a:endParaRPr/>
          </a:p>
        </p:txBody>
      </p:sp>
      <p:pic>
        <p:nvPicPr>
          <p:cNvPr id="670" name="Google Shape;670;p58"/>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9"/>
          <p:cNvSpPr txBox="1"/>
          <p:nvPr>
            <p:ph idx="1" type="body"/>
          </p:nvPr>
        </p:nvSpPr>
        <p:spPr>
          <a:xfrm>
            <a:off x="814749" y="1690688"/>
            <a:ext cx="9044887" cy="2712621"/>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292929"/>
              </a:buClr>
              <a:buSzPts val="2000"/>
              <a:buChar char="•"/>
            </a:pPr>
            <a:r>
              <a:rPr b="1" lang="en-US" sz="2000">
                <a:solidFill>
                  <a:srgbClr val="292929"/>
                </a:solidFill>
              </a:rPr>
              <a:t>Dropout Regularization</a:t>
            </a:r>
            <a:endParaRPr/>
          </a:p>
          <a:p>
            <a:pPr indent="-228600" lvl="0" marL="228600" rtl="0" algn="l">
              <a:lnSpc>
                <a:spcPct val="90000"/>
              </a:lnSpc>
              <a:spcBef>
                <a:spcPts val="1000"/>
              </a:spcBef>
              <a:spcAft>
                <a:spcPts val="0"/>
              </a:spcAft>
              <a:buClr>
                <a:srgbClr val="292929"/>
              </a:buClr>
              <a:buSzPts val="2000"/>
              <a:buFont typeface="Noto Sans Symbols"/>
              <a:buChar char="✔"/>
            </a:pPr>
            <a:r>
              <a:rPr b="0" lang="en-US" sz="2000">
                <a:solidFill>
                  <a:srgbClr val="292929"/>
                </a:solidFill>
              </a:rPr>
              <a:t>There’s one more powerful technique to reduce over-fitting in deep neural networks known as dropout regularization.</a:t>
            </a:r>
            <a:endParaRPr/>
          </a:p>
          <a:p>
            <a:pPr indent="-228600" lvl="0" marL="228600" rtl="0" algn="l">
              <a:lnSpc>
                <a:spcPct val="90000"/>
              </a:lnSpc>
              <a:spcBef>
                <a:spcPts val="1000"/>
              </a:spcBef>
              <a:spcAft>
                <a:spcPts val="0"/>
              </a:spcAft>
              <a:buClr>
                <a:srgbClr val="292929"/>
              </a:buClr>
              <a:buSzPts val="2000"/>
              <a:buFont typeface="Noto Sans Symbols"/>
              <a:buChar char="✔"/>
            </a:pPr>
            <a:r>
              <a:rPr b="0" lang="en-US" sz="2000">
                <a:solidFill>
                  <a:srgbClr val="292929"/>
                </a:solidFill>
              </a:rPr>
              <a:t>To randomly drop units while training the network so that we are working with smaller neural network at each iteration. </a:t>
            </a:r>
            <a:endParaRPr/>
          </a:p>
          <a:p>
            <a:pPr indent="-228600" lvl="0" marL="228600" rtl="0" algn="l">
              <a:lnSpc>
                <a:spcPct val="90000"/>
              </a:lnSpc>
              <a:spcBef>
                <a:spcPts val="1000"/>
              </a:spcBef>
              <a:spcAft>
                <a:spcPts val="0"/>
              </a:spcAft>
              <a:buClr>
                <a:srgbClr val="292929"/>
              </a:buClr>
              <a:buSzPts val="2000"/>
              <a:buFont typeface="Noto Sans Symbols"/>
              <a:buChar char="✔"/>
            </a:pPr>
            <a:r>
              <a:rPr b="0" lang="en-US" sz="2000">
                <a:solidFill>
                  <a:srgbClr val="292929"/>
                </a:solidFill>
              </a:rPr>
              <a:t>To drop a unit is same as to ignore those units during forward propagation or backward propagation. </a:t>
            </a:r>
            <a:endParaRPr/>
          </a:p>
          <a:p>
            <a:pPr indent="-228600" lvl="0" marL="228600" rtl="0" algn="l">
              <a:lnSpc>
                <a:spcPct val="90000"/>
              </a:lnSpc>
              <a:spcBef>
                <a:spcPts val="1000"/>
              </a:spcBef>
              <a:spcAft>
                <a:spcPts val="0"/>
              </a:spcAft>
              <a:buClr>
                <a:srgbClr val="292929"/>
              </a:buClr>
              <a:buSzPts val="2000"/>
              <a:buFont typeface="Noto Sans Symbols"/>
              <a:buChar char="✔"/>
            </a:pPr>
            <a:r>
              <a:rPr b="0" lang="en-US" sz="2000">
                <a:solidFill>
                  <a:srgbClr val="292929"/>
                </a:solidFill>
              </a:rPr>
              <a:t>In a sense this prevents the network from adapting to some specific set of features.</a:t>
            </a:r>
            <a:endParaRPr sz="2000"/>
          </a:p>
        </p:txBody>
      </p:sp>
      <p:pic>
        <p:nvPicPr>
          <p:cNvPr id="676" name="Google Shape;676;p59"/>
          <p:cNvPicPr preferRelativeResize="0"/>
          <p:nvPr/>
        </p:nvPicPr>
        <p:blipFill rotWithShape="1">
          <a:blip r:embed="rId3">
            <a:alphaModFix/>
          </a:blip>
          <a:srcRect b="0" l="0" r="0" t="0"/>
          <a:stretch/>
        </p:blipFill>
        <p:spPr>
          <a:xfrm>
            <a:off x="2057473" y="4403309"/>
            <a:ext cx="6554587" cy="2089566"/>
          </a:xfrm>
          <a:prstGeom prst="rect">
            <a:avLst/>
          </a:prstGeom>
          <a:noFill/>
          <a:ln>
            <a:noFill/>
          </a:ln>
        </p:spPr>
      </p:pic>
      <p:sp>
        <p:nvSpPr>
          <p:cNvPr id="677" name="Google Shape;677;p59"/>
          <p:cNvSpPr txBox="1"/>
          <p:nvPr>
            <p:ph type="title"/>
          </p:nvPr>
        </p:nvSpPr>
        <p:spPr>
          <a:xfrm>
            <a:off x="812800" y="365125"/>
            <a:ext cx="90439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TRAINING DEEP NEURAL NETWORKS</a:t>
            </a:r>
            <a:endParaRPr/>
          </a:p>
        </p:txBody>
      </p:sp>
      <p:pic>
        <p:nvPicPr>
          <p:cNvPr id="678" name="Google Shape;678;p59"/>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6"/>
          <p:cNvSpPr txBox="1"/>
          <p:nvPr>
            <p:ph type="title"/>
          </p:nvPr>
        </p:nvSpPr>
        <p:spPr>
          <a:xfrm>
            <a:off x="838200" y="400636"/>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DEFINITION OF DEEP LEARNING</a:t>
            </a:r>
            <a:endParaRPr/>
          </a:p>
        </p:txBody>
      </p:sp>
      <p:sp>
        <p:nvSpPr>
          <p:cNvPr id="269" name="Google Shape;269;p6"/>
          <p:cNvSpPr txBox="1"/>
          <p:nvPr>
            <p:ph idx="1" type="body"/>
          </p:nvPr>
        </p:nvSpPr>
        <p:spPr>
          <a:xfrm>
            <a:off x="838200" y="1930400"/>
            <a:ext cx="9044887" cy="240190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1" lang="en-US"/>
              <a:t>Deep learning is a particular kind of machine learning that achieves great power and flexibility by learning to represent the world as a nested hierarchy of concepts, with each concept defined in relation to simpler concepts, and more abstract representations computed in terms of less abstract ones.</a:t>
            </a:r>
            <a:endParaRPr/>
          </a:p>
        </p:txBody>
      </p:sp>
      <p:pic>
        <p:nvPicPr>
          <p:cNvPr id="270" name="Google Shape;270;p6"/>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60"/>
          <p:cNvSpPr txBox="1"/>
          <p:nvPr>
            <p:ph idx="1" type="body"/>
          </p:nvPr>
        </p:nvSpPr>
        <p:spPr>
          <a:xfrm>
            <a:off x="838200" y="1930400"/>
            <a:ext cx="9044887" cy="195801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400"/>
              <a:buChar char="•"/>
            </a:pPr>
            <a:r>
              <a:rPr b="1" lang="en-US" sz="2400">
                <a:solidFill>
                  <a:srgbClr val="292929"/>
                </a:solidFill>
              </a:rPr>
              <a:t>Dropout Regularization</a:t>
            </a:r>
            <a:endParaRPr b="0" i="0" sz="2400">
              <a:solidFill>
                <a:srgbClr val="292929"/>
              </a:solidFill>
            </a:endParaRPr>
          </a:p>
          <a:p>
            <a:pPr indent="-228600" lvl="0" marL="228600" rtl="0" algn="l">
              <a:lnSpc>
                <a:spcPct val="90000"/>
              </a:lnSpc>
              <a:spcBef>
                <a:spcPts val="1000"/>
              </a:spcBef>
              <a:spcAft>
                <a:spcPts val="0"/>
              </a:spcAft>
              <a:buClr>
                <a:srgbClr val="292929"/>
              </a:buClr>
              <a:buSzPts val="2400"/>
              <a:buChar char="•"/>
            </a:pPr>
            <a:r>
              <a:rPr b="0" i="0" lang="en-US" sz="2400">
                <a:solidFill>
                  <a:srgbClr val="292929"/>
                </a:solidFill>
              </a:rPr>
              <a:t>At each iteration we are randomly dropping some units from the network. And consequently, we are forcing each unit to not rely (not give high weights) on any specific set of units from previous layer as any of them could go off randomly. </a:t>
            </a:r>
            <a:endParaRPr sz="2400"/>
          </a:p>
        </p:txBody>
      </p:sp>
      <p:sp>
        <p:nvSpPr>
          <p:cNvPr id="684" name="Google Shape;684;p60"/>
          <p:cNvSpPr txBox="1"/>
          <p:nvPr>
            <p:ph type="title"/>
          </p:nvPr>
        </p:nvSpPr>
        <p:spPr>
          <a:xfrm>
            <a:off x="812800" y="665825"/>
            <a:ext cx="9043988" cy="10248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TRAINING DEEP NEURAL NETWORKS</a:t>
            </a:r>
            <a:endParaRPr/>
          </a:p>
        </p:txBody>
      </p:sp>
      <p:pic>
        <p:nvPicPr>
          <p:cNvPr id="685" name="Google Shape;685;p60"/>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61"/>
          <p:cNvSpPr txBox="1"/>
          <p:nvPr>
            <p:ph type="title"/>
          </p:nvPr>
        </p:nvSpPr>
        <p:spPr>
          <a:xfrm>
            <a:off x="812324" y="652462"/>
            <a:ext cx="9044887"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IS COMPUTER VISION?</a:t>
            </a:r>
            <a:endParaRPr/>
          </a:p>
        </p:txBody>
      </p:sp>
      <p:sp>
        <p:nvSpPr>
          <p:cNvPr id="691" name="Google Shape;691;p61"/>
          <p:cNvSpPr txBox="1"/>
          <p:nvPr>
            <p:ph idx="1" type="body"/>
          </p:nvPr>
        </p:nvSpPr>
        <p:spPr>
          <a:xfrm>
            <a:off x="812324" y="1690688"/>
            <a:ext cx="9044887" cy="268598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lang="en-US" sz="2000"/>
              <a:t>Computer Vision, or CV for short, is broadly defined as helping computers to “</a:t>
            </a:r>
            <a:r>
              <a:rPr b="0" i="1" lang="en-US" sz="2000"/>
              <a:t>see</a:t>
            </a:r>
            <a:r>
              <a:rPr b="0" lang="en-US" sz="2000"/>
              <a:t>” or extract meaning from digital images such as photographs and videos.</a:t>
            </a:r>
            <a:endParaRPr/>
          </a:p>
          <a:p>
            <a:pPr indent="-228600" lvl="0" marL="228600" rtl="0" algn="l">
              <a:lnSpc>
                <a:spcPct val="90000"/>
              </a:lnSpc>
              <a:spcBef>
                <a:spcPts val="1000"/>
              </a:spcBef>
              <a:spcAft>
                <a:spcPts val="0"/>
              </a:spcAft>
              <a:buClr>
                <a:schemeClr val="dk1"/>
              </a:buClr>
              <a:buSzPts val="2000"/>
              <a:buChar char="•"/>
            </a:pPr>
            <a:r>
              <a:rPr b="0" lang="en-US" sz="2000"/>
              <a:t>Researchers have been working on the problem of helping computers see for more than 50 years, and some great successes have been achieved, such as the face detection available in modern cameras and smartphones.</a:t>
            </a:r>
            <a:endParaRPr/>
          </a:p>
          <a:p>
            <a:pPr indent="-228600" lvl="0" marL="228600" rtl="0" algn="l">
              <a:lnSpc>
                <a:spcPct val="90000"/>
              </a:lnSpc>
              <a:spcBef>
                <a:spcPts val="1000"/>
              </a:spcBef>
              <a:spcAft>
                <a:spcPts val="0"/>
              </a:spcAft>
              <a:buClr>
                <a:schemeClr val="dk1"/>
              </a:buClr>
              <a:buSzPts val="2000"/>
              <a:buChar char="•"/>
            </a:pPr>
            <a:r>
              <a:rPr b="0" lang="en-US" sz="2000"/>
              <a:t>The problem of understanding images is not solved, and may never be. This is primarily because the world is complex and messy. There are few rules. And yet we can easily and effortlessly recognize objects, people, and context.</a:t>
            </a:r>
            <a:endParaRPr/>
          </a:p>
        </p:txBody>
      </p:sp>
      <p:pic>
        <p:nvPicPr>
          <p:cNvPr id="692" name="Google Shape;692;p61"/>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2"/>
          <p:cNvSpPr txBox="1"/>
          <p:nvPr>
            <p:ph type="title"/>
          </p:nvPr>
        </p:nvSpPr>
        <p:spPr>
          <a:xfrm>
            <a:off x="812324" y="628744"/>
            <a:ext cx="9044887"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HOW COMPUTER VISION WORKS</a:t>
            </a:r>
            <a:endParaRPr/>
          </a:p>
        </p:txBody>
      </p:sp>
      <p:sp>
        <p:nvSpPr>
          <p:cNvPr id="698" name="Google Shape;698;p62"/>
          <p:cNvSpPr txBox="1"/>
          <p:nvPr>
            <p:ph idx="1" type="body"/>
          </p:nvPr>
        </p:nvSpPr>
        <p:spPr>
          <a:xfrm>
            <a:off x="838200" y="1832746"/>
            <a:ext cx="9044887" cy="340508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Font typeface="Noto Sans Symbols"/>
              <a:buChar char="❑"/>
            </a:pPr>
            <a:r>
              <a:rPr b="0" i="0" lang="en-US" sz="2000">
                <a:solidFill>
                  <a:srgbClr val="000000"/>
                </a:solidFill>
              </a:rPr>
              <a:t>Computer vision works in three basic steps:</a:t>
            </a:r>
            <a:endParaRPr b="0" i="0" sz="2000">
              <a:solidFill>
                <a:srgbClr val="000000"/>
              </a:solidFill>
            </a:endParaRPr>
          </a:p>
          <a:p>
            <a:pPr indent="-228600" lvl="0" marL="228600" rtl="0" algn="l">
              <a:lnSpc>
                <a:spcPct val="90000"/>
              </a:lnSpc>
              <a:spcBef>
                <a:spcPts val="1000"/>
              </a:spcBef>
              <a:spcAft>
                <a:spcPts val="0"/>
              </a:spcAft>
              <a:buClr>
                <a:srgbClr val="000000"/>
              </a:buClr>
              <a:buSzPts val="2000"/>
              <a:buChar char="•"/>
            </a:pPr>
            <a:r>
              <a:rPr b="0" i="0" lang="en-US" sz="2000">
                <a:solidFill>
                  <a:srgbClr val="000000"/>
                </a:solidFill>
              </a:rPr>
              <a:t>Acquiring an image</a:t>
            </a:r>
            <a:endParaRPr/>
          </a:p>
          <a:p>
            <a:pPr indent="-228600" lvl="0" marL="228600" rtl="0" algn="l">
              <a:lnSpc>
                <a:spcPct val="90000"/>
              </a:lnSpc>
              <a:spcBef>
                <a:spcPts val="1000"/>
              </a:spcBef>
              <a:spcAft>
                <a:spcPts val="0"/>
              </a:spcAft>
              <a:buClr>
                <a:srgbClr val="000000"/>
              </a:buClr>
              <a:buSzPts val="2000"/>
              <a:buFont typeface="Noto Sans Symbols"/>
              <a:buChar char="✔"/>
            </a:pPr>
            <a:r>
              <a:rPr b="0" i="0" lang="en-US" sz="2000">
                <a:solidFill>
                  <a:srgbClr val="000000"/>
                </a:solidFill>
              </a:rPr>
              <a:t>Images, even large sets, can be acquired in real-time through video, photos or 3D technology for analysis.</a:t>
            </a:r>
            <a:endParaRPr/>
          </a:p>
          <a:p>
            <a:pPr indent="-228600" lvl="0" marL="228600" rtl="0" algn="l">
              <a:lnSpc>
                <a:spcPct val="90000"/>
              </a:lnSpc>
              <a:spcBef>
                <a:spcPts val="1000"/>
              </a:spcBef>
              <a:spcAft>
                <a:spcPts val="0"/>
              </a:spcAft>
              <a:buClr>
                <a:srgbClr val="000000"/>
              </a:buClr>
              <a:buSzPts val="2000"/>
              <a:buChar char="•"/>
            </a:pPr>
            <a:r>
              <a:rPr b="0" i="0" lang="en-US" sz="2000">
                <a:solidFill>
                  <a:srgbClr val="000000"/>
                </a:solidFill>
              </a:rPr>
              <a:t>Processing the image</a:t>
            </a:r>
            <a:endParaRPr/>
          </a:p>
          <a:p>
            <a:pPr indent="-228600" lvl="0" marL="228600" rtl="0" algn="l">
              <a:lnSpc>
                <a:spcPct val="90000"/>
              </a:lnSpc>
              <a:spcBef>
                <a:spcPts val="1000"/>
              </a:spcBef>
              <a:spcAft>
                <a:spcPts val="0"/>
              </a:spcAft>
              <a:buClr>
                <a:srgbClr val="000000"/>
              </a:buClr>
              <a:buSzPts val="2000"/>
              <a:buFont typeface="Noto Sans Symbols"/>
              <a:buChar char="✔"/>
            </a:pPr>
            <a:r>
              <a:rPr b="0" i="0" lang="en-US" sz="2000">
                <a:solidFill>
                  <a:srgbClr val="000000"/>
                </a:solidFill>
              </a:rPr>
              <a:t>Deep learning models automate much of this process, but the models are often trained by first being fed thousands of labeled or pre-identified images.</a:t>
            </a:r>
            <a:endParaRPr/>
          </a:p>
          <a:p>
            <a:pPr indent="-228600" lvl="0" marL="228600" rtl="0" algn="l">
              <a:lnSpc>
                <a:spcPct val="90000"/>
              </a:lnSpc>
              <a:spcBef>
                <a:spcPts val="1000"/>
              </a:spcBef>
              <a:spcAft>
                <a:spcPts val="0"/>
              </a:spcAft>
              <a:buClr>
                <a:srgbClr val="000000"/>
              </a:buClr>
              <a:buSzPts val="2000"/>
              <a:buChar char="•"/>
            </a:pPr>
            <a:r>
              <a:rPr b="0" i="0" lang="en-US" sz="2000">
                <a:solidFill>
                  <a:srgbClr val="000000"/>
                </a:solidFill>
              </a:rPr>
              <a:t>Understanding the image</a:t>
            </a:r>
            <a:endParaRPr/>
          </a:p>
          <a:p>
            <a:pPr indent="-228600" lvl="0" marL="228600" rtl="0" algn="l">
              <a:lnSpc>
                <a:spcPct val="90000"/>
              </a:lnSpc>
              <a:spcBef>
                <a:spcPts val="1000"/>
              </a:spcBef>
              <a:spcAft>
                <a:spcPts val="0"/>
              </a:spcAft>
              <a:buClr>
                <a:srgbClr val="000000"/>
              </a:buClr>
              <a:buSzPts val="2000"/>
              <a:buFont typeface="Noto Sans Symbols"/>
              <a:buChar char="✔"/>
            </a:pPr>
            <a:r>
              <a:rPr b="0" i="0" lang="en-US" sz="2000">
                <a:solidFill>
                  <a:srgbClr val="000000"/>
                </a:solidFill>
              </a:rPr>
              <a:t>The final step is the interpretative step, where an object is identified or classified.</a:t>
            </a:r>
            <a:endParaRPr/>
          </a:p>
        </p:txBody>
      </p:sp>
      <p:pic>
        <p:nvPicPr>
          <p:cNvPr id="699" name="Google Shape;699;p62"/>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63"/>
          <p:cNvSpPr txBox="1"/>
          <p:nvPr>
            <p:ph type="title"/>
          </p:nvPr>
        </p:nvSpPr>
        <p:spPr>
          <a:xfrm>
            <a:off x="812324" y="568171"/>
            <a:ext cx="9044887" cy="112251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TYPES OF COMPUTER VISION</a:t>
            </a:r>
            <a:endParaRPr sz="4000">
              <a:solidFill>
                <a:srgbClr val="00468D"/>
              </a:solidFill>
              <a:latin typeface="Arial"/>
              <a:ea typeface="Arial"/>
              <a:cs typeface="Arial"/>
              <a:sym typeface="Arial"/>
            </a:endParaRPr>
          </a:p>
        </p:txBody>
      </p:sp>
      <p:sp>
        <p:nvSpPr>
          <p:cNvPr id="705" name="Google Shape;705;p63"/>
          <p:cNvSpPr txBox="1"/>
          <p:nvPr>
            <p:ph idx="1" type="body"/>
          </p:nvPr>
        </p:nvSpPr>
        <p:spPr>
          <a:xfrm>
            <a:off x="838200" y="1930399"/>
            <a:ext cx="9044887" cy="3476101"/>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i="0" lang="en-US" sz="2000"/>
              <a:t>Today’s </a:t>
            </a:r>
            <a:r>
              <a:rPr i="0" lang="en-US" sz="2000" u="sng" strike="noStrike">
                <a:solidFill>
                  <a:schemeClr val="hlink"/>
                </a:solidFill>
                <a:hlinkClick r:id="rId3"/>
              </a:rPr>
              <a:t>AI</a:t>
            </a:r>
            <a:r>
              <a:rPr i="0" lang="en-US" sz="2000"/>
              <a:t> systems can go a step further and take actions based on an understanding of the image. There are many types of computer vision that are used in different ways:</a:t>
            </a:r>
            <a:endParaRPr/>
          </a:p>
          <a:p>
            <a:pPr indent="-514350" lvl="0" marL="514350" rtl="0" algn="l">
              <a:lnSpc>
                <a:spcPct val="90000"/>
              </a:lnSpc>
              <a:spcBef>
                <a:spcPts val="1000"/>
              </a:spcBef>
              <a:spcAft>
                <a:spcPts val="0"/>
              </a:spcAft>
              <a:buClr>
                <a:schemeClr val="dk1"/>
              </a:buClr>
              <a:buSzPts val="2000"/>
              <a:buFont typeface="Arial Narrow"/>
              <a:buAutoNum type="arabicPeriod"/>
            </a:pPr>
            <a:r>
              <a:rPr b="1" i="0" lang="en-US" sz="2000"/>
              <a:t>Image segmentation </a:t>
            </a:r>
            <a:r>
              <a:rPr i="0" lang="en-US" sz="2000"/>
              <a:t>partitions an image into multiple regions or pieces to be examined separately.</a:t>
            </a:r>
            <a:endParaRPr/>
          </a:p>
          <a:p>
            <a:pPr indent="-514350" lvl="0" marL="514350" rtl="0" algn="l">
              <a:lnSpc>
                <a:spcPct val="90000"/>
              </a:lnSpc>
              <a:spcBef>
                <a:spcPts val="1000"/>
              </a:spcBef>
              <a:spcAft>
                <a:spcPts val="0"/>
              </a:spcAft>
              <a:buClr>
                <a:schemeClr val="dk1"/>
              </a:buClr>
              <a:buSzPts val="2000"/>
              <a:buFont typeface="Arial Narrow"/>
              <a:buAutoNum type="arabicPeriod"/>
            </a:pPr>
            <a:r>
              <a:rPr b="1" i="0" lang="en-US" sz="2000"/>
              <a:t>Object detection </a:t>
            </a:r>
            <a:r>
              <a:rPr i="0" lang="en-US" sz="2000"/>
              <a:t>identifies a specific object in an image. Advanced object detection recognizes many objects in a single image: a football field, an offensive player, a defensive player, a ball and so on. These models use an X,Y coordinate to create a bounding box and identify everything inside the box.</a:t>
            </a:r>
            <a:endParaRPr/>
          </a:p>
          <a:p>
            <a:pPr indent="-514350" lvl="0" marL="514350" rtl="0" algn="l">
              <a:lnSpc>
                <a:spcPct val="90000"/>
              </a:lnSpc>
              <a:spcBef>
                <a:spcPts val="1000"/>
              </a:spcBef>
              <a:spcAft>
                <a:spcPts val="0"/>
              </a:spcAft>
              <a:buClr>
                <a:schemeClr val="dk1"/>
              </a:buClr>
              <a:buSzPts val="2000"/>
              <a:buFont typeface="Arial Narrow"/>
              <a:buAutoNum type="arabicPeriod"/>
            </a:pPr>
            <a:r>
              <a:rPr b="1" i="0" lang="en-US" sz="2000"/>
              <a:t>Facial recognition </a:t>
            </a:r>
            <a:r>
              <a:rPr i="0" lang="en-US" sz="2000"/>
              <a:t>is an advanced type of object detection that not only recognizes a human face in an image, but identifies a specific individual.</a:t>
            </a:r>
            <a:endParaRPr/>
          </a:p>
        </p:txBody>
      </p:sp>
      <p:pic>
        <p:nvPicPr>
          <p:cNvPr id="706" name="Google Shape;706;p63"/>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64"/>
          <p:cNvSpPr txBox="1"/>
          <p:nvPr>
            <p:ph idx="1" type="body"/>
          </p:nvPr>
        </p:nvSpPr>
        <p:spPr>
          <a:xfrm>
            <a:off x="838200" y="1930400"/>
            <a:ext cx="9044887" cy="2508435"/>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Font typeface="Arial"/>
              <a:buChar char="•"/>
            </a:pPr>
            <a:r>
              <a:rPr b="1" i="0" lang="en-US" sz="2000">
                <a:solidFill>
                  <a:srgbClr val="000000"/>
                </a:solidFill>
              </a:rPr>
              <a:t>Edge detection </a:t>
            </a:r>
            <a:r>
              <a:rPr b="0" i="0" lang="en-US" sz="2000">
                <a:solidFill>
                  <a:srgbClr val="000000"/>
                </a:solidFill>
              </a:rPr>
              <a:t>is a technique used to identify the outside edge of an object or landscape to better identify what is in the image.</a:t>
            </a:r>
            <a:endParaRPr/>
          </a:p>
          <a:p>
            <a:pPr indent="-228600" lvl="0" marL="228600" rtl="0" algn="l">
              <a:lnSpc>
                <a:spcPct val="90000"/>
              </a:lnSpc>
              <a:spcBef>
                <a:spcPts val="1000"/>
              </a:spcBef>
              <a:spcAft>
                <a:spcPts val="0"/>
              </a:spcAft>
              <a:buClr>
                <a:srgbClr val="000000"/>
              </a:buClr>
              <a:buSzPts val="2000"/>
              <a:buFont typeface="Arial"/>
              <a:buChar char="•"/>
            </a:pPr>
            <a:r>
              <a:rPr b="1" i="0" lang="en-US" sz="2000">
                <a:solidFill>
                  <a:srgbClr val="000000"/>
                </a:solidFill>
              </a:rPr>
              <a:t>Pattern detection </a:t>
            </a:r>
            <a:r>
              <a:rPr b="0" i="0" lang="en-US" sz="2000">
                <a:solidFill>
                  <a:srgbClr val="000000"/>
                </a:solidFill>
              </a:rPr>
              <a:t>is a process of recognizing repeated shapes, colors and other visual indicators in images.</a:t>
            </a:r>
            <a:endParaRPr/>
          </a:p>
          <a:p>
            <a:pPr indent="-228600" lvl="0" marL="228600" rtl="0" algn="l">
              <a:lnSpc>
                <a:spcPct val="90000"/>
              </a:lnSpc>
              <a:spcBef>
                <a:spcPts val="1000"/>
              </a:spcBef>
              <a:spcAft>
                <a:spcPts val="0"/>
              </a:spcAft>
              <a:buClr>
                <a:srgbClr val="000000"/>
              </a:buClr>
              <a:buSzPts val="2000"/>
              <a:buFont typeface="Arial"/>
              <a:buChar char="•"/>
            </a:pPr>
            <a:r>
              <a:rPr b="1" i="0" lang="en-US" sz="2000">
                <a:solidFill>
                  <a:srgbClr val="000000"/>
                </a:solidFill>
              </a:rPr>
              <a:t>Image classification </a:t>
            </a:r>
            <a:r>
              <a:rPr b="0" i="0" lang="en-US" sz="2000">
                <a:solidFill>
                  <a:srgbClr val="000000"/>
                </a:solidFill>
              </a:rPr>
              <a:t>groups images into different categories.</a:t>
            </a:r>
            <a:endParaRPr/>
          </a:p>
          <a:p>
            <a:pPr indent="-228600" lvl="0" marL="228600" rtl="0" algn="l">
              <a:lnSpc>
                <a:spcPct val="90000"/>
              </a:lnSpc>
              <a:spcBef>
                <a:spcPts val="1000"/>
              </a:spcBef>
              <a:spcAft>
                <a:spcPts val="0"/>
              </a:spcAft>
              <a:buClr>
                <a:srgbClr val="000000"/>
              </a:buClr>
              <a:buSzPts val="2000"/>
              <a:buFont typeface="Arial"/>
              <a:buChar char="•"/>
            </a:pPr>
            <a:r>
              <a:rPr b="1" i="0" lang="en-US" sz="2000">
                <a:solidFill>
                  <a:srgbClr val="000000"/>
                </a:solidFill>
              </a:rPr>
              <a:t>Feature matching </a:t>
            </a:r>
            <a:r>
              <a:rPr b="0" i="0" lang="en-US" sz="2000">
                <a:solidFill>
                  <a:srgbClr val="000000"/>
                </a:solidFill>
              </a:rPr>
              <a:t>is a type of pattern detection that matches similarities in images to help classify them.</a:t>
            </a:r>
            <a:endParaRPr/>
          </a:p>
        </p:txBody>
      </p:sp>
      <p:sp>
        <p:nvSpPr>
          <p:cNvPr id="712" name="Google Shape;712;p64"/>
          <p:cNvSpPr txBox="1"/>
          <p:nvPr>
            <p:ph type="title"/>
          </p:nvPr>
        </p:nvSpPr>
        <p:spPr>
          <a:xfrm>
            <a:off x="812800" y="532660"/>
            <a:ext cx="9043988" cy="1158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TYPES OF COMPUTER VISION</a:t>
            </a:r>
            <a:endParaRPr sz="4000">
              <a:solidFill>
                <a:srgbClr val="00468D"/>
              </a:solidFill>
              <a:latin typeface="Arial"/>
              <a:ea typeface="Arial"/>
              <a:cs typeface="Arial"/>
              <a:sym typeface="Arial"/>
            </a:endParaRPr>
          </a:p>
        </p:txBody>
      </p:sp>
      <p:pic>
        <p:nvPicPr>
          <p:cNvPr id="713" name="Google Shape;713;p64"/>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65"/>
          <p:cNvSpPr txBox="1"/>
          <p:nvPr>
            <p:ph type="title"/>
          </p:nvPr>
        </p:nvSpPr>
        <p:spPr>
          <a:xfrm>
            <a:off x="812324" y="628744"/>
            <a:ext cx="9044887"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IS A PERCEPTRON?</a:t>
            </a:r>
            <a:endParaRPr/>
          </a:p>
        </p:txBody>
      </p:sp>
      <p:sp>
        <p:nvSpPr>
          <p:cNvPr id="719" name="Google Shape;719;p65"/>
          <p:cNvSpPr txBox="1"/>
          <p:nvPr>
            <p:ph idx="1" type="body"/>
          </p:nvPr>
        </p:nvSpPr>
        <p:spPr>
          <a:xfrm>
            <a:off x="812324" y="1694619"/>
            <a:ext cx="9044887" cy="275701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A Perceptron is a simple unit.</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It takes in a numeric value along with its weights as input and in the core, it calculates the </a:t>
            </a:r>
            <a:r>
              <a:rPr b="1" i="0" lang="en-US" sz="2000">
                <a:solidFill>
                  <a:srgbClr val="292929"/>
                </a:solidFill>
              </a:rPr>
              <a:t>weighted sum</a:t>
            </a:r>
            <a:r>
              <a:rPr b="0" i="0" lang="en-US" sz="2000">
                <a:solidFill>
                  <a:srgbClr val="292929"/>
                </a:solidFill>
              </a:rPr>
              <a:t> and returns </a:t>
            </a:r>
            <a:r>
              <a:rPr b="0" i="1" lang="en-US" sz="2000">
                <a:solidFill>
                  <a:srgbClr val="292929"/>
                </a:solidFill>
              </a:rPr>
              <a:t>1</a:t>
            </a:r>
            <a:r>
              <a:rPr b="0" i="0" lang="en-US" sz="2000">
                <a:solidFill>
                  <a:srgbClr val="292929"/>
                </a:solidFill>
              </a:rPr>
              <a:t> if the sum is positive, else it returns </a:t>
            </a:r>
            <a:r>
              <a:rPr b="0" i="1" lang="en-US" sz="2000">
                <a:solidFill>
                  <a:srgbClr val="292929"/>
                </a:solidFill>
              </a:rPr>
              <a:t>0</a:t>
            </a:r>
            <a:r>
              <a:rPr b="0" i="0" lang="en-US" sz="2000">
                <a:solidFill>
                  <a:srgbClr val="292929"/>
                </a:solidFill>
              </a:rPr>
              <a:t>. Here, 0 and 1 represents the labels of the two groups in a classification problem.</a:t>
            </a:r>
            <a:endParaRPr/>
          </a:p>
          <a:p>
            <a:pPr indent="-228600" lvl="0" marL="228600" rtl="0" algn="l">
              <a:lnSpc>
                <a:spcPct val="90000"/>
              </a:lnSpc>
              <a:spcBef>
                <a:spcPts val="1000"/>
              </a:spcBef>
              <a:spcAft>
                <a:spcPts val="0"/>
              </a:spcAft>
              <a:buClr>
                <a:srgbClr val="292929"/>
              </a:buClr>
              <a:buSzPts val="2000"/>
              <a:buChar char="•"/>
            </a:pPr>
            <a:r>
              <a:rPr b="0" i="0" lang="en-US" sz="2000">
                <a:solidFill>
                  <a:srgbClr val="292929"/>
                </a:solidFill>
              </a:rPr>
              <a:t>To elaborate, there are two steps that a perceptron does.</a:t>
            </a:r>
            <a:endParaRPr/>
          </a:p>
          <a:p>
            <a:pPr indent="-514350" lvl="0" marL="514350" rtl="0" algn="l">
              <a:lnSpc>
                <a:spcPct val="90000"/>
              </a:lnSpc>
              <a:spcBef>
                <a:spcPts val="1000"/>
              </a:spcBef>
              <a:spcAft>
                <a:spcPts val="0"/>
              </a:spcAft>
              <a:buClr>
                <a:srgbClr val="292929"/>
              </a:buClr>
              <a:buSzPts val="2000"/>
              <a:buFont typeface="Arial Narrow"/>
              <a:buAutoNum type="arabicPeriod"/>
            </a:pPr>
            <a:r>
              <a:rPr b="0" i="0" lang="en-US" sz="2000">
                <a:solidFill>
                  <a:srgbClr val="292929"/>
                </a:solidFill>
              </a:rPr>
              <a:t>Summation</a:t>
            </a:r>
            <a:endParaRPr/>
          </a:p>
          <a:p>
            <a:pPr indent="-514350" lvl="0" marL="514350" rtl="0" algn="l">
              <a:lnSpc>
                <a:spcPct val="90000"/>
              </a:lnSpc>
              <a:spcBef>
                <a:spcPts val="1000"/>
              </a:spcBef>
              <a:spcAft>
                <a:spcPts val="0"/>
              </a:spcAft>
              <a:buClr>
                <a:srgbClr val="292929"/>
              </a:buClr>
              <a:buSzPts val="2000"/>
              <a:buFont typeface="Arial Narrow"/>
              <a:buAutoNum type="arabicPeriod"/>
            </a:pPr>
            <a:r>
              <a:rPr b="0" i="0" lang="en-US" sz="2000">
                <a:solidFill>
                  <a:srgbClr val="292929"/>
                </a:solidFill>
              </a:rPr>
              <a:t>Application of activation function to the sum</a:t>
            </a:r>
            <a:endParaRPr/>
          </a:p>
        </p:txBody>
      </p:sp>
      <p:pic>
        <p:nvPicPr>
          <p:cNvPr id="720" name="Google Shape;720;p65"/>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66"/>
          <p:cNvSpPr txBox="1"/>
          <p:nvPr>
            <p:ph type="title"/>
          </p:nvPr>
        </p:nvSpPr>
        <p:spPr>
          <a:xfrm>
            <a:off x="812324" y="628744"/>
            <a:ext cx="9044887"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400"/>
              <a:buFont typeface="Arial"/>
              <a:buNone/>
            </a:pPr>
            <a:r>
              <a:rPr lang="en-US" sz="4400">
                <a:solidFill>
                  <a:srgbClr val="00468D"/>
                </a:solidFill>
                <a:latin typeface="Arial"/>
                <a:ea typeface="Arial"/>
                <a:cs typeface="Arial"/>
                <a:sym typeface="Arial"/>
              </a:rPr>
              <a:t>PERCEPTRON</a:t>
            </a:r>
            <a:endParaRPr/>
          </a:p>
        </p:txBody>
      </p:sp>
      <p:sp>
        <p:nvSpPr>
          <p:cNvPr id="726" name="Google Shape;726;p66"/>
          <p:cNvSpPr txBox="1"/>
          <p:nvPr>
            <p:ph idx="1" type="body"/>
          </p:nvPr>
        </p:nvSpPr>
        <p:spPr>
          <a:xfrm>
            <a:off x="838200" y="1930400"/>
            <a:ext cx="9044887" cy="2721499"/>
          </a:xfrm>
          <a:prstGeom prst="rect">
            <a:avLst/>
          </a:prstGeom>
          <a:noFill/>
          <a:ln>
            <a:noFill/>
          </a:ln>
        </p:spPr>
        <p:txBody>
          <a:bodyPr anchorCtr="0" anchor="ctr" bIns="45700" lIns="91425" spcFirstLastPara="1" rIns="91425" wrap="square" tIns="45700">
            <a:normAutofit/>
          </a:bodyPr>
          <a:lstStyle/>
          <a:p>
            <a:pPr indent="-228600" lvl="0" marL="228600" rtl="0" algn="l">
              <a:lnSpc>
                <a:spcPct val="100000"/>
              </a:lnSpc>
              <a:spcBef>
                <a:spcPts val="0"/>
              </a:spcBef>
              <a:spcAft>
                <a:spcPts val="0"/>
              </a:spcAft>
              <a:buClr>
                <a:srgbClr val="292929"/>
              </a:buClr>
              <a:buSzPts val="2400"/>
              <a:buChar char="•"/>
            </a:pPr>
            <a:r>
              <a:rPr lang="en-US" sz="2400">
                <a:solidFill>
                  <a:srgbClr val="292929"/>
                </a:solidFill>
                <a:latin typeface="Calibri"/>
                <a:ea typeface="Calibri"/>
                <a:cs typeface="Calibri"/>
                <a:sym typeface="Calibri"/>
              </a:rPr>
              <a:t>Like the nerve signals from the nearby neurons to the dendrite, the input to the perceptron in general, is an n-dimensional vector, say X. The summation process happens as follows. The inputs X, is multiplied with the corresponding weight, say W and added to a bias term b.</a:t>
            </a:r>
            <a:endParaRPr sz="2400">
              <a:latin typeface="Calibri"/>
              <a:ea typeface="Calibri"/>
              <a:cs typeface="Calibri"/>
              <a:sym typeface="Calibri"/>
            </a:endParaRPr>
          </a:p>
          <a:p>
            <a:pPr indent="-228600" lvl="0" marL="228600" rtl="0" algn="l">
              <a:lnSpc>
                <a:spcPct val="100000"/>
              </a:lnSpc>
              <a:spcBef>
                <a:spcPts val="1000"/>
              </a:spcBef>
              <a:spcAft>
                <a:spcPts val="0"/>
              </a:spcAft>
              <a:buClr>
                <a:srgbClr val="292929"/>
              </a:buClr>
              <a:buSzPts val="2400"/>
              <a:buFont typeface="Noto Sans Symbols"/>
              <a:buChar char="✔"/>
            </a:pPr>
            <a:r>
              <a:rPr lang="en-US" sz="2400">
                <a:solidFill>
                  <a:srgbClr val="292929"/>
                </a:solidFill>
                <a:latin typeface="Calibri"/>
                <a:ea typeface="Calibri"/>
                <a:cs typeface="Calibri"/>
                <a:sym typeface="Calibri"/>
              </a:rPr>
              <a:t>Z = WX + b = Wo.Xo + W1.X1 + ... + Wn-1.Xn-1 + 1.b</a:t>
            </a:r>
            <a:endParaRPr sz="2400">
              <a:latin typeface="Calibri"/>
              <a:ea typeface="Calibri"/>
              <a:cs typeface="Calibri"/>
              <a:sym typeface="Calibri"/>
            </a:endParaRPr>
          </a:p>
        </p:txBody>
      </p:sp>
      <p:pic>
        <p:nvPicPr>
          <p:cNvPr id="727" name="Google Shape;727;p66"/>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67"/>
          <p:cNvSpPr txBox="1"/>
          <p:nvPr>
            <p:ph type="title"/>
          </p:nvPr>
        </p:nvSpPr>
        <p:spPr>
          <a:xfrm>
            <a:off x="812324" y="628744"/>
            <a:ext cx="9044887"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400"/>
              <a:buFont typeface="Arial"/>
              <a:buNone/>
            </a:pPr>
            <a:r>
              <a:rPr lang="en-US" sz="4400">
                <a:solidFill>
                  <a:srgbClr val="00468D"/>
                </a:solidFill>
                <a:latin typeface="Arial"/>
                <a:ea typeface="Arial"/>
                <a:cs typeface="Arial"/>
                <a:sym typeface="Arial"/>
              </a:rPr>
              <a:t>PERCEPTRON</a:t>
            </a:r>
            <a:endParaRPr/>
          </a:p>
        </p:txBody>
      </p:sp>
      <p:sp>
        <p:nvSpPr>
          <p:cNvPr id="733" name="Google Shape;733;p67"/>
          <p:cNvSpPr txBox="1"/>
          <p:nvPr>
            <p:ph idx="1" type="body"/>
          </p:nvPr>
        </p:nvSpPr>
        <p:spPr>
          <a:xfrm>
            <a:off x="812323" y="1848760"/>
            <a:ext cx="9044887" cy="1015663"/>
          </a:xfrm>
          <a:prstGeom prst="rect">
            <a:avLst/>
          </a:prstGeom>
          <a:solidFill>
            <a:srgbClr val="F2F2F2"/>
          </a:solidFill>
          <a:ln>
            <a:noFill/>
          </a:ln>
        </p:spPr>
        <p:txBody>
          <a:bodyPr anchorCtr="0" anchor="ctr" bIns="45700" lIns="91425" spcFirstLastPara="1" rIns="91425" wrap="square" tIns="45700">
            <a:spAutoFit/>
          </a:bodyPr>
          <a:lstStyle/>
          <a:p>
            <a:pPr indent="-228600" lvl="0" marL="228600" marR="0" rtl="0" algn="l">
              <a:lnSpc>
                <a:spcPct val="100000"/>
              </a:lnSpc>
              <a:spcBef>
                <a:spcPts val="0"/>
              </a:spcBef>
              <a:spcAft>
                <a:spcPts val="0"/>
              </a:spcAft>
              <a:buClr>
                <a:srgbClr val="292929"/>
              </a:buClr>
              <a:buSzPts val="2000"/>
              <a:buFont typeface="Arial"/>
              <a:buChar char="•"/>
            </a:pPr>
            <a:r>
              <a:rPr b="0" i="0" lang="en-US" sz="2000" u="none" cap="none" strike="noStrike">
                <a:solidFill>
                  <a:srgbClr val="292929"/>
                </a:solidFill>
                <a:latin typeface="Calibri"/>
                <a:ea typeface="Calibri"/>
                <a:cs typeface="Calibri"/>
                <a:sym typeface="Calibri"/>
              </a:rPr>
              <a:t>The second part is the output for the binary classification problem. From the value of Z, we can understand whether a given vector X lies above or below the hyperplane. </a:t>
            </a:r>
            <a:endParaRPr b="0" i="0" sz="2000" u="none" cap="none" strike="noStrike">
              <a:solidFill>
                <a:schemeClr val="dk1"/>
              </a:solidFill>
              <a:latin typeface="Calibri"/>
              <a:ea typeface="Calibri"/>
              <a:cs typeface="Calibri"/>
              <a:sym typeface="Calibri"/>
            </a:endParaRPr>
          </a:p>
        </p:txBody>
      </p:sp>
      <p:pic>
        <p:nvPicPr>
          <p:cNvPr id="734" name="Google Shape;734;p67"/>
          <p:cNvPicPr preferRelativeResize="0"/>
          <p:nvPr/>
        </p:nvPicPr>
        <p:blipFill rotWithShape="1">
          <a:blip r:embed="rId3">
            <a:alphaModFix/>
          </a:blip>
          <a:srcRect b="0" l="0" r="0" t="0"/>
          <a:stretch/>
        </p:blipFill>
        <p:spPr>
          <a:xfrm>
            <a:off x="2315341" y="3022495"/>
            <a:ext cx="6038850" cy="3028950"/>
          </a:xfrm>
          <a:prstGeom prst="rect">
            <a:avLst/>
          </a:prstGeom>
          <a:noFill/>
          <a:ln>
            <a:noFill/>
          </a:ln>
        </p:spPr>
      </p:pic>
      <p:pic>
        <p:nvPicPr>
          <p:cNvPr id="735" name="Google Shape;735;p67"/>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68"/>
          <p:cNvSpPr txBox="1"/>
          <p:nvPr>
            <p:ph type="title"/>
          </p:nvPr>
        </p:nvSpPr>
        <p:spPr>
          <a:xfrm>
            <a:off x="812324" y="628744"/>
            <a:ext cx="9044887"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400"/>
              <a:buFont typeface="Arial"/>
              <a:buNone/>
            </a:pPr>
            <a:r>
              <a:rPr lang="en-US" sz="4400">
                <a:solidFill>
                  <a:srgbClr val="00468D"/>
                </a:solidFill>
                <a:latin typeface="Arial"/>
                <a:ea typeface="Arial"/>
                <a:cs typeface="Arial"/>
                <a:sym typeface="Arial"/>
              </a:rPr>
              <a:t>PERCEPTRON</a:t>
            </a:r>
            <a:endParaRPr/>
          </a:p>
        </p:txBody>
      </p:sp>
      <p:sp>
        <p:nvSpPr>
          <p:cNvPr id="741" name="Google Shape;741;p68"/>
          <p:cNvSpPr txBox="1"/>
          <p:nvPr>
            <p:ph idx="1" type="body"/>
          </p:nvPr>
        </p:nvSpPr>
        <p:spPr>
          <a:xfrm>
            <a:off x="838200" y="1930400"/>
            <a:ext cx="9044887" cy="110576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i="0" lang="en-US" sz="2200"/>
              <a:t>For this, an activation function can be used on the summation, Z. In a simple perceptron, the activation function can be a step function</a:t>
            </a:r>
            <a:br>
              <a:rPr lang="en-US" sz="2200"/>
            </a:br>
            <a:r>
              <a:rPr i="0" lang="en-US" sz="2200"/>
              <a:t>(</a:t>
            </a:r>
            <a:r>
              <a:rPr lang="en-US" sz="2200"/>
              <a:t>Heaviside step function</a:t>
            </a:r>
            <a:r>
              <a:rPr i="0" lang="en-US" sz="2200"/>
              <a:t>).</a:t>
            </a:r>
            <a:endParaRPr sz="2200"/>
          </a:p>
        </p:txBody>
      </p:sp>
      <p:pic>
        <p:nvPicPr>
          <p:cNvPr id="742" name="Google Shape;742;p68"/>
          <p:cNvPicPr preferRelativeResize="0"/>
          <p:nvPr/>
        </p:nvPicPr>
        <p:blipFill rotWithShape="1">
          <a:blip r:embed="rId3">
            <a:alphaModFix/>
          </a:blip>
          <a:srcRect b="0" l="0" r="0" t="0"/>
          <a:stretch/>
        </p:blipFill>
        <p:spPr>
          <a:xfrm>
            <a:off x="1769718" y="3036163"/>
            <a:ext cx="7181850" cy="2914650"/>
          </a:xfrm>
          <a:prstGeom prst="rect">
            <a:avLst/>
          </a:prstGeom>
          <a:noFill/>
          <a:ln>
            <a:noFill/>
          </a:ln>
        </p:spPr>
      </p:pic>
      <p:pic>
        <p:nvPicPr>
          <p:cNvPr id="743" name="Google Shape;743;p68"/>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69"/>
          <p:cNvSpPr txBox="1"/>
          <p:nvPr>
            <p:ph type="title"/>
          </p:nvPr>
        </p:nvSpPr>
        <p:spPr>
          <a:xfrm>
            <a:off x="812324" y="628744"/>
            <a:ext cx="9044887"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ACTIVATION FUNCTIONS</a:t>
            </a:r>
            <a:endParaRPr/>
          </a:p>
        </p:txBody>
      </p:sp>
      <p:sp>
        <p:nvSpPr>
          <p:cNvPr id="749" name="Google Shape;749;p69"/>
          <p:cNvSpPr txBox="1"/>
          <p:nvPr>
            <p:ph idx="1" type="body"/>
          </p:nvPr>
        </p:nvSpPr>
        <p:spPr>
          <a:xfrm>
            <a:off x="926977" y="1702311"/>
            <a:ext cx="9044887" cy="402651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000"/>
              <a:buChar char="•"/>
            </a:pPr>
            <a:r>
              <a:rPr b="0" i="0" lang="en-US" sz="2000">
                <a:solidFill>
                  <a:srgbClr val="292929"/>
                </a:solidFill>
              </a:rPr>
              <a:t>A neural network is basically a set of mathematical equations and weights. </a:t>
            </a:r>
            <a:endParaRPr/>
          </a:p>
          <a:p>
            <a:pPr indent="-228600" lvl="0" marL="228600" rtl="0" algn="l">
              <a:lnSpc>
                <a:spcPct val="90000"/>
              </a:lnSpc>
              <a:spcBef>
                <a:spcPts val="1000"/>
              </a:spcBef>
              <a:spcAft>
                <a:spcPts val="0"/>
              </a:spcAft>
              <a:buClr>
                <a:schemeClr val="dk1"/>
              </a:buClr>
              <a:buSzPts val="2000"/>
              <a:buChar char="•"/>
            </a:pPr>
            <a:r>
              <a:rPr lang="en-US" sz="2000"/>
              <a:t>Activation functions are an extremely important feature of the artificial neural networks. </a:t>
            </a:r>
            <a:endParaRPr/>
          </a:p>
          <a:p>
            <a:pPr indent="-228600" lvl="0" marL="228600" rtl="0" algn="l">
              <a:lnSpc>
                <a:spcPct val="90000"/>
              </a:lnSpc>
              <a:spcBef>
                <a:spcPts val="1000"/>
              </a:spcBef>
              <a:spcAft>
                <a:spcPts val="0"/>
              </a:spcAft>
              <a:buClr>
                <a:schemeClr val="dk1"/>
              </a:buClr>
              <a:buSzPts val="2000"/>
              <a:buChar char="•"/>
            </a:pPr>
            <a:r>
              <a:rPr lang="en-US" sz="2000"/>
              <a:t>They basically decide whether a neuron should be activated or not. </a:t>
            </a:r>
            <a:endParaRPr/>
          </a:p>
          <a:p>
            <a:pPr indent="-228600" lvl="0" marL="228600" rtl="0" algn="l">
              <a:lnSpc>
                <a:spcPct val="90000"/>
              </a:lnSpc>
              <a:spcBef>
                <a:spcPts val="1000"/>
              </a:spcBef>
              <a:spcAft>
                <a:spcPts val="0"/>
              </a:spcAft>
              <a:buClr>
                <a:schemeClr val="dk1"/>
              </a:buClr>
              <a:buSzPts val="2000"/>
              <a:buChar char="•"/>
            </a:pPr>
            <a:r>
              <a:rPr lang="en-US" sz="2000"/>
              <a:t>Whether the information that the neuron is receiving is relevant for the given information or should it be ignored.</a:t>
            </a:r>
            <a:endParaRPr/>
          </a:p>
          <a:p>
            <a:pPr indent="0" lvl="0" marL="0" rtl="0" algn="l">
              <a:lnSpc>
                <a:spcPct val="90000"/>
              </a:lnSpc>
              <a:spcBef>
                <a:spcPts val="1000"/>
              </a:spcBef>
              <a:spcAft>
                <a:spcPts val="0"/>
              </a:spcAft>
              <a:buClr>
                <a:schemeClr val="dk1"/>
              </a:buClr>
              <a:buSzPts val="2000"/>
              <a:buNone/>
            </a:pPr>
            <a:r>
              <a:t/>
            </a:r>
            <a:endParaRPr b="0" i="0" sz="2000">
              <a:solidFill>
                <a:srgbClr val="292929"/>
              </a:solidFill>
            </a:endParaRPr>
          </a:p>
          <a:p>
            <a:pPr indent="0" lvl="0" marL="0" rtl="0" algn="l">
              <a:lnSpc>
                <a:spcPct val="90000"/>
              </a:lnSpc>
              <a:spcBef>
                <a:spcPts val="1000"/>
              </a:spcBef>
              <a:spcAft>
                <a:spcPts val="0"/>
              </a:spcAft>
              <a:buClr>
                <a:schemeClr val="dk1"/>
              </a:buClr>
              <a:buSzPts val="2000"/>
              <a:buNone/>
            </a:pPr>
            <a:r>
              <a:t/>
            </a:r>
            <a:endParaRPr sz="2000">
              <a:solidFill>
                <a:srgbClr val="292929"/>
              </a:solidFill>
            </a:endParaRPr>
          </a:p>
          <a:p>
            <a:pPr indent="0" lvl="0" marL="0" rtl="0" algn="l">
              <a:lnSpc>
                <a:spcPct val="90000"/>
              </a:lnSpc>
              <a:spcBef>
                <a:spcPts val="1000"/>
              </a:spcBef>
              <a:spcAft>
                <a:spcPts val="0"/>
              </a:spcAft>
              <a:buClr>
                <a:schemeClr val="dk1"/>
              </a:buClr>
              <a:buSzPts val="2000"/>
              <a:buNone/>
            </a:pPr>
            <a:r>
              <a:t/>
            </a:r>
            <a:endParaRPr b="0" i="0" sz="2000">
              <a:solidFill>
                <a:srgbClr val="292929"/>
              </a:solidFill>
            </a:endParaRPr>
          </a:p>
          <a:p>
            <a:pPr indent="0" lvl="0" marL="0" rtl="0" algn="l">
              <a:lnSpc>
                <a:spcPct val="90000"/>
              </a:lnSpc>
              <a:spcBef>
                <a:spcPts val="1000"/>
              </a:spcBef>
              <a:spcAft>
                <a:spcPts val="0"/>
              </a:spcAft>
              <a:buClr>
                <a:schemeClr val="dk1"/>
              </a:buClr>
              <a:buSzPts val="2000"/>
              <a:buNone/>
            </a:pPr>
            <a:r>
              <a:rPr lang="en-US" sz="2000"/>
              <a:t>The activation function is the non linear transformation that we do over the input signal. This transformed output is then seen to the next layer of neurons as input.</a:t>
            </a:r>
            <a:endParaRPr/>
          </a:p>
        </p:txBody>
      </p:sp>
      <p:pic>
        <p:nvPicPr>
          <p:cNvPr id="750" name="Google Shape;750;p69"/>
          <p:cNvPicPr preferRelativeResize="0"/>
          <p:nvPr/>
        </p:nvPicPr>
        <p:blipFill rotWithShape="1">
          <a:blip r:embed="rId3">
            <a:alphaModFix/>
          </a:blip>
          <a:srcRect b="0" l="0" r="0" t="0"/>
          <a:stretch/>
        </p:blipFill>
        <p:spPr>
          <a:xfrm>
            <a:off x="0" y="-26633"/>
            <a:ext cx="1592718" cy="655377"/>
          </a:xfrm>
          <a:prstGeom prst="rect">
            <a:avLst/>
          </a:prstGeom>
          <a:noFill/>
          <a:ln>
            <a:noFill/>
          </a:ln>
        </p:spPr>
      </p:pic>
      <p:pic>
        <p:nvPicPr>
          <p:cNvPr id="751" name="Google Shape;751;p69"/>
          <p:cNvPicPr preferRelativeResize="0"/>
          <p:nvPr/>
        </p:nvPicPr>
        <p:blipFill rotWithShape="1">
          <a:blip r:embed="rId4">
            <a:alphaModFix/>
          </a:blip>
          <a:srcRect b="0" l="0" r="0" t="0"/>
          <a:stretch/>
        </p:blipFill>
        <p:spPr>
          <a:xfrm>
            <a:off x="2464990" y="3908147"/>
            <a:ext cx="6173061" cy="9812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7"/>
          <p:cNvPicPr preferRelativeResize="0"/>
          <p:nvPr>
            <p:ph idx="1" type="body"/>
          </p:nvPr>
        </p:nvPicPr>
        <p:blipFill rotWithShape="1">
          <a:blip r:embed="rId3">
            <a:alphaModFix/>
          </a:blip>
          <a:srcRect b="7268" l="0" r="0" t="10914"/>
          <a:stretch/>
        </p:blipFill>
        <p:spPr>
          <a:xfrm>
            <a:off x="1874476" y="1680099"/>
            <a:ext cx="6920636" cy="3788546"/>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76" name="Google Shape;276;p7"/>
          <p:cNvSpPr txBox="1"/>
          <p:nvPr>
            <p:ph type="title"/>
          </p:nvPr>
        </p:nvSpPr>
        <p:spPr>
          <a:xfrm>
            <a:off x="812800" y="365125"/>
            <a:ext cx="90439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WHY IS DEEP LEARNING IMPORTANT?</a:t>
            </a:r>
            <a:endParaRPr sz="3600">
              <a:solidFill>
                <a:srgbClr val="00468D"/>
              </a:solidFill>
              <a:latin typeface="Arial"/>
              <a:ea typeface="Arial"/>
              <a:cs typeface="Arial"/>
              <a:sym typeface="Arial"/>
            </a:endParaRPr>
          </a:p>
        </p:txBody>
      </p:sp>
      <p:pic>
        <p:nvPicPr>
          <p:cNvPr id="277" name="Google Shape;277;p7"/>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70"/>
          <p:cNvSpPr txBox="1"/>
          <p:nvPr>
            <p:ph type="title"/>
          </p:nvPr>
        </p:nvSpPr>
        <p:spPr>
          <a:xfrm>
            <a:off x="812324" y="628744"/>
            <a:ext cx="9044887"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TYPES OF ACTIVATION FUNCTION</a:t>
            </a:r>
            <a:endParaRPr sz="4000">
              <a:solidFill>
                <a:srgbClr val="00468D"/>
              </a:solidFill>
              <a:latin typeface="Arial"/>
              <a:ea typeface="Arial"/>
              <a:cs typeface="Arial"/>
              <a:sym typeface="Arial"/>
            </a:endParaRPr>
          </a:p>
        </p:txBody>
      </p:sp>
      <p:sp>
        <p:nvSpPr>
          <p:cNvPr id="757" name="Google Shape;757;p70"/>
          <p:cNvSpPr txBox="1"/>
          <p:nvPr>
            <p:ph idx="1" type="body"/>
          </p:nvPr>
        </p:nvSpPr>
        <p:spPr>
          <a:xfrm>
            <a:off x="838200" y="1930400"/>
            <a:ext cx="9044887" cy="3378447"/>
          </a:xfrm>
          <a:prstGeom prst="rect">
            <a:avLst/>
          </a:prstGeom>
          <a:noFill/>
          <a:ln>
            <a:noFill/>
          </a:ln>
        </p:spPr>
        <p:txBody>
          <a:bodyPr anchorCtr="0" anchor="ctr" bIns="45700" lIns="91425" spcFirstLastPara="1" rIns="91425" wrap="square" tIns="45700">
            <a:normAutofit/>
          </a:bodyPr>
          <a:lstStyle/>
          <a:p>
            <a:pPr indent="-457200" lvl="0" marL="457200" rtl="0" algn="just">
              <a:lnSpc>
                <a:spcPct val="90000"/>
              </a:lnSpc>
              <a:spcBef>
                <a:spcPts val="0"/>
              </a:spcBef>
              <a:spcAft>
                <a:spcPts val="0"/>
              </a:spcAft>
              <a:buClr>
                <a:schemeClr val="dk1"/>
              </a:buClr>
              <a:buSzPts val="2200"/>
              <a:buFont typeface="Arial Narrow"/>
              <a:buAutoNum type="arabicPeriod"/>
            </a:pPr>
            <a:r>
              <a:rPr lang="en-US" sz="2200"/>
              <a:t>Linear Activation Function :-</a:t>
            </a:r>
            <a:endParaRPr/>
          </a:p>
          <a:p>
            <a:pPr indent="-228600" lvl="0" marL="228600" rtl="0" algn="just">
              <a:lnSpc>
                <a:spcPct val="90000"/>
              </a:lnSpc>
              <a:spcBef>
                <a:spcPts val="1000"/>
              </a:spcBef>
              <a:spcAft>
                <a:spcPts val="0"/>
              </a:spcAft>
              <a:buClr>
                <a:schemeClr val="dk1"/>
              </a:buClr>
              <a:buSzPts val="2200"/>
              <a:buChar char="•"/>
            </a:pPr>
            <a:r>
              <a:rPr lang="en-US" sz="2200"/>
              <a:t>The function is a line or linear. Therefore, the output of the functions will not be confined between any range.</a:t>
            </a:r>
            <a:endParaRPr/>
          </a:p>
          <a:p>
            <a:pPr indent="0" lvl="0" marL="0" rtl="0" algn="just">
              <a:lnSpc>
                <a:spcPct val="90000"/>
              </a:lnSpc>
              <a:spcBef>
                <a:spcPts val="1000"/>
              </a:spcBef>
              <a:spcAft>
                <a:spcPts val="0"/>
              </a:spcAft>
              <a:buClr>
                <a:schemeClr val="dk1"/>
              </a:buClr>
              <a:buSzPts val="2200"/>
              <a:buNone/>
            </a:pPr>
            <a:r>
              <a:rPr lang="en-US" sz="2200"/>
              <a:t>2.  Non Linear Activation Function:-</a:t>
            </a:r>
            <a:endParaRPr/>
          </a:p>
          <a:p>
            <a:pPr indent="-228600" lvl="0" marL="228600" rtl="0" algn="just">
              <a:lnSpc>
                <a:spcPct val="90000"/>
              </a:lnSpc>
              <a:spcBef>
                <a:spcPts val="1000"/>
              </a:spcBef>
              <a:spcAft>
                <a:spcPts val="0"/>
              </a:spcAft>
              <a:buClr>
                <a:schemeClr val="dk1"/>
              </a:buClr>
              <a:buSzPts val="2200"/>
              <a:buChar char="•"/>
            </a:pPr>
            <a:r>
              <a:rPr lang="en-US" sz="2200"/>
              <a:t>They make it easy for the model to     generalize or adapt with variety of data and to differentiate between the output</a:t>
            </a:r>
            <a:endParaRPr/>
          </a:p>
          <a:p>
            <a:pPr indent="-228600" lvl="0" marL="228600" rtl="0" algn="just">
              <a:lnSpc>
                <a:spcPct val="90000"/>
              </a:lnSpc>
              <a:spcBef>
                <a:spcPts val="1000"/>
              </a:spcBef>
              <a:spcAft>
                <a:spcPts val="0"/>
              </a:spcAft>
              <a:buClr>
                <a:schemeClr val="dk1"/>
              </a:buClr>
              <a:buSzPts val="2200"/>
              <a:buChar char="•"/>
            </a:pPr>
            <a:r>
              <a:rPr lang="en-US" sz="2200"/>
              <a:t>The Nonlinear Activation Functions are mainly divided on the basis of their range or curves</a:t>
            </a:r>
            <a:endParaRPr/>
          </a:p>
        </p:txBody>
      </p:sp>
      <p:pic>
        <p:nvPicPr>
          <p:cNvPr id="758" name="Google Shape;758;p70"/>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71"/>
          <p:cNvSpPr txBox="1"/>
          <p:nvPr>
            <p:ph type="title"/>
          </p:nvPr>
        </p:nvSpPr>
        <p:spPr>
          <a:xfrm>
            <a:off x="812324" y="628744"/>
            <a:ext cx="9044887"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000"/>
              <a:buFont typeface="Arial"/>
              <a:buNone/>
            </a:pPr>
            <a:r>
              <a:rPr lang="en-US" sz="3000">
                <a:solidFill>
                  <a:srgbClr val="00468D"/>
                </a:solidFill>
                <a:latin typeface="Arial"/>
                <a:ea typeface="Arial"/>
                <a:cs typeface="Arial"/>
                <a:sym typeface="Arial"/>
              </a:rPr>
              <a:t>TYPES OF NON LINER ACTIVATION FUNCTIONS</a:t>
            </a:r>
            <a:endParaRPr sz="3000">
              <a:solidFill>
                <a:srgbClr val="00468D"/>
              </a:solidFill>
              <a:latin typeface="Arial"/>
              <a:ea typeface="Arial"/>
              <a:cs typeface="Arial"/>
              <a:sym typeface="Arial"/>
            </a:endParaRPr>
          </a:p>
        </p:txBody>
      </p:sp>
      <p:sp>
        <p:nvSpPr>
          <p:cNvPr id="764" name="Google Shape;764;p71"/>
          <p:cNvSpPr txBox="1"/>
          <p:nvPr>
            <p:ph idx="1" type="body"/>
          </p:nvPr>
        </p:nvSpPr>
        <p:spPr>
          <a:xfrm>
            <a:off x="838200" y="1930400"/>
            <a:ext cx="9044887" cy="2668233"/>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Font typeface="Arial Narrow"/>
              <a:buAutoNum type="arabicPeriod"/>
            </a:pPr>
            <a:r>
              <a:rPr lang="en-US" sz="2400"/>
              <a:t>Threshold</a:t>
            </a:r>
            <a:endParaRPr/>
          </a:p>
          <a:p>
            <a:pPr indent="-228600" lvl="0" marL="228600" rtl="0" algn="l">
              <a:lnSpc>
                <a:spcPct val="90000"/>
              </a:lnSpc>
              <a:spcBef>
                <a:spcPts val="1000"/>
              </a:spcBef>
              <a:spcAft>
                <a:spcPts val="0"/>
              </a:spcAft>
              <a:buClr>
                <a:schemeClr val="dk1"/>
              </a:buClr>
              <a:buSzPts val="2400"/>
              <a:buFont typeface="Arial Narrow"/>
              <a:buAutoNum type="arabicPeriod"/>
            </a:pPr>
            <a:r>
              <a:rPr lang="en-US" sz="2400"/>
              <a:t>Sigmoid</a:t>
            </a:r>
            <a:endParaRPr/>
          </a:p>
          <a:p>
            <a:pPr indent="-228600" lvl="0" marL="228600" rtl="0" algn="l">
              <a:lnSpc>
                <a:spcPct val="90000"/>
              </a:lnSpc>
              <a:spcBef>
                <a:spcPts val="1000"/>
              </a:spcBef>
              <a:spcAft>
                <a:spcPts val="0"/>
              </a:spcAft>
              <a:buClr>
                <a:schemeClr val="dk1"/>
              </a:buClr>
              <a:buSzPts val="2400"/>
              <a:buFont typeface="Arial Narrow"/>
              <a:buAutoNum type="arabicPeriod"/>
            </a:pPr>
            <a:r>
              <a:rPr lang="en-US" sz="2400"/>
              <a:t>Tanh</a:t>
            </a:r>
            <a:endParaRPr/>
          </a:p>
          <a:p>
            <a:pPr indent="-228600" lvl="0" marL="228600" rtl="0" algn="l">
              <a:lnSpc>
                <a:spcPct val="90000"/>
              </a:lnSpc>
              <a:spcBef>
                <a:spcPts val="1000"/>
              </a:spcBef>
              <a:spcAft>
                <a:spcPts val="0"/>
              </a:spcAft>
              <a:buClr>
                <a:schemeClr val="dk1"/>
              </a:buClr>
              <a:buSzPts val="2400"/>
              <a:buFont typeface="Arial Narrow"/>
              <a:buAutoNum type="arabicPeriod"/>
            </a:pPr>
            <a:r>
              <a:rPr lang="en-US" sz="2400"/>
              <a:t>ReLU</a:t>
            </a:r>
            <a:endParaRPr/>
          </a:p>
          <a:p>
            <a:pPr indent="-228600" lvl="0" marL="228600" rtl="0" algn="l">
              <a:lnSpc>
                <a:spcPct val="90000"/>
              </a:lnSpc>
              <a:spcBef>
                <a:spcPts val="1000"/>
              </a:spcBef>
              <a:spcAft>
                <a:spcPts val="0"/>
              </a:spcAft>
              <a:buClr>
                <a:schemeClr val="dk1"/>
              </a:buClr>
              <a:buSzPts val="2400"/>
              <a:buFont typeface="Arial Narrow"/>
              <a:buAutoNum type="arabicPeriod"/>
            </a:pPr>
            <a:r>
              <a:rPr lang="en-US" sz="2400"/>
              <a:t>Leaky ReLU</a:t>
            </a:r>
            <a:endParaRPr/>
          </a:p>
          <a:p>
            <a:pPr indent="-228600" lvl="0" marL="228600" rtl="0" algn="l">
              <a:lnSpc>
                <a:spcPct val="90000"/>
              </a:lnSpc>
              <a:spcBef>
                <a:spcPts val="1000"/>
              </a:spcBef>
              <a:spcAft>
                <a:spcPts val="0"/>
              </a:spcAft>
              <a:buClr>
                <a:schemeClr val="dk1"/>
              </a:buClr>
              <a:buSzPts val="2400"/>
              <a:buFont typeface="Arial Narrow"/>
              <a:buAutoNum type="arabicPeriod"/>
            </a:pPr>
            <a:r>
              <a:rPr lang="en-US" sz="2400"/>
              <a:t>SoftMax</a:t>
            </a:r>
            <a:endParaRPr sz="2400"/>
          </a:p>
        </p:txBody>
      </p:sp>
      <p:pic>
        <p:nvPicPr>
          <p:cNvPr id="765" name="Google Shape;765;p71"/>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72"/>
          <p:cNvSpPr txBox="1"/>
          <p:nvPr>
            <p:ph type="title"/>
          </p:nvPr>
        </p:nvSpPr>
        <p:spPr>
          <a:xfrm>
            <a:off x="812324" y="683581"/>
            <a:ext cx="9044887" cy="100710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THRESHOLD ACTIVATION FUNCTION</a:t>
            </a:r>
            <a:endParaRPr sz="3600">
              <a:solidFill>
                <a:srgbClr val="00468D"/>
              </a:solidFill>
              <a:latin typeface="Arial"/>
              <a:ea typeface="Arial"/>
              <a:cs typeface="Arial"/>
              <a:sym typeface="Arial"/>
            </a:endParaRPr>
          </a:p>
        </p:txBody>
      </p:sp>
      <p:sp>
        <p:nvSpPr>
          <p:cNvPr id="771" name="Google Shape;771;p72"/>
          <p:cNvSpPr txBox="1"/>
          <p:nvPr>
            <p:ph idx="1" type="body"/>
          </p:nvPr>
        </p:nvSpPr>
        <p:spPr>
          <a:xfrm>
            <a:off x="838200" y="1930400"/>
            <a:ext cx="9044887" cy="2242105"/>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00"/>
              </a:buClr>
              <a:buSzPts val="2000"/>
              <a:buChar char="•"/>
            </a:pPr>
            <a:r>
              <a:rPr i="0" lang="en-US" sz="2000">
                <a:solidFill>
                  <a:srgbClr val="000000"/>
                </a:solidFill>
              </a:rPr>
              <a:t>The output is set at one of two levels, depending on whether the total input is greater than or less than some threshold value.</a:t>
            </a:r>
            <a:endParaRPr sz="2000">
              <a:solidFill>
                <a:srgbClr val="202124"/>
              </a:solidFill>
            </a:endParaRPr>
          </a:p>
          <a:p>
            <a:pPr indent="-228600" lvl="0" marL="228600" rtl="0" algn="l">
              <a:lnSpc>
                <a:spcPct val="90000"/>
              </a:lnSpc>
              <a:spcBef>
                <a:spcPts val="1000"/>
              </a:spcBef>
              <a:spcAft>
                <a:spcPts val="0"/>
              </a:spcAft>
              <a:buClr>
                <a:srgbClr val="202124"/>
              </a:buClr>
              <a:buSzPts val="2000"/>
              <a:buChar char="•"/>
            </a:pPr>
            <a:r>
              <a:rPr lang="en-US" sz="2000">
                <a:solidFill>
                  <a:srgbClr val="202124"/>
                </a:solidFill>
              </a:rPr>
              <a:t>A threshold Activation function is sometimes used to quantify the output of a neuron in the output layer. </a:t>
            </a:r>
            <a:endParaRPr/>
          </a:p>
          <a:p>
            <a:pPr indent="-228600" lvl="0" marL="228600" rtl="0" algn="l">
              <a:lnSpc>
                <a:spcPct val="90000"/>
              </a:lnSpc>
              <a:spcBef>
                <a:spcPts val="1000"/>
              </a:spcBef>
              <a:spcAft>
                <a:spcPts val="0"/>
              </a:spcAft>
              <a:buClr>
                <a:srgbClr val="202124"/>
              </a:buClr>
              <a:buSzPts val="2000"/>
              <a:buChar char="•"/>
            </a:pPr>
            <a:r>
              <a:rPr lang="en-US" sz="2000">
                <a:solidFill>
                  <a:srgbClr val="202124"/>
                </a:solidFill>
              </a:rPr>
              <a:t>All possible connections between neurons are allowed. Since loops are present in this type of network, it becomes a non-linear dynamic system which changes continuously until it reaches a state of equilibrium.</a:t>
            </a:r>
            <a:endParaRPr sz="2000"/>
          </a:p>
        </p:txBody>
      </p:sp>
      <p:pic>
        <p:nvPicPr>
          <p:cNvPr id="772" name="Google Shape;772;p72"/>
          <p:cNvPicPr preferRelativeResize="0"/>
          <p:nvPr/>
        </p:nvPicPr>
        <p:blipFill rotWithShape="1">
          <a:blip r:embed="rId3">
            <a:alphaModFix/>
          </a:blip>
          <a:srcRect b="0" l="0" r="0" t="0"/>
          <a:stretch/>
        </p:blipFill>
        <p:spPr>
          <a:xfrm>
            <a:off x="2318900" y="4172504"/>
            <a:ext cx="6083485" cy="2320371"/>
          </a:xfrm>
          <a:prstGeom prst="rect">
            <a:avLst/>
          </a:prstGeom>
          <a:noFill/>
          <a:ln>
            <a:noFill/>
          </a:ln>
        </p:spPr>
      </p:pic>
      <p:pic>
        <p:nvPicPr>
          <p:cNvPr id="773" name="Google Shape;773;p72"/>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73"/>
          <p:cNvSpPr txBox="1"/>
          <p:nvPr>
            <p:ph type="title"/>
          </p:nvPr>
        </p:nvSpPr>
        <p:spPr>
          <a:xfrm>
            <a:off x="812324" y="628744"/>
            <a:ext cx="9044887"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IS SIGMOID FUNCTION?</a:t>
            </a:r>
            <a:endParaRPr sz="4000">
              <a:solidFill>
                <a:srgbClr val="00468D"/>
              </a:solidFill>
              <a:latin typeface="Arial"/>
              <a:ea typeface="Arial"/>
              <a:cs typeface="Arial"/>
              <a:sym typeface="Arial"/>
            </a:endParaRPr>
          </a:p>
        </p:txBody>
      </p:sp>
      <p:sp>
        <p:nvSpPr>
          <p:cNvPr id="779" name="Google Shape;779;p73"/>
          <p:cNvSpPr txBox="1"/>
          <p:nvPr>
            <p:ph idx="1" type="body"/>
          </p:nvPr>
        </p:nvSpPr>
        <p:spPr>
          <a:xfrm>
            <a:off x="812324" y="1690688"/>
            <a:ext cx="9044887" cy="1594035"/>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t>The Sigmoid Function curve looks like a S-shape</a:t>
            </a:r>
            <a:endParaRPr/>
          </a:p>
          <a:p>
            <a:pPr indent="-228600" lvl="0" marL="228600" rtl="0" algn="just">
              <a:lnSpc>
                <a:spcPct val="90000"/>
              </a:lnSpc>
              <a:spcBef>
                <a:spcPts val="1000"/>
              </a:spcBef>
              <a:spcAft>
                <a:spcPts val="0"/>
              </a:spcAft>
              <a:buClr>
                <a:schemeClr val="dk1"/>
              </a:buClr>
              <a:buSzPts val="2000"/>
              <a:buChar char="•"/>
            </a:pPr>
            <a:r>
              <a:rPr lang="en-US" sz="2000"/>
              <a:t>This function reduces extreme values or outliers in data without removing them.</a:t>
            </a:r>
            <a:endParaRPr/>
          </a:p>
          <a:p>
            <a:pPr indent="-228600" lvl="0" marL="228600" rtl="0" algn="just">
              <a:lnSpc>
                <a:spcPct val="90000"/>
              </a:lnSpc>
              <a:spcBef>
                <a:spcPts val="1000"/>
              </a:spcBef>
              <a:spcAft>
                <a:spcPts val="0"/>
              </a:spcAft>
              <a:buClr>
                <a:schemeClr val="dk1"/>
              </a:buClr>
              <a:buSzPts val="2000"/>
              <a:buChar char="•"/>
            </a:pPr>
            <a:r>
              <a:rPr lang="en-US" sz="2000"/>
              <a:t>It converts independent variables of near infinite range into simple probabilities between 0 and 1, and most of its output will be very close to 0 or 1.</a:t>
            </a:r>
            <a:endParaRPr/>
          </a:p>
        </p:txBody>
      </p:sp>
      <p:pic>
        <p:nvPicPr>
          <p:cNvPr id="780" name="Google Shape;780;p73"/>
          <p:cNvPicPr preferRelativeResize="0"/>
          <p:nvPr/>
        </p:nvPicPr>
        <p:blipFill rotWithShape="1">
          <a:blip r:embed="rId3">
            <a:alphaModFix/>
          </a:blip>
          <a:srcRect b="0" l="0" r="0" t="0"/>
          <a:stretch/>
        </p:blipFill>
        <p:spPr>
          <a:xfrm>
            <a:off x="2311896" y="3429000"/>
            <a:ext cx="6045742" cy="3063875"/>
          </a:xfrm>
          <a:prstGeom prst="rect">
            <a:avLst/>
          </a:prstGeom>
          <a:noFill/>
          <a:ln>
            <a:noFill/>
          </a:ln>
        </p:spPr>
      </p:pic>
      <p:pic>
        <p:nvPicPr>
          <p:cNvPr id="781" name="Google Shape;781;p73"/>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74"/>
          <p:cNvSpPr txBox="1"/>
          <p:nvPr>
            <p:ph type="title"/>
          </p:nvPr>
        </p:nvSpPr>
        <p:spPr>
          <a:xfrm>
            <a:off x="812324" y="701336"/>
            <a:ext cx="9044887" cy="98935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WHAT IS RECTIFIER (RELU) FUNCTION?</a:t>
            </a:r>
            <a:endParaRPr sz="3600">
              <a:solidFill>
                <a:srgbClr val="00468D"/>
              </a:solidFill>
              <a:latin typeface="Arial"/>
              <a:ea typeface="Arial"/>
              <a:cs typeface="Arial"/>
              <a:sym typeface="Arial"/>
            </a:endParaRPr>
          </a:p>
        </p:txBody>
      </p:sp>
      <p:sp>
        <p:nvSpPr>
          <p:cNvPr id="787" name="Google Shape;787;p74"/>
          <p:cNvSpPr txBox="1"/>
          <p:nvPr>
            <p:ph idx="1" type="body"/>
          </p:nvPr>
        </p:nvSpPr>
        <p:spPr>
          <a:xfrm>
            <a:off x="812324" y="1794299"/>
            <a:ext cx="9044887" cy="132556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ReLU is the most widely used activation function while designing networks today. First things first, the ReLU function is non linear, which means we can easily backpropagate the errors and have multiple layers of neurons being activated by the ReLU function.</a:t>
            </a:r>
            <a:endParaRPr/>
          </a:p>
        </p:txBody>
      </p:sp>
      <p:pic>
        <p:nvPicPr>
          <p:cNvPr id="788" name="Google Shape;788;p74"/>
          <p:cNvPicPr preferRelativeResize="0"/>
          <p:nvPr/>
        </p:nvPicPr>
        <p:blipFill rotWithShape="1">
          <a:blip r:embed="rId3">
            <a:alphaModFix/>
          </a:blip>
          <a:srcRect b="0" l="0" r="0" t="0"/>
          <a:stretch/>
        </p:blipFill>
        <p:spPr>
          <a:xfrm>
            <a:off x="2154758" y="3119862"/>
            <a:ext cx="6360018" cy="3212838"/>
          </a:xfrm>
          <a:prstGeom prst="rect">
            <a:avLst/>
          </a:prstGeom>
          <a:noFill/>
          <a:ln>
            <a:noFill/>
          </a:ln>
        </p:spPr>
      </p:pic>
      <p:pic>
        <p:nvPicPr>
          <p:cNvPr id="789" name="Google Shape;789;p74"/>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75"/>
          <p:cNvSpPr txBox="1"/>
          <p:nvPr>
            <p:ph type="title"/>
          </p:nvPr>
        </p:nvSpPr>
        <p:spPr>
          <a:xfrm>
            <a:off x="812324" y="628744"/>
            <a:ext cx="9044887"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IS LEAKY RELU FUNCTION?</a:t>
            </a:r>
            <a:endParaRPr sz="4000">
              <a:solidFill>
                <a:srgbClr val="00468D"/>
              </a:solidFill>
              <a:latin typeface="Arial"/>
              <a:ea typeface="Arial"/>
              <a:cs typeface="Arial"/>
              <a:sym typeface="Arial"/>
            </a:endParaRPr>
          </a:p>
        </p:txBody>
      </p:sp>
      <p:sp>
        <p:nvSpPr>
          <p:cNvPr id="795" name="Google Shape;795;p75"/>
          <p:cNvSpPr txBox="1"/>
          <p:nvPr>
            <p:ph idx="1" type="body"/>
          </p:nvPr>
        </p:nvSpPr>
        <p:spPr>
          <a:xfrm>
            <a:off x="839867" y="1690688"/>
            <a:ext cx="9044887" cy="149860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Leaky ReLU function is nothing but an improved version of the ReLU function. As we saw that for the ReLU function, the gradient is 0 for x&lt;0, which made the neurons die for activations in that region. Leaky ReLU is defined to address this problem. Instead of defining the Relu function as 0 for x less than 0, we define it as a small linear component of x.</a:t>
            </a:r>
            <a:endParaRPr sz="2000"/>
          </a:p>
        </p:txBody>
      </p:sp>
      <p:pic>
        <p:nvPicPr>
          <p:cNvPr id="796" name="Google Shape;796;p75"/>
          <p:cNvPicPr preferRelativeResize="0"/>
          <p:nvPr/>
        </p:nvPicPr>
        <p:blipFill rotWithShape="1">
          <a:blip r:embed="rId3">
            <a:alphaModFix/>
          </a:blip>
          <a:srcRect b="0" l="0" r="0" t="0"/>
          <a:stretch/>
        </p:blipFill>
        <p:spPr>
          <a:xfrm>
            <a:off x="2719628" y="3189288"/>
            <a:ext cx="5230278" cy="2057400"/>
          </a:xfrm>
          <a:prstGeom prst="rect">
            <a:avLst/>
          </a:prstGeom>
          <a:noFill/>
          <a:ln>
            <a:noFill/>
          </a:ln>
        </p:spPr>
      </p:pic>
      <p:sp>
        <p:nvSpPr>
          <p:cNvPr id="797" name="Google Shape;797;p75"/>
          <p:cNvSpPr txBox="1"/>
          <p:nvPr/>
        </p:nvSpPr>
        <p:spPr>
          <a:xfrm>
            <a:off x="839868" y="5246688"/>
            <a:ext cx="904488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Roboto"/>
                <a:ea typeface="Roboto"/>
                <a:cs typeface="Roboto"/>
                <a:sym typeface="Roboto"/>
              </a:rPr>
              <a:t>What we have done here is that we have simply replaced the horizontal line with a non-zero, non-horizontal line. Here a is a small value like 0.01 or so.</a:t>
            </a:r>
            <a:endParaRPr b="1" sz="1800">
              <a:solidFill>
                <a:schemeClr val="dk1"/>
              </a:solidFill>
              <a:latin typeface="Calibri"/>
              <a:ea typeface="Calibri"/>
              <a:cs typeface="Calibri"/>
              <a:sym typeface="Calibri"/>
            </a:endParaRPr>
          </a:p>
        </p:txBody>
      </p:sp>
      <p:pic>
        <p:nvPicPr>
          <p:cNvPr id="798" name="Google Shape;798;p75"/>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76"/>
          <p:cNvSpPr txBox="1"/>
          <p:nvPr>
            <p:ph type="title"/>
          </p:nvPr>
        </p:nvSpPr>
        <p:spPr>
          <a:xfrm>
            <a:off x="812324" y="628744"/>
            <a:ext cx="9044887" cy="1061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IS SIGMOID FUNCTION?</a:t>
            </a:r>
            <a:endParaRPr sz="4000">
              <a:solidFill>
                <a:srgbClr val="00468D"/>
              </a:solidFill>
              <a:latin typeface="Arial"/>
              <a:ea typeface="Arial"/>
              <a:cs typeface="Arial"/>
              <a:sym typeface="Arial"/>
            </a:endParaRPr>
          </a:p>
        </p:txBody>
      </p:sp>
      <p:sp>
        <p:nvSpPr>
          <p:cNvPr id="804" name="Google Shape;804;p76"/>
          <p:cNvSpPr txBox="1"/>
          <p:nvPr>
            <p:ph idx="1" type="body"/>
          </p:nvPr>
        </p:nvSpPr>
        <p:spPr>
          <a:xfrm>
            <a:off x="812324" y="1690688"/>
            <a:ext cx="9044887" cy="2082322"/>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t>Pronounced “</a:t>
            </a:r>
            <a:r>
              <a:rPr i="1" lang="en-US" sz="2000"/>
              <a:t>tanch</a:t>
            </a:r>
            <a:r>
              <a:rPr lang="en-US" sz="2000"/>
              <a:t>,” tanh is a hyperbolic trigonometric function</a:t>
            </a:r>
            <a:endParaRPr/>
          </a:p>
          <a:p>
            <a:pPr indent="-228600" lvl="0" marL="228600" rtl="0" algn="just">
              <a:lnSpc>
                <a:spcPct val="90000"/>
              </a:lnSpc>
              <a:spcBef>
                <a:spcPts val="1000"/>
              </a:spcBef>
              <a:spcAft>
                <a:spcPts val="0"/>
              </a:spcAft>
              <a:buClr>
                <a:schemeClr val="dk1"/>
              </a:buClr>
              <a:buSzPts val="2000"/>
              <a:buChar char="•"/>
            </a:pPr>
            <a:r>
              <a:rPr lang="en-US" sz="2000"/>
              <a:t>The tangent represents a ratio between the opposite and adjacent sides of a right triangle, tanh represents the ratio of the hyperbolic sine to the hyperbolic cosine: tanh(</a:t>
            </a:r>
            <a:r>
              <a:rPr i="1" lang="en-US" sz="2000"/>
              <a:t>x</a:t>
            </a:r>
            <a:r>
              <a:rPr lang="en-US" sz="2000"/>
              <a:t>) = sinh(</a:t>
            </a:r>
            <a:r>
              <a:rPr i="1" lang="en-US" sz="2000"/>
              <a:t>x</a:t>
            </a:r>
            <a:r>
              <a:rPr lang="en-US" sz="2000"/>
              <a:t>) / cosh(</a:t>
            </a:r>
            <a:r>
              <a:rPr i="1" lang="en-US" sz="2000"/>
              <a:t>x</a:t>
            </a:r>
            <a:r>
              <a:rPr lang="en-US" sz="2000"/>
              <a:t>)</a:t>
            </a:r>
            <a:endParaRPr/>
          </a:p>
          <a:p>
            <a:pPr indent="-228600" lvl="0" marL="228600" rtl="0" algn="just">
              <a:lnSpc>
                <a:spcPct val="90000"/>
              </a:lnSpc>
              <a:spcBef>
                <a:spcPts val="1000"/>
              </a:spcBef>
              <a:spcAft>
                <a:spcPts val="0"/>
              </a:spcAft>
              <a:buClr>
                <a:schemeClr val="dk1"/>
              </a:buClr>
              <a:buSzPts val="2000"/>
              <a:buChar char="•"/>
            </a:pPr>
            <a:r>
              <a:rPr lang="en-US" sz="2000"/>
              <a:t>Unlike the Sigmoid function, the normalized range of tanh is –1 to 1 The advantage of tanh is that it can deal more easily with negative numbers</a:t>
            </a:r>
            <a:endParaRPr/>
          </a:p>
        </p:txBody>
      </p:sp>
      <p:pic>
        <p:nvPicPr>
          <p:cNvPr id="805" name="Google Shape;805;p76"/>
          <p:cNvPicPr preferRelativeResize="0"/>
          <p:nvPr/>
        </p:nvPicPr>
        <p:blipFill rotWithShape="1">
          <a:blip r:embed="rId3">
            <a:alphaModFix/>
          </a:blip>
          <a:srcRect b="0" l="0" r="0" t="0"/>
          <a:stretch/>
        </p:blipFill>
        <p:spPr>
          <a:xfrm>
            <a:off x="2281211" y="3773010"/>
            <a:ext cx="6107112" cy="2782429"/>
          </a:xfrm>
          <a:prstGeom prst="rect">
            <a:avLst/>
          </a:prstGeom>
          <a:noFill/>
          <a:ln>
            <a:noFill/>
          </a:ln>
        </p:spPr>
      </p:pic>
      <p:pic>
        <p:nvPicPr>
          <p:cNvPr id="806" name="Google Shape;806;p76"/>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77"/>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IS SOFTMAX FUNCTION </a:t>
            </a:r>
            <a:br>
              <a:rPr lang="en-US" sz="4000">
                <a:solidFill>
                  <a:srgbClr val="00468D"/>
                </a:solidFill>
                <a:latin typeface="Arial"/>
                <a:ea typeface="Arial"/>
                <a:cs typeface="Arial"/>
                <a:sym typeface="Arial"/>
              </a:rPr>
            </a:br>
            <a:r>
              <a:rPr lang="en-US" sz="4000">
                <a:solidFill>
                  <a:srgbClr val="00468D"/>
                </a:solidFill>
                <a:latin typeface="Arial"/>
                <a:ea typeface="Arial"/>
                <a:cs typeface="Arial"/>
                <a:sym typeface="Arial"/>
              </a:rPr>
              <a:t>(FOR MULTIPLE CLASSIFICATION)?</a:t>
            </a:r>
            <a:endParaRPr sz="4000">
              <a:solidFill>
                <a:srgbClr val="00468D"/>
              </a:solidFill>
              <a:latin typeface="Arial"/>
              <a:ea typeface="Arial"/>
              <a:cs typeface="Arial"/>
              <a:sym typeface="Arial"/>
            </a:endParaRPr>
          </a:p>
        </p:txBody>
      </p:sp>
      <p:sp>
        <p:nvSpPr>
          <p:cNvPr id="812" name="Google Shape;812;p77"/>
          <p:cNvSpPr txBox="1"/>
          <p:nvPr>
            <p:ph idx="1" type="body"/>
          </p:nvPr>
        </p:nvSpPr>
        <p:spPr>
          <a:xfrm>
            <a:off x="838200" y="1930400"/>
            <a:ext cx="9044887" cy="2801398"/>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t>Softmax function calculates the probabilities distribution of the event over ‘n’ different events. In general way of saying, this function will calculate the probabilities of each target class over all possible target classes. Later the calculated probabilities will be helpful for determining the target class for the given inputs.</a:t>
            </a:r>
            <a:endParaRPr/>
          </a:p>
          <a:p>
            <a:pPr indent="-228600" lvl="0" marL="228600" rtl="0" algn="just">
              <a:lnSpc>
                <a:spcPct val="90000"/>
              </a:lnSpc>
              <a:spcBef>
                <a:spcPts val="1000"/>
              </a:spcBef>
              <a:spcAft>
                <a:spcPts val="0"/>
              </a:spcAft>
              <a:buClr>
                <a:schemeClr val="dk1"/>
              </a:buClr>
              <a:buSzPts val="2000"/>
              <a:buChar char="•"/>
            </a:pPr>
            <a:r>
              <a:rPr lang="en-US" sz="2000"/>
              <a:t>The main advantage of using Softmax is the output probabilities range. The range will 0 to 1, and the sum of all the probabilities will be equal to one. If the softmax function used for multi-classification model it returns the probabilities of each class and the target class will have the high probability.</a:t>
            </a:r>
            <a:endParaRPr/>
          </a:p>
        </p:txBody>
      </p:sp>
      <p:pic>
        <p:nvPicPr>
          <p:cNvPr id="813" name="Google Shape;813;p77"/>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78"/>
          <p:cNvSpPr txBox="1"/>
          <p:nvPr>
            <p:ph idx="1" type="body"/>
          </p:nvPr>
        </p:nvSpPr>
        <p:spPr>
          <a:xfrm>
            <a:off x="838200" y="1930401"/>
            <a:ext cx="9044887" cy="119454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The formula computes the exponential (e-power) of the given input value and the sum of exponential values of all the values in the inputs. Then the ratio of the exponential of the input value and the sum of exponential values is the output of the softmax function.</a:t>
            </a:r>
            <a:endParaRPr/>
          </a:p>
        </p:txBody>
      </p:sp>
      <p:sp>
        <p:nvSpPr>
          <p:cNvPr id="819" name="Google Shape;819;p78"/>
          <p:cNvSpPr txBox="1"/>
          <p:nvPr>
            <p:ph type="title"/>
          </p:nvPr>
        </p:nvSpPr>
        <p:spPr>
          <a:xfrm>
            <a:off x="812800" y="365125"/>
            <a:ext cx="90439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IS SOFTMAX FUNCTION </a:t>
            </a:r>
            <a:br>
              <a:rPr lang="en-US" sz="4000">
                <a:solidFill>
                  <a:srgbClr val="00468D"/>
                </a:solidFill>
                <a:latin typeface="Arial"/>
                <a:ea typeface="Arial"/>
                <a:cs typeface="Arial"/>
                <a:sym typeface="Arial"/>
              </a:rPr>
            </a:br>
            <a:r>
              <a:rPr lang="en-US" sz="4000">
                <a:solidFill>
                  <a:srgbClr val="00468D"/>
                </a:solidFill>
                <a:latin typeface="Arial"/>
                <a:ea typeface="Arial"/>
                <a:cs typeface="Arial"/>
                <a:sym typeface="Arial"/>
              </a:rPr>
              <a:t>(FOR MULTIPLE CLASSIFICATION)?</a:t>
            </a:r>
            <a:endParaRPr sz="4000">
              <a:solidFill>
                <a:srgbClr val="00468D"/>
              </a:solidFill>
              <a:latin typeface="Arial"/>
              <a:ea typeface="Arial"/>
              <a:cs typeface="Arial"/>
              <a:sym typeface="Arial"/>
            </a:endParaRPr>
          </a:p>
        </p:txBody>
      </p:sp>
      <p:pic>
        <p:nvPicPr>
          <p:cNvPr id="820" name="Google Shape;820;p78"/>
          <p:cNvPicPr preferRelativeResize="0"/>
          <p:nvPr/>
        </p:nvPicPr>
        <p:blipFill rotWithShape="1">
          <a:blip r:embed="rId3">
            <a:alphaModFix/>
          </a:blip>
          <a:srcRect b="0" l="0" r="0" t="0"/>
          <a:stretch/>
        </p:blipFill>
        <p:spPr>
          <a:xfrm>
            <a:off x="5936479" y="3209726"/>
            <a:ext cx="3920309" cy="2089406"/>
          </a:xfrm>
          <a:prstGeom prst="rect">
            <a:avLst/>
          </a:prstGeom>
          <a:noFill/>
          <a:ln>
            <a:noFill/>
          </a:ln>
        </p:spPr>
      </p:pic>
      <p:pic>
        <p:nvPicPr>
          <p:cNvPr id="821" name="Google Shape;821;p78"/>
          <p:cNvPicPr preferRelativeResize="0"/>
          <p:nvPr/>
        </p:nvPicPr>
        <p:blipFill rotWithShape="1">
          <a:blip r:embed="rId4">
            <a:alphaModFix/>
          </a:blip>
          <a:srcRect b="0" l="0" r="0" t="0"/>
          <a:stretch/>
        </p:blipFill>
        <p:spPr>
          <a:xfrm>
            <a:off x="812800" y="3209726"/>
            <a:ext cx="4622756" cy="2089406"/>
          </a:xfrm>
          <a:prstGeom prst="rect">
            <a:avLst/>
          </a:prstGeom>
          <a:noFill/>
          <a:ln>
            <a:noFill/>
          </a:ln>
        </p:spPr>
      </p:pic>
      <p:pic>
        <p:nvPicPr>
          <p:cNvPr id="822" name="Google Shape;822;p78"/>
          <p:cNvPicPr preferRelativeResize="0"/>
          <p:nvPr/>
        </p:nvPicPr>
        <p:blipFill rotWithShape="1">
          <a:blip r:embed="rId5">
            <a:alphaModFix/>
          </a:blip>
          <a:srcRect b="0" l="0" r="0" t="0"/>
          <a:stretch/>
        </p:blipFill>
        <p:spPr>
          <a:xfrm>
            <a:off x="0" y="-26633"/>
            <a:ext cx="1592718" cy="655377"/>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79"/>
          <p:cNvSpPr txBox="1"/>
          <p:nvPr>
            <p:ph type="title"/>
          </p:nvPr>
        </p:nvSpPr>
        <p:spPr>
          <a:xfrm>
            <a:off x="812324" y="630315"/>
            <a:ext cx="9044887" cy="106037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ACTIVATION FUNCTION EXAMPLE</a:t>
            </a:r>
            <a:endParaRPr sz="4000">
              <a:solidFill>
                <a:srgbClr val="00468D"/>
              </a:solidFill>
              <a:latin typeface="Arial"/>
              <a:ea typeface="Arial"/>
              <a:cs typeface="Arial"/>
              <a:sym typeface="Arial"/>
            </a:endParaRPr>
          </a:p>
        </p:txBody>
      </p:sp>
      <p:pic>
        <p:nvPicPr>
          <p:cNvPr id="828" name="Google Shape;828;p79"/>
          <p:cNvPicPr preferRelativeResize="0"/>
          <p:nvPr>
            <p:ph idx="1" type="body"/>
          </p:nvPr>
        </p:nvPicPr>
        <p:blipFill rotWithShape="1">
          <a:blip r:embed="rId3">
            <a:alphaModFix/>
          </a:blip>
          <a:srcRect b="0" l="0" r="0" t="0"/>
          <a:stretch/>
        </p:blipFill>
        <p:spPr>
          <a:xfrm>
            <a:off x="811636" y="1752832"/>
            <a:ext cx="9045575" cy="4188183"/>
          </a:xfrm>
          <a:prstGeom prst="rect">
            <a:avLst/>
          </a:prstGeom>
          <a:noFill/>
          <a:ln>
            <a:noFill/>
          </a:ln>
        </p:spPr>
      </p:pic>
      <p:pic>
        <p:nvPicPr>
          <p:cNvPr id="829" name="Google Shape;829;p79"/>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8"/>
          <p:cNvSpPr txBox="1"/>
          <p:nvPr>
            <p:ph type="title"/>
          </p:nvPr>
        </p:nvSpPr>
        <p:spPr>
          <a:xfrm>
            <a:off x="812323" y="365125"/>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WHY IS DEEP LEARNING IMPORTANT?</a:t>
            </a:r>
            <a:endParaRPr sz="3600">
              <a:solidFill>
                <a:srgbClr val="00468D"/>
              </a:solidFill>
              <a:latin typeface="Arial"/>
              <a:ea typeface="Arial"/>
              <a:cs typeface="Arial"/>
              <a:sym typeface="Arial"/>
            </a:endParaRPr>
          </a:p>
        </p:txBody>
      </p:sp>
      <p:sp>
        <p:nvSpPr>
          <p:cNvPr id="283" name="Google Shape;283;p8"/>
          <p:cNvSpPr txBox="1"/>
          <p:nvPr>
            <p:ph idx="1" type="body"/>
          </p:nvPr>
        </p:nvSpPr>
        <p:spPr>
          <a:xfrm>
            <a:off x="812323" y="1690688"/>
            <a:ext cx="9044887" cy="4079783"/>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00"/>
              </a:buClr>
              <a:buSzPts val="2000"/>
              <a:buChar char="•"/>
            </a:pPr>
            <a:r>
              <a:rPr b="0" i="0" lang="en-US" sz="2000">
                <a:solidFill>
                  <a:srgbClr val="000000"/>
                </a:solidFill>
              </a:rPr>
              <a:t>It contributes heavily towards making our daily lives more convenient, and this trend will grow in the future. Whether it is parking assistance through technology or face recognition at the airport, deep learning is fueling a lot of automation in today’s world.</a:t>
            </a:r>
            <a:endParaRPr/>
          </a:p>
          <a:p>
            <a:pPr indent="-228600" lvl="0" marL="228600" rtl="0" algn="l">
              <a:lnSpc>
                <a:spcPct val="90000"/>
              </a:lnSpc>
              <a:spcBef>
                <a:spcPts val="1000"/>
              </a:spcBef>
              <a:spcAft>
                <a:spcPts val="0"/>
              </a:spcAft>
              <a:buClr>
                <a:srgbClr val="000000"/>
              </a:buClr>
              <a:buSzPts val="2000"/>
              <a:buChar char="•"/>
            </a:pPr>
            <a:r>
              <a:rPr b="0" i="0" lang="en-US" sz="2000">
                <a:solidFill>
                  <a:srgbClr val="000000"/>
                </a:solidFill>
              </a:rPr>
              <a:t> </a:t>
            </a:r>
            <a:r>
              <a:rPr lang="en-US" sz="2000">
                <a:solidFill>
                  <a:srgbClr val="000000"/>
                </a:solidFill>
              </a:rPr>
              <a:t>D</a:t>
            </a:r>
            <a:r>
              <a:rPr b="0" i="0" lang="en-US" sz="2000">
                <a:solidFill>
                  <a:srgbClr val="000000"/>
                </a:solidFill>
              </a:rPr>
              <a:t>eep learning’s relevance can be linked most to the fact that our world is generating exponential amounts of data today, which needs structuring on a large scale. </a:t>
            </a:r>
            <a:endParaRPr/>
          </a:p>
          <a:p>
            <a:pPr indent="-228600" lvl="0" marL="228600" rtl="0" algn="l">
              <a:lnSpc>
                <a:spcPct val="90000"/>
              </a:lnSpc>
              <a:spcBef>
                <a:spcPts val="1000"/>
              </a:spcBef>
              <a:spcAft>
                <a:spcPts val="0"/>
              </a:spcAft>
              <a:buClr>
                <a:srgbClr val="000000"/>
              </a:buClr>
              <a:buSzPts val="2000"/>
              <a:buChar char="•"/>
            </a:pPr>
            <a:r>
              <a:rPr b="0" i="0" lang="en-US" sz="2000">
                <a:solidFill>
                  <a:srgbClr val="000000"/>
                </a:solidFill>
              </a:rPr>
              <a:t>Deep learning uses the growing volume and availability of data has been most aptly. All the information collected from these data is used to achieve accurate results through iterative learning models.</a:t>
            </a:r>
            <a:endParaRPr sz="2000"/>
          </a:p>
          <a:p>
            <a:pPr indent="-228600" lvl="0" marL="228600" rtl="0" algn="l">
              <a:lnSpc>
                <a:spcPct val="90000"/>
              </a:lnSpc>
              <a:spcBef>
                <a:spcPts val="1000"/>
              </a:spcBef>
              <a:spcAft>
                <a:spcPts val="0"/>
              </a:spcAft>
              <a:buClr>
                <a:srgbClr val="000000"/>
              </a:buClr>
              <a:buSzPts val="2000"/>
              <a:buChar char="•"/>
            </a:pPr>
            <a:r>
              <a:rPr b="0" i="0" lang="en-US" sz="2000">
                <a:solidFill>
                  <a:srgbClr val="000000"/>
                </a:solidFill>
              </a:rPr>
              <a:t>The repeated analysis of massive datasets eradicates errors and discrepancies in findings which eventually leads to a reliable conclusion. </a:t>
            </a:r>
            <a:endParaRPr/>
          </a:p>
          <a:p>
            <a:pPr indent="-228600" lvl="0" marL="228600" rtl="0" algn="l">
              <a:lnSpc>
                <a:spcPct val="90000"/>
              </a:lnSpc>
              <a:spcBef>
                <a:spcPts val="1000"/>
              </a:spcBef>
              <a:spcAft>
                <a:spcPts val="0"/>
              </a:spcAft>
              <a:buClr>
                <a:srgbClr val="000000"/>
              </a:buClr>
              <a:buSzPts val="2000"/>
              <a:buChar char="•"/>
            </a:pPr>
            <a:r>
              <a:rPr b="0" i="0" lang="en-US" sz="2000">
                <a:solidFill>
                  <a:srgbClr val="000000"/>
                </a:solidFill>
              </a:rPr>
              <a:t>Deep learning will continue to make an impact in both business and personal spaces and create a lot of job opportunities in the upcoming time. </a:t>
            </a:r>
            <a:endParaRPr sz="2000"/>
          </a:p>
        </p:txBody>
      </p:sp>
      <p:pic>
        <p:nvPicPr>
          <p:cNvPr id="284" name="Google Shape;284;p8"/>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80"/>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ARE LOSS FUNCTIONS?</a:t>
            </a:r>
            <a:endParaRPr/>
          </a:p>
        </p:txBody>
      </p:sp>
      <p:sp>
        <p:nvSpPr>
          <p:cNvPr id="835" name="Google Shape;835;p80"/>
          <p:cNvSpPr txBox="1"/>
          <p:nvPr>
            <p:ph idx="1" type="body"/>
          </p:nvPr>
        </p:nvSpPr>
        <p:spPr>
          <a:xfrm>
            <a:off x="838200" y="1930400"/>
            <a:ext cx="9044887" cy="3316303"/>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3A3B41"/>
              </a:buClr>
              <a:buSzPts val="2000"/>
              <a:buFont typeface="Arial"/>
              <a:buChar char="•"/>
            </a:pPr>
            <a:r>
              <a:rPr b="0" i="0" lang="en-US" sz="2000">
                <a:solidFill>
                  <a:srgbClr val="3A3B41"/>
                </a:solidFill>
              </a:rPr>
              <a:t>A loss function measures how good a neural network model is in performing a certain task, which in most cases is regression or classification.</a:t>
            </a:r>
            <a:endParaRPr/>
          </a:p>
          <a:p>
            <a:pPr indent="-228600" lvl="0" marL="228600" rtl="0" algn="l">
              <a:lnSpc>
                <a:spcPct val="90000"/>
              </a:lnSpc>
              <a:spcBef>
                <a:spcPts val="1000"/>
              </a:spcBef>
              <a:spcAft>
                <a:spcPts val="0"/>
              </a:spcAft>
              <a:buClr>
                <a:srgbClr val="3A3B41"/>
              </a:buClr>
              <a:buSzPts val="2000"/>
              <a:buFont typeface="Arial"/>
              <a:buChar char="•"/>
            </a:pPr>
            <a:r>
              <a:rPr b="0" i="0" lang="en-US" sz="2000">
                <a:solidFill>
                  <a:srgbClr val="3A3B41"/>
                </a:solidFill>
              </a:rPr>
              <a:t>We must minimize the value of the loss function during the backpropagation step in order to make the neural network better.</a:t>
            </a:r>
            <a:endParaRPr/>
          </a:p>
          <a:p>
            <a:pPr indent="-228600" lvl="0" marL="228600" rtl="0" algn="l">
              <a:lnSpc>
                <a:spcPct val="90000"/>
              </a:lnSpc>
              <a:spcBef>
                <a:spcPts val="1000"/>
              </a:spcBef>
              <a:spcAft>
                <a:spcPts val="0"/>
              </a:spcAft>
              <a:buClr>
                <a:srgbClr val="3A3B41"/>
              </a:buClr>
              <a:buSzPts val="2000"/>
              <a:buFont typeface="Arial"/>
              <a:buChar char="•"/>
            </a:pPr>
            <a:r>
              <a:rPr b="0" i="0" lang="en-US" sz="2000">
                <a:solidFill>
                  <a:srgbClr val="3A3B41"/>
                </a:solidFill>
              </a:rPr>
              <a:t>We only use the cross-entropy loss function in classification tasks when we want the neural network to predict probabilities.</a:t>
            </a:r>
            <a:endParaRPr/>
          </a:p>
          <a:p>
            <a:pPr indent="-228600" lvl="0" marL="228600" rtl="0" algn="l">
              <a:lnSpc>
                <a:spcPct val="90000"/>
              </a:lnSpc>
              <a:spcBef>
                <a:spcPts val="1000"/>
              </a:spcBef>
              <a:spcAft>
                <a:spcPts val="0"/>
              </a:spcAft>
              <a:buClr>
                <a:srgbClr val="3A3B41"/>
              </a:buClr>
              <a:buSzPts val="2000"/>
              <a:buFont typeface="Arial"/>
              <a:buChar char="•"/>
            </a:pPr>
            <a:r>
              <a:rPr b="0" i="0" lang="en-US" sz="2000">
                <a:solidFill>
                  <a:srgbClr val="3A3B41"/>
                </a:solidFill>
              </a:rPr>
              <a:t>For regression tasks, when we want the network to predict continuous numbers, we must use the mean squared error loss function.</a:t>
            </a:r>
            <a:endParaRPr/>
          </a:p>
          <a:p>
            <a:pPr indent="-228600" lvl="0" marL="228600" rtl="0" algn="l">
              <a:lnSpc>
                <a:spcPct val="90000"/>
              </a:lnSpc>
              <a:spcBef>
                <a:spcPts val="1000"/>
              </a:spcBef>
              <a:spcAft>
                <a:spcPts val="0"/>
              </a:spcAft>
              <a:buClr>
                <a:srgbClr val="3A3B41"/>
              </a:buClr>
              <a:buSzPts val="2000"/>
              <a:buFont typeface="Arial"/>
              <a:buChar char="•"/>
            </a:pPr>
            <a:r>
              <a:rPr b="0" i="0" lang="en-US" sz="2000">
                <a:solidFill>
                  <a:srgbClr val="3A3B41"/>
                </a:solidFill>
              </a:rPr>
              <a:t>We use mean absolute percentage error loss function during demand forecasting to keep an eye on the performance of the network during training time.</a:t>
            </a:r>
            <a:endParaRPr/>
          </a:p>
        </p:txBody>
      </p:sp>
      <p:pic>
        <p:nvPicPr>
          <p:cNvPr id="836" name="Google Shape;836;p80"/>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81"/>
          <p:cNvSpPr txBox="1"/>
          <p:nvPr>
            <p:ph type="title"/>
          </p:nvPr>
        </p:nvSpPr>
        <p:spPr>
          <a:xfrm>
            <a:off x="812324" y="630315"/>
            <a:ext cx="9044887" cy="106037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LOSS FUNCTIONS FOR REGRESSION</a:t>
            </a:r>
            <a:endParaRPr/>
          </a:p>
        </p:txBody>
      </p:sp>
      <p:sp>
        <p:nvSpPr>
          <p:cNvPr id="842" name="Google Shape;842;p81"/>
          <p:cNvSpPr txBox="1"/>
          <p:nvPr>
            <p:ph idx="1" type="body"/>
          </p:nvPr>
        </p:nvSpPr>
        <p:spPr>
          <a:xfrm>
            <a:off x="812324" y="1690688"/>
            <a:ext cx="9044887" cy="3866718"/>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b="0" i="0" lang="en-US" sz="2000"/>
              <a:t>Regression involves predicting a specific value that is continuous in nature. Estimating the price of a house or predicting stock prices are examples of regression because one works towards building a model that would predict a real-valued quantity.</a:t>
            </a:r>
            <a:endParaRPr/>
          </a:p>
          <a:p>
            <a:pPr indent="-228600" lvl="0" marL="228600" rtl="0" algn="l">
              <a:lnSpc>
                <a:spcPct val="90000"/>
              </a:lnSpc>
              <a:spcBef>
                <a:spcPts val="1000"/>
              </a:spcBef>
              <a:spcAft>
                <a:spcPts val="0"/>
              </a:spcAft>
              <a:buClr>
                <a:schemeClr val="dk1"/>
              </a:buClr>
              <a:buSzPts val="2000"/>
              <a:buChar char="•"/>
            </a:pPr>
            <a:r>
              <a:rPr b="0" i="0" lang="en-US" sz="2000"/>
              <a:t>some loss functions which can be used for regression problems and try to draw comparisons among them.</a:t>
            </a:r>
            <a:endParaRPr/>
          </a:p>
          <a:p>
            <a:pPr indent="-228600" lvl="0" marL="228600" rtl="0" algn="l">
              <a:lnSpc>
                <a:spcPct val="90000"/>
              </a:lnSpc>
              <a:spcBef>
                <a:spcPts val="1000"/>
              </a:spcBef>
              <a:spcAft>
                <a:spcPts val="0"/>
              </a:spcAft>
              <a:buClr>
                <a:srgbClr val="0A0B09"/>
              </a:buClr>
              <a:buSzPts val="2000"/>
              <a:buFont typeface="Noto Sans Symbols"/>
              <a:buChar char="⮚"/>
            </a:pPr>
            <a:r>
              <a:rPr b="0" i="0" lang="en-US" sz="2000">
                <a:solidFill>
                  <a:srgbClr val="0A0B09"/>
                </a:solidFill>
              </a:rPr>
              <a:t>Mean Absolute Error (MAE)</a:t>
            </a:r>
            <a:endParaRPr/>
          </a:p>
          <a:p>
            <a:pPr indent="-228600" lvl="0" marL="228600" rtl="0" algn="l">
              <a:lnSpc>
                <a:spcPct val="90000"/>
              </a:lnSpc>
              <a:spcBef>
                <a:spcPts val="1000"/>
              </a:spcBef>
              <a:spcAft>
                <a:spcPts val="0"/>
              </a:spcAft>
              <a:buClr>
                <a:srgbClr val="0A0B09"/>
              </a:buClr>
              <a:buSzPts val="2000"/>
              <a:buFont typeface="Noto Sans Symbols"/>
              <a:buChar char="⮚"/>
            </a:pPr>
            <a:r>
              <a:rPr b="0" i="0" lang="en-US" sz="2000">
                <a:solidFill>
                  <a:srgbClr val="0A0B09"/>
                </a:solidFill>
              </a:rPr>
              <a:t>Mean Squared Error (MSE)</a:t>
            </a:r>
            <a:endParaRPr/>
          </a:p>
          <a:p>
            <a:pPr indent="-228600" lvl="0" marL="228600" rtl="0" algn="l">
              <a:lnSpc>
                <a:spcPct val="90000"/>
              </a:lnSpc>
              <a:spcBef>
                <a:spcPts val="1000"/>
              </a:spcBef>
              <a:spcAft>
                <a:spcPts val="0"/>
              </a:spcAft>
              <a:buClr>
                <a:srgbClr val="0A0B09"/>
              </a:buClr>
              <a:buSzPts val="2000"/>
              <a:buFont typeface="Noto Sans Symbols"/>
              <a:buChar char="⮚"/>
            </a:pPr>
            <a:r>
              <a:rPr b="0" i="0" lang="en-US" sz="2000">
                <a:solidFill>
                  <a:srgbClr val="0A0B09"/>
                </a:solidFill>
              </a:rPr>
              <a:t>Mean Bias Error (MBE)</a:t>
            </a:r>
            <a:endParaRPr/>
          </a:p>
          <a:p>
            <a:pPr indent="-228600" lvl="0" marL="228600" rtl="0" algn="l">
              <a:lnSpc>
                <a:spcPct val="90000"/>
              </a:lnSpc>
              <a:spcBef>
                <a:spcPts val="1000"/>
              </a:spcBef>
              <a:spcAft>
                <a:spcPts val="0"/>
              </a:spcAft>
              <a:buClr>
                <a:srgbClr val="0A0B09"/>
              </a:buClr>
              <a:buSzPts val="2000"/>
              <a:buFont typeface="Noto Sans Symbols"/>
              <a:buChar char="⮚"/>
            </a:pPr>
            <a:r>
              <a:rPr b="0" i="0" lang="en-US" sz="2000">
                <a:solidFill>
                  <a:srgbClr val="0A0B09"/>
                </a:solidFill>
              </a:rPr>
              <a:t>Mean Squared Logarithmic Error (MSLE)</a:t>
            </a:r>
            <a:endParaRPr/>
          </a:p>
          <a:p>
            <a:pPr indent="-228600" lvl="0" marL="228600" rtl="0" algn="l">
              <a:lnSpc>
                <a:spcPct val="90000"/>
              </a:lnSpc>
              <a:spcBef>
                <a:spcPts val="1000"/>
              </a:spcBef>
              <a:spcAft>
                <a:spcPts val="0"/>
              </a:spcAft>
              <a:buClr>
                <a:srgbClr val="0A0B09"/>
              </a:buClr>
              <a:buSzPts val="2000"/>
              <a:buFont typeface="Noto Sans Symbols"/>
              <a:buChar char="⮚"/>
            </a:pPr>
            <a:r>
              <a:rPr b="0" i="0" lang="en-US" sz="2000">
                <a:solidFill>
                  <a:srgbClr val="0A0B09"/>
                </a:solidFill>
              </a:rPr>
              <a:t>Huber Loss</a:t>
            </a:r>
            <a:endParaRPr/>
          </a:p>
        </p:txBody>
      </p:sp>
      <p:pic>
        <p:nvPicPr>
          <p:cNvPr id="843" name="Google Shape;843;p81"/>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82"/>
          <p:cNvSpPr txBox="1"/>
          <p:nvPr>
            <p:ph type="title"/>
          </p:nvPr>
        </p:nvSpPr>
        <p:spPr>
          <a:xfrm>
            <a:off x="812324" y="652462"/>
            <a:ext cx="9044887"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MEAN ABSOLUTE ERROR (MAE)</a:t>
            </a:r>
            <a:endParaRPr/>
          </a:p>
        </p:txBody>
      </p:sp>
      <p:sp>
        <p:nvSpPr>
          <p:cNvPr id="849" name="Google Shape;849;p82"/>
          <p:cNvSpPr txBox="1"/>
          <p:nvPr>
            <p:ph idx="1" type="body"/>
          </p:nvPr>
        </p:nvSpPr>
        <p:spPr>
          <a:xfrm>
            <a:off x="812324" y="1690688"/>
            <a:ext cx="9044887" cy="480776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Mean Absolute Error (also called L1 loss)</a:t>
            </a:r>
            <a:r>
              <a:rPr i="0" lang="en-US" sz="2000"/>
              <a:t> is one of the most simple yet robust loss functions used for regression models.</a:t>
            </a:r>
            <a:endParaRPr/>
          </a:p>
          <a:p>
            <a:pPr indent="-228600" lvl="0" marL="228600" rtl="0" algn="l">
              <a:lnSpc>
                <a:spcPct val="90000"/>
              </a:lnSpc>
              <a:spcBef>
                <a:spcPts val="1000"/>
              </a:spcBef>
              <a:spcAft>
                <a:spcPts val="0"/>
              </a:spcAft>
              <a:buClr>
                <a:schemeClr val="dk1"/>
              </a:buClr>
              <a:buSzPts val="2000"/>
              <a:buChar char="•"/>
            </a:pPr>
            <a:r>
              <a:rPr i="0" lang="en-US" sz="2000"/>
              <a:t>Regression problems may have variables that are not strictly </a:t>
            </a:r>
            <a:r>
              <a:rPr lang="en-US" sz="2000"/>
              <a:t>Gaussian in nature</a:t>
            </a:r>
            <a:r>
              <a:rPr i="0" lang="en-US" sz="2000"/>
              <a:t> due to the presence of outliers (values that are very different from the rest of the data). Mean Absolute Error would be an ideal option in such cases because it does not take into account the direction of the outliers (unrealistically high positive or negative values).</a:t>
            </a:r>
            <a:endParaRPr/>
          </a:p>
          <a:p>
            <a:pPr indent="-228600" lvl="0" marL="228600" rtl="0" algn="l">
              <a:lnSpc>
                <a:spcPct val="90000"/>
              </a:lnSpc>
              <a:spcBef>
                <a:spcPts val="1000"/>
              </a:spcBef>
              <a:spcAft>
                <a:spcPts val="0"/>
              </a:spcAft>
              <a:buClr>
                <a:schemeClr val="dk1"/>
              </a:buClr>
              <a:buSzPts val="2000"/>
              <a:buChar char="•"/>
            </a:pPr>
            <a:r>
              <a:rPr i="0" lang="en-US" sz="2000"/>
              <a:t>As the name suggests, MAE takes the average sum of the absolute differences between the actual and the predicted values. For a data point x</a:t>
            </a:r>
            <a:r>
              <a:rPr baseline="-25000" i="0" lang="en-US" sz="2000"/>
              <a:t>i</a:t>
            </a:r>
            <a:r>
              <a:rPr i="0" lang="en-US" sz="2000"/>
              <a:t> and its predicted value y</a:t>
            </a:r>
            <a:r>
              <a:rPr baseline="-25000" i="0" lang="en-US" sz="2000"/>
              <a:t>i</a:t>
            </a:r>
            <a:r>
              <a:rPr i="0" lang="en-US" sz="2000"/>
              <a:t>, n being the total number of data points in the dataset, the mean absolute error is defined as:</a:t>
            </a:r>
            <a:endParaRPr/>
          </a:p>
          <a:p>
            <a:pPr indent="0" lvl="0" marL="0" rtl="0" algn="l">
              <a:lnSpc>
                <a:spcPct val="90000"/>
              </a:lnSpc>
              <a:spcBef>
                <a:spcPts val="1000"/>
              </a:spcBef>
              <a:spcAft>
                <a:spcPts val="0"/>
              </a:spcAft>
              <a:buClr>
                <a:schemeClr val="dk1"/>
              </a:buClr>
              <a:buSzPts val="2000"/>
              <a:buNone/>
            </a:pPr>
            <a:br>
              <a:rPr lang="en-US" sz="2000"/>
            </a:b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p:txBody>
      </p:sp>
      <p:pic>
        <p:nvPicPr>
          <p:cNvPr descr="MAE" id="850" name="Google Shape;850;p82"/>
          <p:cNvPicPr preferRelativeResize="0"/>
          <p:nvPr/>
        </p:nvPicPr>
        <p:blipFill rotWithShape="1">
          <a:blip r:embed="rId3">
            <a:alphaModFix/>
          </a:blip>
          <a:srcRect b="17037" l="0" r="6217" t="0"/>
          <a:stretch/>
        </p:blipFill>
        <p:spPr>
          <a:xfrm>
            <a:off x="2726396" y="5105629"/>
            <a:ext cx="5216741" cy="1201136"/>
          </a:xfrm>
          <a:prstGeom prst="rect">
            <a:avLst/>
          </a:prstGeom>
          <a:noFill/>
          <a:ln>
            <a:noFill/>
          </a:ln>
        </p:spPr>
      </p:pic>
      <p:pic>
        <p:nvPicPr>
          <p:cNvPr id="851" name="Google Shape;851;p82"/>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83"/>
          <p:cNvSpPr txBox="1"/>
          <p:nvPr>
            <p:ph type="title"/>
          </p:nvPr>
        </p:nvSpPr>
        <p:spPr>
          <a:xfrm>
            <a:off x="812324" y="652462"/>
            <a:ext cx="9044887"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MEAN SQUARED ERROR (MSE)</a:t>
            </a:r>
            <a:endParaRPr/>
          </a:p>
        </p:txBody>
      </p:sp>
      <p:sp>
        <p:nvSpPr>
          <p:cNvPr id="857" name="Google Shape;857;p83"/>
          <p:cNvSpPr txBox="1"/>
          <p:nvPr>
            <p:ph idx="1" type="body"/>
          </p:nvPr>
        </p:nvSpPr>
        <p:spPr>
          <a:xfrm>
            <a:off x="812324" y="1690688"/>
            <a:ext cx="9044887" cy="369804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Mean Squared Error (also called L2 loss)</a:t>
            </a:r>
            <a:r>
              <a:rPr b="0" i="0" lang="en-US" sz="2000"/>
              <a:t> is almost every data scientist’s preference when it comes to loss functions for regression. This is because most variables can be modeled into a Gaussian distribution.</a:t>
            </a:r>
            <a:endParaRPr/>
          </a:p>
          <a:p>
            <a:pPr indent="-228600" lvl="0" marL="228600" rtl="0" algn="l">
              <a:lnSpc>
                <a:spcPct val="90000"/>
              </a:lnSpc>
              <a:spcBef>
                <a:spcPts val="1000"/>
              </a:spcBef>
              <a:spcAft>
                <a:spcPts val="0"/>
              </a:spcAft>
              <a:buClr>
                <a:schemeClr val="dk1"/>
              </a:buClr>
              <a:buSzPts val="2000"/>
              <a:buChar char="•"/>
            </a:pPr>
            <a:r>
              <a:rPr b="0" i="0" lang="en-US" sz="2000"/>
              <a:t>Mean Squared Error is the average of the squared differences between the actual and the predicted values. For a data point Y</a:t>
            </a:r>
            <a:r>
              <a:rPr b="0" baseline="-25000" i="0" lang="en-US" sz="2000"/>
              <a:t>i</a:t>
            </a:r>
            <a:r>
              <a:rPr b="0" i="0" lang="en-US" sz="2000"/>
              <a:t> and its predicted value Ŷ</a:t>
            </a:r>
            <a:r>
              <a:rPr b="0" baseline="-25000" i="0" lang="en-US" sz="2000"/>
              <a:t>i</a:t>
            </a:r>
            <a:r>
              <a:rPr b="0" i="0" lang="en-US" sz="2000"/>
              <a:t>, where n is the total number of data points in the dataset, the mean squared error is defined as:</a:t>
            </a:r>
            <a:endParaRPr/>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b="0" i="0" sz="2000"/>
          </a:p>
          <a:p>
            <a:pPr indent="-101600" lvl="0" marL="228600" rtl="0" algn="l">
              <a:lnSpc>
                <a:spcPct val="90000"/>
              </a:lnSpc>
              <a:spcBef>
                <a:spcPts val="1000"/>
              </a:spcBef>
              <a:spcAft>
                <a:spcPts val="0"/>
              </a:spcAft>
              <a:buClr>
                <a:schemeClr val="dk1"/>
              </a:buClr>
              <a:buSzPts val="2000"/>
              <a:buNone/>
            </a:pPr>
            <a:r>
              <a:t/>
            </a:r>
            <a:endParaRPr sz="2000"/>
          </a:p>
        </p:txBody>
      </p:sp>
      <p:pic>
        <p:nvPicPr>
          <p:cNvPr descr="MSE" id="858" name="Google Shape;858;p83"/>
          <p:cNvPicPr preferRelativeResize="0"/>
          <p:nvPr/>
        </p:nvPicPr>
        <p:blipFill rotWithShape="1">
          <a:blip r:embed="rId3">
            <a:alphaModFix/>
          </a:blip>
          <a:srcRect b="0" l="0" r="0" t="0"/>
          <a:stretch/>
        </p:blipFill>
        <p:spPr>
          <a:xfrm>
            <a:off x="2453454" y="3874257"/>
            <a:ext cx="5762625" cy="1514475"/>
          </a:xfrm>
          <a:prstGeom prst="rect">
            <a:avLst/>
          </a:prstGeom>
          <a:noFill/>
          <a:ln>
            <a:noFill/>
          </a:ln>
        </p:spPr>
      </p:pic>
      <p:pic>
        <p:nvPicPr>
          <p:cNvPr id="859" name="Google Shape;859;p83"/>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84"/>
          <p:cNvSpPr txBox="1"/>
          <p:nvPr>
            <p:ph type="title"/>
          </p:nvPr>
        </p:nvSpPr>
        <p:spPr>
          <a:xfrm>
            <a:off x="812324" y="568171"/>
            <a:ext cx="9044887" cy="112251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MEAN BIAS ERROR (MBE)</a:t>
            </a:r>
            <a:endParaRPr/>
          </a:p>
        </p:txBody>
      </p:sp>
      <p:sp>
        <p:nvSpPr>
          <p:cNvPr id="865" name="Google Shape;865;p84"/>
          <p:cNvSpPr txBox="1"/>
          <p:nvPr>
            <p:ph idx="1" type="body"/>
          </p:nvPr>
        </p:nvSpPr>
        <p:spPr>
          <a:xfrm>
            <a:off x="838200" y="1930398"/>
            <a:ext cx="9044887" cy="4359431"/>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Mean Bias Error is used to calculate the average bias in the model. Bias, in a nutshell, is </a:t>
            </a:r>
            <a:r>
              <a:rPr lang="en-US" sz="2000"/>
              <a:t>overestimating or underestimating a parameter</a:t>
            </a:r>
            <a:r>
              <a:rPr b="0" i="0" lang="en-US" sz="2000"/>
              <a:t>. Corrective measures can be taken to reduce the bias post-evaluating the model using MBE.</a:t>
            </a:r>
            <a:endParaRPr/>
          </a:p>
          <a:p>
            <a:pPr indent="-228600" lvl="0" marL="228600" rtl="0" algn="l">
              <a:lnSpc>
                <a:spcPct val="90000"/>
              </a:lnSpc>
              <a:spcBef>
                <a:spcPts val="1000"/>
              </a:spcBef>
              <a:spcAft>
                <a:spcPts val="0"/>
              </a:spcAft>
              <a:buClr>
                <a:schemeClr val="dk1"/>
              </a:buClr>
              <a:buSzPts val="2000"/>
              <a:buChar char="•"/>
            </a:pPr>
            <a:r>
              <a:rPr b="0" i="0" lang="en-US" sz="2000"/>
              <a:t>Mean Bias Error takes the actual difference between the target and the predicted value, and not the absolute difference. One has to be cautious as the positive and the negative errors could cancel each other out, which is why it is one of the lesser-used loss functions.</a:t>
            </a:r>
            <a:endParaRPr/>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b="0" i="0" lang="en-US" sz="2000"/>
              <a:t>Where y</a:t>
            </a:r>
            <a:r>
              <a:rPr b="0" baseline="-25000" i="0" lang="en-US" sz="2000"/>
              <a:t>i</a:t>
            </a:r>
            <a:r>
              <a:rPr b="0" i="0" lang="en-US" sz="2000"/>
              <a:t> is the true value, ŷ</a:t>
            </a:r>
            <a:r>
              <a:rPr b="0" baseline="-25000" i="0" lang="en-US" sz="2000"/>
              <a:t>i</a:t>
            </a:r>
            <a:r>
              <a:rPr b="0" i="0" lang="en-US" sz="2000"/>
              <a:t> is the predicted value and ‘n’ is the total number of data points in the dataset.</a:t>
            </a:r>
            <a:endParaRPr sz="2000"/>
          </a:p>
          <a:p>
            <a:pPr indent="-101600" lvl="0" marL="228600" rtl="0" algn="l">
              <a:lnSpc>
                <a:spcPct val="90000"/>
              </a:lnSpc>
              <a:spcBef>
                <a:spcPts val="1000"/>
              </a:spcBef>
              <a:spcAft>
                <a:spcPts val="0"/>
              </a:spcAft>
              <a:buClr>
                <a:schemeClr val="dk1"/>
              </a:buClr>
              <a:buSzPts val="2000"/>
              <a:buNone/>
            </a:pPr>
            <a:r>
              <a:t/>
            </a:r>
            <a:endParaRPr sz="2000"/>
          </a:p>
        </p:txBody>
      </p:sp>
      <p:pic>
        <p:nvPicPr>
          <p:cNvPr descr="MBE" id="866" name="Google Shape;866;p84"/>
          <p:cNvPicPr preferRelativeResize="0"/>
          <p:nvPr/>
        </p:nvPicPr>
        <p:blipFill rotWithShape="1">
          <a:blip r:embed="rId3">
            <a:alphaModFix/>
          </a:blip>
          <a:srcRect b="0" l="0" r="0" t="0"/>
          <a:stretch/>
        </p:blipFill>
        <p:spPr>
          <a:xfrm>
            <a:off x="2972567" y="4133712"/>
            <a:ext cx="4724400" cy="1076325"/>
          </a:xfrm>
          <a:prstGeom prst="rect">
            <a:avLst/>
          </a:prstGeom>
          <a:noFill/>
          <a:ln>
            <a:noFill/>
          </a:ln>
        </p:spPr>
      </p:pic>
      <p:pic>
        <p:nvPicPr>
          <p:cNvPr id="867" name="Google Shape;867;p84"/>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85"/>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Arial"/>
              <a:buNone/>
            </a:pPr>
            <a:r>
              <a:rPr lang="en-US" sz="3200">
                <a:solidFill>
                  <a:srgbClr val="00468D"/>
                </a:solidFill>
                <a:latin typeface="Arial"/>
                <a:ea typeface="Arial"/>
                <a:cs typeface="Arial"/>
                <a:sym typeface="Arial"/>
              </a:rPr>
              <a:t>MEAN SQUARED LOGARITHMIC ERROR (MSLE)</a:t>
            </a:r>
            <a:endParaRPr sz="3200">
              <a:solidFill>
                <a:srgbClr val="00468D"/>
              </a:solidFill>
              <a:latin typeface="Arial"/>
              <a:ea typeface="Arial"/>
              <a:cs typeface="Arial"/>
              <a:sym typeface="Arial"/>
            </a:endParaRPr>
          </a:p>
        </p:txBody>
      </p:sp>
      <p:sp>
        <p:nvSpPr>
          <p:cNvPr id="873" name="Google Shape;873;p85"/>
          <p:cNvSpPr txBox="1"/>
          <p:nvPr>
            <p:ph idx="1" type="body"/>
          </p:nvPr>
        </p:nvSpPr>
        <p:spPr>
          <a:xfrm>
            <a:off x="838200" y="1930400"/>
            <a:ext cx="9044887" cy="356487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Sometimes, one may not want to penalize the model too much for predicting unscaled quantities directly. Relaxing the penalty on huge differences can be done with the help of Mean Squared Logarithmic Error.</a:t>
            </a:r>
            <a:endParaRPr/>
          </a:p>
          <a:p>
            <a:pPr indent="-228600" lvl="0" marL="228600" rtl="0" algn="l">
              <a:lnSpc>
                <a:spcPct val="90000"/>
              </a:lnSpc>
              <a:spcBef>
                <a:spcPts val="1000"/>
              </a:spcBef>
              <a:spcAft>
                <a:spcPts val="0"/>
              </a:spcAft>
              <a:buClr>
                <a:schemeClr val="dk1"/>
              </a:buClr>
              <a:buSzPts val="2000"/>
              <a:buChar char="•"/>
            </a:pPr>
            <a:r>
              <a:rPr b="0" i="0" lang="en-US" sz="2000"/>
              <a:t>Calculating the Mean Squared Logarithmic Error is the same as Mean Squared Error, except the natural logarithm of the predicted values is used rather than the actual values.</a:t>
            </a:r>
            <a:endParaRPr/>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pic>
        <p:nvPicPr>
          <p:cNvPr descr="MSLE" id="874" name="Google Shape;874;p85"/>
          <p:cNvPicPr preferRelativeResize="0"/>
          <p:nvPr/>
        </p:nvPicPr>
        <p:blipFill rotWithShape="1">
          <a:blip r:embed="rId3">
            <a:alphaModFix/>
          </a:blip>
          <a:srcRect b="0" l="0" r="0" t="0"/>
          <a:stretch/>
        </p:blipFill>
        <p:spPr>
          <a:xfrm>
            <a:off x="2308913" y="3796962"/>
            <a:ext cx="7048500" cy="1476375"/>
          </a:xfrm>
          <a:prstGeom prst="rect">
            <a:avLst/>
          </a:prstGeom>
          <a:noFill/>
          <a:ln>
            <a:noFill/>
          </a:ln>
        </p:spPr>
      </p:pic>
      <p:pic>
        <p:nvPicPr>
          <p:cNvPr id="875" name="Google Shape;875;p85"/>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86"/>
          <p:cNvSpPr txBox="1"/>
          <p:nvPr>
            <p:ph type="title"/>
          </p:nvPr>
        </p:nvSpPr>
        <p:spPr>
          <a:xfrm>
            <a:off x="812324" y="683581"/>
            <a:ext cx="9044887" cy="100710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HUBER LOSS</a:t>
            </a:r>
            <a:endParaRPr/>
          </a:p>
        </p:txBody>
      </p:sp>
      <p:sp>
        <p:nvSpPr>
          <p:cNvPr id="881" name="Google Shape;881;p86"/>
          <p:cNvSpPr txBox="1"/>
          <p:nvPr>
            <p:ph idx="1" type="body"/>
          </p:nvPr>
        </p:nvSpPr>
        <p:spPr>
          <a:xfrm>
            <a:off x="812323" y="1690688"/>
            <a:ext cx="9044887" cy="3777942"/>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A comparison between L1 and L2 loss yields the following results:</a:t>
            </a:r>
            <a:endParaRPr/>
          </a:p>
          <a:p>
            <a:pPr indent="-228600" lvl="0" marL="228600" rtl="0" algn="l">
              <a:lnSpc>
                <a:spcPct val="90000"/>
              </a:lnSpc>
              <a:spcBef>
                <a:spcPts val="1000"/>
              </a:spcBef>
              <a:spcAft>
                <a:spcPts val="0"/>
              </a:spcAft>
              <a:buClr>
                <a:schemeClr val="dk1"/>
              </a:buClr>
              <a:buSzPts val="2000"/>
              <a:buFont typeface="Arial Narrow"/>
              <a:buAutoNum type="arabicPeriod"/>
            </a:pPr>
            <a:r>
              <a:rPr b="0" i="0" lang="en-US" sz="2000"/>
              <a:t>L1 loss is more robust than its counterpart.</a:t>
            </a:r>
            <a:endParaRPr/>
          </a:p>
          <a:p>
            <a:pPr indent="-228600" lvl="0" marL="228600" rtl="0" algn="l">
              <a:lnSpc>
                <a:spcPct val="90000"/>
              </a:lnSpc>
              <a:spcBef>
                <a:spcPts val="1000"/>
              </a:spcBef>
              <a:spcAft>
                <a:spcPts val="0"/>
              </a:spcAft>
              <a:buClr>
                <a:schemeClr val="dk1"/>
              </a:buClr>
              <a:buSzPts val="2000"/>
              <a:buChar char="•"/>
            </a:pPr>
            <a:r>
              <a:rPr b="0" i="0" lang="en-US" sz="2000"/>
              <a:t>On taking a closer look at the formulas, one can observe that if the difference between the predicted and the actual value is high, L2 loss magnifies the effect when compared to L1. Since L2 succumbs to outliers, L1 loss function is the more robust loss function.</a:t>
            </a:r>
            <a:endParaRPr/>
          </a:p>
          <a:p>
            <a:pPr indent="-228600" lvl="0" marL="228600" rtl="0" algn="l">
              <a:lnSpc>
                <a:spcPct val="90000"/>
              </a:lnSpc>
              <a:spcBef>
                <a:spcPts val="1000"/>
              </a:spcBef>
              <a:spcAft>
                <a:spcPts val="0"/>
              </a:spcAft>
              <a:buClr>
                <a:schemeClr val="dk1"/>
              </a:buClr>
              <a:buSzPts val="2000"/>
              <a:buFont typeface="Arial Narrow"/>
              <a:buAutoNum type="arabicPeriod" startAt="2"/>
            </a:pPr>
            <a:r>
              <a:rPr b="0" i="0" lang="en-US" sz="2000"/>
              <a:t>L1 loss is less stable than L2 loss.</a:t>
            </a:r>
            <a:endParaRPr/>
          </a:p>
          <a:p>
            <a:pPr indent="-228600" lvl="0" marL="228600" rtl="0" algn="l">
              <a:lnSpc>
                <a:spcPct val="90000"/>
              </a:lnSpc>
              <a:spcBef>
                <a:spcPts val="1000"/>
              </a:spcBef>
              <a:spcAft>
                <a:spcPts val="0"/>
              </a:spcAft>
              <a:buClr>
                <a:schemeClr val="dk1"/>
              </a:buClr>
              <a:buSzPts val="2000"/>
              <a:buChar char="•"/>
            </a:pPr>
            <a:r>
              <a:rPr b="0" i="0" lang="en-US" sz="2000"/>
              <a:t>Since L1 loss deals with the difference in distances, a small horizontal change can lead to the regression line jumping a large amount. Such an effect taking place across multiple iterations would lead to a significant change in the slope between iterations.</a:t>
            </a:r>
            <a:endParaRPr/>
          </a:p>
        </p:txBody>
      </p:sp>
      <p:pic>
        <p:nvPicPr>
          <p:cNvPr id="882" name="Google Shape;882;p86"/>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87"/>
          <p:cNvSpPr txBox="1"/>
          <p:nvPr>
            <p:ph idx="1" type="body"/>
          </p:nvPr>
        </p:nvSpPr>
        <p:spPr>
          <a:xfrm>
            <a:off x="812324" y="1841624"/>
            <a:ext cx="9044887" cy="393774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On the other hand, MSE ensures the regression line moves lightly for a small adjustment in the data point.</a:t>
            </a:r>
            <a:endParaRPr/>
          </a:p>
          <a:p>
            <a:pPr indent="-228600" lvl="0" marL="228600" rtl="0" algn="l">
              <a:lnSpc>
                <a:spcPct val="90000"/>
              </a:lnSpc>
              <a:spcBef>
                <a:spcPts val="1000"/>
              </a:spcBef>
              <a:spcAft>
                <a:spcPts val="0"/>
              </a:spcAft>
              <a:buClr>
                <a:schemeClr val="dk1"/>
              </a:buClr>
              <a:buSzPts val="2000"/>
              <a:buChar char="•"/>
            </a:pPr>
            <a:r>
              <a:rPr lang="en-US" sz="2000"/>
              <a:t>Huber Loss</a:t>
            </a:r>
            <a:r>
              <a:rPr b="0" i="0" lang="en-US" sz="2000"/>
              <a:t> combines the robustness of L1 with the stability of L2, essentially the best of L1 and L2 losses. For huge errors, it is linear and for small errors, it is quadratic in nature.</a:t>
            </a:r>
            <a:endParaRPr/>
          </a:p>
          <a:p>
            <a:pPr indent="-228600" lvl="0" marL="228600" rtl="0" algn="l">
              <a:lnSpc>
                <a:spcPct val="90000"/>
              </a:lnSpc>
              <a:spcBef>
                <a:spcPts val="1000"/>
              </a:spcBef>
              <a:spcAft>
                <a:spcPts val="0"/>
              </a:spcAft>
              <a:buClr>
                <a:schemeClr val="dk1"/>
              </a:buClr>
              <a:buSzPts val="2000"/>
              <a:buChar char="•"/>
            </a:pPr>
            <a:r>
              <a:rPr b="0" i="0" lang="en-US" sz="2000"/>
              <a:t>Huber Loss is characterized by the parameter delta (𝛿). For a prediction f(x) of the data point y, with the characterizing parameter 𝛿, Huber Loss is formulated as:</a:t>
            </a:r>
            <a:endParaRPr/>
          </a:p>
          <a:p>
            <a:pPr indent="0" lvl="0" marL="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pic>
        <p:nvPicPr>
          <p:cNvPr descr="Huber Loss" id="888" name="Google Shape;888;p87"/>
          <p:cNvPicPr preferRelativeResize="0"/>
          <p:nvPr/>
        </p:nvPicPr>
        <p:blipFill rotWithShape="1">
          <a:blip r:embed="rId3">
            <a:alphaModFix/>
          </a:blip>
          <a:srcRect b="0" l="0" r="0" t="0"/>
          <a:stretch/>
        </p:blipFill>
        <p:spPr>
          <a:xfrm>
            <a:off x="3629792" y="4125666"/>
            <a:ext cx="3409950" cy="1343025"/>
          </a:xfrm>
          <a:prstGeom prst="rect">
            <a:avLst/>
          </a:prstGeom>
          <a:noFill/>
          <a:ln>
            <a:noFill/>
          </a:ln>
        </p:spPr>
      </p:pic>
      <p:sp>
        <p:nvSpPr>
          <p:cNvPr id="889" name="Google Shape;889;p87"/>
          <p:cNvSpPr txBox="1"/>
          <p:nvPr>
            <p:ph type="title"/>
          </p:nvPr>
        </p:nvSpPr>
        <p:spPr>
          <a:xfrm>
            <a:off x="812800" y="745724"/>
            <a:ext cx="9043988" cy="94496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HUBER LOSS</a:t>
            </a:r>
            <a:endParaRPr/>
          </a:p>
        </p:txBody>
      </p:sp>
      <p:pic>
        <p:nvPicPr>
          <p:cNvPr id="890" name="Google Shape;890;p87"/>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88"/>
          <p:cNvSpPr txBox="1"/>
          <p:nvPr>
            <p:ph type="title"/>
          </p:nvPr>
        </p:nvSpPr>
        <p:spPr>
          <a:xfrm>
            <a:off x="812324" y="719091"/>
            <a:ext cx="9044887" cy="97159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LOSS FUNCTIONS FOR CLASSIFICATION</a:t>
            </a:r>
            <a:endParaRPr/>
          </a:p>
        </p:txBody>
      </p:sp>
      <p:sp>
        <p:nvSpPr>
          <p:cNvPr id="896" name="Google Shape;896;p88"/>
          <p:cNvSpPr txBox="1"/>
          <p:nvPr>
            <p:ph idx="1" type="body"/>
          </p:nvPr>
        </p:nvSpPr>
        <p:spPr>
          <a:xfrm>
            <a:off x="838200" y="1930400"/>
            <a:ext cx="9044887" cy="3431713"/>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b="0" i="0" lang="en-US" sz="2000"/>
              <a:t>Classification problems involve predicting a discrete class output. It involves dividing the dataset into different and unique classes based on different parameters so that a new and unseen record can be put into one of the classes.</a:t>
            </a:r>
            <a:endParaRPr/>
          </a:p>
          <a:p>
            <a:pPr indent="-228600" lvl="0" marL="228600" rtl="0" algn="l">
              <a:lnSpc>
                <a:spcPct val="90000"/>
              </a:lnSpc>
              <a:spcBef>
                <a:spcPts val="1000"/>
              </a:spcBef>
              <a:spcAft>
                <a:spcPts val="0"/>
              </a:spcAft>
              <a:buClr>
                <a:schemeClr val="dk1"/>
              </a:buClr>
              <a:buSzPts val="2000"/>
              <a:buChar char="•"/>
            </a:pPr>
            <a:r>
              <a:rPr b="0" i="0" lang="en-US" sz="2000"/>
              <a:t>A mail can be classified as a spam or not a spam and a person’s dietary preferences can be put in one of three categories - vegetarian, non-vegetarian and vegan. Let’s take a look at loss functions that can be used for classification problems.</a:t>
            </a:r>
            <a:endParaRPr/>
          </a:p>
          <a:p>
            <a:pPr indent="-228600" lvl="0" marL="228600" rtl="0" algn="l">
              <a:lnSpc>
                <a:spcPct val="90000"/>
              </a:lnSpc>
              <a:spcBef>
                <a:spcPts val="1000"/>
              </a:spcBef>
              <a:spcAft>
                <a:spcPts val="0"/>
              </a:spcAft>
              <a:buClr>
                <a:srgbClr val="0A0B09"/>
              </a:buClr>
              <a:buSzPts val="2000"/>
              <a:buFont typeface="Noto Sans Symbols"/>
              <a:buChar char="✔"/>
            </a:pPr>
            <a:r>
              <a:rPr b="0" i="0" lang="en-US" sz="2000">
                <a:solidFill>
                  <a:srgbClr val="0A0B09"/>
                </a:solidFill>
              </a:rPr>
              <a:t>Binary Cross Entropy Loss</a:t>
            </a:r>
            <a:endParaRPr/>
          </a:p>
          <a:p>
            <a:pPr indent="-228600" lvl="0" marL="228600" rtl="0" algn="l">
              <a:lnSpc>
                <a:spcPct val="90000"/>
              </a:lnSpc>
              <a:spcBef>
                <a:spcPts val="1000"/>
              </a:spcBef>
              <a:spcAft>
                <a:spcPts val="0"/>
              </a:spcAft>
              <a:buClr>
                <a:srgbClr val="0A0B09"/>
              </a:buClr>
              <a:buSzPts val="2000"/>
              <a:buFont typeface="Noto Sans Symbols"/>
              <a:buChar char="✔"/>
            </a:pPr>
            <a:r>
              <a:rPr b="0" i="0" lang="en-US" sz="2000">
                <a:solidFill>
                  <a:srgbClr val="0A0B09"/>
                </a:solidFill>
              </a:rPr>
              <a:t>Categorical Cross Entropy Loss</a:t>
            </a:r>
            <a:endParaRPr/>
          </a:p>
          <a:p>
            <a:pPr indent="-228600" lvl="0" marL="228600" rtl="0" algn="l">
              <a:lnSpc>
                <a:spcPct val="90000"/>
              </a:lnSpc>
              <a:spcBef>
                <a:spcPts val="1000"/>
              </a:spcBef>
              <a:spcAft>
                <a:spcPts val="0"/>
              </a:spcAft>
              <a:buClr>
                <a:srgbClr val="0A0B09"/>
              </a:buClr>
              <a:buSzPts val="2000"/>
              <a:buFont typeface="Noto Sans Symbols"/>
              <a:buChar char="✔"/>
            </a:pPr>
            <a:r>
              <a:rPr b="0" i="0" lang="en-US" sz="2000">
                <a:solidFill>
                  <a:srgbClr val="0A0B09"/>
                </a:solidFill>
              </a:rPr>
              <a:t>Hinge Loss</a:t>
            </a:r>
            <a:endParaRPr/>
          </a:p>
          <a:p>
            <a:pPr indent="-228600" lvl="0" marL="228600" rtl="0" algn="l">
              <a:lnSpc>
                <a:spcPct val="90000"/>
              </a:lnSpc>
              <a:spcBef>
                <a:spcPts val="1000"/>
              </a:spcBef>
              <a:spcAft>
                <a:spcPts val="0"/>
              </a:spcAft>
              <a:buClr>
                <a:srgbClr val="0A0B09"/>
              </a:buClr>
              <a:buSzPts val="2000"/>
              <a:buFont typeface="Noto Sans Symbols"/>
              <a:buChar char="✔"/>
            </a:pPr>
            <a:r>
              <a:rPr b="0" i="0" lang="en-US" sz="2000">
                <a:solidFill>
                  <a:srgbClr val="0A0B09"/>
                </a:solidFill>
              </a:rPr>
              <a:t>Kullback Leibler Divergence Loss (KL Loss)</a:t>
            </a:r>
            <a:endParaRPr/>
          </a:p>
        </p:txBody>
      </p:sp>
      <p:pic>
        <p:nvPicPr>
          <p:cNvPr id="897" name="Google Shape;897;p88"/>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89"/>
          <p:cNvSpPr txBox="1"/>
          <p:nvPr>
            <p:ph type="title"/>
          </p:nvPr>
        </p:nvSpPr>
        <p:spPr>
          <a:xfrm>
            <a:off x="812324" y="652462"/>
            <a:ext cx="9044887"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BINARY CROSS ENTROPY LOSS</a:t>
            </a:r>
            <a:endParaRPr/>
          </a:p>
        </p:txBody>
      </p:sp>
      <p:sp>
        <p:nvSpPr>
          <p:cNvPr id="903" name="Google Shape;903;p89"/>
          <p:cNvSpPr txBox="1"/>
          <p:nvPr>
            <p:ph idx="1" type="body"/>
          </p:nvPr>
        </p:nvSpPr>
        <p:spPr>
          <a:xfrm>
            <a:off x="838199" y="1930399"/>
            <a:ext cx="9044887" cy="3396202"/>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This is the most common loss function used for classification problems that have two classes. The word “entropy”, seemingly out-of-place, has a statistical interpretation.</a:t>
            </a:r>
            <a:endParaRPr/>
          </a:p>
          <a:p>
            <a:pPr indent="-228600" lvl="0" marL="228600" rtl="0" algn="l">
              <a:lnSpc>
                <a:spcPct val="90000"/>
              </a:lnSpc>
              <a:spcBef>
                <a:spcPts val="1000"/>
              </a:spcBef>
              <a:spcAft>
                <a:spcPts val="0"/>
              </a:spcAft>
              <a:buClr>
                <a:schemeClr val="dk1"/>
              </a:buClr>
              <a:buSzPts val="2000"/>
              <a:buChar char="•"/>
            </a:pPr>
            <a:r>
              <a:rPr lang="en-US" sz="2000"/>
              <a:t>Entropy</a:t>
            </a:r>
            <a:r>
              <a:rPr b="0" i="0" lang="en-US" sz="2000"/>
              <a:t> is the measure of randomness in the information being processed, and cross entropy is a measure of the difference of the randomness between two random variables.</a:t>
            </a:r>
            <a:endParaRPr/>
          </a:p>
          <a:p>
            <a:pPr indent="-228600" lvl="0" marL="228600" rtl="0" algn="l">
              <a:lnSpc>
                <a:spcPct val="90000"/>
              </a:lnSpc>
              <a:spcBef>
                <a:spcPts val="1000"/>
              </a:spcBef>
              <a:spcAft>
                <a:spcPts val="0"/>
              </a:spcAft>
              <a:buClr>
                <a:schemeClr val="dk1"/>
              </a:buClr>
              <a:buSzPts val="2000"/>
              <a:buChar char="•"/>
            </a:pPr>
            <a:r>
              <a:rPr b="0" i="0" lang="en-US" sz="2000"/>
              <a:t>If the divergence of the predicted probability from the actual label increases, the cross-entropy loss increases. Going by this, predicting a probability of .011 when the actual observation label is 1 would result in a high loss value. In an ideal situation, a “perfect” model would have a </a:t>
            </a:r>
            <a:r>
              <a:rPr lang="en-US" sz="2000"/>
              <a:t>log loss</a:t>
            </a:r>
            <a:r>
              <a:rPr b="0" i="0" lang="en-US" sz="2000"/>
              <a:t> of 0. Looking at the loss function would make things even clearer -</a:t>
            </a:r>
            <a:endParaRPr/>
          </a:p>
        </p:txBody>
      </p:sp>
      <p:pic>
        <p:nvPicPr>
          <p:cNvPr id="904" name="Google Shape;904;p89"/>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9"/>
          <p:cNvSpPr txBox="1"/>
          <p:nvPr>
            <p:ph type="title"/>
          </p:nvPr>
        </p:nvSpPr>
        <p:spPr>
          <a:xfrm>
            <a:off x="812324" y="736847"/>
            <a:ext cx="9044887" cy="95384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DEEP LEARNING ARCHITECTURES :</a:t>
            </a:r>
            <a:endParaRPr/>
          </a:p>
        </p:txBody>
      </p:sp>
      <p:sp>
        <p:nvSpPr>
          <p:cNvPr id="290" name="Google Shape;290;p9"/>
          <p:cNvSpPr txBox="1"/>
          <p:nvPr>
            <p:ph idx="1" type="body"/>
          </p:nvPr>
        </p:nvSpPr>
        <p:spPr>
          <a:xfrm>
            <a:off x="812324" y="1690688"/>
            <a:ext cx="9044887" cy="4275138"/>
          </a:xfrm>
          <a:prstGeom prst="rect">
            <a:avLst/>
          </a:prstGeom>
          <a:noFill/>
          <a:ln>
            <a:noFill/>
          </a:ln>
        </p:spPr>
        <p:txBody>
          <a:bodyPr anchorCtr="0" anchor="ctr"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Font typeface="Arial Narrow"/>
              <a:buAutoNum type="arabicPeriod"/>
            </a:pPr>
            <a:r>
              <a:rPr b="1" i="0" lang="en-US"/>
              <a:t>Deep Neural Network</a:t>
            </a:r>
            <a:r>
              <a:rPr b="0" i="0" lang="en-US"/>
              <a:t> – It is a neural network with a certain level of complexity (having multiple hidden layers in between input and output layers). They are capable of modeling and processing non-linear relationships.</a:t>
            </a:r>
            <a:endParaRPr/>
          </a:p>
          <a:p>
            <a:pPr indent="-228600" lvl="0" marL="228600" rtl="0" algn="l">
              <a:lnSpc>
                <a:spcPct val="90000"/>
              </a:lnSpc>
              <a:spcBef>
                <a:spcPts val="1000"/>
              </a:spcBef>
              <a:spcAft>
                <a:spcPts val="0"/>
              </a:spcAft>
              <a:buClr>
                <a:schemeClr val="dk1"/>
              </a:buClr>
              <a:buSzPct val="100000"/>
              <a:buFont typeface="Arial Narrow"/>
              <a:buAutoNum type="arabicPeriod"/>
            </a:pPr>
            <a:r>
              <a:rPr b="1" i="0" lang="en-US"/>
              <a:t>Deep Belief Network(DBN)</a:t>
            </a:r>
            <a:r>
              <a:rPr b="0" i="0" lang="en-US"/>
              <a:t> – It is a class of Deep Neural Network. It is multi-layer belief networks.</a:t>
            </a:r>
            <a:br>
              <a:rPr b="0" i="0" lang="en-US"/>
            </a:br>
            <a:r>
              <a:rPr i="0" lang="en-US"/>
              <a:t>Steps for performing DBN :</a:t>
            </a:r>
            <a:br>
              <a:rPr i="0" lang="en-US"/>
            </a:br>
            <a:r>
              <a:rPr i="0" lang="en-US"/>
              <a:t>a. Learn a layer of features from visible units using Contrastive Divergence algorithm.</a:t>
            </a:r>
            <a:br>
              <a:rPr i="0" lang="en-US"/>
            </a:br>
            <a:r>
              <a:rPr i="0" lang="en-US"/>
              <a:t>b. Treat activations of previously trained features as visible units and then learn features of features.</a:t>
            </a:r>
            <a:br>
              <a:rPr i="0" lang="en-US"/>
            </a:br>
            <a:r>
              <a:rPr i="0" lang="en-US"/>
              <a:t>c. Finally, the whole DBN is trained when the learning for the final hidden layer is achieved.</a:t>
            </a:r>
            <a:endParaRPr/>
          </a:p>
          <a:p>
            <a:pPr indent="-228600" lvl="0" marL="228600" rtl="0" algn="l">
              <a:lnSpc>
                <a:spcPct val="90000"/>
              </a:lnSpc>
              <a:spcBef>
                <a:spcPts val="1000"/>
              </a:spcBef>
              <a:spcAft>
                <a:spcPts val="0"/>
              </a:spcAft>
              <a:buClr>
                <a:schemeClr val="dk1"/>
              </a:buClr>
              <a:buSzPct val="100000"/>
              <a:buFont typeface="Arial Narrow"/>
              <a:buAutoNum type="arabicPeriod"/>
            </a:pPr>
            <a:r>
              <a:rPr b="1" i="0" lang="en-US"/>
              <a:t>Recurrent</a:t>
            </a:r>
            <a:r>
              <a:rPr b="0" i="0" lang="en-US"/>
              <a:t> (perform same task for every element of a sequence)</a:t>
            </a:r>
            <a:r>
              <a:rPr b="1" i="0" lang="en-US"/>
              <a:t> Neural Network</a:t>
            </a:r>
            <a:r>
              <a:rPr b="0" i="0" lang="en-US"/>
              <a:t> – Allows for parallel and sequential computation. Similar to the human brain (large feedback network of connected neurons). They are able to remember important things about the input they received and hence enables them to be more precise.</a:t>
            </a:r>
            <a:endParaRPr/>
          </a:p>
        </p:txBody>
      </p:sp>
      <p:pic>
        <p:nvPicPr>
          <p:cNvPr id="291" name="Google Shape;291;p9"/>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pic>
        <p:nvPicPr>
          <p:cNvPr descr="Binary Cross Entropy Loss" id="909" name="Google Shape;909;p90"/>
          <p:cNvPicPr preferRelativeResize="0"/>
          <p:nvPr>
            <p:ph idx="1" type="body"/>
          </p:nvPr>
        </p:nvPicPr>
        <p:blipFill rotWithShape="1">
          <a:blip r:embed="rId3">
            <a:alphaModFix/>
          </a:blip>
          <a:srcRect b="0" l="0" r="0" t="0"/>
          <a:stretch/>
        </p:blipFill>
        <p:spPr>
          <a:xfrm>
            <a:off x="812324" y="1800225"/>
            <a:ext cx="8461032" cy="1628775"/>
          </a:xfrm>
          <a:prstGeom prst="rect">
            <a:avLst/>
          </a:prstGeom>
          <a:noFill/>
          <a:ln>
            <a:noFill/>
          </a:ln>
        </p:spPr>
      </p:pic>
      <p:sp>
        <p:nvSpPr>
          <p:cNvPr id="910" name="Google Shape;910;p90"/>
          <p:cNvSpPr txBox="1"/>
          <p:nvPr/>
        </p:nvSpPr>
        <p:spPr>
          <a:xfrm>
            <a:off x="812324" y="3538537"/>
            <a:ext cx="9044887" cy="101566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404040"/>
              </a:buClr>
              <a:buSzPts val="2000"/>
              <a:buFont typeface="Arial"/>
              <a:buChar char="•"/>
            </a:pPr>
            <a:r>
              <a:rPr b="0" i="0" lang="en-US" sz="2000">
                <a:solidFill>
                  <a:srgbClr val="404040"/>
                </a:solidFill>
                <a:latin typeface="Calibri"/>
                <a:ea typeface="Calibri"/>
                <a:cs typeface="Calibri"/>
                <a:sym typeface="Calibri"/>
              </a:rPr>
              <a:t>Where y</a:t>
            </a:r>
            <a:r>
              <a:rPr b="0" baseline="-25000" i="0" lang="en-US" sz="2000">
                <a:solidFill>
                  <a:srgbClr val="404040"/>
                </a:solidFill>
                <a:latin typeface="Calibri"/>
                <a:ea typeface="Calibri"/>
                <a:cs typeface="Calibri"/>
                <a:sym typeface="Calibri"/>
              </a:rPr>
              <a:t>i</a:t>
            </a:r>
            <a:r>
              <a:rPr b="0" i="0" lang="en-US" sz="2000">
                <a:solidFill>
                  <a:srgbClr val="404040"/>
                </a:solidFill>
                <a:latin typeface="Calibri"/>
                <a:ea typeface="Calibri"/>
                <a:cs typeface="Calibri"/>
                <a:sym typeface="Calibri"/>
              </a:rPr>
              <a:t> is the true label and h</a:t>
            </a:r>
            <a:r>
              <a:rPr b="0" baseline="-25000" i="0" lang="en-US" sz="2000">
                <a:solidFill>
                  <a:srgbClr val="404040"/>
                </a:solidFill>
                <a:latin typeface="Calibri"/>
                <a:ea typeface="Calibri"/>
                <a:cs typeface="Calibri"/>
                <a:sym typeface="Calibri"/>
              </a:rPr>
              <a:t>θ</a:t>
            </a:r>
            <a:r>
              <a:rPr b="0" i="0" lang="en-US" sz="2000">
                <a:solidFill>
                  <a:srgbClr val="404040"/>
                </a:solidFill>
                <a:latin typeface="Calibri"/>
                <a:ea typeface="Calibri"/>
                <a:cs typeface="Calibri"/>
                <a:sym typeface="Calibri"/>
              </a:rPr>
              <a:t>(x</a:t>
            </a:r>
            <a:r>
              <a:rPr b="0" baseline="-25000" i="0" lang="en-US" sz="2000">
                <a:solidFill>
                  <a:srgbClr val="404040"/>
                </a:solidFill>
                <a:latin typeface="Calibri"/>
                <a:ea typeface="Calibri"/>
                <a:cs typeface="Calibri"/>
                <a:sym typeface="Calibri"/>
              </a:rPr>
              <a:t>i</a:t>
            </a:r>
            <a:r>
              <a:rPr b="0" i="0" lang="en-US" sz="2000">
                <a:solidFill>
                  <a:srgbClr val="404040"/>
                </a:solidFill>
                <a:latin typeface="Calibri"/>
                <a:ea typeface="Calibri"/>
                <a:cs typeface="Calibri"/>
                <a:sym typeface="Calibri"/>
              </a:rPr>
              <a:t>) is the predicted value post hypothesis.</a:t>
            </a:r>
            <a:endParaRPr/>
          </a:p>
          <a:p>
            <a:pPr indent="-285750" lvl="0" marL="285750" marR="0" rtl="0" algn="l">
              <a:spcBef>
                <a:spcPts val="0"/>
              </a:spcBef>
              <a:spcAft>
                <a:spcPts val="0"/>
              </a:spcAft>
              <a:buClr>
                <a:srgbClr val="404040"/>
              </a:buClr>
              <a:buSzPts val="2000"/>
              <a:buFont typeface="Arial"/>
              <a:buChar char="•"/>
            </a:pPr>
            <a:r>
              <a:rPr b="0" i="0" lang="en-US" sz="2000">
                <a:solidFill>
                  <a:srgbClr val="404040"/>
                </a:solidFill>
                <a:latin typeface="Calibri"/>
                <a:ea typeface="Calibri"/>
                <a:cs typeface="Calibri"/>
                <a:sym typeface="Calibri"/>
              </a:rPr>
              <a:t>Since binary classification means the classes take either 0 or 1, if y</a:t>
            </a:r>
            <a:r>
              <a:rPr b="0" baseline="-25000" i="0" lang="en-US" sz="2000">
                <a:solidFill>
                  <a:srgbClr val="404040"/>
                </a:solidFill>
                <a:latin typeface="Calibri"/>
                <a:ea typeface="Calibri"/>
                <a:cs typeface="Calibri"/>
                <a:sym typeface="Calibri"/>
              </a:rPr>
              <a:t>i</a:t>
            </a:r>
            <a:r>
              <a:rPr b="0" i="0" lang="en-US" sz="2000">
                <a:solidFill>
                  <a:srgbClr val="404040"/>
                </a:solidFill>
                <a:latin typeface="Calibri"/>
                <a:ea typeface="Calibri"/>
                <a:cs typeface="Calibri"/>
                <a:sym typeface="Calibri"/>
              </a:rPr>
              <a:t> = 0, that term ceases to exist and if y</a:t>
            </a:r>
            <a:r>
              <a:rPr b="0" baseline="-25000" i="0" lang="en-US" sz="2000">
                <a:solidFill>
                  <a:srgbClr val="404040"/>
                </a:solidFill>
                <a:latin typeface="Calibri"/>
                <a:ea typeface="Calibri"/>
                <a:cs typeface="Calibri"/>
                <a:sym typeface="Calibri"/>
              </a:rPr>
              <a:t>i</a:t>
            </a:r>
            <a:r>
              <a:rPr b="0" i="0" lang="en-US" sz="2000">
                <a:solidFill>
                  <a:srgbClr val="404040"/>
                </a:solidFill>
                <a:latin typeface="Calibri"/>
                <a:ea typeface="Calibri"/>
                <a:cs typeface="Calibri"/>
                <a:sym typeface="Calibri"/>
              </a:rPr>
              <a:t> = 1, the (1-y</a:t>
            </a:r>
            <a:r>
              <a:rPr b="0" baseline="-25000" i="0" lang="en-US" sz="2000">
                <a:solidFill>
                  <a:srgbClr val="404040"/>
                </a:solidFill>
                <a:latin typeface="Calibri"/>
                <a:ea typeface="Calibri"/>
                <a:cs typeface="Calibri"/>
                <a:sym typeface="Calibri"/>
              </a:rPr>
              <a:t>i</a:t>
            </a:r>
            <a:r>
              <a:rPr b="0" i="0" lang="en-US" sz="2000">
                <a:solidFill>
                  <a:srgbClr val="404040"/>
                </a:solidFill>
                <a:latin typeface="Calibri"/>
                <a:ea typeface="Calibri"/>
                <a:cs typeface="Calibri"/>
                <a:sym typeface="Calibri"/>
              </a:rPr>
              <a:t>) term becomes 0.</a:t>
            </a:r>
            <a:endParaRPr/>
          </a:p>
        </p:txBody>
      </p:sp>
      <p:sp>
        <p:nvSpPr>
          <p:cNvPr id="911" name="Google Shape;911;p90"/>
          <p:cNvSpPr txBox="1"/>
          <p:nvPr>
            <p:ph type="title"/>
          </p:nvPr>
        </p:nvSpPr>
        <p:spPr>
          <a:xfrm>
            <a:off x="812800" y="675025"/>
            <a:ext cx="9043988" cy="10156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BINARY CROSS ENTROPY LOSS</a:t>
            </a:r>
            <a:endParaRPr/>
          </a:p>
        </p:txBody>
      </p:sp>
      <p:pic>
        <p:nvPicPr>
          <p:cNvPr id="912" name="Google Shape;912;p90"/>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91"/>
          <p:cNvSpPr txBox="1"/>
          <p:nvPr>
            <p:ph type="title"/>
          </p:nvPr>
        </p:nvSpPr>
        <p:spPr>
          <a:xfrm>
            <a:off x="812324" y="652462"/>
            <a:ext cx="9044887"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Arial"/>
              <a:buNone/>
            </a:pPr>
            <a:r>
              <a:rPr lang="en-US" sz="3600">
                <a:solidFill>
                  <a:srgbClr val="00468D"/>
                </a:solidFill>
                <a:latin typeface="Arial"/>
                <a:ea typeface="Arial"/>
                <a:cs typeface="Arial"/>
                <a:sym typeface="Arial"/>
              </a:rPr>
              <a:t>CATEGORICAL CROSS ENTROPY LOSS</a:t>
            </a:r>
            <a:endParaRPr/>
          </a:p>
        </p:txBody>
      </p:sp>
      <p:sp>
        <p:nvSpPr>
          <p:cNvPr id="918" name="Google Shape;918;p91"/>
          <p:cNvSpPr txBox="1"/>
          <p:nvPr>
            <p:ph idx="1" type="body"/>
          </p:nvPr>
        </p:nvSpPr>
        <p:spPr>
          <a:xfrm>
            <a:off x="838200" y="1930400"/>
            <a:ext cx="9044887" cy="2100062"/>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b="0" i="0" lang="en-US" sz="2200"/>
              <a:t>Categorical Cross Entropy loss is essentially Binary Cross Entropy Loss expanded to multiple classes. One requirement when categorical cross entropy loss function is used is that the labels should be </a:t>
            </a:r>
            <a:r>
              <a:rPr lang="en-US" sz="2200"/>
              <a:t>one-hot encoded</a:t>
            </a:r>
            <a:r>
              <a:rPr b="0" i="0" lang="en-US" sz="2200"/>
              <a:t>.</a:t>
            </a:r>
            <a:endParaRPr/>
          </a:p>
          <a:p>
            <a:pPr indent="-228600" lvl="0" marL="228600" rtl="0" algn="l">
              <a:lnSpc>
                <a:spcPct val="90000"/>
              </a:lnSpc>
              <a:spcBef>
                <a:spcPts val="1000"/>
              </a:spcBef>
              <a:spcAft>
                <a:spcPts val="0"/>
              </a:spcAft>
              <a:buClr>
                <a:schemeClr val="dk1"/>
              </a:buClr>
              <a:buSzPts val="2200"/>
              <a:buChar char="•"/>
            </a:pPr>
            <a:r>
              <a:rPr b="0" i="0" lang="en-US" sz="2200"/>
              <a:t>This way, only one element will be non-zero as other elements in the vector would be multiplied by zero. This property is extended to an activation function called softmax,</a:t>
            </a:r>
            <a:endParaRPr/>
          </a:p>
        </p:txBody>
      </p:sp>
      <p:pic>
        <p:nvPicPr>
          <p:cNvPr id="919" name="Google Shape;919;p91"/>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92"/>
          <p:cNvSpPr txBox="1"/>
          <p:nvPr>
            <p:ph type="title"/>
          </p:nvPr>
        </p:nvSpPr>
        <p:spPr>
          <a:xfrm>
            <a:off x="838200" y="652970"/>
            <a:ext cx="9044887"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HINGE LOSS</a:t>
            </a:r>
            <a:endParaRPr/>
          </a:p>
        </p:txBody>
      </p:sp>
      <p:sp>
        <p:nvSpPr>
          <p:cNvPr id="925" name="Google Shape;925;p92"/>
          <p:cNvSpPr txBox="1"/>
          <p:nvPr>
            <p:ph idx="1" type="body"/>
          </p:nvPr>
        </p:nvSpPr>
        <p:spPr>
          <a:xfrm>
            <a:off x="838200" y="1930400"/>
            <a:ext cx="9044887" cy="323640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Another commonly used loss function for classification is the hinge loss. Hinge loss is primarily developed for </a:t>
            </a:r>
            <a:r>
              <a:rPr lang="en-US" sz="2000"/>
              <a:t>support vector machines</a:t>
            </a:r>
            <a:r>
              <a:rPr b="0" i="0" lang="en-US" sz="2000"/>
              <a:t> for calculating the maximum margin from the hyperplane to the classes.</a:t>
            </a:r>
            <a:endParaRPr/>
          </a:p>
          <a:p>
            <a:pPr indent="-228600" lvl="0" marL="228600" rtl="0" algn="l">
              <a:lnSpc>
                <a:spcPct val="90000"/>
              </a:lnSpc>
              <a:spcBef>
                <a:spcPts val="1000"/>
              </a:spcBef>
              <a:spcAft>
                <a:spcPts val="0"/>
              </a:spcAft>
              <a:buClr>
                <a:schemeClr val="dk1"/>
              </a:buClr>
              <a:buSzPts val="2000"/>
              <a:buChar char="•"/>
            </a:pPr>
            <a:r>
              <a:rPr b="0" i="0" lang="en-US" sz="2000"/>
              <a:t>Loss functions penalize wrong predictions and does not do so for the right predictions. So, the score of the target label should be greater than the sum of all the incorrect labels by a margin of (at the least) one.</a:t>
            </a:r>
            <a:endParaRPr/>
          </a:p>
          <a:p>
            <a:pPr indent="-228600" lvl="0" marL="228600" rtl="0" algn="l">
              <a:lnSpc>
                <a:spcPct val="90000"/>
              </a:lnSpc>
              <a:spcBef>
                <a:spcPts val="1000"/>
              </a:spcBef>
              <a:spcAft>
                <a:spcPts val="0"/>
              </a:spcAft>
              <a:buClr>
                <a:schemeClr val="dk1"/>
              </a:buClr>
              <a:buSzPts val="2000"/>
              <a:buChar char="•"/>
            </a:pPr>
            <a:r>
              <a:rPr b="0" i="0" lang="en-US" sz="2000"/>
              <a:t>This margin is the maximum margin from the hyperplane to the data points, which is why hinge loss is preferred for SVMs. </a:t>
            </a:r>
            <a:endParaRPr/>
          </a:p>
          <a:p>
            <a:pPr indent="-228600" lvl="0" marL="228600" rtl="0" algn="l">
              <a:lnSpc>
                <a:spcPct val="90000"/>
              </a:lnSpc>
              <a:spcBef>
                <a:spcPts val="1000"/>
              </a:spcBef>
              <a:spcAft>
                <a:spcPts val="0"/>
              </a:spcAft>
              <a:buClr>
                <a:schemeClr val="dk1"/>
              </a:buClr>
              <a:buSzPts val="2000"/>
              <a:buChar char="•"/>
            </a:pPr>
            <a:r>
              <a:rPr b="0" i="0" lang="en-US" sz="2000"/>
              <a:t>The following image clears the air on what a hyperplane and maximum margin is:</a:t>
            </a:r>
            <a:endParaRPr/>
          </a:p>
        </p:txBody>
      </p:sp>
      <p:pic>
        <p:nvPicPr>
          <p:cNvPr id="926" name="Google Shape;926;p92"/>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pic>
        <p:nvPicPr>
          <p:cNvPr descr="SVM" id="931" name="Google Shape;931;p93"/>
          <p:cNvPicPr preferRelativeResize="0"/>
          <p:nvPr>
            <p:ph idx="1" type="body"/>
          </p:nvPr>
        </p:nvPicPr>
        <p:blipFill rotWithShape="1">
          <a:blip r:embed="rId3">
            <a:alphaModFix/>
          </a:blip>
          <a:srcRect b="0" l="0" r="0" t="0"/>
          <a:stretch/>
        </p:blipFill>
        <p:spPr>
          <a:xfrm>
            <a:off x="2158465" y="1930400"/>
            <a:ext cx="6405045" cy="4275138"/>
          </a:xfrm>
          <a:prstGeom prst="rect">
            <a:avLst/>
          </a:prstGeom>
          <a:noFill/>
          <a:ln>
            <a:noFill/>
          </a:ln>
        </p:spPr>
      </p:pic>
      <p:sp>
        <p:nvSpPr>
          <p:cNvPr id="932" name="Google Shape;932;p93"/>
          <p:cNvSpPr txBox="1"/>
          <p:nvPr>
            <p:ph type="title"/>
          </p:nvPr>
        </p:nvSpPr>
        <p:spPr>
          <a:xfrm>
            <a:off x="812800" y="736847"/>
            <a:ext cx="9043988" cy="95384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HINGE LOSS</a:t>
            </a:r>
            <a:endParaRPr/>
          </a:p>
        </p:txBody>
      </p:sp>
      <p:pic>
        <p:nvPicPr>
          <p:cNvPr id="933" name="Google Shape;933;p93"/>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94"/>
          <p:cNvSpPr txBox="1"/>
          <p:nvPr>
            <p:ph idx="1" type="body"/>
          </p:nvPr>
        </p:nvSpPr>
        <p:spPr>
          <a:xfrm>
            <a:off x="838200" y="1930400"/>
            <a:ext cx="9044887" cy="3502734"/>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b="0" i="0" lang="en-US" sz="2000"/>
              <a:t>The mathematical formulation of hinge loss is as follows:</a:t>
            </a:r>
            <a:endParaRPr/>
          </a:p>
          <a:p>
            <a:pPr indent="-101600" lvl="0" marL="22860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b="0" i="0" sz="2000"/>
          </a:p>
          <a:p>
            <a:pPr indent="-228600" lvl="0" marL="228600" rtl="0" algn="l">
              <a:lnSpc>
                <a:spcPct val="90000"/>
              </a:lnSpc>
              <a:spcBef>
                <a:spcPts val="1000"/>
              </a:spcBef>
              <a:spcAft>
                <a:spcPts val="0"/>
              </a:spcAft>
              <a:buClr>
                <a:schemeClr val="dk1"/>
              </a:buClr>
              <a:buSzPts val="2000"/>
              <a:buChar char="•"/>
            </a:pPr>
            <a:r>
              <a:rPr b="0" i="0" lang="en-US" sz="2000"/>
              <a:t>Where s</a:t>
            </a:r>
            <a:r>
              <a:rPr b="0" baseline="-25000" i="0" lang="en-US" sz="2000"/>
              <a:t>j</a:t>
            </a:r>
            <a:r>
              <a:rPr b="0" i="0" lang="en-US" sz="2000"/>
              <a:t> is the true value and s</a:t>
            </a:r>
            <a:r>
              <a:rPr b="0" baseline="-25000" i="0" lang="en-US" sz="2000"/>
              <a:t>yi</a:t>
            </a:r>
            <a:r>
              <a:rPr b="0" i="0" lang="en-US" sz="2000"/>
              <a:t> is the predicted value.</a:t>
            </a:r>
            <a:endParaRPr/>
          </a:p>
          <a:p>
            <a:pPr indent="-228600" lvl="0" marL="228600" rtl="0" algn="l">
              <a:lnSpc>
                <a:spcPct val="90000"/>
              </a:lnSpc>
              <a:spcBef>
                <a:spcPts val="1000"/>
              </a:spcBef>
              <a:spcAft>
                <a:spcPts val="0"/>
              </a:spcAft>
              <a:buClr>
                <a:schemeClr val="dk1"/>
              </a:buClr>
              <a:buSzPts val="2000"/>
              <a:buChar char="•"/>
            </a:pPr>
            <a:r>
              <a:rPr b="0" i="0" lang="en-US" sz="2000"/>
              <a:t>Hinge Loss is also extended to </a:t>
            </a:r>
            <a:r>
              <a:rPr lang="en-US" sz="2000"/>
              <a:t>Squared Hinge Loss Error</a:t>
            </a:r>
            <a:r>
              <a:rPr b="0" i="0" lang="en-US" sz="2000"/>
              <a:t> and </a:t>
            </a:r>
            <a:r>
              <a:rPr lang="en-US" sz="2000"/>
              <a:t>Categorical Hinge Loss Error</a:t>
            </a:r>
            <a:r>
              <a:rPr b="0" i="0" lang="en-US" sz="2000"/>
              <a:t>.</a:t>
            </a:r>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939" name="Google Shape;939;p94"/>
          <p:cNvSpPr txBox="1"/>
          <p:nvPr>
            <p:ph type="title"/>
          </p:nvPr>
        </p:nvSpPr>
        <p:spPr>
          <a:xfrm>
            <a:off x="812800" y="568171"/>
            <a:ext cx="9043988" cy="112251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HINGE LOSS</a:t>
            </a:r>
            <a:endParaRPr/>
          </a:p>
        </p:txBody>
      </p:sp>
      <p:pic>
        <p:nvPicPr>
          <p:cNvPr descr="Hinge Loss" id="940" name="Google Shape;940;p94"/>
          <p:cNvPicPr preferRelativeResize="0"/>
          <p:nvPr/>
        </p:nvPicPr>
        <p:blipFill rotWithShape="1">
          <a:blip r:embed="rId3">
            <a:alphaModFix/>
          </a:blip>
          <a:srcRect b="0" l="0" r="0" t="0"/>
          <a:stretch/>
        </p:blipFill>
        <p:spPr>
          <a:xfrm>
            <a:off x="1486694" y="2491142"/>
            <a:ext cx="7696200" cy="1190625"/>
          </a:xfrm>
          <a:prstGeom prst="rect">
            <a:avLst/>
          </a:prstGeom>
          <a:noFill/>
          <a:ln>
            <a:noFill/>
          </a:ln>
        </p:spPr>
      </p:pic>
      <p:pic>
        <p:nvPicPr>
          <p:cNvPr id="941" name="Google Shape;941;p94"/>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95"/>
          <p:cNvSpPr txBox="1"/>
          <p:nvPr>
            <p:ph type="title"/>
          </p:nvPr>
        </p:nvSpPr>
        <p:spPr>
          <a:xfrm>
            <a:off x="812324" y="365125"/>
            <a:ext cx="9044887"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468D"/>
              </a:buClr>
              <a:buSzPct val="100000"/>
              <a:buFont typeface="Arial"/>
              <a:buNone/>
            </a:pPr>
            <a:r>
              <a:rPr lang="en-US" sz="4000">
                <a:solidFill>
                  <a:srgbClr val="00468D"/>
                </a:solidFill>
                <a:latin typeface="Arial"/>
                <a:ea typeface="Arial"/>
                <a:cs typeface="Arial"/>
                <a:sym typeface="Arial"/>
              </a:rPr>
              <a:t>KULLBACK LEIBLER DIVERGENCE LOSS </a:t>
            </a:r>
            <a:br>
              <a:rPr lang="en-US" sz="4000">
                <a:solidFill>
                  <a:srgbClr val="00468D"/>
                </a:solidFill>
                <a:latin typeface="Arial"/>
                <a:ea typeface="Arial"/>
                <a:cs typeface="Arial"/>
                <a:sym typeface="Arial"/>
              </a:rPr>
            </a:br>
            <a:r>
              <a:rPr lang="en-US" sz="4000">
                <a:solidFill>
                  <a:srgbClr val="00468D"/>
                </a:solidFill>
                <a:latin typeface="Arial"/>
                <a:ea typeface="Arial"/>
                <a:cs typeface="Arial"/>
                <a:sym typeface="Arial"/>
              </a:rPr>
              <a:t>(KL LOSS)</a:t>
            </a:r>
            <a:endParaRPr sz="4000">
              <a:solidFill>
                <a:srgbClr val="00468D"/>
              </a:solidFill>
              <a:latin typeface="Arial"/>
              <a:ea typeface="Arial"/>
              <a:cs typeface="Arial"/>
              <a:sym typeface="Arial"/>
            </a:endParaRPr>
          </a:p>
        </p:txBody>
      </p:sp>
      <p:sp>
        <p:nvSpPr>
          <p:cNvPr id="947" name="Google Shape;947;p95"/>
          <p:cNvSpPr txBox="1"/>
          <p:nvPr>
            <p:ph idx="1" type="body"/>
          </p:nvPr>
        </p:nvSpPr>
        <p:spPr>
          <a:xfrm>
            <a:off x="838200" y="1930401"/>
            <a:ext cx="9044887" cy="166505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Kullback Leibler Divergence Loss is a measure of how a distribution varies from a reference distribution (or a baseline distribution). A Kullback Leibler Divergence Loss of zero means that both the probability distributions are identical.</a:t>
            </a:r>
            <a:endParaRPr/>
          </a:p>
          <a:p>
            <a:pPr indent="-228600" lvl="0" marL="228600" rtl="0" algn="l">
              <a:lnSpc>
                <a:spcPct val="90000"/>
              </a:lnSpc>
              <a:spcBef>
                <a:spcPts val="1000"/>
              </a:spcBef>
              <a:spcAft>
                <a:spcPts val="0"/>
              </a:spcAft>
              <a:buClr>
                <a:schemeClr val="dk1"/>
              </a:buClr>
              <a:buSzPts val="2000"/>
              <a:buChar char="•"/>
            </a:pPr>
            <a:r>
              <a:rPr b="0" i="0" lang="en-US" sz="2000"/>
              <a:t>The number of information lost in the predicted distribution is used as a measure. The KL Divergence of a distribution P(x) from Q(x) is given by:</a:t>
            </a:r>
            <a:endParaRPr/>
          </a:p>
        </p:txBody>
      </p:sp>
      <p:pic>
        <p:nvPicPr>
          <p:cNvPr descr="KL Divergence Loss" id="948" name="Google Shape;948;p95"/>
          <p:cNvPicPr preferRelativeResize="0"/>
          <p:nvPr/>
        </p:nvPicPr>
        <p:blipFill rotWithShape="1">
          <a:blip r:embed="rId3">
            <a:alphaModFix/>
          </a:blip>
          <a:srcRect b="0" l="0" r="0" t="0"/>
          <a:stretch/>
        </p:blipFill>
        <p:spPr>
          <a:xfrm>
            <a:off x="786448" y="3595457"/>
            <a:ext cx="9070763" cy="2857500"/>
          </a:xfrm>
          <a:prstGeom prst="rect">
            <a:avLst/>
          </a:prstGeom>
          <a:noFill/>
          <a:ln>
            <a:noFill/>
          </a:ln>
        </p:spPr>
      </p:pic>
      <p:pic>
        <p:nvPicPr>
          <p:cNvPr id="949" name="Google Shape;949;p95"/>
          <p:cNvPicPr preferRelativeResize="0"/>
          <p:nvPr/>
        </p:nvPicPr>
        <p:blipFill rotWithShape="1">
          <a:blip r:embed="rId4">
            <a:alphaModFix/>
          </a:blip>
          <a:srcRect b="0" l="0" r="0" t="0"/>
          <a:stretch/>
        </p:blipFill>
        <p:spPr>
          <a:xfrm>
            <a:off x="0" y="-26633"/>
            <a:ext cx="1592718" cy="655377"/>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96"/>
          <p:cNvSpPr txBox="1"/>
          <p:nvPr>
            <p:ph type="title"/>
          </p:nvPr>
        </p:nvSpPr>
        <p:spPr>
          <a:xfrm>
            <a:off x="812324" y="692458"/>
            <a:ext cx="9044887" cy="99823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WHAT IS GRADIENT DESCENT?</a:t>
            </a:r>
            <a:endParaRPr/>
          </a:p>
        </p:txBody>
      </p:sp>
      <p:sp>
        <p:nvSpPr>
          <p:cNvPr id="955" name="Google Shape;955;p96"/>
          <p:cNvSpPr txBox="1"/>
          <p:nvPr>
            <p:ph idx="1" type="body"/>
          </p:nvPr>
        </p:nvSpPr>
        <p:spPr>
          <a:xfrm>
            <a:off x="812324" y="1904013"/>
            <a:ext cx="9044887" cy="304997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Gradient descent is an optimization algorithm which is commonly-used to train </a:t>
            </a:r>
            <a:r>
              <a:rPr lang="en-US" sz="2000"/>
              <a:t>machine learning</a:t>
            </a:r>
            <a:r>
              <a:rPr b="0" i="0" lang="en-US" sz="2000"/>
              <a:t> models and </a:t>
            </a:r>
            <a:r>
              <a:rPr lang="en-US" sz="2000"/>
              <a:t>neural networks</a:t>
            </a:r>
            <a:r>
              <a:rPr b="0" i="0" lang="en-US" sz="2000"/>
              <a:t>.  </a:t>
            </a:r>
            <a:endParaRPr/>
          </a:p>
          <a:p>
            <a:pPr indent="-228600" lvl="0" marL="228600" rtl="0" algn="l">
              <a:lnSpc>
                <a:spcPct val="90000"/>
              </a:lnSpc>
              <a:spcBef>
                <a:spcPts val="1000"/>
              </a:spcBef>
              <a:spcAft>
                <a:spcPts val="0"/>
              </a:spcAft>
              <a:buClr>
                <a:schemeClr val="dk1"/>
              </a:buClr>
              <a:buSzPts val="2000"/>
              <a:buChar char="•"/>
            </a:pPr>
            <a:r>
              <a:rPr b="0" i="0" lang="en-US" sz="2000"/>
              <a:t>Training data helps these models learn over time, and the cost function within gradient descent specifically acts as a barometer, gauging its accuracy with each iteration of parameter updates. </a:t>
            </a:r>
            <a:endParaRPr/>
          </a:p>
          <a:p>
            <a:pPr indent="-228600" lvl="0" marL="228600" rtl="0" algn="l">
              <a:lnSpc>
                <a:spcPct val="90000"/>
              </a:lnSpc>
              <a:spcBef>
                <a:spcPts val="1000"/>
              </a:spcBef>
              <a:spcAft>
                <a:spcPts val="0"/>
              </a:spcAft>
              <a:buClr>
                <a:schemeClr val="dk1"/>
              </a:buClr>
              <a:buSzPts val="2000"/>
              <a:buChar char="•"/>
            </a:pPr>
            <a:r>
              <a:rPr b="0" i="0" lang="en-US" sz="2000"/>
              <a:t>Until the function is close to or equal to zero, the model will continue to adjust its parameters to yield the smallest possible error. </a:t>
            </a:r>
            <a:endParaRPr/>
          </a:p>
          <a:p>
            <a:pPr indent="-228600" lvl="0" marL="228600" rtl="0" algn="l">
              <a:lnSpc>
                <a:spcPct val="90000"/>
              </a:lnSpc>
              <a:spcBef>
                <a:spcPts val="1000"/>
              </a:spcBef>
              <a:spcAft>
                <a:spcPts val="0"/>
              </a:spcAft>
              <a:buClr>
                <a:schemeClr val="dk1"/>
              </a:buClr>
              <a:buSzPts val="2000"/>
              <a:buChar char="•"/>
            </a:pPr>
            <a:r>
              <a:rPr b="0" i="0" lang="en-US" sz="2000"/>
              <a:t>Once machine learning models are optimized for accuracy, they can be powerful tools for artificial intelligence (AI) and computer science applications. </a:t>
            </a:r>
            <a:endParaRPr sz="2000"/>
          </a:p>
        </p:txBody>
      </p:sp>
      <p:pic>
        <p:nvPicPr>
          <p:cNvPr id="956" name="Google Shape;956;p96"/>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97"/>
          <p:cNvSpPr txBox="1"/>
          <p:nvPr>
            <p:ph type="title"/>
          </p:nvPr>
        </p:nvSpPr>
        <p:spPr>
          <a:xfrm>
            <a:off x="838199" y="612559"/>
            <a:ext cx="9044887" cy="107812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TYPES OF GRADIENT DESCENT</a:t>
            </a:r>
            <a:endParaRPr/>
          </a:p>
        </p:txBody>
      </p:sp>
      <p:sp>
        <p:nvSpPr>
          <p:cNvPr id="962" name="Google Shape;962;p97"/>
          <p:cNvSpPr txBox="1"/>
          <p:nvPr>
            <p:ph idx="1" type="body"/>
          </p:nvPr>
        </p:nvSpPr>
        <p:spPr>
          <a:xfrm>
            <a:off x="838200" y="1859378"/>
            <a:ext cx="9044887" cy="2357515"/>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0" i="0" lang="en-US"/>
              <a:t>There are three types of gradient descent learning algorithms:</a:t>
            </a:r>
            <a:endParaRPr/>
          </a:p>
          <a:p>
            <a:pPr indent="-514350" lvl="0" marL="514350" rtl="0" algn="l">
              <a:lnSpc>
                <a:spcPct val="90000"/>
              </a:lnSpc>
              <a:spcBef>
                <a:spcPts val="1000"/>
              </a:spcBef>
              <a:spcAft>
                <a:spcPts val="0"/>
              </a:spcAft>
              <a:buClr>
                <a:schemeClr val="dk1"/>
              </a:buClr>
              <a:buSzPts val="2800"/>
              <a:buFont typeface="Arial Narrow"/>
              <a:buAutoNum type="arabicPeriod"/>
            </a:pPr>
            <a:r>
              <a:rPr b="0" i="0" lang="en-US"/>
              <a:t> Batch gradient descent</a:t>
            </a:r>
            <a:endParaRPr/>
          </a:p>
          <a:p>
            <a:pPr indent="-514350" lvl="0" marL="514350" rtl="0" algn="l">
              <a:lnSpc>
                <a:spcPct val="90000"/>
              </a:lnSpc>
              <a:spcBef>
                <a:spcPts val="1000"/>
              </a:spcBef>
              <a:spcAft>
                <a:spcPts val="0"/>
              </a:spcAft>
              <a:buClr>
                <a:schemeClr val="dk1"/>
              </a:buClr>
              <a:buSzPts val="2800"/>
              <a:buFont typeface="Arial Narrow"/>
              <a:buAutoNum type="arabicPeriod"/>
            </a:pPr>
            <a:r>
              <a:rPr b="0" i="0" lang="en-US"/>
              <a:t>Stochastic gradient descent </a:t>
            </a:r>
            <a:endParaRPr/>
          </a:p>
          <a:p>
            <a:pPr indent="-514350" lvl="0" marL="514350" rtl="0" algn="l">
              <a:lnSpc>
                <a:spcPct val="90000"/>
              </a:lnSpc>
              <a:spcBef>
                <a:spcPts val="1000"/>
              </a:spcBef>
              <a:spcAft>
                <a:spcPts val="0"/>
              </a:spcAft>
              <a:buClr>
                <a:schemeClr val="dk1"/>
              </a:buClr>
              <a:buSzPts val="2800"/>
              <a:buFont typeface="Arial Narrow"/>
              <a:buAutoNum type="arabicPeriod"/>
            </a:pPr>
            <a:r>
              <a:rPr b="0" i="0" lang="en-US"/>
              <a:t>Mini-batch gradient descent.</a:t>
            </a:r>
            <a:endParaRPr/>
          </a:p>
        </p:txBody>
      </p:sp>
      <p:pic>
        <p:nvPicPr>
          <p:cNvPr id="963" name="Google Shape;963;p97"/>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98"/>
          <p:cNvSpPr txBox="1"/>
          <p:nvPr>
            <p:ph type="title"/>
          </p:nvPr>
        </p:nvSpPr>
        <p:spPr>
          <a:xfrm>
            <a:off x="812324" y="652462"/>
            <a:ext cx="9044887"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BATCH GRADIENT DESCENT</a:t>
            </a:r>
            <a:endParaRPr/>
          </a:p>
        </p:txBody>
      </p:sp>
      <p:sp>
        <p:nvSpPr>
          <p:cNvPr id="969" name="Google Shape;969;p98"/>
          <p:cNvSpPr txBox="1"/>
          <p:nvPr>
            <p:ph idx="1" type="body"/>
          </p:nvPr>
        </p:nvSpPr>
        <p:spPr>
          <a:xfrm>
            <a:off x="838200" y="1832745"/>
            <a:ext cx="9044887" cy="2694867"/>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b="0" i="0" lang="en-US" sz="2000"/>
              <a:t>Batch gradient descent sums the error for each point in a training set, updating the model only after all training examples have been evaluated. </a:t>
            </a:r>
            <a:endParaRPr/>
          </a:p>
          <a:p>
            <a:pPr indent="-228600" lvl="0" marL="228600" rtl="0" algn="l">
              <a:lnSpc>
                <a:spcPct val="90000"/>
              </a:lnSpc>
              <a:spcBef>
                <a:spcPts val="1000"/>
              </a:spcBef>
              <a:spcAft>
                <a:spcPts val="0"/>
              </a:spcAft>
              <a:buClr>
                <a:schemeClr val="dk1"/>
              </a:buClr>
              <a:buSzPts val="2000"/>
              <a:buChar char="•"/>
            </a:pPr>
            <a:r>
              <a:rPr b="0" i="0" lang="en-US" sz="2000"/>
              <a:t>This process referred to as a training epoch.</a:t>
            </a:r>
            <a:endParaRPr/>
          </a:p>
          <a:p>
            <a:pPr indent="-228600" lvl="0" marL="228600" rtl="0" algn="l">
              <a:lnSpc>
                <a:spcPct val="90000"/>
              </a:lnSpc>
              <a:spcBef>
                <a:spcPts val="1000"/>
              </a:spcBef>
              <a:spcAft>
                <a:spcPts val="0"/>
              </a:spcAft>
              <a:buClr>
                <a:schemeClr val="dk1"/>
              </a:buClr>
              <a:buSzPts val="2000"/>
              <a:buChar char="•"/>
            </a:pPr>
            <a:r>
              <a:rPr b="0" i="0" lang="en-US" sz="2000"/>
              <a:t>While this batching provides computation efficiency, it can still have a long processing time for large training datasets as it still needs to store all of the data into memory. </a:t>
            </a:r>
            <a:endParaRPr/>
          </a:p>
          <a:p>
            <a:pPr indent="-228600" lvl="0" marL="228600" rtl="0" algn="l">
              <a:lnSpc>
                <a:spcPct val="90000"/>
              </a:lnSpc>
              <a:spcBef>
                <a:spcPts val="1000"/>
              </a:spcBef>
              <a:spcAft>
                <a:spcPts val="0"/>
              </a:spcAft>
              <a:buClr>
                <a:schemeClr val="dk1"/>
              </a:buClr>
              <a:buSzPts val="2000"/>
              <a:buChar char="•"/>
            </a:pPr>
            <a:r>
              <a:rPr b="0" i="0" lang="en-US" sz="2000"/>
              <a:t>Batch gradient descent also usually produces a stable error gradient and convergence, but sometimes that convergence point isn’t the most ideal, finding the local minimum versus the global one.</a:t>
            </a:r>
            <a:endParaRPr/>
          </a:p>
        </p:txBody>
      </p:sp>
      <p:pic>
        <p:nvPicPr>
          <p:cNvPr id="970" name="Google Shape;970;p98"/>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99"/>
          <p:cNvSpPr txBox="1"/>
          <p:nvPr>
            <p:ph type="title"/>
          </p:nvPr>
        </p:nvSpPr>
        <p:spPr>
          <a:xfrm>
            <a:off x="812324" y="621437"/>
            <a:ext cx="9044887" cy="106925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Arial"/>
              <a:buNone/>
            </a:pPr>
            <a:r>
              <a:rPr lang="en-US" sz="4000">
                <a:solidFill>
                  <a:srgbClr val="00468D"/>
                </a:solidFill>
                <a:latin typeface="Arial"/>
                <a:ea typeface="Arial"/>
                <a:cs typeface="Arial"/>
                <a:sym typeface="Arial"/>
              </a:rPr>
              <a:t>STOCHASTIC GRADIENT DESCENT</a:t>
            </a:r>
            <a:endParaRPr/>
          </a:p>
        </p:txBody>
      </p:sp>
      <p:sp>
        <p:nvSpPr>
          <p:cNvPr id="976" name="Google Shape;976;p99"/>
          <p:cNvSpPr txBox="1"/>
          <p:nvPr>
            <p:ph idx="1" type="body"/>
          </p:nvPr>
        </p:nvSpPr>
        <p:spPr>
          <a:xfrm>
            <a:off x="838200" y="1930401"/>
            <a:ext cx="9044887" cy="268598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Stochastic gradient descent (SGD) runs a training epoch for each example within the dataset and it updates each training example's parameters one at a time. </a:t>
            </a:r>
            <a:endParaRPr/>
          </a:p>
          <a:p>
            <a:pPr indent="-228600" lvl="0" marL="228600" rtl="0" algn="l">
              <a:lnSpc>
                <a:spcPct val="90000"/>
              </a:lnSpc>
              <a:spcBef>
                <a:spcPts val="1000"/>
              </a:spcBef>
              <a:spcAft>
                <a:spcPts val="0"/>
              </a:spcAft>
              <a:buClr>
                <a:schemeClr val="dk1"/>
              </a:buClr>
              <a:buSzPts val="2000"/>
              <a:buChar char="•"/>
            </a:pPr>
            <a:r>
              <a:rPr b="0" i="0" lang="en-US" sz="2000"/>
              <a:t>Since you only need to hold one training example, they are easier to store in memory. </a:t>
            </a:r>
            <a:endParaRPr/>
          </a:p>
          <a:p>
            <a:pPr indent="-228600" lvl="0" marL="228600" rtl="0" algn="l">
              <a:lnSpc>
                <a:spcPct val="90000"/>
              </a:lnSpc>
              <a:spcBef>
                <a:spcPts val="1000"/>
              </a:spcBef>
              <a:spcAft>
                <a:spcPts val="0"/>
              </a:spcAft>
              <a:buClr>
                <a:schemeClr val="dk1"/>
              </a:buClr>
              <a:buSzPts val="2000"/>
              <a:buChar char="•"/>
            </a:pPr>
            <a:r>
              <a:rPr b="0" i="0" lang="en-US" sz="2000"/>
              <a:t>While these frequent updates can offer more detail and speed, it can result in losses in computational efficiency when compared to batch gradient descent. </a:t>
            </a:r>
            <a:endParaRPr/>
          </a:p>
          <a:p>
            <a:pPr indent="-228600" lvl="0" marL="228600" rtl="0" algn="l">
              <a:lnSpc>
                <a:spcPct val="90000"/>
              </a:lnSpc>
              <a:spcBef>
                <a:spcPts val="1000"/>
              </a:spcBef>
              <a:spcAft>
                <a:spcPts val="0"/>
              </a:spcAft>
              <a:buClr>
                <a:schemeClr val="dk1"/>
              </a:buClr>
              <a:buSzPts val="2000"/>
              <a:buChar char="•"/>
            </a:pPr>
            <a:r>
              <a:rPr b="0" i="0" lang="en-US" sz="2000"/>
              <a:t>Its frequent updates can result in noisy gradients, but this can also be helpful in escaping the local minimum and finding the global one.</a:t>
            </a:r>
            <a:endParaRPr sz="2000"/>
          </a:p>
        </p:txBody>
      </p:sp>
      <p:pic>
        <p:nvPicPr>
          <p:cNvPr id="977" name="Google Shape;977;p99"/>
          <p:cNvPicPr preferRelativeResize="0"/>
          <p:nvPr/>
        </p:nvPicPr>
        <p:blipFill rotWithShape="1">
          <a:blip r:embed="rId3">
            <a:alphaModFix/>
          </a:blip>
          <a:srcRect b="0" l="0" r="0" t="0"/>
          <a:stretch/>
        </p:blipFill>
        <p:spPr>
          <a:xfrm>
            <a:off x="0" y="-26633"/>
            <a:ext cx="1592718" cy="6553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2021-08-05T05:07:11Z</dcterms:created>
  <dc:creator>anjana tiwari</dc:creator>
</cp:coreProperties>
</file>