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59" r:id="rId4"/>
    <p:sldId id="270" r:id="rId5"/>
    <p:sldId id="269" r:id="rId6"/>
    <p:sldId id="260" r:id="rId7"/>
    <p:sldId id="261" r:id="rId8"/>
    <p:sldId id="263" r:id="rId9"/>
    <p:sldId id="264" r:id="rId10"/>
    <p:sldId id="265" r:id="rId11"/>
    <p:sldId id="266" r:id="rId12"/>
    <p:sldId id="267" r:id="rId13"/>
    <p:sldId id="268" r:id="rId14"/>
    <p:sldId id="271" r:id="rId15"/>
    <p:sldId id="274" r:id="rId16"/>
    <p:sldId id="275" r:id="rId17"/>
    <p:sldId id="276" r:id="rId18"/>
    <p:sldId id="272" r:id="rId19"/>
    <p:sldId id="273" r:id="rId20"/>
    <p:sldId id="280" r:id="rId21"/>
    <p:sldId id="281" r:id="rId22"/>
    <p:sldId id="278" r:id="rId23"/>
    <p:sldId id="279"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31EC52-29FC-4FE8-937A-77B19C02246F}" type="datetimeFigureOut">
              <a:rPr lang="en-US" smtClean="0"/>
              <a:pPr/>
              <a:t>5/7/2022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D3188A-037D-45C2-8B24-5E2CF58216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D3188A-037D-45C2-8B24-5E2CF582167D}"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D3188A-037D-45C2-8B24-5E2CF582167D}"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D3188A-037D-45C2-8B24-5E2CF582167D}"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D3188A-037D-45C2-8B24-5E2CF582167D}"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D3188A-037D-45C2-8B24-5E2CF582167D}"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D3188A-037D-45C2-8B24-5E2CF582167D}"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D3188A-037D-45C2-8B24-5E2CF582167D}"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D3188A-037D-45C2-8B24-5E2CF582167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5D8FB0D7-83FC-48AB-87E0-F8FDF8A85079}"/>
              </a:ext>
            </a:extLst>
          </p:cNvPr>
          <p:cNvGrpSpPr/>
          <p:nvPr/>
        </p:nvGrpSpPr>
        <p:grpSpPr>
          <a:xfrm rot="281639">
            <a:off x="6902895" y="2164097"/>
            <a:ext cx="2874372" cy="5271389"/>
            <a:chOff x="4819517" y="2883145"/>
            <a:chExt cx="664917" cy="914557"/>
          </a:xfrm>
        </p:grpSpPr>
        <p:sp>
          <p:nvSpPr>
            <p:cNvPr id="8" name="Isosceles Triangle 7">
              <a:extLst>
                <a:ext uri="{FF2B5EF4-FFF2-40B4-BE49-F238E27FC236}">
                  <a16:creationId xmlns="" xmlns:a16="http://schemas.microsoft.com/office/drawing/2014/main"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 xmlns:a16="http://schemas.microsoft.com/office/drawing/2014/main" id="{F0CA5A05-E4B7-4ED5-8A28-3BF7640CEB5E}"/>
              </a:ext>
            </a:extLst>
          </p:cNvPr>
          <p:cNvSpPr>
            <a:spLocks noGrp="1"/>
          </p:cNvSpPr>
          <p:nvPr>
            <p:ph type="ctrTitle"/>
          </p:nvPr>
        </p:nvSpPr>
        <p:spPr>
          <a:xfrm>
            <a:off x="628650" y="2901952"/>
            <a:ext cx="6858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 xmlns:a16="http://schemas.microsoft.com/office/drawing/2014/main" id="{2C2799B5-4B78-43A9-BC48-E6FAEA4D7981}"/>
              </a:ext>
            </a:extLst>
          </p:cNvPr>
          <p:cNvSpPr>
            <a:spLocks noGrp="1"/>
          </p:cNvSpPr>
          <p:nvPr>
            <p:ph type="subTitle" idx="1"/>
          </p:nvPr>
        </p:nvSpPr>
        <p:spPr>
          <a:xfrm>
            <a:off x="628650" y="4242053"/>
            <a:ext cx="6858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 xmlns:a16="http://schemas.microsoft.com/office/drawing/2014/main" id="{750CEEEB-FA8D-4DDE-8C81-E7C9352317FB}"/>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5" name="Footer Placeholder 4">
            <a:extLst>
              <a:ext uri="{FF2B5EF4-FFF2-40B4-BE49-F238E27FC236}">
                <a16:creationId xmlns="" xmlns:a16="http://schemas.microsoft.com/office/drawing/2014/main"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33B8969-9C6A-41EC-99CB-97D32C31A9AC}"/>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12" name="Group 22">
            <a:extLst>
              <a:ext uri="{FF2B5EF4-FFF2-40B4-BE49-F238E27FC236}">
                <a16:creationId xmlns="" xmlns:a16="http://schemas.microsoft.com/office/drawing/2014/main" id="{8D34AB07-6B1E-4407-8FC1-F7C3B9D69FD2}"/>
              </a:ext>
            </a:extLst>
          </p:cNvPr>
          <p:cNvGrpSpPr/>
          <p:nvPr/>
        </p:nvGrpSpPr>
        <p:grpSpPr>
          <a:xfrm>
            <a:off x="302474" y="1773240"/>
            <a:ext cx="2719885" cy="1128739"/>
            <a:chOff x="4819517" y="2883145"/>
            <a:chExt cx="2938372" cy="914557"/>
          </a:xfrm>
        </p:grpSpPr>
        <p:grpSp>
          <p:nvGrpSpPr>
            <p:cNvPr id="13" name="Group 23">
              <a:extLst>
                <a:ext uri="{FF2B5EF4-FFF2-40B4-BE49-F238E27FC236}">
                  <a16:creationId xmlns="" xmlns:a16="http://schemas.microsoft.com/office/drawing/2014/main"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 xmlns:a16="http://schemas.microsoft.com/office/drawing/2014/main"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 xmlns:a16="http://schemas.microsoft.com/office/drawing/2014/main" id="{15DED0BD-2E3E-4687-85AE-1F3627EC882D}"/>
                </a:ext>
              </a:extLst>
            </p:cNvPr>
            <p:cNvSpPr txBox="1"/>
            <p:nvPr/>
          </p:nvSpPr>
          <p:spPr>
            <a:xfrm>
              <a:off x="5359039" y="3320627"/>
              <a:ext cx="2398850"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 xmlns:a16="http://schemas.microsoft.com/office/drawing/2014/main"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268269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 xmlns:a16="http://schemas.microsoft.com/office/drawing/2014/main" id="{B931190E-DC85-470F-A793-7CC3FDD687A1}"/>
              </a:ext>
            </a:extLst>
          </p:cNvPr>
          <p:cNvGrpSpPr/>
          <p:nvPr/>
        </p:nvGrpSpPr>
        <p:grpSpPr>
          <a:xfrm>
            <a:off x="8814114" y="5373305"/>
            <a:ext cx="329886"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215300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50B4DD2-B3DA-45F3-9459-0DD5C1559FAC}"/>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0" y="816864"/>
            <a:ext cx="9144000" cy="5224272"/>
          </a:xfrm>
          <a:prstGeom prst="rect">
            <a:avLst/>
          </a:prstGeom>
        </p:spPr>
      </p:pic>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 xmlns:a16="http://schemas.microsoft.com/office/drawing/2014/main" id="{B931190E-DC85-470F-A793-7CC3FDD687A1}"/>
              </a:ext>
            </a:extLst>
          </p:cNvPr>
          <p:cNvGrpSpPr/>
          <p:nvPr/>
        </p:nvGrpSpPr>
        <p:grpSpPr>
          <a:xfrm>
            <a:off x="8814114" y="5373305"/>
            <a:ext cx="329886"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7442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0" y="356133"/>
            <a:ext cx="54864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3028950" y="3429000"/>
            <a:ext cx="54864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7969998" y="5686601"/>
            <a:ext cx="1918353" cy="424495"/>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7972590" y="5686600"/>
            <a:ext cx="1918353" cy="424495"/>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47954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7722473" y="5439063"/>
            <a:ext cx="2323705" cy="5141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7725066" y="5439062"/>
            <a:ext cx="2323705" cy="514192"/>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 xmlns:a16="http://schemas.microsoft.com/office/drawing/2014/main" id="{8888642D-7086-4C35-8CEA-5DBC0E4F95C0}"/>
              </a:ext>
            </a:extLst>
          </p:cNvPr>
          <p:cNvSpPr>
            <a:spLocks noGrp="1"/>
          </p:cNvSpPr>
          <p:nvPr>
            <p:ph sz="quarter" idx="15"/>
          </p:nvPr>
        </p:nvSpPr>
        <p:spPr>
          <a:xfrm>
            <a:off x="644420" y="4350203"/>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 xmlns:a16="http://schemas.microsoft.com/office/drawing/2014/main" id="{FE5AF42F-6FD9-458C-8FB7-EC37208EA618}"/>
              </a:ext>
            </a:extLst>
          </p:cNvPr>
          <p:cNvSpPr/>
          <p:nvPr/>
        </p:nvSpPr>
        <p:spPr>
          <a:xfrm>
            <a:off x="1387245" y="124454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 xmlns:a16="http://schemas.microsoft.com/office/drawing/2014/main" id="{8D39A750-7640-4D62-9841-4E4AED771465}"/>
              </a:ext>
            </a:extLst>
          </p:cNvPr>
          <p:cNvSpPr>
            <a:spLocks noGrp="1"/>
          </p:cNvSpPr>
          <p:nvPr>
            <p:ph type="title"/>
          </p:nvPr>
        </p:nvSpPr>
        <p:spPr>
          <a:xfrm>
            <a:off x="628650" y="356659"/>
            <a:ext cx="78867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 xmlns:a16="http://schemas.microsoft.com/office/drawing/2014/main" id="{3177C1C4-AA32-4A07-B795-A9914CD14E32}"/>
              </a:ext>
            </a:extLst>
          </p:cNvPr>
          <p:cNvSpPr/>
          <p:nvPr/>
        </p:nvSpPr>
        <p:spPr>
          <a:xfrm>
            <a:off x="5440345" y="124454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 xmlns:a16="http://schemas.microsoft.com/office/drawing/2014/main" id="{F0E58C78-BE35-42E0-8CED-8499BD50FDCB}"/>
              </a:ext>
            </a:extLst>
          </p:cNvPr>
          <p:cNvSpPr>
            <a:spLocks noGrp="1"/>
          </p:cNvSpPr>
          <p:nvPr>
            <p:ph sz="quarter" idx="22"/>
          </p:nvPr>
        </p:nvSpPr>
        <p:spPr>
          <a:xfrm>
            <a:off x="4636320" y="4343132"/>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 xmlns:a16="http://schemas.microsoft.com/office/drawing/2014/main" id="{0E431E79-2066-4366-AA0C-8206543B5440}"/>
              </a:ext>
            </a:extLst>
          </p:cNvPr>
          <p:cNvSpPr>
            <a:spLocks noGrp="1"/>
          </p:cNvSpPr>
          <p:nvPr>
            <p:ph type="pic" sz="quarter" idx="23"/>
          </p:nvPr>
        </p:nvSpPr>
        <p:spPr>
          <a:xfrm>
            <a:off x="1453155"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 xmlns:a16="http://schemas.microsoft.com/office/drawing/2014/main" id="{8DC3A275-742B-4C04-84F4-DCC4427770B8}"/>
              </a:ext>
            </a:extLst>
          </p:cNvPr>
          <p:cNvSpPr>
            <a:spLocks noGrp="1"/>
          </p:cNvSpPr>
          <p:nvPr>
            <p:ph type="pic" sz="quarter" idx="24"/>
          </p:nvPr>
        </p:nvSpPr>
        <p:spPr>
          <a:xfrm>
            <a:off x="5508369"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 xmlns:a16="http://schemas.microsoft.com/office/drawing/2014/main" id="{86B0E411-B629-453D-8745-BED7B640523F}"/>
              </a:ext>
            </a:extLst>
          </p:cNvPr>
          <p:cNvSpPr>
            <a:spLocks noGrp="1"/>
          </p:cNvSpPr>
          <p:nvPr>
            <p:ph type="body" sz="quarter" idx="19" hasCustomPrompt="1"/>
          </p:nvPr>
        </p:nvSpPr>
        <p:spPr>
          <a:xfrm>
            <a:off x="1206981"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 xmlns:a16="http://schemas.microsoft.com/office/drawing/2014/main" id="{DCAE8264-9D82-41D2-AEFC-F6B4BD727EBB}"/>
              </a:ext>
            </a:extLst>
          </p:cNvPr>
          <p:cNvSpPr>
            <a:spLocks noGrp="1"/>
          </p:cNvSpPr>
          <p:nvPr>
            <p:ph type="body" sz="quarter" idx="21" hasCustomPrompt="1"/>
          </p:nvPr>
        </p:nvSpPr>
        <p:spPr>
          <a:xfrm>
            <a:off x="5260093"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 xmlns:p14="http://schemas.microsoft.com/office/powerpoint/2010/main" val="18459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CC27F65-3504-44D9-BDFF-7FFF30BF6422}"/>
              </a:ext>
            </a:extLst>
          </p:cNvPr>
          <p:cNvGrpSpPr/>
          <p:nvPr/>
        </p:nvGrpSpPr>
        <p:grpSpPr>
          <a:xfrm rot="9900000">
            <a:off x="6814804" y="2127580"/>
            <a:ext cx="1754965" cy="3218478"/>
            <a:chOff x="4819517" y="2883145"/>
            <a:chExt cx="664917" cy="914557"/>
          </a:xfrm>
        </p:grpSpPr>
        <p:sp>
          <p:nvSpPr>
            <p:cNvPr id="7" name="Isosceles Triangle 6">
              <a:extLst>
                <a:ext uri="{FF2B5EF4-FFF2-40B4-BE49-F238E27FC236}">
                  <a16:creationId xmlns="" xmlns:a16="http://schemas.microsoft.com/office/drawing/2014/main"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 xmlns:a16="http://schemas.microsoft.com/office/drawing/2014/main" id="{D453461E-406D-481D-9134-5AF03435206D}"/>
              </a:ext>
            </a:extLst>
          </p:cNvPr>
          <p:cNvSpPr/>
          <p:nvPr/>
        </p:nvSpPr>
        <p:spPr>
          <a:xfrm>
            <a:off x="768643" y="1930400"/>
            <a:ext cx="678366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83E85F10-7EFD-4DC0-8528-B6765A37FAC9}"/>
              </a:ext>
            </a:extLst>
          </p:cNvPr>
          <p:cNvSpPr>
            <a:spLocks noGrp="1"/>
          </p:cNvSpPr>
          <p:nvPr>
            <p:ph type="title"/>
          </p:nvPr>
        </p:nvSpPr>
        <p:spPr>
          <a:xfrm>
            <a:off x="609257" y="365129"/>
            <a:ext cx="6783665"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F7CD23-5403-44E1-AD5C-CCB4A7250706}"/>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277FDC5-09F9-4045-B251-FB5548AD1C3D}"/>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1" name="Content Placeholder 6">
            <a:extLst>
              <a:ext uri="{FF2B5EF4-FFF2-40B4-BE49-F238E27FC236}">
                <a16:creationId xmlns="" xmlns:a16="http://schemas.microsoft.com/office/drawing/2014/main" id="{33A119E5-4A5A-4CAC-8869-41975B83DF5A}"/>
              </a:ext>
            </a:extLst>
          </p:cNvPr>
          <p:cNvSpPr>
            <a:spLocks noGrp="1"/>
          </p:cNvSpPr>
          <p:nvPr>
            <p:ph sz="quarter" idx="13"/>
          </p:nvPr>
        </p:nvSpPr>
        <p:spPr>
          <a:xfrm>
            <a:off x="628664" y="1930400"/>
            <a:ext cx="6783665"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 xmlns:a16="http://schemas.microsoft.com/office/drawing/2014/main" id="{AE4112E8-9749-4C60-AE8B-334887AC4EA4}"/>
              </a:ext>
            </a:extLst>
          </p:cNvPr>
          <p:cNvSpPr/>
          <p:nvPr/>
        </p:nvSpPr>
        <p:spPr>
          <a:xfrm>
            <a:off x="7291604" y="1930400"/>
            <a:ext cx="29023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684527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6DBD-A819-4766-9F72-BFE553A54BFC}"/>
              </a:ext>
            </a:extLst>
          </p:cNvPr>
          <p:cNvSpPr>
            <a:spLocks noGrp="1"/>
          </p:cNvSpPr>
          <p:nvPr>
            <p:ph type="title"/>
          </p:nvPr>
        </p:nvSpPr>
        <p:spPr>
          <a:xfrm>
            <a:off x="628652" y="996836"/>
            <a:ext cx="4829175"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C99273-778A-4118-9367-79732E4A768D}"/>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15" name="Text Placeholder 14">
            <a:extLst>
              <a:ext uri="{FF2B5EF4-FFF2-40B4-BE49-F238E27FC236}">
                <a16:creationId xmlns="" xmlns:a16="http://schemas.microsoft.com/office/drawing/2014/main" id="{E662688D-28CA-4B6C-A566-B55C0440041E}"/>
              </a:ext>
            </a:extLst>
          </p:cNvPr>
          <p:cNvSpPr>
            <a:spLocks noGrp="1"/>
          </p:cNvSpPr>
          <p:nvPr>
            <p:ph type="body" sz="quarter" idx="14"/>
          </p:nvPr>
        </p:nvSpPr>
        <p:spPr>
          <a:xfrm>
            <a:off x="676294" y="2483959"/>
            <a:ext cx="4781545"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 xmlns:a16="http://schemas.microsoft.com/office/drawing/2014/main" id="{AC3E733B-3BD8-45D9-AFF3-F33D16BDC675}"/>
              </a:ext>
            </a:extLst>
          </p:cNvPr>
          <p:cNvPicPr>
            <a:picLocks noChangeAspect="1"/>
          </p:cNvPicPr>
          <p:nvPr/>
        </p:nvPicPr>
        <p:blipFill rotWithShape="1">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11118" r="12732" b="11521"/>
          <a:stretch/>
        </p:blipFill>
        <p:spPr>
          <a:xfrm>
            <a:off x="5658360" y="0"/>
            <a:ext cx="3457640" cy="6892798"/>
          </a:xfrm>
          <a:prstGeom prst="rect">
            <a:avLst/>
          </a:prstGeom>
        </p:spPr>
      </p:pic>
      <p:pic>
        <p:nvPicPr>
          <p:cNvPr id="162" name="Graphic 161">
            <a:extLst>
              <a:ext uri="{FF2B5EF4-FFF2-40B4-BE49-F238E27FC236}">
                <a16:creationId xmlns="" xmlns:a16="http://schemas.microsoft.com/office/drawing/2014/main" id="{59184293-A429-483E-ADBB-C70680115318}"/>
              </a:ext>
            </a:extLst>
          </p:cNvPr>
          <p:cNvPicPr>
            <a:picLocks noChangeAspect="1"/>
          </p:cNvPicPr>
          <p:nvPr/>
        </p:nvPicPr>
        <p:blipFill rotWithShape="1">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b="14972"/>
          <a:stretch/>
        </p:blipFill>
        <p:spPr>
          <a:xfrm>
            <a:off x="6166097" y="1013148"/>
            <a:ext cx="2949903" cy="5860796"/>
          </a:xfrm>
          <a:prstGeom prst="rect">
            <a:avLst/>
          </a:prstGeom>
        </p:spPr>
      </p:pic>
      <p:sp>
        <p:nvSpPr>
          <p:cNvPr id="8" name="Footer Placeholder 3">
            <a:extLst>
              <a:ext uri="{FF2B5EF4-FFF2-40B4-BE49-F238E27FC236}">
                <a16:creationId xmlns="" xmlns:a16="http://schemas.microsoft.com/office/drawing/2014/main" id="{83E91401-8550-4261-896F-F2AA6E7F28A8}"/>
              </a:ext>
            </a:extLst>
          </p:cNvPr>
          <p:cNvSpPr>
            <a:spLocks noGrp="1"/>
          </p:cNvSpPr>
          <p:nvPr>
            <p:ph type="ftr" sz="quarter" idx="11"/>
          </p:nvPr>
        </p:nvSpPr>
        <p:spPr>
          <a:xfrm>
            <a:off x="3028950" y="6356377"/>
            <a:ext cx="3086100" cy="365125"/>
          </a:xfrm>
        </p:spPr>
        <p:txBody>
          <a:bodyPr/>
          <a:lstStyle/>
          <a:p>
            <a:endParaRPr lang="en-IN"/>
          </a:p>
        </p:txBody>
      </p:sp>
    </p:spTree>
    <p:extLst>
      <p:ext uri="{BB962C8B-B14F-4D97-AF65-F5344CB8AC3E}">
        <p14:creationId xmlns="" xmlns:p14="http://schemas.microsoft.com/office/powerpoint/2010/main" val="199024134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C48EE7EF-FB5B-4DA3-A6FA-CBD4E43E22AC}"/>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EEF7A31-542F-4FFE-90E7-A6D8D2E686D3}"/>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Picture Placeholder 6">
            <a:extLst>
              <a:ext uri="{FF2B5EF4-FFF2-40B4-BE49-F238E27FC236}">
                <a16:creationId xmlns="" xmlns:a16="http://schemas.microsoft.com/office/drawing/2014/main" id="{396B0270-95D9-4185-B451-BF501F9A00EA}"/>
              </a:ext>
            </a:extLst>
          </p:cNvPr>
          <p:cNvSpPr>
            <a:spLocks noGrp="1"/>
          </p:cNvSpPr>
          <p:nvPr>
            <p:ph type="pic" sz="quarter" idx="13"/>
          </p:nvPr>
        </p:nvSpPr>
        <p:spPr>
          <a:xfrm>
            <a:off x="273857" y="885528"/>
            <a:ext cx="8634413" cy="5370897"/>
          </a:xfrm>
        </p:spPr>
        <p:txBody>
          <a:bodyPr/>
          <a:lstStyle/>
          <a:p>
            <a:r>
              <a:rPr lang="en-US"/>
              <a:t>Click icon to add picture</a:t>
            </a:r>
            <a:endParaRPr lang="en-IN" dirty="0"/>
          </a:p>
        </p:txBody>
      </p:sp>
      <p:sp>
        <p:nvSpPr>
          <p:cNvPr id="8" name="Title 1">
            <a:extLst>
              <a:ext uri="{FF2B5EF4-FFF2-40B4-BE49-F238E27FC236}">
                <a16:creationId xmlns="" xmlns:a16="http://schemas.microsoft.com/office/drawing/2014/main" id="{53E2A135-FEFF-4C8B-B393-AD3A15727353}"/>
              </a:ext>
            </a:extLst>
          </p:cNvPr>
          <p:cNvSpPr>
            <a:spLocks noGrp="1"/>
          </p:cNvSpPr>
          <p:nvPr>
            <p:ph type="title"/>
          </p:nvPr>
        </p:nvSpPr>
        <p:spPr>
          <a:xfrm>
            <a:off x="273857" y="260350"/>
            <a:ext cx="8634413"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 xmlns:p14="http://schemas.microsoft.com/office/powerpoint/2010/main" val="2826168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06BAC64-D913-4D94-9F27-7CCC047A091E}"/>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AEAF436-5552-4D19-BD78-C192C806F89E}"/>
              </a:ext>
            </a:extLst>
          </p:cNvPr>
          <p:cNvSpPr>
            <a:spLocks noGrp="1"/>
          </p:cNvSpPr>
          <p:nvPr>
            <p:ph type="sldNum" sz="quarter" idx="12"/>
          </p:nvPr>
        </p:nvSpPr>
        <p:spPr/>
        <p:txBody>
          <a:bodyPr/>
          <a:lstStyle/>
          <a:p>
            <a:fld id="{265C3580-2D44-4D8A-B0EA-334AEBF145F4}" type="slidenum">
              <a:rPr lang="en-IN" smtClean="0"/>
              <a:pPr/>
              <a:t>‹#›</a:t>
            </a:fld>
            <a:endParaRPr lang="en-IN"/>
          </a:p>
        </p:txBody>
      </p:sp>
    </p:spTree>
    <p:extLst>
      <p:ext uri="{BB962C8B-B14F-4D97-AF65-F5344CB8AC3E}">
        <p14:creationId xmlns="" xmlns:p14="http://schemas.microsoft.com/office/powerpoint/2010/main" val="2199144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B73B0-A0E8-4F87-9DDD-8C70C1A3201F}"/>
              </a:ext>
            </a:extLst>
          </p:cNvPr>
          <p:cNvSpPr>
            <a:spLocks noGrp="1"/>
          </p:cNvSpPr>
          <p:nvPr>
            <p:ph type="title"/>
          </p:nvPr>
        </p:nvSpPr>
        <p:spPr>
          <a:xfrm>
            <a:off x="628650" y="365125"/>
            <a:ext cx="3175066"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EA286CEA-6786-4726-9AD7-B7F9DBAC4110}"/>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56F0D61-1E22-4F55-B1DE-BB39C2B8DA7F}"/>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Content Placeholder 6">
            <a:extLst>
              <a:ext uri="{FF2B5EF4-FFF2-40B4-BE49-F238E27FC236}">
                <a16:creationId xmlns="" xmlns:a16="http://schemas.microsoft.com/office/drawing/2014/main" id="{3735C6AB-0441-4823-BAA5-5FF687BC82B9}"/>
              </a:ext>
            </a:extLst>
          </p:cNvPr>
          <p:cNvSpPr>
            <a:spLocks noGrp="1"/>
          </p:cNvSpPr>
          <p:nvPr>
            <p:ph sz="quarter" idx="13" hasCustomPrompt="1"/>
          </p:nvPr>
        </p:nvSpPr>
        <p:spPr>
          <a:xfrm>
            <a:off x="3973400" y="1809946"/>
            <a:ext cx="2218245"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 xmlns:a16="http://schemas.microsoft.com/office/drawing/2014/main" id="{6D5A989B-2427-4AAF-ABB8-08AC740F5840}"/>
              </a:ext>
            </a:extLst>
          </p:cNvPr>
          <p:cNvSpPr>
            <a:spLocks noGrp="1"/>
          </p:cNvSpPr>
          <p:nvPr>
            <p:ph sz="quarter" idx="14" hasCustomPrompt="1"/>
          </p:nvPr>
        </p:nvSpPr>
        <p:spPr>
          <a:xfrm>
            <a:off x="6297107" y="1819373"/>
            <a:ext cx="2218245"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 xmlns:a16="http://schemas.microsoft.com/office/drawing/2014/main" id="{8B1A3D77-E557-4D1B-86B1-3C2C69C9F525}"/>
              </a:ext>
            </a:extLst>
          </p:cNvPr>
          <p:cNvSpPr>
            <a:spLocks noGrp="1"/>
          </p:cNvSpPr>
          <p:nvPr>
            <p:ph sz="quarter" idx="15" hasCustomPrompt="1"/>
          </p:nvPr>
        </p:nvSpPr>
        <p:spPr>
          <a:xfrm>
            <a:off x="3973400" y="4304785"/>
            <a:ext cx="2218245"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 xmlns:a16="http://schemas.microsoft.com/office/drawing/2014/main" id="{E82FE50C-AC83-451F-B5FE-CFF1E33D70F9}"/>
              </a:ext>
            </a:extLst>
          </p:cNvPr>
          <p:cNvSpPr>
            <a:spLocks noGrp="1"/>
          </p:cNvSpPr>
          <p:nvPr>
            <p:ph sz="quarter" idx="16" hasCustomPrompt="1"/>
          </p:nvPr>
        </p:nvSpPr>
        <p:spPr>
          <a:xfrm>
            <a:off x="6297107" y="4314212"/>
            <a:ext cx="2218245"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 xmlns:p14="http://schemas.microsoft.com/office/powerpoint/2010/main" val="133614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DBBB7FB-8DED-464F-8A5B-FBF290BC6AE1}"/>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0E2FD3E-DB3C-4BFC-8408-FBAFD78A7831}"/>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6" name="Group 18">
            <a:extLst>
              <a:ext uri="{FF2B5EF4-FFF2-40B4-BE49-F238E27FC236}">
                <a16:creationId xmlns="" xmlns:a16="http://schemas.microsoft.com/office/drawing/2014/main" id="{BDBAF478-E063-4206-98C6-6C10FA9F590B}"/>
              </a:ext>
            </a:extLst>
          </p:cNvPr>
          <p:cNvGrpSpPr/>
          <p:nvPr/>
        </p:nvGrpSpPr>
        <p:grpSpPr>
          <a:xfrm>
            <a:off x="8308352" y="19967"/>
            <a:ext cx="965926" cy="407431"/>
            <a:chOff x="4819517" y="2883145"/>
            <a:chExt cx="3161387" cy="1000113"/>
          </a:xfrm>
        </p:grpSpPr>
        <p:grpSp>
          <p:nvGrpSpPr>
            <p:cNvPr id="12" name="Group 11">
              <a:extLst>
                <a:ext uri="{FF2B5EF4-FFF2-40B4-BE49-F238E27FC236}">
                  <a16:creationId xmlns="" xmlns:a16="http://schemas.microsoft.com/office/drawing/2014/main"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 xmlns:a16="http://schemas.microsoft.com/office/drawing/2014/main"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 xmlns:a16="http://schemas.microsoft.com/office/drawing/2014/main" id="{D355B7B9-A175-4F96-82D0-7FA671CDBF02}"/>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 xmlns:a16="http://schemas.microsoft.com/office/drawing/2014/main"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 xmlns:a16="http://schemas.microsoft.com/office/drawing/2014/main" id="{B3E04498-C436-4A32-A931-061530A4B9A4}"/>
              </a:ext>
            </a:extLst>
          </p:cNvPr>
          <p:cNvSpPr/>
          <p:nvPr/>
        </p:nvSpPr>
        <p:spPr>
          <a:xfrm rot="21272627">
            <a:off x="2173850" y="2744286"/>
            <a:ext cx="1253871"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 xmlns:a16="http://schemas.microsoft.com/office/drawing/2014/main" id="{57207036-5AE2-45EF-817C-E859E1974C57}"/>
              </a:ext>
            </a:extLst>
          </p:cNvPr>
          <p:cNvSpPr/>
          <p:nvPr/>
        </p:nvSpPr>
        <p:spPr>
          <a:xfrm rot="3384323">
            <a:off x="2353298" y="1758685"/>
            <a:ext cx="1671828" cy="369944"/>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B0C0B796-F8E1-4E92-830A-550D42456BFE}"/>
              </a:ext>
            </a:extLst>
          </p:cNvPr>
          <p:cNvSpPr/>
          <p:nvPr/>
        </p:nvSpPr>
        <p:spPr>
          <a:xfrm rot="1499749">
            <a:off x="2240069" y="2150475"/>
            <a:ext cx="1253871"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BE3F208C-5279-41F5-8AB0-A9AAA58A8593}"/>
              </a:ext>
            </a:extLst>
          </p:cNvPr>
          <p:cNvSpPr/>
          <p:nvPr/>
        </p:nvSpPr>
        <p:spPr>
          <a:xfrm rot="19337628">
            <a:off x="2326331" y="3304036"/>
            <a:ext cx="1253871"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 xmlns:a16="http://schemas.microsoft.com/office/drawing/2014/main" id="{2DE41851-7DE7-4B8E-B47C-E88DF2ECB0EC}"/>
              </a:ext>
            </a:extLst>
          </p:cNvPr>
          <p:cNvPicPr>
            <a:picLocks noChangeAspect="1"/>
          </p:cNvPicPr>
          <p:nvPr/>
        </p:nvPicPr>
        <p:blipFill>
          <a:blip r:embed="rId2"/>
          <a:stretch>
            <a:fillRect/>
          </a:stretch>
        </p:blipFill>
        <p:spPr>
          <a:xfrm>
            <a:off x="-58797" y="4477933"/>
            <a:ext cx="9144000" cy="2317750"/>
          </a:xfrm>
          <a:prstGeom prst="rect">
            <a:avLst/>
          </a:prstGeom>
        </p:spPr>
      </p:pic>
      <p:grpSp>
        <p:nvGrpSpPr>
          <p:cNvPr id="14" name="Group 25">
            <a:extLst>
              <a:ext uri="{FF2B5EF4-FFF2-40B4-BE49-F238E27FC236}">
                <a16:creationId xmlns="" xmlns:a16="http://schemas.microsoft.com/office/drawing/2014/main" id="{D54A3989-9E34-4A50-8BCF-FBE44111CBEC}"/>
              </a:ext>
            </a:extLst>
          </p:cNvPr>
          <p:cNvGrpSpPr/>
          <p:nvPr/>
        </p:nvGrpSpPr>
        <p:grpSpPr>
          <a:xfrm rot="20877761">
            <a:off x="386587" y="1351075"/>
            <a:ext cx="1411514" cy="2588613"/>
            <a:chOff x="4819517" y="2883145"/>
            <a:chExt cx="664917" cy="914557"/>
          </a:xfrm>
        </p:grpSpPr>
        <p:sp>
          <p:nvSpPr>
            <p:cNvPr id="27" name="Isosceles Triangle 26">
              <a:extLst>
                <a:ext uri="{FF2B5EF4-FFF2-40B4-BE49-F238E27FC236}">
                  <a16:creationId xmlns="" xmlns:a16="http://schemas.microsoft.com/office/drawing/2014/main"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15" name="Group 5">
            <a:extLst>
              <a:ext uri="{FF2B5EF4-FFF2-40B4-BE49-F238E27FC236}">
                <a16:creationId xmlns="" xmlns:a16="http://schemas.microsoft.com/office/drawing/2014/main" id="{1C85DD83-E78E-4476-93E0-A9715E5DB9FA}"/>
              </a:ext>
            </a:extLst>
          </p:cNvPr>
          <p:cNvGrpSpPr/>
          <p:nvPr/>
        </p:nvGrpSpPr>
        <p:grpSpPr>
          <a:xfrm>
            <a:off x="8508317" y="3996991"/>
            <a:ext cx="635685" cy="2861035"/>
            <a:chOff x="11344420" y="3996964"/>
            <a:chExt cx="847580" cy="2861035"/>
          </a:xfrm>
        </p:grpSpPr>
        <p:sp>
          <p:nvSpPr>
            <p:cNvPr id="31" name="Isosceles Triangle 30">
              <a:extLst>
                <a:ext uri="{FF2B5EF4-FFF2-40B4-BE49-F238E27FC236}">
                  <a16:creationId xmlns="" xmlns:a16="http://schemas.microsoft.com/office/drawing/2014/main"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 xmlns:a16="http://schemas.microsoft.com/office/drawing/2014/main"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420439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437229" y="3026417"/>
            <a:ext cx="1557717" cy="154839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72"/>
            <a:ext cx="9144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628650" y="4010707"/>
            <a:ext cx="7886700" cy="872541"/>
          </a:xfrm>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2" name="Group 17">
            <a:extLst>
              <a:ext uri="{FF2B5EF4-FFF2-40B4-BE49-F238E27FC236}">
                <a16:creationId xmlns="" xmlns:a16="http://schemas.microsoft.com/office/drawing/2014/main" id="{4F3EB639-A998-4865-818A-B4421A64D72E}"/>
              </a:ext>
            </a:extLst>
          </p:cNvPr>
          <p:cNvGrpSpPr/>
          <p:nvPr/>
        </p:nvGrpSpPr>
        <p:grpSpPr>
          <a:xfrm>
            <a:off x="8194052" y="136552"/>
            <a:ext cx="965926" cy="407431"/>
            <a:chOff x="4819517" y="2883145"/>
            <a:chExt cx="3161387" cy="1000113"/>
          </a:xfrm>
        </p:grpSpPr>
        <p:grpSp>
          <p:nvGrpSpPr>
            <p:cNvPr id="13" name="Group 18">
              <a:extLst>
                <a:ext uri="{FF2B5EF4-FFF2-40B4-BE49-F238E27FC236}">
                  <a16:creationId xmlns="" xmlns:a16="http://schemas.microsoft.com/office/drawing/2014/main"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 xmlns:a16="http://schemas.microsoft.com/office/drawing/2014/main"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 xmlns:a16="http://schemas.microsoft.com/office/drawing/2014/main"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 xmlns:a16="http://schemas.microsoft.com/office/drawing/2014/main" id="{04984FB0-251D-4148-8C62-95C4BCDC97B9}"/>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 xmlns:a16="http://schemas.microsoft.com/office/drawing/2014/main"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2210761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6160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437229" y="3026417"/>
            <a:ext cx="1557717" cy="154839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72"/>
            <a:ext cx="9144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628650" y="4010707"/>
            <a:ext cx="78867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 xmlns:p14="http://schemas.microsoft.com/office/powerpoint/2010/main" val="140901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 xmlns:a16="http://schemas.microsoft.com/office/drawing/2014/main" id="{0DF45512-F504-4217-B7FB-AE04CD5BF6AB}"/>
              </a:ext>
            </a:extLst>
          </p:cNvPr>
          <p:cNvGrpSpPr/>
          <p:nvPr/>
        </p:nvGrpSpPr>
        <p:grpSpPr>
          <a:xfrm>
            <a:off x="8508317" y="3996991"/>
            <a:ext cx="635685" cy="2861035"/>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16A33C2C-0513-4AF6-8AEF-CC4EFF6EF0DA}"/>
              </a:ext>
            </a:extLst>
          </p:cNvPr>
          <p:cNvSpPr/>
          <p:nvPr/>
        </p:nvSpPr>
        <p:spPr>
          <a:xfrm>
            <a:off x="3003866"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0860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 xmlns:a16="http://schemas.microsoft.com/office/drawing/2014/main" id="{0DF45512-F504-4217-B7FB-AE04CD5BF6AB}"/>
              </a:ext>
            </a:extLst>
          </p:cNvPr>
          <p:cNvGrpSpPr/>
          <p:nvPr/>
        </p:nvGrpSpPr>
        <p:grpSpPr>
          <a:xfrm>
            <a:off x="8679059" y="4765425"/>
            <a:ext cx="464943" cy="2092574"/>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146352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3003866"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2547415"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2548509"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 xmlns:a16="http://schemas.microsoft.com/office/drawing/2014/main" id="{8CF7E567-62DE-4C6D-B9FC-2DC311E50D81}"/>
              </a:ext>
            </a:extLst>
          </p:cNvPr>
          <p:cNvSpPr>
            <a:spLocks noGrp="1"/>
          </p:cNvSpPr>
          <p:nvPr>
            <p:ph type="body" sz="quarter" idx="13"/>
          </p:nvPr>
        </p:nvSpPr>
        <p:spPr>
          <a:xfrm>
            <a:off x="3028951" y="356656"/>
            <a:ext cx="54864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 xmlns:p14="http://schemas.microsoft.com/office/powerpoint/2010/main" val="58785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3003866"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2547415"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2548509"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3115926"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39594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3003866"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2547415"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2548509"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3115926"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161805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07-05-2022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6" name="Group 8">
            <a:extLst>
              <a:ext uri="{FF2B5EF4-FFF2-40B4-BE49-F238E27FC236}">
                <a16:creationId xmlns="" xmlns:a16="http://schemas.microsoft.com/office/drawing/2014/main" id="{CEB4C29A-1206-4996-9BE6-092D198558FE}"/>
              </a:ext>
            </a:extLst>
          </p:cNvPr>
          <p:cNvGrpSpPr/>
          <p:nvPr/>
        </p:nvGrpSpPr>
        <p:grpSpPr>
          <a:xfrm>
            <a:off x="8508317" y="3996991"/>
            <a:ext cx="635685" cy="2861035"/>
            <a:chOff x="11344420" y="3996964"/>
            <a:chExt cx="847580" cy="2861035"/>
          </a:xfrm>
        </p:grpSpPr>
        <p:sp>
          <p:nvSpPr>
            <p:cNvPr id="10" name="Isosceles Triangle 9">
              <a:extLst>
                <a:ext uri="{FF2B5EF4-FFF2-40B4-BE49-F238E27FC236}">
                  <a16:creationId xmlns="" xmlns:a16="http://schemas.microsoft.com/office/drawing/2014/main"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 xmlns:a16="http://schemas.microsoft.com/office/drawing/2014/main" id="{460D66BA-4461-4D6C-841B-71D8D33036F6}"/>
              </a:ext>
            </a:extLst>
          </p:cNvPr>
          <p:cNvSpPr>
            <a:spLocks noGrp="1"/>
          </p:cNvSpPr>
          <p:nvPr>
            <p:ph sz="quarter" idx="14"/>
          </p:nvPr>
        </p:nvSpPr>
        <p:spPr>
          <a:xfrm>
            <a:off x="60007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 xmlns:a16="http://schemas.microsoft.com/office/drawing/2014/main" id="{AEB5C7B1-6819-4594-8E98-89F741C923C6}"/>
              </a:ext>
            </a:extLst>
          </p:cNvPr>
          <p:cNvSpPr>
            <a:spLocks noGrp="1"/>
          </p:cNvSpPr>
          <p:nvPr>
            <p:ph sz="quarter" idx="15" hasCustomPrompt="1"/>
          </p:nvPr>
        </p:nvSpPr>
        <p:spPr>
          <a:xfrm>
            <a:off x="3028950" y="356685"/>
            <a:ext cx="286893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 xmlns:a16="http://schemas.microsoft.com/office/drawing/2014/main" id="{45E9EAEC-37AA-4362-83EF-BDA752F41835}"/>
              </a:ext>
            </a:extLst>
          </p:cNvPr>
          <p:cNvSpPr>
            <a:spLocks noGrp="1"/>
          </p:cNvSpPr>
          <p:nvPr>
            <p:ph sz="quarter" idx="16" hasCustomPrompt="1"/>
          </p:nvPr>
        </p:nvSpPr>
        <p:spPr>
          <a:xfrm>
            <a:off x="6000750" y="356684"/>
            <a:ext cx="286893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 xmlns:a16="http://schemas.microsoft.com/office/drawing/2014/main" id="{F5D9B0C7-3ED1-4321-9157-403BA07BADBA}"/>
              </a:ext>
            </a:extLst>
          </p:cNvPr>
          <p:cNvSpPr/>
          <p:nvPr/>
        </p:nvSpPr>
        <p:spPr>
          <a:xfrm>
            <a:off x="5934762"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1900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B3D82A-F7D7-424F-B74E-5883CA6B77D9}"/>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5DCD-8C44-4BA2-8E42-964B7DB231D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367B01-00F1-46B4-B4B4-483536FA4422}"/>
              </a:ext>
            </a:extLst>
          </p:cNvPr>
          <p:cNvSpPr>
            <a:spLocks noGrp="1"/>
          </p:cNvSpPr>
          <p:nvPr>
            <p:ph type="dt" sz="half" idx="2"/>
          </p:nvPr>
        </p:nvSpPr>
        <p:spPr>
          <a:xfrm>
            <a:off x="628650" y="635637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D5D6A-081B-4D8C-9E21-8BDB2511580D}" type="datetimeFigureOut">
              <a:rPr lang="en-IN" smtClean="0"/>
              <a:pPr/>
              <a:t>07-05-2022</a:t>
            </a:fld>
            <a:endParaRPr lang="en-IN"/>
          </a:p>
        </p:txBody>
      </p:sp>
      <p:sp>
        <p:nvSpPr>
          <p:cNvPr id="5" name="Footer Placeholder 4">
            <a:extLst>
              <a:ext uri="{FF2B5EF4-FFF2-40B4-BE49-F238E27FC236}">
                <a16:creationId xmlns="" xmlns:a16="http://schemas.microsoft.com/office/drawing/2014/main" id="{7FF736F5-BFBB-42F2-A0F3-385668E31B50}"/>
              </a:ext>
            </a:extLst>
          </p:cNvPr>
          <p:cNvSpPr>
            <a:spLocks noGrp="1"/>
          </p:cNvSpPr>
          <p:nvPr>
            <p:ph type="ftr" sz="quarter" idx="3"/>
          </p:nvPr>
        </p:nvSpPr>
        <p:spPr>
          <a:xfrm>
            <a:off x="3028950" y="635637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BA6234B-EDD7-4E14-856E-8BBCD9602485}"/>
              </a:ext>
            </a:extLst>
          </p:cNvPr>
          <p:cNvSpPr>
            <a:spLocks noGrp="1"/>
          </p:cNvSpPr>
          <p:nvPr>
            <p:ph type="sldNum" sz="quarter" idx="4"/>
          </p:nvPr>
        </p:nvSpPr>
        <p:spPr>
          <a:xfrm>
            <a:off x="6457950" y="635637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C3580-2D44-4D8A-B0EA-334AEBF145F4}" type="slidenum">
              <a:rPr lang="en-IN" smtClean="0"/>
              <a:pPr/>
              <a:t>‹#›</a:t>
            </a:fld>
            <a:endParaRPr lang="en-IN"/>
          </a:p>
        </p:txBody>
      </p:sp>
    </p:spTree>
    <p:extLst>
      <p:ext uri="{BB962C8B-B14F-4D97-AF65-F5344CB8AC3E}">
        <p14:creationId xmlns="" xmlns:p14="http://schemas.microsoft.com/office/powerpoint/2010/main" val="4192762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65AC13B2-46CF-4124-8D03-011F14F6BA78}"/>
              </a:ext>
            </a:extLst>
          </p:cNvPr>
          <p:cNvSpPr>
            <a:spLocks noGrp="1"/>
          </p:cNvSpPr>
          <p:nvPr>
            <p:ph type="subTitle" idx="1"/>
          </p:nvPr>
        </p:nvSpPr>
        <p:spPr>
          <a:xfrm>
            <a:off x="808423" y="2954366"/>
            <a:ext cx="6858000" cy="474663"/>
          </a:xfrm>
        </p:spPr>
        <p:txBody>
          <a:bodyPr>
            <a:normAutofit/>
          </a:bodyPr>
          <a:lstStyle/>
          <a:p>
            <a:r>
              <a:rPr lang="en-US" sz="1800" dirty="0"/>
              <a:t>A Warm Welcome To Careerera Family</a:t>
            </a:r>
          </a:p>
        </p:txBody>
      </p:sp>
    </p:spTree>
    <p:extLst>
      <p:ext uri="{BB962C8B-B14F-4D97-AF65-F5344CB8AC3E}">
        <p14:creationId xmlns="" xmlns:p14="http://schemas.microsoft.com/office/powerpoint/2010/main" val="62840932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2873DE-2FF0-4C4E-B78D-A863B3DC39E9}"/>
              </a:ext>
            </a:extLst>
          </p:cNvPr>
          <p:cNvSpPr>
            <a:spLocks noGrp="1"/>
          </p:cNvSpPr>
          <p:nvPr>
            <p:ph type="title"/>
          </p:nvPr>
        </p:nvSpPr>
        <p:spPr/>
        <p:txBody>
          <a:bodyPr>
            <a:normAutofit/>
          </a:bodyPr>
          <a:lstStyle/>
          <a:p>
            <a:pPr algn="ctr">
              <a:buClr>
                <a:srgbClr val="000000"/>
              </a:buClr>
            </a:pP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INFORMATION GAIN?</a:t>
            </a:r>
            <a:endPar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14237B5F-05C8-48F4-8233-09DDEF56EA56}"/>
              </a:ext>
            </a:extLst>
          </p:cNvPr>
          <p:cNvSpPr>
            <a:spLocks noGrp="1"/>
          </p:cNvSpPr>
          <p:nvPr>
            <p:ph sz="quarter" idx="13"/>
          </p:nvPr>
        </p:nvSpPr>
        <p:spPr>
          <a:xfrm>
            <a:off x="628664" y="1357298"/>
            <a:ext cx="6783665" cy="4848240"/>
          </a:xfrm>
        </p:spPr>
        <p:txBody>
          <a:bodyPr>
            <a:normAutofit/>
          </a:bodyPr>
          <a:lstStyle/>
          <a:p>
            <a:pPr algn="just" fontAlgn="base"/>
            <a:r>
              <a:rPr lang="en-US" sz="2000" dirty="0"/>
              <a:t>Information Gain, or IG for short, measures the reduction in entropy or surprise by splitting a dataset according to a given value of a random </a:t>
            </a:r>
            <a:r>
              <a:rPr lang="en-US" sz="2000" dirty="0" smtClean="0"/>
              <a:t>variable.</a:t>
            </a:r>
            <a:endParaRPr lang="en-US" sz="2000" dirty="0"/>
          </a:p>
          <a:p>
            <a:pPr algn="just" fontAlgn="base"/>
            <a:r>
              <a:rPr lang="en-US" sz="2000" dirty="0"/>
              <a:t>A larger information gain suggests a lower entropy group or groups of samples, and hence less </a:t>
            </a:r>
            <a:r>
              <a:rPr lang="en-US" sz="2000" dirty="0" smtClean="0"/>
              <a:t>surprise.</a:t>
            </a:r>
            <a:endParaRPr lang="en-US" sz="2000" dirty="0"/>
          </a:p>
          <a:p>
            <a:pPr algn="just" fontAlgn="base"/>
            <a:r>
              <a:rPr lang="en-US" sz="2000" dirty="0"/>
              <a:t>You might recall that </a:t>
            </a:r>
            <a:r>
              <a:rPr lang="en-US" sz="2000" b="1" dirty="0"/>
              <a:t>information</a:t>
            </a:r>
            <a:r>
              <a:rPr lang="en-US" sz="2000" dirty="0"/>
              <a:t> quantifies how surprising an event is in </a:t>
            </a:r>
            <a:r>
              <a:rPr lang="en-US" sz="2000" dirty="0" smtClean="0"/>
              <a:t>bits.</a:t>
            </a:r>
            <a:endParaRPr lang="en-US" sz="2000" dirty="0"/>
          </a:p>
          <a:p>
            <a:pPr algn="just" fontAlgn="base"/>
            <a:r>
              <a:rPr lang="en-US" sz="2000" dirty="0"/>
              <a:t>Lower probability events have more information, higher probability events have less </a:t>
            </a:r>
            <a:r>
              <a:rPr lang="en-US" sz="2000" dirty="0" smtClean="0"/>
              <a:t>information.</a:t>
            </a:r>
            <a:endParaRPr lang="en-US" sz="2000" dirty="0"/>
          </a:p>
          <a:p>
            <a:pPr algn="just" fontAlgn="base"/>
            <a:r>
              <a:rPr lang="en-US" sz="2000" b="1" dirty="0"/>
              <a:t>Entropy</a:t>
            </a:r>
            <a:r>
              <a:rPr lang="en-US" sz="2000" dirty="0"/>
              <a:t> quantifies how much information there is in a random variable, or more specifically its probability distribution. A skewed distribution has a low entropy, whereas a distribution where events have equal probability has a larger </a:t>
            </a:r>
            <a:r>
              <a:rPr lang="en-US" sz="2000" dirty="0" smtClean="0"/>
              <a:t>entropy.</a:t>
            </a:r>
            <a:endParaRPr lang="en-US" sz="2000" dirty="0"/>
          </a:p>
        </p:txBody>
      </p:sp>
      <p:pic>
        <p:nvPicPr>
          <p:cNvPr id="4" name="Picture 3">
            <a:extLst>
              <a:ext uri="{FF2B5EF4-FFF2-40B4-BE49-F238E27FC236}">
                <a16:creationId xmlns="" xmlns:a16="http://schemas.microsoft.com/office/drawing/2014/main" id="{7217346C-5CF2-483E-8EA9-03243767086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 y="17"/>
            <a:ext cx="1194539" cy="655377"/>
          </a:xfrm>
          <a:prstGeom prst="rect">
            <a:avLst/>
          </a:prstGeom>
          <a:ln>
            <a:noFill/>
          </a:ln>
          <a:effectLst>
            <a:softEdge rad="112500"/>
          </a:effectLst>
        </p:spPr>
      </p:pic>
    </p:spTree>
    <p:extLst>
      <p:ext uri="{BB962C8B-B14F-4D97-AF65-F5344CB8AC3E}">
        <p14:creationId xmlns="" xmlns:p14="http://schemas.microsoft.com/office/powerpoint/2010/main" val="158488323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9A0F98-C9C8-48AB-B5FD-EED16556B3C4}"/>
              </a:ext>
            </a:extLst>
          </p:cNvPr>
          <p:cNvSpPr>
            <a:spLocks noGrp="1"/>
          </p:cNvSpPr>
          <p:nvPr>
            <p:ph type="title"/>
          </p:nvPr>
        </p:nvSpPr>
        <p:spPr/>
        <p:txBody>
          <a:bodyPr>
            <a:normAutofit/>
          </a:bodyPr>
          <a:lstStyle/>
          <a:p>
            <a:pPr algn="ctr">
              <a:buClr>
                <a:srgbClr val="000000"/>
              </a:buClr>
            </a:pP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INFORMATION GAIN?</a:t>
            </a:r>
            <a:endPar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D88F190B-DC35-419B-9D1C-48F72F76BF1E}"/>
              </a:ext>
            </a:extLst>
          </p:cNvPr>
          <p:cNvSpPr>
            <a:spLocks noGrp="1"/>
          </p:cNvSpPr>
          <p:nvPr>
            <p:ph sz="quarter" idx="13"/>
          </p:nvPr>
        </p:nvSpPr>
        <p:spPr>
          <a:xfrm>
            <a:off x="628658" y="1930400"/>
            <a:ext cx="6783665" cy="3359230"/>
          </a:xfrm>
        </p:spPr>
        <p:txBody>
          <a:bodyPr>
            <a:normAutofit/>
          </a:bodyPr>
          <a:lstStyle/>
          <a:p>
            <a:pPr algn="just" fontAlgn="base"/>
            <a:r>
              <a:rPr lang="en-US" sz="2000" dirty="0"/>
              <a:t>In information theory, we like to describe the </a:t>
            </a:r>
            <a:r>
              <a:rPr lang="en-US" sz="2000" b="1" dirty="0"/>
              <a:t>“surprise” </a:t>
            </a:r>
            <a:r>
              <a:rPr lang="en-US" sz="2000" dirty="0"/>
              <a:t>of an </a:t>
            </a:r>
            <a:r>
              <a:rPr lang="en-US" sz="2000" dirty="0" smtClean="0"/>
              <a:t>event.</a:t>
            </a:r>
            <a:endParaRPr lang="en-US" sz="2000" dirty="0"/>
          </a:p>
          <a:p>
            <a:pPr algn="just" fontAlgn="base"/>
            <a:r>
              <a:rPr lang="en-US" sz="2000" dirty="0"/>
              <a:t>Low probability events are more surprising therefore have a larger amount of </a:t>
            </a:r>
            <a:r>
              <a:rPr lang="en-US" sz="2000" dirty="0" smtClean="0"/>
              <a:t>information.</a:t>
            </a:r>
            <a:endParaRPr lang="en-US" sz="2000" dirty="0"/>
          </a:p>
          <a:p>
            <a:pPr algn="just" fontAlgn="base"/>
            <a:r>
              <a:rPr lang="en-US" sz="2000" dirty="0"/>
              <a:t>Whereas probability distributions where the events are equally likely are more surprising and have larger </a:t>
            </a:r>
            <a:r>
              <a:rPr lang="en-US" sz="2000" dirty="0" smtClean="0"/>
              <a:t>entropy.</a:t>
            </a:r>
            <a:endParaRPr lang="en-US" sz="2000" dirty="0"/>
          </a:p>
          <a:p>
            <a:pPr lvl="0" algn="just" fontAlgn="base">
              <a:buNone/>
            </a:pPr>
            <a:r>
              <a:rPr lang="en-US" sz="2000" b="1" dirty="0"/>
              <a:t>	</a:t>
            </a:r>
            <a:r>
              <a:rPr lang="en-US" sz="2000" b="1" dirty="0" smtClean="0"/>
              <a:t>Skewed </a:t>
            </a:r>
            <a:r>
              <a:rPr lang="en-US" sz="2000" b="1" dirty="0"/>
              <a:t>Probability Distribution</a:t>
            </a:r>
            <a:r>
              <a:rPr lang="en-US" sz="2000" dirty="0"/>
              <a:t> </a:t>
            </a:r>
            <a:r>
              <a:rPr lang="en-US" sz="2000" b="1" dirty="0"/>
              <a:t>(unsurprising) </a:t>
            </a:r>
            <a:r>
              <a:rPr lang="en-US" sz="2000" b="1" dirty="0" smtClean="0"/>
              <a:t>: </a:t>
            </a:r>
            <a:r>
              <a:rPr lang="en-US" sz="2000" dirty="0" smtClean="0"/>
              <a:t>Low entropy</a:t>
            </a:r>
            <a:endParaRPr lang="en-US" sz="2000" dirty="0"/>
          </a:p>
          <a:p>
            <a:pPr lvl="0" algn="just" fontAlgn="base">
              <a:buNone/>
            </a:pPr>
            <a:r>
              <a:rPr lang="en-US" sz="2000" b="1" dirty="0"/>
              <a:t>	</a:t>
            </a:r>
            <a:r>
              <a:rPr lang="en-US" sz="2000" b="1" dirty="0" smtClean="0"/>
              <a:t>Balanced </a:t>
            </a:r>
            <a:r>
              <a:rPr lang="en-US" sz="2000" b="1" dirty="0"/>
              <a:t>Probability Distribution</a:t>
            </a:r>
            <a:r>
              <a:rPr lang="en-US" sz="2000" dirty="0"/>
              <a:t> </a:t>
            </a:r>
            <a:r>
              <a:rPr lang="en-US" sz="2000" b="1" dirty="0"/>
              <a:t>(surprising) :</a:t>
            </a:r>
            <a:r>
              <a:rPr lang="en-US" sz="2000" dirty="0" smtClean="0"/>
              <a:t> </a:t>
            </a:r>
            <a:r>
              <a:rPr lang="en-US" sz="2000" dirty="0"/>
              <a:t>High entropy</a:t>
            </a:r>
          </a:p>
          <a:p>
            <a:pPr algn="just"/>
            <a:endParaRPr lang="en-US" sz="2000" dirty="0"/>
          </a:p>
        </p:txBody>
      </p:sp>
      <p:pic>
        <p:nvPicPr>
          <p:cNvPr id="4" name="Picture 3">
            <a:extLst>
              <a:ext uri="{FF2B5EF4-FFF2-40B4-BE49-F238E27FC236}">
                <a16:creationId xmlns="" xmlns:a16="http://schemas.microsoft.com/office/drawing/2014/main" id="{1A1EA991-5AB4-4835-ACEA-12B40DA779E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 y="15"/>
            <a:ext cx="1194539" cy="655377"/>
          </a:xfrm>
          <a:prstGeom prst="rect">
            <a:avLst/>
          </a:prstGeom>
          <a:ln>
            <a:noFill/>
          </a:ln>
          <a:effectLst>
            <a:softEdge rad="112500"/>
          </a:effectLst>
        </p:spPr>
      </p:pic>
    </p:spTree>
    <p:extLst>
      <p:ext uri="{BB962C8B-B14F-4D97-AF65-F5344CB8AC3E}">
        <p14:creationId xmlns="" xmlns:p14="http://schemas.microsoft.com/office/powerpoint/2010/main" val="156656319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FDFEF2-0CCC-4D8C-8873-FA11B8409D6A}"/>
              </a:ext>
            </a:extLst>
          </p:cNvPr>
          <p:cNvSpPr>
            <a:spLocks noGrp="1"/>
          </p:cNvSpPr>
          <p:nvPr>
            <p:ph type="title"/>
          </p:nvPr>
        </p:nvSpPr>
        <p:spPr>
          <a:xfrm>
            <a:off x="265514" y="794557"/>
            <a:ext cx="8230423" cy="1122517"/>
          </a:xfrm>
        </p:spPr>
        <p:txBody>
          <a:bodyPr>
            <a:normAutofit/>
          </a:bodyPr>
          <a:lstStyle/>
          <a:p>
            <a:pPr algn="ctr">
              <a:buClr>
                <a:srgbClr val="000000"/>
              </a:buClr>
            </a:pP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GINNI, ENTROPY AND INFORMATION GAIN </a:t>
            </a:r>
            <a:r>
              <a:rPr lang="en-US" sz="24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[EXAMPLE]</a:t>
            </a:r>
            <a:endPar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p:cNvPicPr>
            <a:picLocks noGrp="1" noChangeAspect="1" noChangeArrowheads="1"/>
          </p:cNvPicPr>
          <p:nvPr>
            <p:ph sz="quarter" idx="13"/>
          </p:nvPr>
        </p:nvPicPr>
        <p:blipFill>
          <a:blip r:embed="rId2"/>
          <a:srcRect/>
          <a:stretch>
            <a:fillRect/>
          </a:stretch>
        </p:blipFill>
        <p:spPr bwMode="auto">
          <a:xfrm>
            <a:off x="928662" y="1571620"/>
            <a:ext cx="6572296" cy="4491845"/>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DAA44249-9398-4485-B3CE-E7AD9E247AA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 y="13"/>
            <a:ext cx="1194539" cy="655377"/>
          </a:xfrm>
          <a:prstGeom prst="rect">
            <a:avLst/>
          </a:prstGeom>
          <a:ln>
            <a:noFill/>
          </a:ln>
          <a:effectLst>
            <a:softEdge rad="112500"/>
          </a:effectLst>
        </p:spPr>
      </p:pic>
    </p:spTree>
    <p:extLst>
      <p:ext uri="{BB962C8B-B14F-4D97-AF65-F5344CB8AC3E}">
        <p14:creationId xmlns="" xmlns:p14="http://schemas.microsoft.com/office/powerpoint/2010/main" val="400894307"/>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7CB-122C-4F11-94FF-AAE39884BB8E}"/>
              </a:ext>
            </a:extLst>
          </p:cNvPr>
          <p:cNvSpPr>
            <a:spLocks noGrp="1"/>
          </p:cNvSpPr>
          <p:nvPr>
            <p:ph type="title"/>
          </p:nvPr>
        </p:nvSpPr>
        <p:spPr>
          <a:xfrm>
            <a:off x="76584" y="773775"/>
            <a:ext cx="8852134" cy="1038226"/>
          </a:xfrm>
        </p:spPr>
        <p:txBody>
          <a:bodyPr>
            <a:normAutofit/>
          </a:bodyPr>
          <a:lstStyle/>
          <a:p>
            <a:pPr algn="ctr">
              <a:buClr>
                <a:srgbClr val="000000"/>
              </a:buClr>
            </a:pP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GINNI, ENTROPY AND INFORMATION GAIN –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EXAMPLE</a:t>
            </a:r>
            <a:endPar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Content Placeholder 3"/>
          <p:cNvPicPr>
            <a:picLocks noGrp="1" noChangeAspect="1" noChangeArrowheads="1"/>
          </p:cNvPicPr>
          <p:nvPr>
            <p:ph sz="quarter" idx="13"/>
          </p:nvPr>
        </p:nvPicPr>
        <p:blipFill>
          <a:blip r:embed="rId2"/>
          <a:srcRect/>
          <a:stretch>
            <a:fillRect/>
          </a:stretch>
        </p:blipFill>
        <p:spPr bwMode="auto">
          <a:xfrm>
            <a:off x="571474" y="1571612"/>
            <a:ext cx="6929486" cy="4633926"/>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2862F78D-7498-49E0-982D-FB5A54DB21E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spTree>
    <p:extLst>
      <p:ext uri="{BB962C8B-B14F-4D97-AF65-F5344CB8AC3E}">
        <p14:creationId xmlns="" xmlns:p14="http://schemas.microsoft.com/office/powerpoint/2010/main" val="29628458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7CB-122C-4F11-94FF-AAE39884BB8E}"/>
              </a:ext>
            </a:extLst>
          </p:cNvPr>
          <p:cNvSpPr>
            <a:spLocks noGrp="1"/>
          </p:cNvSpPr>
          <p:nvPr>
            <p:ph type="title"/>
          </p:nvPr>
        </p:nvSpPr>
        <p:spPr>
          <a:xfrm>
            <a:off x="76584" y="773775"/>
            <a:ext cx="8852134" cy="1038226"/>
          </a:xfrm>
        </p:spPr>
        <p:txBody>
          <a:bodyPr>
            <a:normAutofit/>
          </a:bodyPr>
          <a:lstStyle/>
          <a:p>
            <a:pPr algn="ctr">
              <a:buClr>
                <a:srgbClr val="000000"/>
              </a:buClr>
            </a:pPr>
            <a:r>
              <a:rPr lang="en-US" sz="3200" dirty="0" smtClean="0">
                <a:solidFill>
                  <a:schemeClr val="tx1">
                    <a:lumMod val="75000"/>
                    <a:lumOff val="25000"/>
                  </a:schemeClr>
                </a:solidFill>
                <a:latin typeface="+mn-lt"/>
              </a:rPr>
              <a:t>How does the Decision Tree algorithm Work?</a:t>
            </a:r>
            <a:endPar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Picture 4">
            <a:extLst>
              <a:ext uri="{FF2B5EF4-FFF2-40B4-BE49-F238E27FC236}">
                <a16:creationId xmlns="" xmlns:a16="http://schemas.microsoft.com/office/drawing/2014/main" id="{2862F78D-7498-49E0-982D-FB5A54DB21E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sp>
        <p:nvSpPr>
          <p:cNvPr id="6" name="Content Placeholder 5"/>
          <p:cNvSpPr>
            <a:spLocks noGrp="1"/>
          </p:cNvSpPr>
          <p:nvPr>
            <p:ph sz="quarter" idx="13"/>
          </p:nvPr>
        </p:nvSpPr>
        <p:spPr/>
        <p:txBody>
          <a:bodyPr>
            <a:normAutofit lnSpcReduction="10000"/>
          </a:bodyPr>
          <a:lstStyle/>
          <a:p>
            <a:r>
              <a:rPr lang="en-US" sz="2200" b="1" dirty="0" smtClean="0"/>
              <a:t>Step-1:</a:t>
            </a:r>
            <a:r>
              <a:rPr lang="en-US" sz="2200" dirty="0" smtClean="0"/>
              <a:t> Begin the tree with the root node, says S, which contains the complete dataset.</a:t>
            </a:r>
          </a:p>
          <a:p>
            <a:r>
              <a:rPr lang="en-US" sz="2200" b="1" dirty="0" smtClean="0"/>
              <a:t>Step-2:</a:t>
            </a:r>
            <a:r>
              <a:rPr lang="en-US" sz="2200" dirty="0" smtClean="0"/>
              <a:t> Find the best attribute in the dataset using </a:t>
            </a:r>
            <a:r>
              <a:rPr lang="en-US" sz="2200" b="1" dirty="0" smtClean="0"/>
              <a:t>Attribute Selection Measure (ASM).</a:t>
            </a:r>
            <a:endParaRPr lang="en-US" sz="2200" dirty="0" smtClean="0"/>
          </a:p>
          <a:p>
            <a:r>
              <a:rPr lang="en-US" sz="2200" b="1" dirty="0" smtClean="0"/>
              <a:t>Step-3:</a:t>
            </a:r>
            <a:r>
              <a:rPr lang="en-US" sz="2200" dirty="0" smtClean="0"/>
              <a:t> Divide the S into subsets that contains possible values for the best attributes.</a:t>
            </a:r>
          </a:p>
          <a:p>
            <a:r>
              <a:rPr lang="en-US" sz="2200" b="1" dirty="0" smtClean="0"/>
              <a:t>Step-4:</a:t>
            </a:r>
            <a:r>
              <a:rPr lang="en-US" sz="2200" dirty="0" smtClean="0"/>
              <a:t> Generate the decision tree node, which contains the best attribute.</a:t>
            </a:r>
          </a:p>
          <a:p>
            <a:r>
              <a:rPr lang="en-US" sz="2200" b="1" dirty="0" smtClean="0"/>
              <a:t>Step-5:</a:t>
            </a:r>
            <a:r>
              <a:rPr lang="en-US" sz="2200" dirty="0" smtClean="0"/>
              <a:t> Recursively make new decision trees using the subsets of the dataset created in step -3. Continue this process until a stage is reached where you cannot further classify the nodes and called the final node as a leaf node.</a:t>
            </a:r>
          </a:p>
          <a:p>
            <a:endParaRPr lang="en-US" dirty="0"/>
          </a:p>
        </p:txBody>
      </p:sp>
    </p:spTree>
    <p:extLst>
      <p:ext uri="{BB962C8B-B14F-4D97-AF65-F5344CB8AC3E}">
        <p14:creationId xmlns="" xmlns:p14="http://schemas.microsoft.com/office/powerpoint/2010/main" val="29628458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7CB-122C-4F11-94FF-AAE39884BB8E}"/>
              </a:ext>
            </a:extLst>
          </p:cNvPr>
          <p:cNvSpPr>
            <a:spLocks noGrp="1"/>
          </p:cNvSpPr>
          <p:nvPr>
            <p:ph type="title"/>
          </p:nvPr>
        </p:nvSpPr>
        <p:spPr>
          <a:xfrm>
            <a:off x="76584" y="773775"/>
            <a:ext cx="8852134" cy="1038226"/>
          </a:xfrm>
        </p:spPr>
        <p:txBody>
          <a:bodyPr>
            <a:normAutofit fontScale="90000"/>
          </a:bodyPr>
          <a:lstStyle/>
          <a:p>
            <a:pPr algn="ctr">
              <a:buClr>
                <a:srgbClr val="000000"/>
              </a:buClr>
            </a:pP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EVALUATING DECISION TREES MODELS:</a:t>
            </a:r>
            <a:r>
              <a:rPr lang="en-US" sz="4000" b="0" dirty="0" smtClean="0"/>
              <a:t> </a:t>
            </a:r>
            <a:br>
              <a:rPr lang="en-US" sz="4000" b="0" dirty="0" smtClean="0"/>
            </a:br>
            <a:r>
              <a:rPr lang="en-US" sz="4000" dirty="0" smtClean="0">
                <a:latin typeface="+mn-lt"/>
              </a:rPr>
              <a:t>‘</a:t>
            </a:r>
            <a:r>
              <a:rPr lang="en-US" sz="4000" dirty="0" smtClean="0">
                <a:solidFill>
                  <a:schemeClr val="tx1">
                    <a:lumMod val="75000"/>
                    <a:lumOff val="25000"/>
                  </a:schemeClr>
                </a:solidFill>
                <a:latin typeface="+mn-lt"/>
              </a:rPr>
              <a:t>CONFUSION  MATRIX’</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
            </a:r>
            <a:b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br>
            <a:endPar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Picture 4">
            <a:extLst>
              <a:ext uri="{FF2B5EF4-FFF2-40B4-BE49-F238E27FC236}">
                <a16:creationId xmlns="" xmlns:a16="http://schemas.microsoft.com/office/drawing/2014/main" id="{2862F78D-7498-49E0-982D-FB5A54DB21E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sp>
        <p:nvSpPr>
          <p:cNvPr id="6" name="Content Placeholder 5"/>
          <p:cNvSpPr>
            <a:spLocks noGrp="1"/>
          </p:cNvSpPr>
          <p:nvPr>
            <p:ph sz="quarter" idx="13"/>
          </p:nvPr>
        </p:nvSpPr>
        <p:spPr>
          <a:xfrm>
            <a:off x="628664" y="1571612"/>
            <a:ext cx="6783665" cy="4633926"/>
          </a:xfrm>
        </p:spPr>
        <p:txBody>
          <a:bodyPr>
            <a:normAutofit/>
          </a:bodyPr>
          <a:lstStyle/>
          <a:p>
            <a:r>
              <a:rPr lang="en-US" sz="2000" dirty="0" smtClean="0"/>
              <a:t>A confusion matrix is </a:t>
            </a:r>
            <a:r>
              <a:rPr lang="en-US" sz="2000" b="1" dirty="0" smtClean="0"/>
              <a:t>a table that is often used to describe the performance of a classification model (or "classifier") on a set of test data for which the true values are known</a:t>
            </a:r>
            <a:r>
              <a:rPr lang="en-US" sz="2000" dirty="0" smtClean="0"/>
              <a:t>.</a:t>
            </a:r>
          </a:p>
          <a:p>
            <a:r>
              <a:rPr lang="en-US" sz="2000" dirty="0" smtClean="0"/>
              <a:t>Confusion Matrix is </a:t>
            </a:r>
            <a:r>
              <a:rPr lang="en-US" sz="2000" b="1" dirty="0" smtClean="0"/>
              <a:t>a useful machine learning method which allows you to measure Recall, Precision, Accuracy, and AUC-ROC curve</a:t>
            </a:r>
            <a:r>
              <a:rPr lang="en-US" sz="2000" dirty="0" smtClean="0"/>
              <a:t>. </a:t>
            </a:r>
          </a:p>
          <a:p>
            <a:pPr>
              <a:buNone/>
            </a:pPr>
            <a:r>
              <a:rPr lang="en-US" sz="2400" b="1" i="1" dirty="0" smtClean="0"/>
              <a:t>Example</a:t>
            </a:r>
            <a:r>
              <a:rPr lang="en-US" sz="2400" b="1" dirty="0" smtClean="0"/>
              <a:t> </a:t>
            </a:r>
            <a:r>
              <a:rPr lang="en-US" sz="2000" dirty="0" smtClean="0"/>
              <a:t>to know the terms :</a:t>
            </a:r>
          </a:p>
          <a:p>
            <a:pPr>
              <a:buNone/>
            </a:pPr>
            <a:r>
              <a:rPr lang="en-US" sz="2000" dirty="0" smtClean="0"/>
              <a:t>True Positive, True Negative, False Negative, and True Negative. True Positive: You projected positive and its turn out to be true.</a:t>
            </a:r>
            <a:endParaRPr lang="en-US" sz="2000" dirty="0"/>
          </a:p>
        </p:txBody>
      </p:sp>
    </p:spTree>
    <p:extLst>
      <p:ext uri="{BB962C8B-B14F-4D97-AF65-F5344CB8AC3E}">
        <p14:creationId xmlns="" xmlns:p14="http://schemas.microsoft.com/office/powerpoint/2010/main" val="296284581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7CB-122C-4F11-94FF-AAE39884BB8E}"/>
              </a:ext>
            </a:extLst>
          </p:cNvPr>
          <p:cNvSpPr>
            <a:spLocks noGrp="1"/>
          </p:cNvSpPr>
          <p:nvPr>
            <p:ph type="title"/>
          </p:nvPr>
        </p:nvSpPr>
        <p:spPr>
          <a:xfrm>
            <a:off x="76584" y="773775"/>
            <a:ext cx="8852134" cy="1038226"/>
          </a:xfrm>
        </p:spPr>
        <p:txBody>
          <a:bodyPr>
            <a:normAutofit fontScale="90000"/>
          </a:bodyPr>
          <a:lstStyle/>
          <a:p>
            <a:pPr algn="ctr">
              <a:buClr>
                <a:srgbClr val="000000"/>
              </a:buClr>
            </a:pP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EVALUATING DECISION TREES MODELS:</a:t>
            </a:r>
            <a:r>
              <a:rPr lang="en-US" sz="4000" b="0" dirty="0" smtClean="0"/>
              <a:t> </a:t>
            </a:r>
            <a:br>
              <a:rPr lang="en-US" sz="4000" b="0" dirty="0" smtClean="0"/>
            </a:br>
            <a:r>
              <a:rPr lang="en-US" sz="4000" dirty="0" smtClean="0">
                <a:latin typeface="+mn-lt"/>
              </a:rPr>
              <a:t>‘</a:t>
            </a:r>
            <a:r>
              <a:rPr lang="en-US" sz="4000" dirty="0" smtClean="0">
                <a:solidFill>
                  <a:schemeClr val="tx1">
                    <a:lumMod val="75000"/>
                    <a:lumOff val="25000"/>
                  </a:schemeClr>
                </a:solidFill>
                <a:latin typeface="+mn-lt"/>
              </a:rPr>
              <a:t>CONFUSION  MATRIX’</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
            </a:r>
            <a:b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br>
            <a:endPar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Picture 4">
            <a:extLst>
              <a:ext uri="{FF2B5EF4-FFF2-40B4-BE49-F238E27FC236}">
                <a16:creationId xmlns="" xmlns:a16="http://schemas.microsoft.com/office/drawing/2014/main" id="{2862F78D-7498-49E0-982D-FB5A54DB21E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pic>
        <p:nvPicPr>
          <p:cNvPr id="7" name="Content Placeholder 6" descr="Confusion.png"/>
          <p:cNvPicPr>
            <a:picLocks noGrp="1" noChangeAspect="1"/>
          </p:cNvPicPr>
          <p:nvPr>
            <p:ph sz="quarter" idx="13"/>
          </p:nvPr>
        </p:nvPicPr>
        <p:blipFill>
          <a:blip r:embed="rId4"/>
          <a:stretch>
            <a:fillRect/>
          </a:stretch>
        </p:blipFill>
        <p:spPr>
          <a:xfrm>
            <a:off x="751724" y="1571626"/>
            <a:ext cx="6820671" cy="4633913"/>
          </a:xfrm>
        </p:spPr>
      </p:pic>
    </p:spTree>
    <p:extLst>
      <p:ext uri="{BB962C8B-B14F-4D97-AF65-F5344CB8AC3E}">
        <p14:creationId xmlns="" xmlns:p14="http://schemas.microsoft.com/office/powerpoint/2010/main" val="296284581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7CB-122C-4F11-94FF-AAE39884BB8E}"/>
              </a:ext>
            </a:extLst>
          </p:cNvPr>
          <p:cNvSpPr>
            <a:spLocks noGrp="1"/>
          </p:cNvSpPr>
          <p:nvPr>
            <p:ph type="title"/>
          </p:nvPr>
        </p:nvSpPr>
        <p:spPr>
          <a:xfrm>
            <a:off x="76584" y="773775"/>
            <a:ext cx="8852134" cy="1038226"/>
          </a:xfrm>
        </p:spPr>
        <p:txBody>
          <a:bodyPr>
            <a:normAutofit fontScale="90000"/>
          </a:bodyPr>
          <a:lstStyle/>
          <a:p>
            <a:pPr algn="ctr">
              <a:buClr>
                <a:srgbClr val="000000"/>
              </a:buClr>
            </a:pP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EVALUATING DECISION TREES MODELS:</a:t>
            </a:r>
            <a:r>
              <a:rPr lang="en-US" sz="4000" b="0" dirty="0" smtClean="0"/>
              <a:t> </a:t>
            </a:r>
            <a:br>
              <a:rPr lang="en-US" sz="4000" b="0" dirty="0" smtClean="0"/>
            </a:br>
            <a:r>
              <a:rPr lang="en-US" sz="4000" dirty="0" smtClean="0">
                <a:latin typeface="+mn-lt"/>
              </a:rPr>
              <a:t>‘</a:t>
            </a:r>
            <a:r>
              <a:rPr lang="en-US" sz="4000" dirty="0" smtClean="0">
                <a:solidFill>
                  <a:schemeClr val="tx1">
                    <a:lumMod val="75000"/>
                    <a:lumOff val="25000"/>
                  </a:schemeClr>
                </a:solidFill>
                <a:latin typeface="+mn-lt"/>
              </a:rPr>
              <a:t>CONFUSION  MATRIX’</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
            </a:r>
            <a:b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br>
            <a:endPar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Picture 4">
            <a:extLst>
              <a:ext uri="{FF2B5EF4-FFF2-40B4-BE49-F238E27FC236}">
                <a16:creationId xmlns="" xmlns:a16="http://schemas.microsoft.com/office/drawing/2014/main" id="{2862F78D-7498-49E0-982D-FB5A54DB21E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sp>
        <p:nvSpPr>
          <p:cNvPr id="6" name="Content Placeholder 5"/>
          <p:cNvSpPr>
            <a:spLocks noGrp="1"/>
          </p:cNvSpPr>
          <p:nvPr>
            <p:ph sz="quarter" idx="13"/>
          </p:nvPr>
        </p:nvSpPr>
        <p:spPr/>
        <p:txBody>
          <a:bodyPr>
            <a:normAutofit/>
          </a:bodyPr>
          <a:lstStyle/>
          <a:p>
            <a:r>
              <a:rPr lang="en-US" sz="2000" b="1" dirty="0" smtClean="0"/>
              <a:t>True  Positives (TP):</a:t>
            </a:r>
            <a:r>
              <a:rPr lang="en-US" sz="2000" dirty="0" smtClean="0"/>
              <a:t> These are cases in which we predicted yes (they have the disease), and they do have the disease.</a:t>
            </a:r>
          </a:p>
          <a:p>
            <a:r>
              <a:rPr lang="en-US" sz="2000" b="1" dirty="0" smtClean="0"/>
              <a:t>True  Negatives (TN):</a:t>
            </a:r>
            <a:r>
              <a:rPr lang="en-US" sz="2000" dirty="0" smtClean="0"/>
              <a:t> We predicted no, and they don't have the disease.</a:t>
            </a:r>
          </a:p>
          <a:p>
            <a:r>
              <a:rPr lang="en-US" sz="2000" b="1" dirty="0" smtClean="0"/>
              <a:t>False  Positives (FP):</a:t>
            </a:r>
            <a:r>
              <a:rPr lang="en-US" sz="2000" dirty="0" smtClean="0"/>
              <a:t> We predicted yes, but they don't actually have the disease. (Also known as a "Type I error.")</a:t>
            </a:r>
          </a:p>
          <a:p>
            <a:r>
              <a:rPr lang="en-US" sz="2000" b="1" dirty="0" smtClean="0"/>
              <a:t>False Negatives (FN):</a:t>
            </a:r>
            <a:r>
              <a:rPr lang="en-US" sz="2000" dirty="0" smtClean="0"/>
              <a:t> We predicted no, but they actually do have the disease. (Also known as a "Type II error.")</a:t>
            </a:r>
          </a:p>
          <a:p>
            <a:pPr>
              <a:buNone/>
            </a:pPr>
            <a:endParaRPr lang="en-US" dirty="0"/>
          </a:p>
        </p:txBody>
      </p:sp>
    </p:spTree>
    <p:extLst>
      <p:ext uri="{BB962C8B-B14F-4D97-AF65-F5344CB8AC3E}">
        <p14:creationId xmlns="" xmlns:p14="http://schemas.microsoft.com/office/powerpoint/2010/main" val="296284581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7CB-122C-4F11-94FF-AAE39884BB8E}"/>
              </a:ext>
            </a:extLst>
          </p:cNvPr>
          <p:cNvSpPr>
            <a:spLocks noGrp="1"/>
          </p:cNvSpPr>
          <p:nvPr>
            <p:ph type="title"/>
          </p:nvPr>
        </p:nvSpPr>
        <p:spPr>
          <a:xfrm>
            <a:off x="76584" y="773775"/>
            <a:ext cx="8852134" cy="1038226"/>
          </a:xfrm>
        </p:spPr>
        <p:txBody>
          <a:bodyPr>
            <a:normAutofit/>
          </a:bodyPr>
          <a:lstStyle/>
          <a:p>
            <a:pPr algn="ctr">
              <a:buClr>
                <a:srgbClr val="000000"/>
              </a:buClr>
            </a:pP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EVALUATING DECISION TREES MODELS:</a:t>
            </a:r>
            <a:r>
              <a:rPr lang="en-US" sz="4000" b="0" dirty="0" smtClean="0"/>
              <a:t>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
            </a:r>
            <a:b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br>
            <a:endPar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Picture 4">
            <a:extLst>
              <a:ext uri="{FF2B5EF4-FFF2-40B4-BE49-F238E27FC236}">
                <a16:creationId xmlns="" xmlns:a16="http://schemas.microsoft.com/office/drawing/2014/main" id="{2862F78D-7498-49E0-982D-FB5A54DB21E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sp>
        <p:nvSpPr>
          <p:cNvPr id="6" name="Content Placeholder 5"/>
          <p:cNvSpPr>
            <a:spLocks noGrp="1"/>
          </p:cNvSpPr>
          <p:nvPr>
            <p:ph sz="quarter" idx="13"/>
          </p:nvPr>
        </p:nvSpPr>
        <p:spPr>
          <a:xfrm>
            <a:off x="628664" y="1428736"/>
            <a:ext cx="6783665" cy="4776802"/>
          </a:xfrm>
        </p:spPr>
        <p:txBody>
          <a:bodyPr>
            <a:normAutofit/>
          </a:bodyPr>
          <a:lstStyle/>
          <a:p>
            <a:r>
              <a:rPr lang="en-US" sz="2000" b="1" dirty="0" smtClean="0"/>
              <a:t>Accuracy</a:t>
            </a:r>
            <a:r>
              <a:rPr lang="en-US" dirty="0" smtClean="0"/>
              <a:t>: </a:t>
            </a:r>
            <a:r>
              <a:rPr lang="en-US" sz="2000" dirty="0" smtClean="0"/>
              <a:t>Accuracy is a metric used in classification problems used to tell the percentage of accurate predictions. We calculate it by </a:t>
            </a:r>
            <a:r>
              <a:rPr lang="en-US" sz="2000" b="1" dirty="0" smtClean="0"/>
              <a:t>dividing the number of correct predictions by the total number of predictions</a:t>
            </a:r>
            <a:r>
              <a:rPr lang="en-US" sz="2000" dirty="0" smtClean="0"/>
              <a:t>.</a:t>
            </a:r>
          </a:p>
          <a:p>
            <a:pPr>
              <a:buNone/>
            </a:pPr>
            <a:r>
              <a:rPr lang="en-US" sz="2000" dirty="0" smtClean="0"/>
              <a:t>			Accuracy=(TP+TN)/(TP+TN+FP+FN)</a:t>
            </a:r>
          </a:p>
          <a:p>
            <a:r>
              <a:rPr lang="en-US" sz="2000" b="1" dirty="0" smtClean="0"/>
              <a:t>Precision</a:t>
            </a:r>
            <a:r>
              <a:rPr lang="en-US" sz="2000" dirty="0" smtClean="0"/>
              <a:t> : Precision is </a:t>
            </a:r>
            <a:r>
              <a:rPr lang="en-US" sz="2000" b="1" dirty="0" smtClean="0"/>
              <a:t>the ratio of correctly predicted positive observations to the total predicted positive observations</a:t>
            </a:r>
            <a:r>
              <a:rPr lang="en-US" sz="2000" dirty="0" smtClean="0"/>
              <a:t>.</a:t>
            </a:r>
          </a:p>
          <a:p>
            <a:pPr>
              <a:buNone/>
            </a:pPr>
            <a:r>
              <a:rPr lang="en-US" sz="2000" dirty="0" smtClean="0"/>
              <a:t>			</a:t>
            </a:r>
            <a:r>
              <a:rPr lang="it-IT" sz="2000" dirty="0" smtClean="0"/>
              <a:t>Precision Score = TP / (FP + TP)</a:t>
            </a:r>
          </a:p>
          <a:p>
            <a:r>
              <a:rPr lang="it-IT" sz="2000" b="1" dirty="0" smtClean="0"/>
              <a:t>Recall</a:t>
            </a:r>
            <a:r>
              <a:rPr lang="it-IT" sz="2000" dirty="0" smtClean="0"/>
              <a:t> :</a:t>
            </a:r>
            <a:r>
              <a:rPr lang="en-US" sz="2000" dirty="0" smtClean="0"/>
              <a:t> recall is </a:t>
            </a:r>
            <a:r>
              <a:rPr lang="en-US" sz="2000" b="1" dirty="0" smtClean="0"/>
              <a:t>calculated as the ratio between the numbers of Positive samples correctly classified as Positive to the total number of Positive samples</a:t>
            </a:r>
            <a:r>
              <a:rPr lang="en-US" sz="2000" dirty="0" smtClean="0"/>
              <a:t>. </a:t>
            </a:r>
          </a:p>
          <a:p>
            <a:pPr>
              <a:buNone/>
            </a:pPr>
            <a:r>
              <a:rPr lang="en-US" sz="2000" dirty="0" smtClean="0"/>
              <a:t>			 Recall = TP / (TP+ FN) </a:t>
            </a:r>
          </a:p>
          <a:p>
            <a:pPr>
              <a:buNone/>
            </a:pPr>
            <a:endParaRPr lang="en-US" sz="2000" dirty="0"/>
          </a:p>
        </p:txBody>
      </p:sp>
    </p:spTree>
    <p:extLst>
      <p:ext uri="{BB962C8B-B14F-4D97-AF65-F5344CB8AC3E}">
        <p14:creationId xmlns="" xmlns:p14="http://schemas.microsoft.com/office/powerpoint/2010/main" val="296284581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7CB-122C-4F11-94FF-AAE39884BB8E}"/>
              </a:ext>
            </a:extLst>
          </p:cNvPr>
          <p:cNvSpPr>
            <a:spLocks noGrp="1"/>
          </p:cNvSpPr>
          <p:nvPr>
            <p:ph type="title"/>
          </p:nvPr>
        </p:nvSpPr>
        <p:spPr>
          <a:xfrm>
            <a:off x="76584" y="773775"/>
            <a:ext cx="8852134" cy="1038226"/>
          </a:xfrm>
        </p:spPr>
        <p:txBody>
          <a:bodyPr>
            <a:normAutofit fontScale="90000"/>
          </a:bodyPr>
          <a:lstStyle/>
          <a:p>
            <a:pPr algn="ctr">
              <a:buClr>
                <a:srgbClr val="000000"/>
              </a:buClr>
            </a:pP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EVALUATING DECISION TREES MODELS:</a:t>
            </a:r>
            <a:r>
              <a:rPr lang="en-US" sz="4000" b="0" dirty="0" smtClean="0"/>
              <a:t> </a:t>
            </a:r>
            <a:br>
              <a:rPr lang="en-US" sz="4000" b="0" dirty="0" smtClean="0"/>
            </a:br>
            <a:r>
              <a:rPr lang="en-US" sz="4000" dirty="0" smtClean="0">
                <a:latin typeface="+mn-lt"/>
              </a:rPr>
              <a:t>‘</a:t>
            </a:r>
            <a:r>
              <a:rPr lang="en-US" sz="4000" dirty="0" smtClean="0">
                <a:solidFill>
                  <a:schemeClr val="tx1">
                    <a:lumMod val="75000"/>
                    <a:lumOff val="25000"/>
                  </a:schemeClr>
                </a:solidFill>
                <a:latin typeface="+mn-lt"/>
              </a:rPr>
              <a:t>CONFUSION  MATRIX’</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
            </a:r>
            <a:b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br>
            <a:endPar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Picture 4">
            <a:extLst>
              <a:ext uri="{FF2B5EF4-FFF2-40B4-BE49-F238E27FC236}">
                <a16:creationId xmlns="" xmlns:a16="http://schemas.microsoft.com/office/drawing/2014/main" id="{2862F78D-7498-49E0-982D-FB5A54DB21E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pic>
        <p:nvPicPr>
          <p:cNvPr id="7" name="Content Placeholder 6" descr="CONFUSION.png"/>
          <p:cNvPicPr>
            <a:picLocks noGrp="1" noChangeAspect="1"/>
          </p:cNvPicPr>
          <p:nvPr>
            <p:ph sz="quarter" idx="13"/>
          </p:nvPr>
        </p:nvPicPr>
        <p:blipFill>
          <a:blip r:embed="rId4"/>
          <a:stretch>
            <a:fillRect/>
          </a:stretch>
        </p:blipFill>
        <p:spPr>
          <a:xfrm>
            <a:off x="781392" y="1643052"/>
            <a:ext cx="6719567" cy="3650665"/>
          </a:xfrm>
        </p:spPr>
      </p:pic>
    </p:spTree>
    <p:extLst>
      <p:ext uri="{BB962C8B-B14F-4D97-AF65-F5344CB8AC3E}">
        <p14:creationId xmlns="" xmlns:p14="http://schemas.microsoft.com/office/powerpoint/2010/main" val="29628458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929371-28B6-43F1-90E7-729A574AEADA}"/>
              </a:ext>
            </a:extLst>
          </p:cNvPr>
          <p:cNvSpPr>
            <a:spLocks noGrp="1"/>
          </p:cNvSpPr>
          <p:nvPr>
            <p:ph type="title"/>
          </p:nvPr>
        </p:nvSpPr>
        <p:spPr/>
        <p:txBody>
          <a:bodyPr>
            <a:normAutofit/>
          </a:bodyPr>
          <a:lstStyle/>
          <a:p>
            <a:r>
              <a:rPr lang="en-IN" b="1" u="sng" dirty="0" smtClean="0">
                <a:solidFill>
                  <a:schemeClr val="tx1">
                    <a:lumMod val="75000"/>
                    <a:lumOff val="25000"/>
                  </a:schemeClr>
                </a:solidFill>
                <a:latin typeface="+mn-lt"/>
                <a:ea typeface="Adobe Fangsong Std R" panose="02020400000000000000" pitchFamily="18" charset="-128"/>
              </a:rPr>
              <a:t> DECISION  TREE</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 xmlns:a16="http://schemas.microsoft.com/office/drawing/2014/main" id="{2D5F8926-9200-409C-8CE4-6ED9EEB73A0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077649630"/>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rPr>
              <a:t>WHAT IS TYPE 1 ERROR ?</a:t>
            </a:r>
            <a:endParaRPr lang="en-US" sz="3600" dirty="0">
              <a:solidFill>
                <a:schemeClr val="tx1">
                  <a:lumMod val="75000"/>
                  <a:lumOff val="25000"/>
                </a:schemeClr>
              </a:solidFill>
            </a:endParaRPr>
          </a:p>
        </p:txBody>
      </p:sp>
      <p:sp>
        <p:nvSpPr>
          <p:cNvPr id="3" name="Content Placeholder 2"/>
          <p:cNvSpPr>
            <a:spLocks noGrp="1"/>
          </p:cNvSpPr>
          <p:nvPr>
            <p:ph sz="quarter" idx="13"/>
          </p:nvPr>
        </p:nvSpPr>
        <p:spPr/>
        <p:txBody>
          <a:bodyPr>
            <a:normAutofit fontScale="92500" lnSpcReduction="10000"/>
          </a:bodyPr>
          <a:lstStyle/>
          <a:p>
            <a:pPr marL="0" indent="0">
              <a:buNone/>
            </a:pPr>
            <a:endParaRPr lang="en-US" dirty="0" smtClean="0">
              <a:cs typeface="Arial" panose="020B0604020202020204" pitchFamily="34" charset="0"/>
            </a:endParaRPr>
          </a:p>
          <a:p>
            <a:endParaRPr lang="en-US" dirty="0" smtClean="0">
              <a:cs typeface="Arial" panose="020B0604020202020204" pitchFamily="34" charset="0"/>
            </a:endParaRPr>
          </a:p>
          <a:p>
            <a:r>
              <a:rPr lang="en-US" dirty="0" smtClean="0">
                <a:cs typeface="Arial" panose="020B0604020202020204" pitchFamily="34" charset="0"/>
              </a:rPr>
              <a:t>Type 1 error, in statistical hypothesis testing, is the error caused by rejecting a null hypothesis when it is true.</a:t>
            </a:r>
          </a:p>
          <a:p>
            <a:r>
              <a:rPr lang="en-US" dirty="0" smtClean="0">
                <a:cs typeface="Arial" panose="020B0604020202020204" pitchFamily="34" charset="0"/>
              </a:rPr>
              <a:t>Type I error is denoted by α (alpha) known as an error, also called the level of significance of the test.</a:t>
            </a:r>
          </a:p>
          <a:p>
            <a:r>
              <a:rPr lang="en-US" dirty="0" smtClean="0">
                <a:cs typeface="Arial" panose="020B0604020202020204" pitchFamily="34" charset="0"/>
              </a:rPr>
              <a:t>Type 1 error occurs when the null hypothesis is rejected even when there is no relationship between the variables.</a:t>
            </a:r>
          </a:p>
          <a:p>
            <a:pPr marL="0" indent="0">
              <a:buNone/>
            </a:pPr>
            <a:endParaRPr lang="en-US" dirty="0" smtClean="0">
              <a:cs typeface="Arial" panose="020B0604020202020204" pitchFamily="34" charset="0"/>
            </a:endParaRPr>
          </a:p>
          <a:p>
            <a:pPr marL="0" indent="0">
              <a:buNone/>
            </a:pPr>
            <a:endParaRPr lang="en-US" dirty="0" smtClean="0">
              <a:cs typeface="Arial" panose="020B0604020202020204" pitchFamily="34" charset="0"/>
            </a:endParaRPr>
          </a:p>
          <a:p>
            <a:pPr marL="0" indent="0">
              <a:buNone/>
            </a:pPr>
            <a:endParaRPr lang="en-IN" dirty="0" smtClean="0">
              <a:cs typeface="Arial" panose="020B0604020202020204" pitchFamily="34" charset="0"/>
            </a:endParaRPr>
          </a:p>
          <a:p>
            <a:endParaRPr lang="en-US" dirty="0"/>
          </a:p>
        </p:txBody>
      </p:sp>
      <p:pic>
        <p:nvPicPr>
          <p:cNvPr id="4" name="Picture 3">
            <a:extLst>
              <a:ext uri="{FF2B5EF4-FFF2-40B4-BE49-F238E27FC236}">
                <a16:creationId xmlns="" xmlns:a16="http://schemas.microsoft.com/office/drawing/2014/main" id="{2862F78D-7498-49E0-982D-FB5A54DB21E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257" y="857232"/>
            <a:ext cx="6783665" cy="833460"/>
          </a:xfrm>
        </p:spPr>
        <p:txBody>
          <a:bodyPr/>
          <a:lstStyle/>
          <a:p>
            <a:pPr algn="ctr"/>
            <a:r>
              <a:rPr lang="en-US" dirty="0" smtClean="0">
                <a:solidFill>
                  <a:schemeClr val="tx1">
                    <a:lumMod val="75000"/>
                    <a:lumOff val="25000"/>
                  </a:schemeClr>
                </a:solidFill>
              </a:rPr>
              <a:t>WHAT IS TYPE II ERROR ?</a:t>
            </a:r>
            <a:endParaRPr lang="en-US" dirty="0">
              <a:solidFill>
                <a:schemeClr val="tx1">
                  <a:lumMod val="75000"/>
                  <a:lumOff val="25000"/>
                </a:schemeClr>
              </a:solidFill>
            </a:endParaRPr>
          </a:p>
        </p:txBody>
      </p:sp>
      <p:sp>
        <p:nvSpPr>
          <p:cNvPr id="3" name="Content Placeholder 2"/>
          <p:cNvSpPr>
            <a:spLocks noGrp="1"/>
          </p:cNvSpPr>
          <p:nvPr>
            <p:ph sz="quarter" idx="13"/>
          </p:nvPr>
        </p:nvSpPr>
        <p:spPr/>
        <p:txBody>
          <a:bodyPr>
            <a:normAutofit fontScale="92500" lnSpcReduction="20000"/>
          </a:bodyPr>
          <a:lstStyle/>
          <a:p>
            <a:pPr marL="0" indent="0">
              <a:buNone/>
            </a:pPr>
            <a:endParaRPr lang="en-US" dirty="0" smtClean="0">
              <a:solidFill>
                <a:schemeClr val="bg1">
                  <a:lumMod val="10000"/>
                </a:schemeClr>
              </a:solidFill>
            </a:endParaRPr>
          </a:p>
          <a:p>
            <a:pPr marL="0" indent="0">
              <a:buNone/>
            </a:pPr>
            <a:endParaRPr lang="en-US" dirty="0" smtClean="0">
              <a:solidFill>
                <a:schemeClr val="bg1">
                  <a:lumMod val="10000"/>
                </a:schemeClr>
              </a:solidFill>
            </a:endParaRPr>
          </a:p>
          <a:p>
            <a:r>
              <a:rPr lang="en-US" dirty="0" smtClean="0">
                <a:solidFill>
                  <a:schemeClr val="bg1">
                    <a:lumMod val="10000"/>
                  </a:schemeClr>
                </a:solidFill>
              </a:rPr>
              <a:t>Type II error is the error that occurs when the null hypothesis is accepted when it is not true.</a:t>
            </a:r>
          </a:p>
          <a:p>
            <a:r>
              <a:rPr lang="en-US" dirty="0" smtClean="0">
                <a:solidFill>
                  <a:schemeClr val="bg1">
                    <a:lumMod val="10000"/>
                  </a:schemeClr>
                </a:solidFill>
              </a:rPr>
              <a:t>The type II error results in a false negative result.</a:t>
            </a:r>
          </a:p>
          <a:p>
            <a:r>
              <a:rPr lang="en-US" dirty="0" smtClean="0">
                <a:solidFill>
                  <a:schemeClr val="bg1">
                    <a:lumMod val="10000"/>
                  </a:schemeClr>
                </a:solidFill>
              </a:rPr>
              <a:t>The Type II error is denoted by β (beta) and is also termed as the beta error.</a:t>
            </a:r>
          </a:p>
          <a:p>
            <a:r>
              <a:rPr lang="en-US" dirty="0" smtClean="0">
                <a:solidFill>
                  <a:schemeClr val="bg1">
                    <a:lumMod val="10000"/>
                  </a:schemeClr>
                </a:solidFill>
              </a:rPr>
              <a:t>The null hypothesis is set to state that there is no relationship between two variables and the cause-effect relationship between two variables, if present, is caused by chance.</a:t>
            </a:r>
          </a:p>
          <a:p>
            <a:pPr marL="0" indent="0">
              <a:buNone/>
            </a:pPr>
            <a:endParaRPr lang="en-US" dirty="0" smtClean="0">
              <a:solidFill>
                <a:schemeClr val="bg1">
                  <a:lumMod val="10000"/>
                </a:schemeClr>
              </a:solidFill>
            </a:endParaRPr>
          </a:p>
          <a:p>
            <a:endParaRPr lang="en-IN" dirty="0" smtClean="0">
              <a:solidFill>
                <a:schemeClr val="bg1">
                  <a:lumMod val="10000"/>
                </a:schemeClr>
              </a:solidFill>
            </a:endParaRPr>
          </a:p>
          <a:p>
            <a:endParaRPr lang="en-US" dirty="0"/>
          </a:p>
        </p:txBody>
      </p:sp>
      <p:pic>
        <p:nvPicPr>
          <p:cNvPr id="4" name="Picture 3">
            <a:extLst>
              <a:ext uri="{FF2B5EF4-FFF2-40B4-BE49-F238E27FC236}">
                <a16:creationId xmlns="" xmlns:a16="http://schemas.microsoft.com/office/drawing/2014/main" id="{2862F78D-7498-49E0-982D-FB5A54DB21E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7CB-122C-4F11-94FF-AAE39884BB8E}"/>
              </a:ext>
            </a:extLst>
          </p:cNvPr>
          <p:cNvSpPr>
            <a:spLocks noGrp="1"/>
          </p:cNvSpPr>
          <p:nvPr>
            <p:ph type="title"/>
          </p:nvPr>
        </p:nvSpPr>
        <p:spPr>
          <a:xfrm>
            <a:off x="76584" y="571480"/>
            <a:ext cx="8852134" cy="1240521"/>
          </a:xfrm>
        </p:spPr>
        <p:txBody>
          <a:bodyPr>
            <a:normAutofit/>
          </a:bodyPr>
          <a:lstStyle/>
          <a:p>
            <a:pPr algn="ctr">
              <a:buClr>
                <a:srgbClr val="000000"/>
              </a:buClr>
            </a:pP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ARE THE ADVANTAGE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OF DECISION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TREE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
            </a:r>
            <a:b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br>
            <a:endPar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Picture 4">
            <a:extLst>
              <a:ext uri="{FF2B5EF4-FFF2-40B4-BE49-F238E27FC236}">
                <a16:creationId xmlns="" xmlns:a16="http://schemas.microsoft.com/office/drawing/2014/main" id="{2862F78D-7498-49E0-982D-FB5A54DB21E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sp>
        <p:nvSpPr>
          <p:cNvPr id="6" name="Content Placeholder 5"/>
          <p:cNvSpPr>
            <a:spLocks noGrp="1"/>
          </p:cNvSpPr>
          <p:nvPr>
            <p:ph sz="quarter" idx="13"/>
          </p:nvPr>
        </p:nvSpPr>
        <p:spPr>
          <a:xfrm>
            <a:off x="628664" y="1428736"/>
            <a:ext cx="6783665" cy="4429156"/>
          </a:xfrm>
        </p:spPr>
        <p:txBody>
          <a:bodyPr/>
          <a:lstStyle/>
          <a:p>
            <a:r>
              <a:rPr lang="en-US" sz="2400" dirty="0" smtClean="0"/>
              <a:t>It is simple to understand as it follows the same process which a human follow while making any decision in real-life.</a:t>
            </a:r>
          </a:p>
          <a:p>
            <a:r>
              <a:rPr lang="en-US" sz="2400" dirty="0" smtClean="0"/>
              <a:t>It can be very useful for solving decision-related problems.</a:t>
            </a:r>
          </a:p>
          <a:p>
            <a:r>
              <a:rPr lang="en-US" sz="2400" dirty="0" smtClean="0"/>
              <a:t>It helps to think about all the possible outcomes for a problem.</a:t>
            </a:r>
          </a:p>
          <a:p>
            <a:r>
              <a:rPr lang="en-US" sz="2400" dirty="0" smtClean="0"/>
              <a:t>There is less requirement of data cleaning compared to other algorithms.</a:t>
            </a:r>
          </a:p>
          <a:p>
            <a:endParaRPr lang="en-US" dirty="0"/>
          </a:p>
        </p:txBody>
      </p:sp>
    </p:spTree>
    <p:extLst>
      <p:ext uri="{BB962C8B-B14F-4D97-AF65-F5344CB8AC3E}">
        <p14:creationId xmlns="" xmlns:p14="http://schemas.microsoft.com/office/powerpoint/2010/main" val="296284581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7CB-122C-4F11-94FF-AAE39884BB8E}"/>
              </a:ext>
            </a:extLst>
          </p:cNvPr>
          <p:cNvSpPr>
            <a:spLocks noGrp="1"/>
          </p:cNvSpPr>
          <p:nvPr>
            <p:ph type="title"/>
          </p:nvPr>
        </p:nvSpPr>
        <p:spPr>
          <a:xfrm>
            <a:off x="76584" y="773775"/>
            <a:ext cx="8852134" cy="1038226"/>
          </a:xfrm>
        </p:spPr>
        <p:txBody>
          <a:bodyPr>
            <a:normAutofit/>
          </a:bodyPr>
          <a:lstStyle/>
          <a:p>
            <a:pPr algn="ctr">
              <a:buClr>
                <a:srgbClr val="000000"/>
              </a:buClr>
            </a:pP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ARE THE DISADVANTAGE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OF DECISION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TREE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
            </a:r>
            <a:b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br>
            <a:endPar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Picture 4">
            <a:extLst>
              <a:ext uri="{FF2B5EF4-FFF2-40B4-BE49-F238E27FC236}">
                <a16:creationId xmlns="" xmlns:a16="http://schemas.microsoft.com/office/drawing/2014/main" id="{2862F78D-7498-49E0-982D-FB5A54DB21E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 y="11"/>
            <a:ext cx="1194539" cy="655377"/>
          </a:xfrm>
          <a:prstGeom prst="rect">
            <a:avLst/>
          </a:prstGeom>
          <a:ln>
            <a:noFill/>
          </a:ln>
          <a:effectLst>
            <a:softEdge rad="112500"/>
          </a:effectLst>
        </p:spPr>
      </p:pic>
      <p:sp>
        <p:nvSpPr>
          <p:cNvPr id="6" name="Content Placeholder 5"/>
          <p:cNvSpPr>
            <a:spLocks noGrp="1"/>
          </p:cNvSpPr>
          <p:nvPr>
            <p:ph sz="quarter" idx="13"/>
          </p:nvPr>
        </p:nvSpPr>
        <p:spPr>
          <a:xfrm>
            <a:off x="628664" y="1571612"/>
            <a:ext cx="6783665" cy="3786214"/>
          </a:xfrm>
        </p:spPr>
        <p:txBody>
          <a:bodyPr/>
          <a:lstStyle/>
          <a:p>
            <a:r>
              <a:rPr lang="en-US" sz="2400" dirty="0" smtClean="0"/>
              <a:t>The decision tree contains lots of layers, which makes it complex.</a:t>
            </a:r>
          </a:p>
          <a:p>
            <a:r>
              <a:rPr lang="en-US" sz="2400" dirty="0" smtClean="0"/>
              <a:t>It may have an </a:t>
            </a:r>
            <a:r>
              <a:rPr lang="en-US" sz="2400" dirty="0" err="1" smtClean="0"/>
              <a:t>overfitting</a:t>
            </a:r>
            <a:r>
              <a:rPr lang="en-US" sz="2400" dirty="0" smtClean="0"/>
              <a:t> issue, which can be resolved using the </a:t>
            </a:r>
            <a:r>
              <a:rPr lang="en-US" sz="2400" b="1" dirty="0" smtClean="0"/>
              <a:t>Random Forest algorithm.</a:t>
            </a:r>
            <a:endParaRPr lang="en-US" sz="2400" dirty="0" smtClean="0"/>
          </a:p>
          <a:p>
            <a:r>
              <a:rPr lang="en-US" sz="2400" dirty="0" smtClean="0"/>
              <a:t>For more class labels, the computational complexity of the decision tree may increase.</a:t>
            </a:r>
          </a:p>
          <a:p>
            <a:endParaRPr lang="en-US" dirty="0"/>
          </a:p>
        </p:txBody>
      </p:sp>
    </p:spTree>
    <p:extLst>
      <p:ext uri="{BB962C8B-B14F-4D97-AF65-F5344CB8AC3E}">
        <p14:creationId xmlns="" xmlns:p14="http://schemas.microsoft.com/office/powerpoint/2010/main" val="296284581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 xmlns:a16="http://schemas.microsoft.com/office/drawing/2014/main" id="{4FE4CF73-36A4-4BBE-BDCE-6B7364EB66C1}"/>
              </a:ext>
            </a:extLst>
          </p:cNvPr>
          <p:cNvSpPr>
            <a:spLocks noGrp="1"/>
          </p:cNvSpPr>
          <p:nvPr>
            <p:ph sz="quarter" idx="13"/>
          </p:nvPr>
        </p:nvSpPr>
        <p:spPr>
          <a:xfrm>
            <a:off x="1497564" y="1930400"/>
            <a:ext cx="3575957" cy="4275138"/>
          </a:xfrm>
        </p:spPr>
        <p:txBody>
          <a:bodyPr>
            <a:normAutofit fontScale="625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 xmlns:a16="http://schemas.microsoft.com/office/drawing/2014/main" id="{FA98B58C-91CF-4A65-8E0D-A501FC7061B5}"/>
              </a:ext>
            </a:extLst>
          </p:cNvPr>
          <p:cNvSpPr txBox="1"/>
          <p:nvPr/>
        </p:nvSpPr>
        <p:spPr>
          <a:xfrm>
            <a:off x="5468470" y="1930400"/>
            <a:ext cx="1924439" cy="392415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 xmlns:a16="http://schemas.microsoft.com/office/drawing/2014/main" id="{3101F597-3B0F-4FF6-B040-1BA87A6B68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2773" y="1690688"/>
            <a:ext cx="840656" cy="4514850"/>
          </a:xfrm>
          <a:prstGeom prst="rect">
            <a:avLst/>
          </a:prstGeom>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246183619"/>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28AD3-58D5-41A7-8231-F026CB85D71F}"/>
              </a:ext>
            </a:extLst>
          </p:cNvPr>
          <p:cNvSpPr>
            <a:spLocks noGrp="1"/>
          </p:cNvSpPr>
          <p:nvPr>
            <p:ph type="title"/>
          </p:nvPr>
        </p:nvSpPr>
        <p:spPr>
          <a:xfrm>
            <a:off x="518287" y="825623"/>
            <a:ext cx="6874633" cy="1104778"/>
          </a:xfrm>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DECISION TREE?</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62F55BE9-6C8E-47E8-88A3-AF08227F7C2E}"/>
              </a:ext>
            </a:extLst>
          </p:cNvPr>
          <p:cNvSpPr>
            <a:spLocks noGrp="1"/>
          </p:cNvSpPr>
          <p:nvPr>
            <p:ph sz="quarter" idx="13"/>
          </p:nvPr>
        </p:nvSpPr>
        <p:spPr>
          <a:xfrm>
            <a:off x="609255" y="1643051"/>
            <a:ext cx="6783665" cy="3929090"/>
          </a:xfrm>
        </p:spPr>
        <p:txBody>
          <a:bodyPr>
            <a:normAutofit/>
          </a:bodyPr>
          <a:lstStyle/>
          <a:p>
            <a:r>
              <a:rPr lang="en-US" sz="2000" b="1" i="1" dirty="0" smtClean="0"/>
              <a:t>It is a graphical representation for getting all the possible solutions to a problem/decision based on given conditions.</a:t>
            </a:r>
            <a:endParaRPr lang="en-US" sz="2000" dirty="0" smtClean="0"/>
          </a:p>
          <a:p>
            <a:r>
              <a:rPr lang="en-US" sz="2000" dirty="0" smtClean="0"/>
              <a:t>It is called a decision tree because, similar to a tree, it starts with the root node, which expands on further branches and constructs a tree-like structure.</a:t>
            </a:r>
          </a:p>
          <a:p>
            <a:r>
              <a:rPr lang="en-US" sz="1800" dirty="0" smtClean="0">
                <a:solidFill>
                  <a:srgbClr val="000000"/>
                </a:solidFill>
                <a:latin typeface="inter-regular"/>
              </a:rPr>
              <a:t>Decision Tree is a </a:t>
            </a:r>
            <a:r>
              <a:rPr lang="en-US" sz="1800" b="1" dirty="0" smtClean="0">
                <a:solidFill>
                  <a:srgbClr val="000000"/>
                </a:solidFill>
                <a:latin typeface="inter-bold"/>
              </a:rPr>
              <a:t>Supervised learning technique </a:t>
            </a:r>
            <a:r>
              <a:rPr lang="en-US" sz="1800" dirty="0" smtClean="0">
                <a:solidFill>
                  <a:srgbClr val="000000"/>
                </a:solidFill>
                <a:latin typeface="inter-regular"/>
              </a:rPr>
              <a:t>that can be used for both classification and Regression problems, but mostly it is preferred for solving Classification problems.</a:t>
            </a:r>
          </a:p>
          <a:p>
            <a:r>
              <a:rPr lang="en-US" sz="2000" dirty="0" smtClean="0"/>
              <a:t>In a Decision tree, there are two nodes, which are the </a:t>
            </a:r>
            <a:r>
              <a:rPr lang="en-US" sz="2000" b="1" dirty="0" smtClean="0"/>
              <a:t>Decision Node</a:t>
            </a:r>
            <a:r>
              <a:rPr lang="en-US" sz="2000" dirty="0" smtClean="0"/>
              <a:t> and</a:t>
            </a:r>
            <a:r>
              <a:rPr lang="en-US" sz="2000" b="1" dirty="0" smtClean="0"/>
              <a:t> Leaf Node.</a:t>
            </a:r>
            <a:endParaRPr lang="en-IN" sz="2000" dirty="0">
              <a:solidFill>
                <a:srgbClr val="333333"/>
              </a:solidFill>
            </a:endParaRPr>
          </a:p>
        </p:txBody>
      </p:sp>
      <p:pic>
        <p:nvPicPr>
          <p:cNvPr id="4" name="Picture 3">
            <a:extLst>
              <a:ext uri="{FF2B5EF4-FFF2-40B4-BE49-F238E27FC236}">
                <a16:creationId xmlns="" xmlns:a16="http://schemas.microsoft.com/office/drawing/2014/main" id="{514280BB-DD6D-4540-96DB-C77A3B8F9B4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 y="23"/>
            <a:ext cx="1194539" cy="655377"/>
          </a:xfrm>
          <a:prstGeom prst="rect">
            <a:avLst/>
          </a:prstGeom>
          <a:ln>
            <a:noFill/>
          </a:ln>
          <a:effectLst>
            <a:softEdge rad="112500"/>
          </a:effectLst>
        </p:spPr>
      </p:pic>
    </p:spTree>
    <p:extLst>
      <p:ext uri="{BB962C8B-B14F-4D97-AF65-F5344CB8AC3E}">
        <p14:creationId xmlns="" xmlns:p14="http://schemas.microsoft.com/office/powerpoint/2010/main" val="1890025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D4BCB4-36FD-4C98-8E06-E24A17C66029}"/>
              </a:ext>
            </a:extLst>
          </p:cNvPr>
          <p:cNvSpPr>
            <a:spLocks noGrp="1"/>
          </p:cNvSpPr>
          <p:nvPr>
            <p:ph type="title"/>
          </p:nvPr>
        </p:nvSpPr>
        <p:spPr>
          <a:xfrm>
            <a:off x="276332" y="510252"/>
            <a:ext cx="7573749" cy="1016866"/>
          </a:xfrm>
        </p:spPr>
        <p:txBody>
          <a:bodyPr>
            <a:no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DECISION TREE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0A7D0E35-4D42-448D-90C4-09315C563117}"/>
              </a:ext>
            </a:extLst>
          </p:cNvPr>
          <p:cNvSpPr>
            <a:spLocks noGrp="1"/>
          </p:cNvSpPr>
          <p:nvPr>
            <p:ph sz="quarter" idx="13"/>
          </p:nvPr>
        </p:nvSpPr>
        <p:spPr>
          <a:xfrm>
            <a:off x="628651" y="1381992"/>
            <a:ext cx="6764258" cy="5288972"/>
          </a:xfrm>
        </p:spPr>
        <p:txBody>
          <a:bodyPr>
            <a:noAutofit/>
          </a:bodyPr>
          <a:lstStyle/>
          <a:p>
            <a:pPr algn="just"/>
            <a:r>
              <a:rPr lang="en-US" sz="2000" b="1" dirty="0"/>
              <a:t>A decision tree consists of three types of </a:t>
            </a:r>
            <a:r>
              <a:rPr lang="en-US" sz="2000" b="1" dirty="0" smtClean="0"/>
              <a:t>nodes: </a:t>
            </a:r>
            <a:r>
              <a:rPr lang="en-US" sz="2000" b="1" dirty="0"/>
              <a:t>–</a:t>
            </a:r>
            <a:r>
              <a:rPr lang="en-US" sz="2000" dirty="0"/>
              <a:t>	</a:t>
            </a:r>
          </a:p>
          <a:p>
            <a:pPr marL="971550" lvl="1" indent="-514350" algn="just">
              <a:buNone/>
            </a:pPr>
            <a:r>
              <a:rPr lang="en-US" sz="1800" b="1" dirty="0" smtClean="0"/>
              <a:t>Decision </a:t>
            </a:r>
            <a:r>
              <a:rPr lang="en-US" sz="1800" b="1" dirty="0"/>
              <a:t>nodes – </a:t>
            </a:r>
            <a:r>
              <a:rPr lang="en-US" sz="1800" dirty="0"/>
              <a:t>typically represented by </a:t>
            </a:r>
            <a:r>
              <a:rPr lang="en-US" sz="1800" dirty="0" smtClean="0"/>
              <a:t>squares.</a:t>
            </a:r>
            <a:endParaRPr lang="en-US" sz="1800" dirty="0"/>
          </a:p>
          <a:p>
            <a:pPr marL="971550" lvl="1" indent="-514350" algn="just">
              <a:buNone/>
            </a:pPr>
            <a:r>
              <a:rPr lang="en-US" sz="1800" b="1" dirty="0" smtClean="0"/>
              <a:t>Chance </a:t>
            </a:r>
            <a:r>
              <a:rPr lang="en-US" sz="1800" b="1" dirty="0"/>
              <a:t>nodes – </a:t>
            </a:r>
            <a:r>
              <a:rPr lang="en-US" sz="1800" dirty="0"/>
              <a:t>typically represented by </a:t>
            </a:r>
            <a:r>
              <a:rPr lang="en-US" sz="1800" dirty="0" smtClean="0"/>
              <a:t>circles.</a:t>
            </a:r>
            <a:endParaRPr lang="en-US" sz="1800" dirty="0"/>
          </a:p>
          <a:p>
            <a:pPr marL="971550" lvl="1" indent="-514350" algn="just">
              <a:buNone/>
            </a:pPr>
            <a:r>
              <a:rPr lang="en-US" sz="1800" b="1" dirty="0" smtClean="0"/>
              <a:t>End </a:t>
            </a:r>
            <a:r>
              <a:rPr lang="en-US" sz="1800" b="1" dirty="0"/>
              <a:t>nodes – </a:t>
            </a:r>
            <a:r>
              <a:rPr lang="en-US" sz="1800" dirty="0"/>
              <a:t>typically represented by </a:t>
            </a:r>
            <a:r>
              <a:rPr lang="en-US" sz="1800" dirty="0" smtClean="0"/>
              <a:t>triangles.</a:t>
            </a:r>
            <a:endParaRPr lang="en-US" sz="1800" dirty="0"/>
          </a:p>
          <a:p>
            <a:pPr algn="just"/>
            <a:r>
              <a:rPr lang="en-US" sz="2000" dirty="0"/>
              <a:t>Decision trees are commonly used in operations research and operations management. If, in practice, decisions have to be taken online with no recall under incomplete knowledge, a decision tree should be paralleled by a probability model as a best choice model or online selection model algorithm. Another use of decision trees is as a descriptive means for calculating conditional probabilities</a:t>
            </a:r>
          </a:p>
          <a:p>
            <a:pPr algn="just"/>
            <a:r>
              <a:rPr lang="en-US" sz="2000" dirty="0"/>
              <a:t>Decision trees, influence diagrams, utility functions, and other decision analysis tools and methods are taught to undergraduate students in schools of business, health economics, and public health, and are examples of operations research or management science methods</a:t>
            </a:r>
          </a:p>
        </p:txBody>
      </p:sp>
      <p:pic>
        <p:nvPicPr>
          <p:cNvPr id="4" name="Picture 3">
            <a:extLst>
              <a:ext uri="{FF2B5EF4-FFF2-40B4-BE49-F238E27FC236}">
                <a16:creationId xmlns="" xmlns:a16="http://schemas.microsoft.com/office/drawing/2014/main" id="{ABAD3C37-BEEB-4070-AB41-0A56FE6F78E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3"/>
            <a:ext cx="1194539" cy="655377"/>
          </a:xfrm>
          <a:prstGeom prst="rect">
            <a:avLst/>
          </a:prstGeom>
          <a:ln>
            <a:noFill/>
          </a:ln>
          <a:effectLst>
            <a:softEdge rad="112500"/>
          </a:effectLst>
        </p:spPr>
      </p:pic>
    </p:spTree>
    <p:extLst>
      <p:ext uri="{BB962C8B-B14F-4D97-AF65-F5344CB8AC3E}">
        <p14:creationId xmlns="" xmlns:p14="http://schemas.microsoft.com/office/powerpoint/2010/main" val="942408196"/>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AC158D-07AD-4AF3-A511-87DF817464F8}"/>
              </a:ext>
            </a:extLst>
          </p:cNvPr>
          <p:cNvSpPr>
            <a:spLocks noGrp="1"/>
          </p:cNvSpPr>
          <p:nvPr>
            <p:ph type="title"/>
          </p:nvPr>
        </p:nvSpPr>
        <p:spPr>
          <a:xfrm>
            <a:off x="309624" y="655382"/>
            <a:ext cx="7800130" cy="1113639"/>
          </a:xfrm>
        </p:spPr>
        <p:txBody>
          <a:bodyPr>
            <a:normAutofit/>
          </a:bodyPr>
          <a:lstStyle/>
          <a:p>
            <a:pPr algn="ctr">
              <a:buClr>
                <a:srgbClr val="000000"/>
              </a:buClr>
            </a:pP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DECISION TREE USING FLOWCHART SYMBOLS</a:t>
            </a:r>
          </a:p>
        </p:txBody>
      </p:sp>
      <p:pic>
        <p:nvPicPr>
          <p:cNvPr id="4" name="Content Placeholder 3"/>
          <p:cNvPicPr>
            <a:picLocks noGrp="1" noChangeAspect="1" noChangeArrowheads="1"/>
          </p:cNvPicPr>
          <p:nvPr>
            <p:ph sz="quarter" idx="13"/>
          </p:nvPr>
        </p:nvPicPr>
        <p:blipFill>
          <a:blip r:embed="rId2"/>
          <a:srcRect/>
          <a:stretch>
            <a:fillRect/>
          </a:stretch>
        </p:blipFill>
        <p:spPr bwMode="auto">
          <a:xfrm>
            <a:off x="928662" y="1571612"/>
            <a:ext cx="6572296" cy="4106856"/>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462BD680-5054-49CE-B6C6-FD663C45046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 y="5"/>
            <a:ext cx="1194539" cy="655377"/>
          </a:xfrm>
          <a:prstGeom prst="rect">
            <a:avLst/>
          </a:prstGeom>
          <a:ln>
            <a:noFill/>
          </a:ln>
          <a:effectLst>
            <a:softEdge rad="112500"/>
          </a:effectLst>
        </p:spPr>
      </p:pic>
    </p:spTree>
    <p:extLst>
      <p:ext uri="{BB962C8B-B14F-4D97-AF65-F5344CB8AC3E}">
        <p14:creationId xmlns="" xmlns:p14="http://schemas.microsoft.com/office/powerpoint/2010/main" val="252475279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28AD3-58D5-41A7-8231-F026CB85D71F}"/>
              </a:ext>
            </a:extLst>
          </p:cNvPr>
          <p:cNvSpPr>
            <a:spLocks noGrp="1"/>
          </p:cNvSpPr>
          <p:nvPr>
            <p:ph type="title"/>
          </p:nvPr>
        </p:nvSpPr>
        <p:spPr>
          <a:xfrm>
            <a:off x="518287" y="825623"/>
            <a:ext cx="6874633" cy="1104778"/>
          </a:xfrm>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DECISION TREE?</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Content Placeholder 4" descr="decision-tree.png"/>
          <p:cNvPicPr>
            <a:picLocks noGrp="1" noChangeAspect="1"/>
          </p:cNvPicPr>
          <p:nvPr>
            <p:ph sz="quarter" idx="13"/>
          </p:nvPr>
        </p:nvPicPr>
        <p:blipFill>
          <a:blip r:embed="rId2"/>
          <a:stretch>
            <a:fillRect/>
          </a:stretch>
        </p:blipFill>
        <p:spPr>
          <a:xfrm>
            <a:off x="1143795" y="1702594"/>
            <a:ext cx="6214288" cy="3940984"/>
          </a:xfrm>
        </p:spPr>
      </p:pic>
      <p:pic>
        <p:nvPicPr>
          <p:cNvPr id="4" name="Picture 3">
            <a:extLst>
              <a:ext uri="{FF2B5EF4-FFF2-40B4-BE49-F238E27FC236}">
                <a16:creationId xmlns="" xmlns:a16="http://schemas.microsoft.com/office/drawing/2014/main" id="{514280BB-DD6D-4540-96DB-C77A3B8F9B4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1" y="23"/>
            <a:ext cx="1194539" cy="655377"/>
          </a:xfrm>
          <a:prstGeom prst="rect">
            <a:avLst/>
          </a:prstGeom>
          <a:ln>
            <a:noFill/>
          </a:ln>
          <a:effectLst>
            <a:softEdge rad="112500"/>
          </a:effectLst>
        </p:spPr>
      </p:pic>
    </p:spTree>
    <p:extLst>
      <p:ext uri="{BB962C8B-B14F-4D97-AF65-F5344CB8AC3E}">
        <p14:creationId xmlns="" xmlns:p14="http://schemas.microsoft.com/office/powerpoint/2010/main" val="1890025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28AD3-58D5-41A7-8231-F026CB85D71F}"/>
              </a:ext>
            </a:extLst>
          </p:cNvPr>
          <p:cNvSpPr>
            <a:spLocks noGrp="1"/>
          </p:cNvSpPr>
          <p:nvPr>
            <p:ph type="title"/>
          </p:nvPr>
        </p:nvSpPr>
        <p:spPr>
          <a:xfrm>
            <a:off x="518287" y="825623"/>
            <a:ext cx="6874633" cy="1104778"/>
          </a:xfrm>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DECISION TREE TERMINOLOGY</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62F55BE9-6C8E-47E8-88A3-AF08227F7C2E}"/>
              </a:ext>
            </a:extLst>
          </p:cNvPr>
          <p:cNvSpPr>
            <a:spLocks noGrp="1"/>
          </p:cNvSpPr>
          <p:nvPr>
            <p:ph sz="quarter" idx="13"/>
          </p:nvPr>
        </p:nvSpPr>
        <p:spPr>
          <a:xfrm>
            <a:off x="609255" y="1643051"/>
            <a:ext cx="6783665" cy="3929090"/>
          </a:xfrm>
        </p:spPr>
        <p:txBody>
          <a:bodyPr>
            <a:normAutofit lnSpcReduction="10000"/>
          </a:bodyPr>
          <a:lstStyle/>
          <a:p>
            <a:r>
              <a:rPr lang="en-US" sz="2000" b="1" dirty="0" smtClean="0"/>
              <a:t>Root Node:</a:t>
            </a:r>
            <a:r>
              <a:rPr lang="en-US" sz="2000" dirty="0" smtClean="0"/>
              <a:t> Root node is from where the decision tree starts. It represents the entire dataset, which further gets divided into two or more homogeneous sets.</a:t>
            </a:r>
          </a:p>
          <a:p>
            <a:r>
              <a:rPr lang="en-US" sz="2000" b="1" dirty="0" smtClean="0"/>
              <a:t>Leaf Node:</a:t>
            </a:r>
            <a:r>
              <a:rPr lang="en-US" sz="2000" dirty="0" smtClean="0"/>
              <a:t> Leaf nodes are the final output node, and the tree cannot be segregated further after getting a leaf node.</a:t>
            </a:r>
          </a:p>
          <a:p>
            <a:r>
              <a:rPr lang="en-US" sz="2000" b="1" dirty="0" smtClean="0"/>
              <a:t>Splitting:</a:t>
            </a:r>
            <a:r>
              <a:rPr lang="en-US" sz="2000" dirty="0" smtClean="0"/>
              <a:t> Splitting is the process of dividing the decision node/root node into sub-nodes according to the given conditions.</a:t>
            </a:r>
          </a:p>
          <a:p>
            <a:r>
              <a:rPr lang="en-US" sz="2000" b="1" dirty="0" smtClean="0"/>
              <a:t>Branch/Sub Tree:</a:t>
            </a:r>
            <a:r>
              <a:rPr lang="en-US" sz="2000" dirty="0" smtClean="0"/>
              <a:t> A tree formed by splitting the tree.</a:t>
            </a:r>
          </a:p>
          <a:p>
            <a:r>
              <a:rPr lang="en-US" sz="2000" b="1" dirty="0" smtClean="0"/>
              <a:t>Pruning:</a:t>
            </a:r>
            <a:r>
              <a:rPr lang="en-US" sz="2000" dirty="0" smtClean="0"/>
              <a:t> Pruning is the process of removing the unwanted branches from the tree.</a:t>
            </a:r>
          </a:p>
          <a:p>
            <a:r>
              <a:rPr lang="en-US" sz="2000" b="1" dirty="0" smtClean="0"/>
              <a:t>Parent/Child node:</a:t>
            </a:r>
            <a:r>
              <a:rPr lang="en-US" sz="2000" dirty="0" smtClean="0"/>
              <a:t> The root node of the tree is called the parent node, and other nodes are called the child nodes.</a:t>
            </a:r>
            <a:endParaRPr lang="en-IN" sz="2000" dirty="0">
              <a:solidFill>
                <a:srgbClr val="333333"/>
              </a:solidFill>
            </a:endParaRPr>
          </a:p>
        </p:txBody>
      </p:sp>
      <p:pic>
        <p:nvPicPr>
          <p:cNvPr id="4" name="Picture 3">
            <a:extLst>
              <a:ext uri="{FF2B5EF4-FFF2-40B4-BE49-F238E27FC236}">
                <a16:creationId xmlns="" xmlns:a16="http://schemas.microsoft.com/office/drawing/2014/main" id="{514280BB-DD6D-4540-96DB-C77A3B8F9B4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 y="23"/>
            <a:ext cx="1194539" cy="655377"/>
          </a:xfrm>
          <a:prstGeom prst="rect">
            <a:avLst/>
          </a:prstGeom>
          <a:ln>
            <a:noFill/>
          </a:ln>
          <a:effectLst>
            <a:softEdge rad="112500"/>
          </a:effectLst>
        </p:spPr>
      </p:pic>
    </p:spTree>
    <p:extLst>
      <p:ext uri="{BB962C8B-B14F-4D97-AF65-F5344CB8AC3E}">
        <p14:creationId xmlns="" xmlns:p14="http://schemas.microsoft.com/office/powerpoint/2010/main" val="1890025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521A1B-C640-4DD3-8FFC-C191D6E8F044}"/>
              </a:ext>
            </a:extLst>
          </p:cNvPr>
          <p:cNvSpPr>
            <a:spLocks noGrp="1"/>
          </p:cNvSpPr>
          <p:nvPr>
            <p:ph type="title"/>
          </p:nvPr>
        </p:nvSpPr>
        <p:spPr>
          <a:xfrm>
            <a:off x="228051" y="914400"/>
            <a:ext cx="7546048" cy="1066540"/>
          </a:xfrm>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BASIC TERMS IN DECISION TREE </a:t>
            </a:r>
          </a:p>
        </p:txBody>
      </p:sp>
      <p:sp>
        <p:nvSpPr>
          <p:cNvPr id="3" name="Content Placeholder 2">
            <a:extLst>
              <a:ext uri="{FF2B5EF4-FFF2-40B4-BE49-F238E27FC236}">
                <a16:creationId xmlns="" xmlns:a16="http://schemas.microsoft.com/office/drawing/2014/main" id="{EEAF11AC-451F-4F40-9543-465CA6E119C4}"/>
              </a:ext>
            </a:extLst>
          </p:cNvPr>
          <p:cNvSpPr>
            <a:spLocks noGrp="1"/>
          </p:cNvSpPr>
          <p:nvPr>
            <p:ph sz="quarter" idx="13"/>
          </p:nvPr>
        </p:nvSpPr>
        <p:spPr>
          <a:xfrm>
            <a:off x="609253" y="3786210"/>
            <a:ext cx="6783665" cy="1214445"/>
          </a:xfrm>
        </p:spPr>
        <p:txBody>
          <a:bodyPr>
            <a:normAutofit/>
          </a:bodyPr>
          <a:lstStyle/>
          <a:p>
            <a:pPr marL="514350" indent="-514350">
              <a:buFont typeface="+mj-lt"/>
              <a:buAutoNum type="romanLcPeriod"/>
            </a:pPr>
            <a:r>
              <a:rPr lang="en-US" sz="2400" dirty="0" err="1"/>
              <a:t>Gini</a:t>
            </a:r>
            <a:r>
              <a:rPr lang="en-US" sz="2400" dirty="0"/>
              <a:t> </a:t>
            </a:r>
            <a:r>
              <a:rPr lang="en-US" sz="2400" dirty="0" smtClean="0"/>
              <a:t>Index</a:t>
            </a:r>
            <a:endParaRPr lang="en-US" sz="2400" dirty="0"/>
          </a:p>
          <a:p>
            <a:pPr marL="514350" indent="-514350">
              <a:buFont typeface="+mj-lt"/>
              <a:buAutoNum type="romanLcPeriod"/>
            </a:pPr>
            <a:r>
              <a:rPr lang="en-US" sz="2400" dirty="0"/>
              <a:t>Information Gain </a:t>
            </a:r>
          </a:p>
        </p:txBody>
      </p:sp>
      <p:pic>
        <p:nvPicPr>
          <p:cNvPr id="4" name="Picture 3">
            <a:extLst>
              <a:ext uri="{FF2B5EF4-FFF2-40B4-BE49-F238E27FC236}">
                <a16:creationId xmlns="" xmlns:a16="http://schemas.microsoft.com/office/drawing/2014/main" id="{08B841F9-7805-483C-AEA8-0CA49BE5FC7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 y="21"/>
            <a:ext cx="1194539" cy="655377"/>
          </a:xfrm>
          <a:prstGeom prst="rect">
            <a:avLst/>
          </a:prstGeom>
          <a:ln>
            <a:noFill/>
          </a:ln>
          <a:effectLst>
            <a:softEdge rad="112500"/>
          </a:effectLst>
        </p:spPr>
      </p:pic>
      <p:sp>
        <p:nvSpPr>
          <p:cNvPr id="5" name="TextBox 4"/>
          <p:cNvSpPr txBox="1"/>
          <p:nvPr/>
        </p:nvSpPr>
        <p:spPr>
          <a:xfrm>
            <a:off x="714349" y="2071678"/>
            <a:ext cx="6715172" cy="1631216"/>
          </a:xfrm>
          <a:prstGeom prst="rect">
            <a:avLst/>
          </a:prstGeom>
          <a:noFill/>
        </p:spPr>
        <p:txBody>
          <a:bodyPr wrap="square" rtlCol="0">
            <a:spAutoFit/>
          </a:bodyPr>
          <a:lstStyle/>
          <a:p>
            <a:r>
              <a:rPr lang="en-US" sz="2000" dirty="0" smtClean="0"/>
              <a:t>Solve </a:t>
            </a:r>
            <a:r>
              <a:rPr lang="en-US" sz="2000" dirty="0"/>
              <a:t>such problems there is a technique which is called as </a:t>
            </a:r>
            <a:r>
              <a:rPr lang="en-US" sz="2000" b="1" dirty="0"/>
              <a:t>Attribute selection measure or ASM. </a:t>
            </a:r>
            <a:endParaRPr lang="en-US" sz="2000" b="1" dirty="0" smtClean="0"/>
          </a:p>
          <a:p>
            <a:r>
              <a:rPr lang="en-US" sz="2000" dirty="0" smtClean="0"/>
              <a:t>By </a:t>
            </a:r>
            <a:r>
              <a:rPr lang="en-US" sz="2000" dirty="0"/>
              <a:t>this measurement, we can easily select the best attribute for the nodes of the tree</a:t>
            </a:r>
            <a:r>
              <a:rPr lang="en-US" sz="2000" dirty="0" smtClean="0"/>
              <a:t>.</a:t>
            </a:r>
          </a:p>
          <a:p>
            <a:r>
              <a:rPr lang="en-US" sz="2000" dirty="0" smtClean="0"/>
              <a:t> </a:t>
            </a:r>
            <a:r>
              <a:rPr lang="en-US" sz="2000" dirty="0"/>
              <a:t>There are two popular techniques for ASM, which are</a:t>
            </a:r>
            <a:r>
              <a:rPr lang="en-US" dirty="0"/>
              <a:t>:</a:t>
            </a:r>
          </a:p>
        </p:txBody>
      </p:sp>
    </p:spTree>
    <p:extLst>
      <p:ext uri="{BB962C8B-B14F-4D97-AF65-F5344CB8AC3E}">
        <p14:creationId xmlns="" xmlns:p14="http://schemas.microsoft.com/office/powerpoint/2010/main" val="1567902259"/>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114B32-19E3-46BF-974B-620B0C0D3A23}"/>
              </a:ext>
            </a:extLst>
          </p:cNvPr>
          <p:cNvSpPr>
            <a:spLocks noGrp="1"/>
          </p:cNvSpPr>
          <p:nvPr>
            <p:ph type="title"/>
          </p:nvPr>
        </p:nvSpPr>
        <p:spPr>
          <a:xfrm>
            <a:off x="609253" y="365126"/>
            <a:ext cx="6783665" cy="829830"/>
          </a:xfrm>
        </p:spPr>
        <p:txBody>
          <a:bodyPr>
            <a:normAutofit/>
          </a:bodyPr>
          <a:lstStyle/>
          <a:p>
            <a:pPr algn="ctr">
              <a:buClr>
                <a:srgbClr val="000000"/>
              </a:buClr>
            </a:pP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GINI </a:t>
            </a: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INDEX AND </a:t>
            </a: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ENTROPY?</a:t>
            </a:r>
            <a:endPar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24CB11A7-EA7E-419C-AF26-4C02179003E7}"/>
              </a:ext>
            </a:extLst>
          </p:cNvPr>
          <p:cNvSpPr>
            <a:spLocks noGrp="1"/>
          </p:cNvSpPr>
          <p:nvPr>
            <p:ph sz="quarter" idx="13"/>
          </p:nvPr>
        </p:nvSpPr>
        <p:spPr>
          <a:xfrm>
            <a:off x="609245" y="1348510"/>
            <a:ext cx="6315075" cy="3570732"/>
          </a:xfrm>
        </p:spPr>
        <p:txBody>
          <a:bodyPr>
            <a:normAutofit fontScale="92500" lnSpcReduction="10000"/>
          </a:bodyPr>
          <a:lstStyle/>
          <a:p>
            <a:pPr fontAlgn="base"/>
            <a:r>
              <a:rPr lang="en-US" sz="2000" dirty="0"/>
              <a:t>Gini index and entropy are the criteria for calculating information </a:t>
            </a:r>
            <a:r>
              <a:rPr lang="en-US" sz="2000" dirty="0" smtClean="0"/>
              <a:t>gain.</a:t>
            </a:r>
            <a:endParaRPr lang="en-US" sz="2000" dirty="0"/>
          </a:p>
          <a:p>
            <a:pPr fontAlgn="base"/>
            <a:r>
              <a:rPr lang="en-US" sz="2000" dirty="0"/>
              <a:t>Decision tree algorithms use information gain to split a node</a:t>
            </a:r>
          </a:p>
          <a:p>
            <a:pPr fontAlgn="base"/>
            <a:r>
              <a:rPr lang="en-US" sz="2000" dirty="0"/>
              <a:t>Both </a:t>
            </a:r>
            <a:r>
              <a:rPr lang="en-US" sz="2000" dirty="0" err="1"/>
              <a:t>gini</a:t>
            </a:r>
            <a:r>
              <a:rPr lang="en-US" sz="2000" dirty="0"/>
              <a:t> and entropy are measures of impurity of a node</a:t>
            </a:r>
          </a:p>
          <a:p>
            <a:pPr fontAlgn="base"/>
            <a:r>
              <a:rPr lang="en-US" sz="2000" dirty="0"/>
              <a:t>A node having multiple classes is impure whereas a node having only one class is </a:t>
            </a:r>
            <a:r>
              <a:rPr lang="en-US" sz="2000" dirty="0" smtClean="0"/>
              <a:t>pure.</a:t>
            </a:r>
            <a:endParaRPr lang="en-US" sz="2000" dirty="0"/>
          </a:p>
          <a:p>
            <a:pPr fontAlgn="base"/>
            <a:r>
              <a:rPr lang="en-US" sz="2000" dirty="0"/>
              <a:t>Entropy in statistics is analogous to entropy in thermodynamics where it signifies disorder </a:t>
            </a:r>
          </a:p>
          <a:p>
            <a:pPr fontAlgn="base"/>
            <a:r>
              <a:rPr lang="en-US" sz="2000" dirty="0"/>
              <a:t>If there are multiple classes in a node, there is disorder in that node</a:t>
            </a:r>
          </a:p>
        </p:txBody>
      </p:sp>
      <p:pic>
        <p:nvPicPr>
          <p:cNvPr id="4" name="Picture 3" descr="Gini index vs entropy"/>
          <p:cNvPicPr/>
          <p:nvPr/>
        </p:nvPicPr>
        <p:blipFill>
          <a:blip r:embed="rId2"/>
          <a:srcRect/>
          <a:stretch>
            <a:fillRect/>
          </a:stretch>
        </p:blipFill>
        <p:spPr bwMode="auto">
          <a:xfrm>
            <a:off x="1004879" y="5072796"/>
            <a:ext cx="5643995" cy="1284046"/>
          </a:xfrm>
          <a:prstGeom prst="rect">
            <a:avLst/>
          </a:prstGeom>
          <a:noFill/>
          <a:ln w="9525">
            <a:noFill/>
            <a:miter lim="800000"/>
            <a:headEnd/>
            <a:tailEnd/>
          </a:ln>
        </p:spPr>
      </p:pic>
      <p:pic>
        <p:nvPicPr>
          <p:cNvPr id="5" name="Picture 4">
            <a:extLst>
              <a:ext uri="{FF2B5EF4-FFF2-40B4-BE49-F238E27FC236}">
                <a16:creationId xmlns="" xmlns:a16="http://schemas.microsoft.com/office/drawing/2014/main" id="{8CD28EBF-2FF2-407E-AAEA-68BE9A5BECA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 y="19"/>
            <a:ext cx="1194539" cy="655377"/>
          </a:xfrm>
          <a:prstGeom prst="rect">
            <a:avLst/>
          </a:prstGeom>
          <a:ln>
            <a:noFill/>
          </a:ln>
          <a:effectLst>
            <a:softEdge rad="112500"/>
          </a:effectLst>
        </p:spPr>
      </p:pic>
    </p:spTree>
    <p:extLst>
      <p:ext uri="{BB962C8B-B14F-4D97-AF65-F5344CB8AC3E}">
        <p14:creationId xmlns="" xmlns:p14="http://schemas.microsoft.com/office/powerpoint/2010/main" val="519955095"/>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7DF27116-FD70-4315-B382-5D547321E7AE}" vid="{D5FF7ED6-637F-4081-BCE0-EEF45BAD61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662</Words>
  <Application>Microsoft Office PowerPoint</Application>
  <PresentationFormat>On-screen Show (4:3)</PresentationFormat>
  <Paragraphs>123</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Slide 1</vt:lpstr>
      <vt:lpstr> DECISION  TREE</vt:lpstr>
      <vt:lpstr>WHAT IS DECISION TREE?</vt:lpstr>
      <vt:lpstr>DECISION TREE </vt:lpstr>
      <vt:lpstr>DECISION TREE USING FLOWCHART SYMBOLS</vt:lpstr>
      <vt:lpstr>WHAT IS DECISION TREE?</vt:lpstr>
      <vt:lpstr>DECISION TREE TERMINOLOGY</vt:lpstr>
      <vt:lpstr>BASIC TERMS IN DECISION TREE </vt:lpstr>
      <vt:lpstr>WHAT IS GINI INDEX AND ENTROPY?</vt:lpstr>
      <vt:lpstr>WHAT IS INFORMATION GAIN?</vt:lpstr>
      <vt:lpstr>WHAT IS INFORMATION GAIN?</vt:lpstr>
      <vt:lpstr>GINNI, ENTROPY AND INFORMATION GAIN [EXAMPLE]</vt:lpstr>
      <vt:lpstr>GINNI, ENTROPY AND INFORMATION GAIN – EXAMPLE</vt:lpstr>
      <vt:lpstr>How does the Decision Tree algorithm Work?</vt:lpstr>
      <vt:lpstr>EVALUATING DECISION TREES MODELS:  ‘CONFUSION  MATRIX’ </vt:lpstr>
      <vt:lpstr>EVALUATING DECISION TREES MODELS:  ‘CONFUSION  MATRIX’ </vt:lpstr>
      <vt:lpstr>EVALUATING DECISION TREES MODELS:  ‘CONFUSION  MATRIX’ </vt:lpstr>
      <vt:lpstr>EVALUATING DECISION TREES MODELS:  </vt:lpstr>
      <vt:lpstr>EVALUATING DECISION TREES MODELS:  ‘CONFUSION  MATRIX’ </vt:lpstr>
      <vt:lpstr>WHAT IS TYPE 1 ERROR ?</vt:lpstr>
      <vt:lpstr>WHAT IS TYPE II ERROR ?</vt:lpstr>
      <vt:lpstr>WHAT ARE THE ADVANTAGE OF DECISION TREE ? </vt:lpstr>
      <vt:lpstr>WHAT ARE THE DISADVANTAGE OF DECISION TREE ?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Chhavi</dc:creator>
  <cp:lastModifiedBy>SNVA</cp:lastModifiedBy>
  <cp:revision>8</cp:revision>
  <dcterms:created xsi:type="dcterms:W3CDTF">2022-05-05T09:20:39Z</dcterms:created>
  <dcterms:modified xsi:type="dcterms:W3CDTF">2022-05-07T07:39:03Z</dcterms:modified>
</cp:coreProperties>
</file>