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8" r:id="rId3"/>
    <p:sldId id="257" r:id="rId4"/>
    <p:sldId id="353" r:id="rId5"/>
    <p:sldId id="354" r:id="rId6"/>
    <p:sldId id="355" r:id="rId7"/>
    <p:sldId id="321" r:id="rId8"/>
    <p:sldId id="322" r:id="rId9"/>
    <p:sldId id="323" r:id="rId10"/>
    <p:sldId id="324" r:id="rId11"/>
    <p:sldId id="325" r:id="rId12"/>
    <p:sldId id="326" r:id="rId13"/>
    <p:sldId id="327" r:id="rId14"/>
    <p:sldId id="328" r:id="rId15"/>
    <p:sldId id="358" r:id="rId16"/>
    <p:sldId id="357" r:id="rId17"/>
    <p:sldId id="356" r:id="rId18"/>
    <p:sldId id="360" r:id="rId19"/>
    <p:sldId id="359" r:id="rId20"/>
    <p:sldId id="363" r:id="rId21"/>
    <p:sldId id="362" r:id="rId22"/>
    <p:sldId id="361" r:id="rId23"/>
    <p:sldId id="368" r:id="rId24"/>
    <p:sldId id="367" r:id="rId25"/>
    <p:sldId id="369" r:id="rId26"/>
    <p:sldId id="364" r:id="rId27"/>
    <p:sldId id="365" r:id="rId28"/>
    <p:sldId id="370" r:id="rId29"/>
    <p:sldId id="371" r:id="rId30"/>
    <p:sldId id="373" r:id="rId31"/>
    <p:sldId id="374" r:id="rId32"/>
    <p:sldId id="372" r:id="rId33"/>
    <p:sldId id="376" r:id="rId34"/>
    <p:sldId id="375" r:id="rId35"/>
    <p:sldId id="379" r:id="rId36"/>
    <p:sldId id="382" r:id="rId37"/>
    <p:sldId id="383" r:id="rId38"/>
    <p:sldId id="381" r:id="rId39"/>
    <p:sldId id="380" r:id="rId40"/>
    <p:sldId id="378" r:id="rId41"/>
    <p:sldId id="377" r:id="rId42"/>
    <p:sldId id="386" r:id="rId43"/>
    <p:sldId id="385" r:id="rId44"/>
    <p:sldId id="384" r:id="rId45"/>
    <p:sldId id="388" r:id="rId46"/>
    <p:sldId id="389" r:id="rId47"/>
    <p:sldId id="387" r:id="rId48"/>
    <p:sldId id="390" r:id="rId49"/>
    <p:sldId id="391" r:id="rId50"/>
    <p:sldId id="393" r:id="rId51"/>
    <p:sldId id="392" r:id="rId52"/>
    <p:sldId id="396" r:id="rId53"/>
    <p:sldId id="31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362" autoAdjust="0"/>
    <p:restoredTop sz="94608" autoAdjust="0"/>
  </p:normalViewPr>
  <p:slideViewPr>
    <p:cSldViewPr snapToGrid="0">
      <p:cViewPr varScale="1">
        <p:scale>
          <a:sx n="82" d="100"/>
          <a:sy n="82" d="100"/>
        </p:scale>
        <p:origin x="-384" y="-91"/>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5D8FB0D7-83FC-48AB-87E0-F8FDF8A85079}"/>
              </a:ext>
            </a:extLst>
          </p:cNvPr>
          <p:cNvGrpSpPr/>
          <p:nvPr/>
        </p:nvGrpSpPr>
        <p:grpSpPr>
          <a:xfrm rot="281639">
            <a:off x="9203860" y="2164070"/>
            <a:ext cx="3832496" cy="5271389"/>
            <a:chOff x="4819517" y="2883145"/>
            <a:chExt cx="664917" cy="914557"/>
          </a:xfrm>
        </p:grpSpPr>
        <p:sp>
          <p:nvSpPr>
            <p:cNvPr id="8" name="Isosceles Triangle 7">
              <a:extLst>
                <a:ext uri="{FF2B5EF4-FFF2-40B4-BE49-F238E27FC236}">
                  <a16:creationId xmlns="" xmlns:a16="http://schemas.microsoft.com/office/drawing/2014/main" id="{9B9C52BA-4CCB-456B-9858-0D2E3307482F}"/>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DF44E2BA-1A4F-4F1C-A48B-CFBA12B9D8F5}"/>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AF4B6B3C-9B7B-4F3B-A698-F2A509F8F9D1}"/>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6E1F0B4F-E967-400C-B8A8-271393632B8C}"/>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 name="Title 1">
            <a:extLst>
              <a:ext uri="{FF2B5EF4-FFF2-40B4-BE49-F238E27FC236}">
                <a16:creationId xmlns="" xmlns:a16="http://schemas.microsoft.com/office/drawing/2014/main" id="{F0CA5A05-E4B7-4ED5-8A28-3BF7640CEB5E}"/>
              </a:ext>
            </a:extLst>
          </p:cNvPr>
          <p:cNvSpPr>
            <a:spLocks noGrp="1"/>
          </p:cNvSpPr>
          <p:nvPr>
            <p:ph type="ctrTitle"/>
          </p:nvPr>
        </p:nvSpPr>
        <p:spPr>
          <a:xfrm>
            <a:off x="838200" y="2901952"/>
            <a:ext cx="9144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 xmlns:a16="http://schemas.microsoft.com/office/drawing/2014/main" id="{2C2799B5-4B78-43A9-BC48-E6FAEA4D7981}"/>
              </a:ext>
            </a:extLst>
          </p:cNvPr>
          <p:cNvSpPr>
            <a:spLocks noGrp="1"/>
          </p:cNvSpPr>
          <p:nvPr>
            <p:ph type="subTitle" idx="1"/>
          </p:nvPr>
        </p:nvSpPr>
        <p:spPr>
          <a:xfrm>
            <a:off x="838200" y="4242053"/>
            <a:ext cx="9144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 xmlns:a16="http://schemas.microsoft.com/office/drawing/2014/main" id="{750CEEEB-FA8D-4DDE-8C81-E7C9352317FB}"/>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5" name="Footer Placeholder 4">
            <a:extLst>
              <a:ext uri="{FF2B5EF4-FFF2-40B4-BE49-F238E27FC236}">
                <a16:creationId xmlns="" xmlns:a16="http://schemas.microsoft.com/office/drawing/2014/main" id="{71311DFE-8BCD-43F1-AAB3-6B4D414F833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133B8969-9C6A-41EC-99CB-97D32C31A9AC}"/>
              </a:ext>
            </a:extLst>
          </p:cNvPr>
          <p:cNvSpPr>
            <a:spLocks noGrp="1"/>
          </p:cNvSpPr>
          <p:nvPr>
            <p:ph type="sldNum" sz="quarter" idx="12"/>
          </p:nvPr>
        </p:nvSpPr>
        <p:spPr/>
        <p:txBody>
          <a:bodyPr/>
          <a:lstStyle/>
          <a:p>
            <a:fld id="{A87582E2-542E-4805-9090-FB39499A5C23}" type="slidenum">
              <a:rPr lang="en-IN" smtClean="0"/>
              <a:pPr/>
              <a:t>‹#›</a:t>
            </a:fld>
            <a:endParaRPr lang="en-IN" dirty="0"/>
          </a:p>
        </p:txBody>
      </p:sp>
      <p:grpSp>
        <p:nvGrpSpPr>
          <p:cNvPr id="23" name="Group 22">
            <a:extLst>
              <a:ext uri="{FF2B5EF4-FFF2-40B4-BE49-F238E27FC236}">
                <a16:creationId xmlns="" xmlns:a16="http://schemas.microsoft.com/office/drawing/2014/main" id="{8D34AB07-6B1E-4407-8FC1-F7C3B9D69FD2}"/>
              </a:ext>
            </a:extLst>
          </p:cNvPr>
          <p:cNvGrpSpPr/>
          <p:nvPr/>
        </p:nvGrpSpPr>
        <p:grpSpPr>
          <a:xfrm>
            <a:off x="403300" y="1773213"/>
            <a:ext cx="3178100" cy="1128739"/>
            <a:chOff x="4819517" y="2883145"/>
            <a:chExt cx="2575046" cy="914557"/>
          </a:xfrm>
        </p:grpSpPr>
        <p:grpSp>
          <p:nvGrpSpPr>
            <p:cNvPr id="24" name="Group 23">
              <a:extLst>
                <a:ext uri="{FF2B5EF4-FFF2-40B4-BE49-F238E27FC236}">
                  <a16:creationId xmlns="" xmlns:a16="http://schemas.microsoft.com/office/drawing/2014/main" id="{F2E69536-681A-410F-B254-6925898D1784}"/>
                </a:ext>
              </a:extLst>
            </p:cNvPr>
            <p:cNvGrpSpPr/>
            <p:nvPr/>
          </p:nvGrpSpPr>
          <p:grpSpPr>
            <a:xfrm>
              <a:off x="4819517" y="2883145"/>
              <a:ext cx="664917" cy="914557"/>
              <a:chOff x="4819517" y="2883145"/>
              <a:chExt cx="664917" cy="914557"/>
            </a:xfrm>
          </p:grpSpPr>
          <p:sp>
            <p:nvSpPr>
              <p:cNvPr id="27" name="Isosceles Triangle 26">
                <a:extLst>
                  <a:ext uri="{FF2B5EF4-FFF2-40B4-BE49-F238E27FC236}">
                    <a16:creationId xmlns="" xmlns:a16="http://schemas.microsoft.com/office/drawing/2014/main" id="{4F5577B1-57F9-43EF-9370-9DDC4475407D}"/>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EF3D72C-E454-49AE-BFB6-0DFE929BE569}"/>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29B53A02-2B41-4728-B85C-6B050F937022}"/>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7D1B2F26-9C3C-483E-8786-87550CF020E6}"/>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5" name="TextBox 24">
              <a:extLst>
                <a:ext uri="{FF2B5EF4-FFF2-40B4-BE49-F238E27FC236}">
                  <a16:creationId xmlns="" xmlns:a16="http://schemas.microsoft.com/office/drawing/2014/main" id="{15DED0BD-2E3E-4687-85AE-1F3627EC882D}"/>
                </a:ext>
              </a:extLst>
            </p:cNvPr>
            <p:cNvSpPr txBox="1"/>
            <p:nvPr/>
          </p:nvSpPr>
          <p:spPr>
            <a:xfrm>
              <a:off x="5359039" y="3320627"/>
              <a:ext cx="2035524" cy="4738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28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6" name="TextBox 25">
              <a:extLst>
                <a:ext uri="{FF2B5EF4-FFF2-40B4-BE49-F238E27FC236}">
                  <a16:creationId xmlns="" xmlns:a16="http://schemas.microsoft.com/office/drawing/2014/main" id="{663911DA-D578-42C3-A0B7-DAE8B3F15127}"/>
                </a:ext>
              </a:extLst>
            </p:cNvPr>
            <p:cNvSpPr txBox="1"/>
            <p:nvPr/>
          </p:nvSpPr>
          <p:spPr>
            <a:xfrm>
              <a:off x="7180073" y="3320627"/>
              <a:ext cx="143275" cy="1995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324681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 xmlns:a16="http://schemas.microsoft.com/office/drawing/2014/main"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66209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50B4DD2-B3DA-45F3-9459-0DD5C1559FAC}"/>
              </a:ext>
            </a:extLst>
          </p:cNvPr>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0" y="816864"/>
            <a:ext cx="12192000" cy="5224272"/>
          </a:xfrm>
          <a:prstGeom prst="rect">
            <a:avLst/>
          </a:prstGeom>
        </p:spPr>
      </p:pic>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 xmlns:a16="http://schemas.microsoft.com/office/drawing/2014/main"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525491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8880"/>
          </a:xfrm>
        </p:spPr>
        <p:txBody>
          <a:bodyPr anchor="ct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152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4038600" y="3429000"/>
            <a:ext cx="73152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 xmlns:a16="http://schemas.microsoft.com/office/drawing/2014/main" id="{7EE04511-8959-4CD1-88F9-51A8846ECCA6}"/>
              </a:ext>
            </a:extLst>
          </p:cNvPr>
          <p:cNvSpPr/>
          <p:nvPr/>
        </p:nvSpPr>
        <p:spPr>
          <a:xfrm rot="16200000">
            <a:off x="10946371" y="5615825"/>
            <a:ext cx="1918353" cy="56599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p:nvSpPr>
        <p:spPr>
          <a:xfrm rot="16200000">
            <a:off x="10949828" y="5615824"/>
            <a:ext cx="1918353" cy="56599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771401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8" name="Isosceles Triangle 7">
            <a:extLst>
              <a:ext uri="{FF2B5EF4-FFF2-40B4-BE49-F238E27FC236}">
                <a16:creationId xmlns="" xmlns:a16="http://schemas.microsoft.com/office/drawing/2014/main" id="{7EE04511-8959-4CD1-88F9-51A8846ECCA6}"/>
              </a:ext>
            </a:extLst>
          </p:cNvPr>
          <p:cNvSpPr/>
          <p:nvPr/>
        </p:nvSpPr>
        <p:spPr>
          <a:xfrm rot="16200000">
            <a:off x="10683897" y="5353351"/>
            <a:ext cx="2323705" cy="685589"/>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p:nvSpPr>
        <p:spPr>
          <a:xfrm rot="16200000">
            <a:off x="10687354" y="5353350"/>
            <a:ext cx="2323705" cy="685589"/>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4" name="Content Placeholder 6">
            <a:extLst>
              <a:ext uri="{FF2B5EF4-FFF2-40B4-BE49-F238E27FC236}">
                <a16:creationId xmlns="" xmlns:a16="http://schemas.microsoft.com/office/drawing/2014/main" id="{8888642D-7086-4C35-8CEA-5DBC0E4F95C0}"/>
              </a:ext>
            </a:extLst>
          </p:cNvPr>
          <p:cNvSpPr>
            <a:spLocks noGrp="1"/>
          </p:cNvSpPr>
          <p:nvPr>
            <p:ph sz="quarter" idx="15"/>
          </p:nvPr>
        </p:nvSpPr>
        <p:spPr>
          <a:xfrm>
            <a:off x="859209" y="4350203"/>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4" name="Freeform: Shape 43">
            <a:extLst>
              <a:ext uri="{FF2B5EF4-FFF2-40B4-BE49-F238E27FC236}">
                <a16:creationId xmlns="" xmlns:a16="http://schemas.microsoft.com/office/drawing/2014/main" id="{FE5AF42F-6FD9-458C-8FB7-EC37208EA618}"/>
              </a:ext>
            </a:extLst>
          </p:cNvPr>
          <p:cNvSpPr/>
          <p:nvPr/>
        </p:nvSpPr>
        <p:spPr>
          <a:xfrm>
            <a:off x="1849660"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3" name="Title 1">
            <a:extLst>
              <a:ext uri="{FF2B5EF4-FFF2-40B4-BE49-F238E27FC236}">
                <a16:creationId xmlns="" xmlns:a16="http://schemas.microsoft.com/office/drawing/2014/main" id="{8D39A750-7640-4D62-9841-4E4AED771465}"/>
              </a:ext>
            </a:extLst>
          </p:cNvPr>
          <p:cNvSpPr>
            <a:spLocks noGrp="1"/>
          </p:cNvSpPr>
          <p:nvPr>
            <p:ph type="title"/>
          </p:nvPr>
        </p:nvSpPr>
        <p:spPr>
          <a:xfrm>
            <a:off x="838200" y="356659"/>
            <a:ext cx="10515600" cy="699144"/>
          </a:xfrm>
        </p:spPr>
        <p:txBody>
          <a:bodyPr anchor="b">
            <a:normAutofit/>
          </a:bodyPr>
          <a:lstStyle>
            <a:lvl1pPr algn="ctr">
              <a:defRPr sz="3600" b="1"/>
            </a:lvl1pPr>
          </a:lstStyle>
          <a:p>
            <a:r>
              <a:rPr lang="en-US"/>
              <a:t>Click to edit Master title style</a:t>
            </a:r>
            <a:endParaRPr lang="en-IN" dirty="0"/>
          </a:p>
        </p:txBody>
      </p:sp>
      <p:sp>
        <p:nvSpPr>
          <p:cNvPr id="47" name="Freeform: Shape 46">
            <a:extLst>
              <a:ext uri="{FF2B5EF4-FFF2-40B4-BE49-F238E27FC236}">
                <a16:creationId xmlns="" xmlns:a16="http://schemas.microsoft.com/office/drawing/2014/main" id="{3177C1C4-AA32-4A07-B795-A9914CD14E32}"/>
              </a:ext>
            </a:extLst>
          </p:cNvPr>
          <p:cNvSpPr/>
          <p:nvPr/>
        </p:nvSpPr>
        <p:spPr>
          <a:xfrm>
            <a:off x="7253793"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50" name="Content Placeholder 6">
            <a:extLst>
              <a:ext uri="{FF2B5EF4-FFF2-40B4-BE49-F238E27FC236}">
                <a16:creationId xmlns="" xmlns:a16="http://schemas.microsoft.com/office/drawing/2014/main" id="{F0E58C78-BE35-42E0-8CED-8499BD50FDCB}"/>
              </a:ext>
            </a:extLst>
          </p:cNvPr>
          <p:cNvSpPr>
            <a:spLocks noGrp="1"/>
          </p:cNvSpPr>
          <p:nvPr>
            <p:ph sz="quarter" idx="22"/>
          </p:nvPr>
        </p:nvSpPr>
        <p:spPr>
          <a:xfrm>
            <a:off x="6181743" y="4343132"/>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3" name="Picture Placeholder 52">
            <a:extLst>
              <a:ext uri="{FF2B5EF4-FFF2-40B4-BE49-F238E27FC236}">
                <a16:creationId xmlns="" xmlns:a16="http://schemas.microsoft.com/office/drawing/2014/main" id="{0E431E79-2066-4366-AA0C-8206543B5440}"/>
              </a:ext>
            </a:extLst>
          </p:cNvPr>
          <p:cNvSpPr>
            <a:spLocks noGrp="1"/>
          </p:cNvSpPr>
          <p:nvPr>
            <p:ph type="pic" sz="quarter" idx="23"/>
          </p:nvPr>
        </p:nvSpPr>
        <p:spPr>
          <a:xfrm>
            <a:off x="1937537"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dirty="0"/>
              <a:t>Click icon to add picture</a:t>
            </a:r>
            <a:endParaRPr lang="en-IN" dirty="0"/>
          </a:p>
        </p:txBody>
      </p:sp>
      <p:sp>
        <p:nvSpPr>
          <p:cNvPr id="54" name="Picture Placeholder 53">
            <a:extLst>
              <a:ext uri="{FF2B5EF4-FFF2-40B4-BE49-F238E27FC236}">
                <a16:creationId xmlns="" xmlns:a16="http://schemas.microsoft.com/office/drawing/2014/main" id="{8DC3A275-742B-4C04-84F4-DCC4427770B8}"/>
              </a:ext>
            </a:extLst>
          </p:cNvPr>
          <p:cNvSpPr>
            <a:spLocks noGrp="1"/>
          </p:cNvSpPr>
          <p:nvPr>
            <p:ph type="pic" sz="quarter" idx="24"/>
          </p:nvPr>
        </p:nvSpPr>
        <p:spPr>
          <a:xfrm>
            <a:off x="7344492"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dirty="0"/>
              <a:t>Click icon to add picture</a:t>
            </a:r>
            <a:endParaRPr lang="en-IN" dirty="0"/>
          </a:p>
        </p:txBody>
      </p:sp>
      <p:sp>
        <p:nvSpPr>
          <p:cNvPr id="46" name="Text Placeholder 45">
            <a:extLst>
              <a:ext uri="{FF2B5EF4-FFF2-40B4-BE49-F238E27FC236}">
                <a16:creationId xmlns="" xmlns:a16="http://schemas.microsoft.com/office/drawing/2014/main" id="{86B0E411-B629-453D-8745-BED7B640523F}"/>
              </a:ext>
            </a:extLst>
          </p:cNvPr>
          <p:cNvSpPr>
            <a:spLocks noGrp="1"/>
          </p:cNvSpPr>
          <p:nvPr>
            <p:ph type="body" sz="quarter" idx="19" hasCustomPrompt="1"/>
          </p:nvPr>
        </p:nvSpPr>
        <p:spPr>
          <a:xfrm>
            <a:off x="1609306"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 xmlns:a16="http://schemas.microsoft.com/office/drawing/2014/main" id="{DCAE8264-9D82-41D2-AEFC-F6B4BD727EBB}"/>
              </a:ext>
            </a:extLst>
          </p:cNvPr>
          <p:cNvSpPr>
            <a:spLocks noGrp="1"/>
          </p:cNvSpPr>
          <p:nvPr>
            <p:ph type="body" sz="quarter" idx="21" hasCustomPrompt="1"/>
          </p:nvPr>
        </p:nvSpPr>
        <p:spPr>
          <a:xfrm>
            <a:off x="7013439"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 xmlns:p14="http://schemas.microsoft.com/office/powerpoint/2010/main" val="105323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ECC27F65-3504-44D9-BDFF-7FFF30BF6422}"/>
              </a:ext>
            </a:extLst>
          </p:cNvPr>
          <p:cNvGrpSpPr/>
          <p:nvPr/>
        </p:nvGrpSpPr>
        <p:grpSpPr>
          <a:xfrm rot="9900000">
            <a:off x="9086387" y="2127580"/>
            <a:ext cx="2339953" cy="3218478"/>
            <a:chOff x="4819517" y="2883145"/>
            <a:chExt cx="664917" cy="914557"/>
          </a:xfrm>
        </p:grpSpPr>
        <p:sp>
          <p:nvSpPr>
            <p:cNvPr id="7" name="Isosceles Triangle 6">
              <a:extLst>
                <a:ext uri="{FF2B5EF4-FFF2-40B4-BE49-F238E27FC236}">
                  <a16:creationId xmlns="" xmlns:a16="http://schemas.microsoft.com/office/drawing/2014/main" id="{67B065FB-9C3A-4E31-B232-ABA7525CBD77}"/>
                </a:ext>
              </a:extLst>
            </p:cNvPr>
            <p:cNvSpPr/>
            <p:nvPr/>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79006805-3E10-427F-998F-48BA748DDC5F}"/>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7D15DA48-6924-4DDE-B0FD-1054DF86F011}"/>
                </a:ext>
              </a:extLst>
            </p:cNvPr>
            <p:cNvSpPr/>
            <p:nvPr/>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119228F7-CD6D-40BA-9BE5-0B537CD7A9C7}"/>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2" name="Rectangle 11">
            <a:extLst>
              <a:ext uri="{FF2B5EF4-FFF2-40B4-BE49-F238E27FC236}">
                <a16:creationId xmlns="" xmlns:a16="http://schemas.microsoft.com/office/drawing/2014/main" id="{D453461E-406D-481D-9134-5AF03435206D}"/>
              </a:ext>
            </a:extLst>
          </p:cNvPr>
          <p:cNvSpPr/>
          <p:nvPr/>
        </p:nvSpPr>
        <p:spPr>
          <a:xfrm>
            <a:off x="1024839" y="1930400"/>
            <a:ext cx="9044887"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83E85F10-7EFD-4DC0-8528-B6765A37FAC9}"/>
              </a:ext>
            </a:extLst>
          </p:cNvPr>
          <p:cNvSpPr>
            <a:spLocks noGrp="1"/>
          </p:cNvSpPr>
          <p:nvPr>
            <p:ph type="title"/>
          </p:nvPr>
        </p:nvSpPr>
        <p:spPr>
          <a:xfrm>
            <a:off x="812324" y="365125"/>
            <a:ext cx="9044887"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4CF7CD23-5403-44E1-AD5C-CCB4A7250706}"/>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4" name="Footer Placeholder 3">
            <a:extLst>
              <a:ext uri="{FF2B5EF4-FFF2-40B4-BE49-F238E27FC236}">
                <a16:creationId xmlns="" xmlns:a16="http://schemas.microsoft.com/office/drawing/2014/main" id="{73DCA1AA-70AC-444C-B5B4-1C39EC10E50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7277FDC5-09F9-4045-B251-FB5548AD1C3D}"/>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11" name="Content Placeholder 6">
            <a:extLst>
              <a:ext uri="{FF2B5EF4-FFF2-40B4-BE49-F238E27FC236}">
                <a16:creationId xmlns="" xmlns:a16="http://schemas.microsoft.com/office/drawing/2014/main" id="{33A119E5-4A5A-4CAC-8869-41975B83DF5A}"/>
              </a:ext>
            </a:extLst>
          </p:cNvPr>
          <p:cNvSpPr>
            <a:spLocks noGrp="1"/>
          </p:cNvSpPr>
          <p:nvPr>
            <p:ph sz="quarter" idx="13"/>
          </p:nvPr>
        </p:nvSpPr>
        <p:spPr>
          <a:xfrm>
            <a:off x="838200" y="1930400"/>
            <a:ext cx="9044887"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 xmlns:a16="http://schemas.microsoft.com/office/drawing/2014/main" id="{AE4112E8-9749-4C60-AE8B-334887AC4EA4}"/>
              </a:ext>
            </a:extLst>
          </p:cNvPr>
          <p:cNvSpPr/>
          <p:nvPr/>
        </p:nvSpPr>
        <p:spPr>
          <a:xfrm>
            <a:off x="9722139" y="1930400"/>
            <a:ext cx="386980"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2303051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D06DBD-A819-4766-9F72-BFE553A54BFC}"/>
              </a:ext>
            </a:extLst>
          </p:cNvPr>
          <p:cNvSpPr>
            <a:spLocks noGrp="1"/>
          </p:cNvSpPr>
          <p:nvPr>
            <p:ph type="title"/>
          </p:nvPr>
        </p:nvSpPr>
        <p:spPr>
          <a:xfrm>
            <a:off x="838200" y="996809"/>
            <a:ext cx="6438900" cy="1325563"/>
          </a:xfrm>
        </p:spPr>
        <p:txBody>
          <a:bodyPr/>
          <a:lstStyle>
            <a:lvl1pPr>
              <a:defRPr b="1">
                <a:solidFill>
                  <a:srgbClr val="010F0E"/>
                </a:solidFill>
              </a:defRPr>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4CC99273-778A-4118-9367-79732E4A768D}"/>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15" name="Text Placeholder 14">
            <a:extLst>
              <a:ext uri="{FF2B5EF4-FFF2-40B4-BE49-F238E27FC236}">
                <a16:creationId xmlns="" xmlns:a16="http://schemas.microsoft.com/office/drawing/2014/main" id="{E662688D-28CA-4B6C-A566-B55C0440041E}"/>
              </a:ext>
            </a:extLst>
          </p:cNvPr>
          <p:cNvSpPr>
            <a:spLocks noGrp="1"/>
          </p:cNvSpPr>
          <p:nvPr>
            <p:ph type="body" sz="quarter" idx="14"/>
          </p:nvPr>
        </p:nvSpPr>
        <p:spPr>
          <a:xfrm>
            <a:off x="901707" y="2483959"/>
            <a:ext cx="6375393"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a:t>Click to edit Master text styles</a:t>
            </a:r>
          </a:p>
        </p:txBody>
      </p:sp>
      <p:pic>
        <p:nvPicPr>
          <p:cNvPr id="164" name="Graphic 163">
            <a:extLst>
              <a:ext uri="{FF2B5EF4-FFF2-40B4-BE49-F238E27FC236}">
                <a16:creationId xmlns="" xmlns:a16="http://schemas.microsoft.com/office/drawing/2014/main" id="{AC3E733B-3BD8-45D9-AFF3-F33D16BDC675}"/>
              </a:ext>
            </a:extLst>
          </p:cNvPr>
          <p:cNvPicPr>
            <a:picLocks noChangeAspect="1"/>
          </p:cNvPicPr>
          <p:nvPr/>
        </p:nvPicPr>
        <p:blipFill rotWithShape="1">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t="11118" r="12732" b="11521"/>
          <a:stretch/>
        </p:blipFill>
        <p:spPr>
          <a:xfrm>
            <a:off x="7544481" y="0"/>
            <a:ext cx="4610186" cy="6892798"/>
          </a:xfrm>
          <a:prstGeom prst="rect">
            <a:avLst/>
          </a:prstGeom>
        </p:spPr>
      </p:pic>
      <p:pic>
        <p:nvPicPr>
          <p:cNvPr id="162" name="Graphic 161">
            <a:extLst>
              <a:ext uri="{FF2B5EF4-FFF2-40B4-BE49-F238E27FC236}">
                <a16:creationId xmlns="" xmlns:a16="http://schemas.microsoft.com/office/drawing/2014/main" id="{59184293-A429-483E-ADBB-C70680115318}"/>
              </a:ext>
            </a:extLst>
          </p:cNvPr>
          <p:cNvPicPr>
            <a:picLocks noChangeAspect="1"/>
          </p:cNvPicPr>
          <p:nvPr/>
        </p:nvPicPr>
        <p:blipFill rotWithShape="1">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b="14972"/>
          <a:stretch/>
        </p:blipFill>
        <p:spPr>
          <a:xfrm>
            <a:off x="8221462" y="1013148"/>
            <a:ext cx="3933204" cy="5860796"/>
          </a:xfrm>
          <a:prstGeom prst="rect">
            <a:avLst/>
          </a:prstGeom>
        </p:spPr>
      </p:pic>
      <p:sp>
        <p:nvSpPr>
          <p:cNvPr id="8" name="Footer Placeholder 3">
            <a:extLst>
              <a:ext uri="{FF2B5EF4-FFF2-40B4-BE49-F238E27FC236}">
                <a16:creationId xmlns="" xmlns:a16="http://schemas.microsoft.com/office/drawing/2014/main" id="{83E91401-8550-4261-896F-F2AA6E7F28A8}"/>
              </a:ext>
            </a:extLst>
          </p:cNvPr>
          <p:cNvSpPr>
            <a:spLocks noGrp="1"/>
          </p:cNvSpPr>
          <p:nvPr>
            <p:ph type="ftr" sz="quarter" idx="11"/>
          </p:nvPr>
        </p:nvSpPr>
        <p:spPr>
          <a:xfrm>
            <a:off x="4038600" y="6356350"/>
            <a:ext cx="4114800" cy="365125"/>
          </a:xfrm>
        </p:spPr>
        <p:txBody>
          <a:bodyPr/>
          <a:lstStyle/>
          <a:p>
            <a:endParaRPr lang="en-IN" dirty="0"/>
          </a:p>
        </p:txBody>
      </p:sp>
    </p:spTree>
    <p:extLst>
      <p:ext uri="{BB962C8B-B14F-4D97-AF65-F5344CB8AC3E}">
        <p14:creationId xmlns="" xmlns:p14="http://schemas.microsoft.com/office/powerpoint/2010/main" val="96526170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C48EE7EF-FB5B-4DA3-A6FA-CBD4E43E22AC}"/>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4" name="Footer Placeholder 3">
            <a:extLst>
              <a:ext uri="{FF2B5EF4-FFF2-40B4-BE49-F238E27FC236}">
                <a16:creationId xmlns="" xmlns:a16="http://schemas.microsoft.com/office/drawing/2014/main" id="{312AA6B6-1EC1-4E1C-B4F8-A80A4616FE8C}"/>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3EEF7A31-542F-4FFE-90E7-A6D8D2E686D3}"/>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7" name="Picture Placeholder 6">
            <a:extLst>
              <a:ext uri="{FF2B5EF4-FFF2-40B4-BE49-F238E27FC236}">
                <a16:creationId xmlns="" xmlns:a16="http://schemas.microsoft.com/office/drawing/2014/main" id="{396B0270-95D9-4185-B451-BF501F9A00EA}"/>
              </a:ext>
            </a:extLst>
          </p:cNvPr>
          <p:cNvSpPr>
            <a:spLocks noGrp="1"/>
          </p:cNvSpPr>
          <p:nvPr>
            <p:ph type="pic" sz="quarter" idx="13"/>
          </p:nvPr>
        </p:nvSpPr>
        <p:spPr>
          <a:xfrm>
            <a:off x="365125" y="885523"/>
            <a:ext cx="11512550" cy="5370897"/>
          </a:xfrm>
        </p:spPr>
        <p:txBody>
          <a:bodyPr/>
          <a:lstStyle/>
          <a:p>
            <a:r>
              <a:rPr lang="en-US" dirty="0"/>
              <a:t>Click icon to add picture</a:t>
            </a:r>
            <a:endParaRPr lang="en-IN" dirty="0"/>
          </a:p>
        </p:txBody>
      </p:sp>
      <p:sp>
        <p:nvSpPr>
          <p:cNvPr id="8" name="Title 1">
            <a:extLst>
              <a:ext uri="{FF2B5EF4-FFF2-40B4-BE49-F238E27FC236}">
                <a16:creationId xmlns="" xmlns:a16="http://schemas.microsoft.com/office/drawing/2014/main" id="{53E2A135-FEFF-4C8B-B393-AD3A15727353}"/>
              </a:ext>
            </a:extLst>
          </p:cNvPr>
          <p:cNvSpPr>
            <a:spLocks noGrp="1"/>
          </p:cNvSpPr>
          <p:nvPr>
            <p:ph type="title"/>
          </p:nvPr>
        </p:nvSpPr>
        <p:spPr>
          <a:xfrm>
            <a:off x="365125" y="260350"/>
            <a:ext cx="11512550" cy="517734"/>
          </a:xfrm>
        </p:spPr>
        <p:txBody>
          <a:bodyPr>
            <a:normAutofit/>
          </a:bodyPr>
          <a:lstStyle>
            <a:lvl1pPr>
              <a:defRPr sz="1800"/>
            </a:lvl1pPr>
          </a:lstStyle>
          <a:p>
            <a:r>
              <a:rPr lang="en-US"/>
              <a:t>Click to edit Master title style</a:t>
            </a:r>
            <a:endParaRPr lang="en-IN" dirty="0"/>
          </a:p>
        </p:txBody>
      </p:sp>
    </p:spTree>
    <p:extLst>
      <p:ext uri="{BB962C8B-B14F-4D97-AF65-F5344CB8AC3E}">
        <p14:creationId xmlns="" xmlns:p14="http://schemas.microsoft.com/office/powerpoint/2010/main" val="317572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06BAC64-D913-4D94-9F27-7CCC047A091E}"/>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4" name="Footer Placeholder 3">
            <a:extLst>
              <a:ext uri="{FF2B5EF4-FFF2-40B4-BE49-F238E27FC236}">
                <a16:creationId xmlns="" xmlns:a16="http://schemas.microsoft.com/office/drawing/2014/main" id="{F0827068-87FA-4182-9B7D-160F86FED6F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FAEAF436-5552-4D19-BD78-C192C806F89E}"/>
              </a:ext>
            </a:extLst>
          </p:cNvPr>
          <p:cNvSpPr>
            <a:spLocks noGrp="1"/>
          </p:cNvSpPr>
          <p:nvPr>
            <p:ph type="sldNum" sz="quarter" idx="12"/>
          </p:nvPr>
        </p:nvSpPr>
        <p:spPr/>
        <p:txBody>
          <a:bodyPr/>
          <a:lstStyle/>
          <a:p>
            <a:fld id="{A87582E2-542E-4805-9090-FB39499A5C23}" type="slidenum">
              <a:rPr lang="en-IN" smtClean="0"/>
              <a:pPr/>
              <a:t>‹#›</a:t>
            </a:fld>
            <a:endParaRPr lang="en-IN" dirty="0"/>
          </a:p>
        </p:txBody>
      </p:sp>
    </p:spTree>
    <p:extLst>
      <p:ext uri="{BB962C8B-B14F-4D97-AF65-F5344CB8AC3E}">
        <p14:creationId xmlns="" xmlns:p14="http://schemas.microsoft.com/office/powerpoint/2010/main" val="950702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7B73B0-A0E8-4F87-9DDD-8C70C1A3201F}"/>
              </a:ext>
            </a:extLst>
          </p:cNvPr>
          <p:cNvSpPr>
            <a:spLocks noGrp="1"/>
          </p:cNvSpPr>
          <p:nvPr>
            <p:ph type="title"/>
          </p:nvPr>
        </p:nvSpPr>
        <p:spPr>
          <a:xfrm>
            <a:off x="838200" y="365125"/>
            <a:ext cx="4233421" cy="5853112"/>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EA286CEA-6786-4726-9AD7-B7F9DBAC4110}"/>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4" name="Footer Placeholder 3">
            <a:extLst>
              <a:ext uri="{FF2B5EF4-FFF2-40B4-BE49-F238E27FC236}">
                <a16:creationId xmlns="" xmlns:a16="http://schemas.microsoft.com/office/drawing/2014/main" id="{BCB6770B-6046-46BB-8FCC-30EC32DABA8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256F0D61-1E22-4F55-B1DE-BB39C2B8DA7F}"/>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6" name="Content Placeholder 6">
            <a:extLst>
              <a:ext uri="{FF2B5EF4-FFF2-40B4-BE49-F238E27FC236}">
                <a16:creationId xmlns="" xmlns:a16="http://schemas.microsoft.com/office/drawing/2014/main" id="{3735C6AB-0441-4823-BAA5-5FF687BC82B9}"/>
              </a:ext>
            </a:extLst>
          </p:cNvPr>
          <p:cNvSpPr>
            <a:spLocks noGrp="1"/>
          </p:cNvSpPr>
          <p:nvPr>
            <p:ph sz="quarter" idx="13" hasCustomPrompt="1"/>
          </p:nvPr>
        </p:nvSpPr>
        <p:spPr>
          <a:xfrm>
            <a:off x="5297864" y="1809946"/>
            <a:ext cx="2957660"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 xmlns:a16="http://schemas.microsoft.com/office/drawing/2014/main" id="{6D5A989B-2427-4AAF-ABB8-08AC740F5840}"/>
              </a:ext>
            </a:extLst>
          </p:cNvPr>
          <p:cNvSpPr>
            <a:spLocks noGrp="1"/>
          </p:cNvSpPr>
          <p:nvPr>
            <p:ph sz="quarter" idx="14" hasCustomPrompt="1"/>
          </p:nvPr>
        </p:nvSpPr>
        <p:spPr>
          <a:xfrm>
            <a:off x="8396140" y="1819373"/>
            <a:ext cx="2957660"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 xmlns:a16="http://schemas.microsoft.com/office/drawing/2014/main" id="{8B1A3D77-E557-4D1B-86B1-3C2C69C9F525}"/>
              </a:ext>
            </a:extLst>
          </p:cNvPr>
          <p:cNvSpPr>
            <a:spLocks noGrp="1"/>
          </p:cNvSpPr>
          <p:nvPr>
            <p:ph sz="quarter" idx="15" hasCustomPrompt="1"/>
          </p:nvPr>
        </p:nvSpPr>
        <p:spPr>
          <a:xfrm>
            <a:off x="5297864" y="4304758"/>
            <a:ext cx="2957660"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 xmlns:a16="http://schemas.microsoft.com/office/drawing/2014/main" id="{E82FE50C-AC83-451F-B5FE-CFF1E33D70F9}"/>
              </a:ext>
            </a:extLst>
          </p:cNvPr>
          <p:cNvSpPr>
            <a:spLocks noGrp="1"/>
          </p:cNvSpPr>
          <p:nvPr>
            <p:ph sz="quarter" idx="16" hasCustomPrompt="1"/>
          </p:nvPr>
        </p:nvSpPr>
        <p:spPr>
          <a:xfrm>
            <a:off x="8396140" y="4314185"/>
            <a:ext cx="2957660"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 xmlns:p14="http://schemas.microsoft.com/office/powerpoint/2010/main" val="1704034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1B41B-42F0-441D-A4AE-CF6156723F8B}"/>
              </a:ext>
            </a:extLst>
          </p:cNvPr>
          <p:cNvSpPr>
            <a:spLocks noGrp="1"/>
          </p:cNvSpPr>
          <p:nvPr>
            <p:ph type="title"/>
          </p:nvPr>
        </p:nvSpPr>
        <p:spPr/>
        <p:txBody>
          <a:body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DBBB7FB-8DED-464F-8A5B-FBF290BC6AE1}"/>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4" name="Footer Placeholder 3">
            <a:extLst>
              <a:ext uri="{FF2B5EF4-FFF2-40B4-BE49-F238E27FC236}">
                <a16:creationId xmlns="" xmlns:a16="http://schemas.microsoft.com/office/drawing/2014/main" id="{1A049A73-12B2-4923-8811-5C8E6C08C54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60E2FD3E-DB3C-4BFC-8408-FBAFD78A7831}"/>
              </a:ext>
            </a:extLst>
          </p:cNvPr>
          <p:cNvSpPr>
            <a:spLocks noGrp="1"/>
          </p:cNvSpPr>
          <p:nvPr>
            <p:ph type="sldNum" sz="quarter" idx="12"/>
          </p:nvPr>
        </p:nvSpPr>
        <p:spPr/>
        <p:txBody>
          <a:bodyPr/>
          <a:lstStyle/>
          <a:p>
            <a:fld id="{A87582E2-542E-4805-9090-FB39499A5C23}" type="slidenum">
              <a:rPr lang="en-IN" smtClean="0"/>
              <a:pPr/>
              <a:t>‹#›</a:t>
            </a:fld>
            <a:endParaRPr lang="en-IN" dirty="0"/>
          </a:p>
        </p:txBody>
      </p:sp>
      <p:grpSp>
        <p:nvGrpSpPr>
          <p:cNvPr id="19" name="Group 18">
            <a:extLst>
              <a:ext uri="{FF2B5EF4-FFF2-40B4-BE49-F238E27FC236}">
                <a16:creationId xmlns="" xmlns:a16="http://schemas.microsoft.com/office/drawing/2014/main" id="{BDBAF478-E063-4206-98C6-6C10FA9F590B}"/>
              </a:ext>
            </a:extLst>
          </p:cNvPr>
          <p:cNvGrpSpPr/>
          <p:nvPr/>
        </p:nvGrpSpPr>
        <p:grpSpPr>
          <a:xfrm>
            <a:off x="11077802" y="19966"/>
            <a:ext cx="1095434" cy="407431"/>
            <a:chOff x="4819517" y="2883145"/>
            <a:chExt cx="2688941" cy="1000113"/>
          </a:xfrm>
        </p:grpSpPr>
        <p:grpSp>
          <p:nvGrpSpPr>
            <p:cNvPr id="12" name="Group 11">
              <a:extLst>
                <a:ext uri="{FF2B5EF4-FFF2-40B4-BE49-F238E27FC236}">
                  <a16:creationId xmlns="" xmlns:a16="http://schemas.microsoft.com/office/drawing/2014/main" id="{AFF1E570-F6DB-433B-A826-C51389A47246}"/>
                </a:ext>
              </a:extLst>
            </p:cNvPr>
            <p:cNvGrpSpPr/>
            <p:nvPr/>
          </p:nvGrpSpPr>
          <p:grpSpPr>
            <a:xfrm>
              <a:off x="4819517" y="2883145"/>
              <a:ext cx="664917" cy="914557"/>
              <a:chOff x="4819517" y="2883145"/>
              <a:chExt cx="664917" cy="914557"/>
            </a:xfrm>
          </p:grpSpPr>
          <p:sp>
            <p:nvSpPr>
              <p:cNvPr id="8" name="Isosceles Triangle 7">
                <a:extLst>
                  <a:ext uri="{FF2B5EF4-FFF2-40B4-BE49-F238E27FC236}">
                    <a16:creationId xmlns="" xmlns:a16="http://schemas.microsoft.com/office/drawing/2014/main" id="{166CA144-59DA-4E12-8741-6389B91CB390}"/>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5C33F313-E67A-4699-AA45-13361C34F8E3}"/>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BCE09CCF-B33B-49DD-8238-87BD7C7E4E7D}"/>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D0A5364A-1B93-466E-B141-82141D29DD7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TextBox 6">
              <a:extLst>
                <a:ext uri="{FF2B5EF4-FFF2-40B4-BE49-F238E27FC236}">
                  <a16:creationId xmlns="" xmlns:a16="http://schemas.microsoft.com/office/drawing/2014/main" id="{D355B7B9-A175-4F96-82D0-7FA671CDBF02}"/>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5" name="TextBox 24">
              <a:extLst>
                <a:ext uri="{FF2B5EF4-FFF2-40B4-BE49-F238E27FC236}">
                  <a16:creationId xmlns="" xmlns:a16="http://schemas.microsoft.com/office/drawing/2014/main" id="{D7D070FE-00AE-4653-89FB-56EC84CAB449}"/>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
        <p:nvSpPr>
          <p:cNvPr id="21" name="Isosceles Triangle 20">
            <a:extLst>
              <a:ext uri="{FF2B5EF4-FFF2-40B4-BE49-F238E27FC236}">
                <a16:creationId xmlns="" xmlns:a16="http://schemas.microsoft.com/office/drawing/2014/main" id="{B3E04498-C436-4A32-A931-061530A4B9A4}"/>
              </a:ext>
            </a:extLst>
          </p:cNvPr>
          <p:cNvSpPr/>
          <p:nvPr/>
        </p:nvSpPr>
        <p:spPr>
          <a:xfrm rot="21272627">
            <a:off x="2898465" y="2744286"/>
            <a:ext cx="1671828"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2" name="Isosceles Triangle 21">
            <a:extLst>
              <a:ext uri="{FF2B5EF4-FFF2-40B4-BE49-F238E27FC236}">
                <a16:creationId xmlns="" xmlns:a16="http://schemas.microsoft.com/office/drawing/2014/main" id="{57207036-5AE2-45EF-817C-E859E1974C57}"/>
              </a:ext>
            </a:extLst>
          </p:cNvPr>
          <p:cNvSpPr/>
          <p:nvPr/>
        </p:nvSpPr>
        <p:spPr>
          <a:xfrm rot="3384323">
            <a:off x="3416369" y="1697024"/>
            <a:ext cx="1671828" cy="49325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B0C0B796-F8E1-4E92-830A-550D42456BFE}"/>
              </a:ext>
            </a:extLst>
          </p:cNvPr>
          <p:cNvSpPr/>
          <p:nvPr/>
        </p:nvSpPr>
        <p:spPr>
          <a:xfrm rot="1499749">
            <a:off x="2986757" y="2150475"/>
            <a:ext cx="1671828"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BE3F208C-5279-41F5-8AB0-A9AAA58A8593}"/>
              </a:ext>
            </a:extLst>
          </p:cNvPr>
          <p:cNvSpPr/>
          <p:nvPr/>
        </p:nvSpPr>
        <p:spPr>
          <a:xfrm rot="19337628">
            <a:off x="3101773" y="3304036"/>
            <a:ext cx="1671828"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pic>
        <p:nvPicPr>
          <p:cNvPr id="13" name="Picture 12">
            <a:extLst>
              <a:ext uri="{FF2B5EF4-FFF2-40B4-BE49-F238E27FC236}">
                <a16:creationId xmlns="" xmlns:a16="http://schemas.microsoft.com/office/drawing/2014/main" id="{2DE41851-7DE7-4B8E-B47C-E88DF2ECB0EC}"/>
              </a:ext>
            </a:extLst>
          </p:cNvPr>
          <p:cNvPicPr>
            <a:picLocks noChangeAspect="1"/>
          </p:cNvPicPr>
          <p:nvPr/>
        </p:nvPicPr>
        <p:blipFill>
          <a:blip r:embed="rId2"/>
          <a:stretch>
            <a:fillRect/>
          </a:stretch>
        </p:blipFill>
        <p:spPr>
          <a:xfrm>
            <a:off x="-78396" y="4477933"/>
            <a:ext cx="12192000" cy="2317750"/>
          </a:xfrm>
          <a:prstGeom prst="rect">
            <a:avLst/>
          </a:prstGeom>
        </p:spPr>
      </p:pic>
      <p:grpSp>
        <p:nvGrpSpPr>
          <p:cNvPr id="26" name="Group 25">
            <a:extLst>
              <a:ext uri="{FF2B5EF4-FFF2-40B4-BE49-F238E27FC236}">
                <a16:creationId xmlns="" xmlns:a16="http://schemas.microsoft.com/office/drawing/2014/main" id="{D54A3989-9E34-4A50-8BCF-FBE44111CBEC}"/>
              </a:ext>
            </a:extLst>
          </p:cNvPr>
          <p:cNvGrpSpPr/>
          <p:nvPr/>
        </p:nvGrpSpPr>
        <p:grpSpPr>
          <a:xfrm rot="20877761">
            <a:off x="515449" y="1351048"/>
            <a:ext cx="1882018" cy="2588613"/>
            <a:chOff x="4819517" y="2883145"/>
            <a:chExt cx="664917" cy="914557"/>
          </a:xfrm>
        </p:grpSpPr>
        <p:sp>
          <p:nvSpPr>
            <p:cNvPr id="27" name="Isosceles Triangle 26">
              <a:extLst>
                <a:ext uri="{FF2B5EF4-FFF2-40B4-BE49-F238E27FC236}">
                  <a16:creationId xmlns="" xmlns:a16="http://schemas.microsoft.com/office/drawing/2014/main" id="{F9C3FC71-AC13-4456-BAA2-1AB0EA0CEF3F}"/>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22B7D90-02D7-42F3-98DA-E8141B3682B2}"/>
                </a:ext>
              </a:extLst>
            </p:cNvPr>
            <p:cNvSpPr/>
            <p:nvPr/>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A021A0FA-0D97-496D-A4A5-243ADD0A2D09}"/>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CBF98C6E-0BDC-4196-975C-BBC095A83F45}"/>
                </a:ext>
              </a:extLst>
            </p:cNvPr>
            <p:cNvSpPr/>
            <p:nvPr/>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grpSp>
        <p:nvGrpSpPr>
          <p:cNvPr id="6" name="Group 5">
            <a:extLst>
              <a:ext uri="{FF2B5EF4-FFF2-40B4-BE49-F238E27FC236}">
                <a16:creationId xmlns="" xmlns:a16="http://schemas.microsoft.com/office/drawing/2014/main" id="{1C85DD83-E78E-4476-93E0-A9715E5DB9FA}"/>
              </a:ext>
            </a:extLst>
          </p:cNvPr>
          <p:cNvGrpSpPr/>
          <p:nvPr/>
        </p:nvGrpSpPr>
        <p:grpSpPr>
          <a:xfrm>
            <a:off x="11344420" y="3996964"/>
            <a:ext cx="847580" cy="2861035"/>
            <a:chOff x="11344420" y="3996964"/>
            <a:chExt cx="847580" cy="2861035"/>
          </a:xfrm>
        </p:grpSpPr>
        <p:sp>
          <p:nvSpPr>
            <p:cNvPr id="31" name="Isosceles Triangle 30">
              <a:extLst>
                <a:ext uri="{FF2B5EF4-FFF2-40B4-BE49-F238E27FC236}">
                  <a16:creationId xmlns="" xmlns:a16="http://schemas.microsoft.com/office/drawing/2014/main" id="{49EF0FE0-D362-428F-8DF7-EF89CC8B676A}"/>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2" name="Isosceles Triangle 31">
              <a:extLst>
                <a:ext uri="{FF2B5EF4-FFF2-40B4-BE49-F238E27FC236}">
                  <a16:creationId xmlns="" xmlns:a16="http://schemas.microsoft.com/office/drawing/2014/main" id="{89106AEC-8454-4ACF-AF95-76F09BC6A411}"/>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2521995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p:nvSpPr>
        <p:spPr>
          <a:xfrm>
            <a:off x="0" y="3883245"/>
            <a:ext cx="12192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838200" y="4010680"/>
            <a:ext cx="10515600" cy="872541"/>
          </a:xfrm>
        </p:spPr>
        <p:txBody>
          <a:body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8" name="Group 17">
            <a:extLst>
              <a:ext uri="{FF2B5EF4-FFF2-40B4-BE49-F238E27FC236}">
                <a16:creationId xmlns="" xmlns:a16="http://schemas.microsoft.com/office/drawing/2014/main" id="{4F3EB639-A998-4865-818A-B4421A64D72E}"/>
              </a:ext>
            </a:extLst>
          </p:cNvPr>
          <p:cNvGrpSpPr/>
          <p:nvPr/>
        </p:nvGrpSpPr>
        <p:grpSpPr>
          <a:xfrm>
            <a:off x="10925402" y="136525"/>
            <a:ext cx="1095434" cy="407431"/>
            <a:chOff x="4819517" y="2883145"/>
            <a:chExt cx="2688941" cy="1000113"/>
          </a:xfrm>
        </p:grpSpPr>
        <p:grpSp>
          <p:nvGrpSpPr>
            <p:cNvPr id="19" name="Group 18">
              <a:extLst>
                <a:ext uri="{FF2B5EF4-FFF2-40B4-BE49-F238E27FC236}">
                  <a16:creationId xmlns="" xmlns:a16="http://schemas.microsoft.com/office/drawing/2014/main" id="{08ED60D1-58FC-4CA8-895C-9473890FC7E3}"/>
                </a:ext>
              </a:extLst>
            </p:cNvPr>
            <p:cNvGrpSpPr/>
            <p:nvPr/>
          </p:nvGrpSpPr>
          <p:grpSpPr>
            <a:xfrm>
              <a:off x="4819517" y="2883145"/>
              <a:ext cx="664917" cy="914557"/>
              <a:chOff x="4819517" y="2883145"/>
              <a:chExt cx="664917" cy="914557"/>
            </a:xfrm>
          </p:grpSpPr>
          <p:sp>
            <p:nvSpPr>
              <p:cNvPr id="22" name="Isosceles Triangle 21">
                <a:extLst>
                  <a:ext uri="{FF2B5EF4-FFF2-40B4-BE49-F238E27FC236}">
                    <a16:creationId xmlns="" xmlns:a16="http://schemas.microsoft.com/office/drawing/2014/main" id="{87D7F2FB-114E-4049-A750-CBD25A147415}"/>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13B2DDCB-7E0B-471F-ADCB-3BF3935DF4D7}"/>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0A28B9F8-A2A9-46B0-B128-D2940A3D3ECF}"/>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5" name="Isosceles Triangle 24">
                <a:extLst>
                  <a:ext uri="{FF2B5EF4-FFF2-40B4-BE49-F238E27FC236}">
                    <a16:creationId xmlns="" xmlns:a16="http://schemas.microsoft.com/office/drawing/2014/main" id="{9CE9145D-72C0-44E3-87D2-D9B03A1F84F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0" name="TextBox 19">
              <a:extLst>
                <a:ext uri="{FF2B5EF4-FFF2-40B4-BE49-F238E27FC236}">
                  <a16:creationId xmlns="" xmlns:a16="http://schemas.microsoft.com/office/drawing/2014/main" id="{04984FB0-251D-4148-8C62-95C4BCDC97B9}"/>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1" name="TextBox 20">
              <a:extLst>
                <a:ext uri="{FF2B5EF4-FFF2-40B4-BE49-F238E27FC236}">
                  <a16:creationId xmlns="" xmlns:a16="http://schemas.microsoft.com/office/drawing/2014/main" id="{89EA5FFF-2876-4310-8ACF-E9E5F8E4280D}"/>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3960517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86095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p:nvSpPr>
        <p:spPr>
          <a:xfrm>
            <a:off x="0" y="3883245"/>
            <a:ext cx="12192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838200" y="4010680"/>
            <a:ext cx="105156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 xmlns:p14="http://schemas.microsoft.com/office/powerpoint/2010/main" val="3998384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 xmlns:a16="http://schemas.microsoft.com/office/drawing/2014/main" id="{0DF45512-F504-4217-B7FB-AE04CD5BF6AB}"/>
              </a:ext>
            </a:extLst>
          </p:cNvPr>
          <p:cNvGrpSpPr/>
          <p:nvPr/>
        </p:nvGrpSpPr>
        <p:grpSpPr>
          <a:xfrm>
            <a:off x="11344420" y="3996964"/>
            <a:ext cx="847580" cy="2861035"/>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16A33C2C-0513-4AF6-8AEF-CC4EFF6EF0DA}"/>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101431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 xmlns:a16="http://schemas.microsoft.com/office/drawing/2014/main" id="{0DF45512-F504-4217-B7FB-AE04CD5BF6AB}"/>
              </a:ext>
            </a:extLst>
          </p:cNvPr>
          <p:cNvGrpSpPr/>
          <p:nvPr/>
        </p:nvGrpSpPr>
        <p:grpSpPr>
          <a:xfrm>
            <a:off x="11572076" y="4765425"/>
            <a:ext cx="619924" cy="2092574"/>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21203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6" name="Rectangle 5">
            <a:extLst>
              <a:ext uri="{FF2B5EF4-FFF2-40B4-BE49-F238E27FC236}">
                <a16:creationId xmlns=""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6" name="Text Placeholder 15">
            <a:extLst>
              <a:ext uri="{FF2B5EF4-FFF2-40B4-BE49-F238E27FC236}">
                <a16:creationId xmlns="" xmlns:a16="http://schemas.microsoft.com/office/drawing/2014/main" id="{8CF7E567-62DE-4C6D-B9FC-2DC311E50D81}"/>
              </a:ext>
            </a:extLst>
          </p:cNvPr>
          <p:cNvSpPr>
            <a:spLocks noGrp="1"/>
          </p:cNvSpPr>
          <p:nvPr>
            <p:ph type="body" sz="quarter" idx="13"/>
          </p:nvPr>
        </p:nvSpPr>
        <p:spPr>
          <a:xfrm>
            <a:off x="4038601" y="356656"/>
            <a:ext cx="73152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a:t>Click to edit Master text styles</a:t>
            </a:r>
          </a:p>
        </p:txBody>
      </p:sp>
    </p:spTree>
    <p:extLst>
      <p:ext uri="{BB962C8B-B14F-4D97-AF65-F5344CB8AC3E}">
        <p14:creationId xmlns="" xmlns:p14="http://schemas.microsoft.com/office/powerpoint/2010/main" val="170189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6" name="Rectangle 5">
            <a:extLst>
              <a:ext uri="{FF2B5EF4-FFF2-40B4-BE49-F238E27FC236}">
                <a16:creationId xmlns=""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 xmlns:p14="http://schemas.microsoft.com/office/powerpoint/2010/main" val="312441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sp>
        <p:nvSpPr>
          <p:cNvPr id="6" name="Rectangle 5">
            <a:extLst>
              <a:ext uri="{FF2B5EF4-FFF2-40B4-BE49-F238E27FC236}">
                <a16:creationId xmlns=""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 xmlns:p14="http://schemas.microsoft.com/office/powerpoint/2010/main" val="2902581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27-05-2022</a:t>
            </a:fld>
            <a:endParaRPr lang="en-IN" dirty="0"/>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dirty="0"/>
          </a:p>
        </p:txBody>
      </p:sp>
      <p:grpSp>
        <p:nvGrpSpPr>
          <p:cNvPr id="9" name="Group 8">
            <a:extLst>
              <a:ext uri="{FF2B5EF4-FFF2-40B4-BE49-F238E27FC236}">
                <a16:creationId xmlns="" xmlns:a16="http://schemas.microsoft.com/office/drawing/2014/main" id="{CEB4C29A-1206-4996-9BE6-092D198558FE}"/>
              </a:ext>
            </a:extLst>
          </p:cNvPr>
          <p:cNvGrpSpPr/>
          <p:nvPr/>
        </p:nvGrpSpPr>
        <p:grpSpPr>
          <a:xfrm>
            <a:off x="11344420" y="3996964"/>
            <a:ext cx="847580" cy="2861035"/>
            <a:chOff x="11344420" y="3996964"/>
            <a:chExt cx="847580" cy="2861035"/>
          </a:xfrm>
        </p:grpSpPr>
        <p:sp>
          <p:nvSpPr>
            <p:cNvPr id="10" name="Isosceles Triangle 9">
              <a:extLst>
                <a:ext uri="{FF2B5EF4-FFF2-40B4-BE49-F238E27FC236}">
                  <a16:creationId xmlns="" xmlns:a16="http://schemas.microsoft.com/office/drawing/2014/main" id="{C89BAF11-2094-42D0-96AA-C5360C4083FE}"/>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FABE11D9-6F94-47E4-9523-2DA282513C44}"/>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 xmlns:a16="http://schemas.microsoft.com/office/drawing/2014/main" id="{460D66BA-4461-4D6C-841B-71D8D33036F6}"/>
              </a:ext>
            </a:extLst>
          </p:cNvPr>
          <p:cNvSpPr>
            <a:spLocks noGrp="1"/>
          </p:cNvSpPr>
          <p:nvPr>
            <p:ph sz="quarter" idx="14"/>
          </p:nvPr>
        </p:nvSpPr>
        <p:spPr>
          <a:xfrm>
            <a:off x="80010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 xmlns:a16="http://schemas.microsoft.com/office/drawing/2014/main" id="{AEB5C7B1-6819-4594-8E98-89F741C923C6}"/>
              </a:ext>
            </a:extLst>
          </p:cNvPr>
          <p:cNvSpPr>
            <a:spLocks noGrp="1"/>
          </p:cNvSpPr>
          <p:nvPr>
            <p:ph sz="quarter" idx="15" hasCustomPrompt="1"/>
          </p:nvPr>
        </p:nvSpPr>
        <p:spPr>
          <a:xfrm>
            <a:off x="4038600" y="356658"/>
            <a:ext cx="382524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 xmlns:a16="http://schemas.microsoft.com/office/drawing/2014/main" id="{45E9EAEC-37AA-4362-83EF-BDA752F41835}"/>
              </a:ext>
            </a:extLst>
          </p:cNvPr>
          <p:cNvSpPr>
            <a:spLocks noGrp="1"/>
          </p:cNvSpPr>
          <p:nvPr>
            <p:ph sz="quarter" idx="16" hasCustomPrompt="1"/>
          </p:nvPr>
        </p:nvSpPr>
        <p:spPr>
          <a:xfrm>
            <a:off x="8001000" y="356657"/>
            <a:ext cx="382524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 xmlns:a16="http://schemas.microsoft.com/office/drawing/2014/main" id="{F5D9B0C7-3ED1-4321-9157-403BA07BADBA}"/>
              </a:ext>
            </a:extLst>
          </p:cNvPr>
          <p:cNvSpPr/>
          <p:nvPr/>
        </p:nvSpPr>
        <p:spPr>
          <a:xfrm>
            <a:off x="7912998"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322041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FB3D82A-F7D7-424F-B74E-5883CA6B7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CC65DCD-8C44-4BA2-8E42-964B7DB23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0367B01-00F1-46B4-B4B4-483536FA4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93050-113E-4ED0-A3AA-64633809B3B7}" type="datetimeFigureOut">
              <a:rPr lang="en-IN" smtClean="0"/>
              <a:pPr/>
              <a:t>27-05-2022</a:t>
            </a:fld>
            <a:endParaRPr lang="en-IN" dirty="0"/>
          </a:p>
        </p:txBody>
      </p:sp>
      <p:sp>
        <p:nvSpPr>
          <p:cNvPr id="5" name="Footer Placeholder 4">
            <a:extLst>
              <a:ext uri="{FF2B5EF4-FFF2-40B4-BE49-F238E27FC236}">
                <a16:creationId xmlns="" xmlns:a16="http://schemas.microsoft.com/office/drawing/2014/main" id="{7FF736F5-BFBB-42F2-A0F3-385668E31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 xmlns:a16="http://schemas.microsoft.com/office/drawing/2014/main" id="{0BA6234B-EDD7-4E14-856E-8BBCD9602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582E2-542E-4805-9090-FB39499A5C23}" type="slidenum">
              <a:rPr lang="en-IN" smtClean="0"/>
              <a:pPr/>
              <a:t>‹#›</a:t>
            </a:fld>
            <a:endParaRPr lang="en-IN" dirty="0"/>
          </a:p>
        </p:txBody>
      </p:sp>
    </p:spTree>
    <p:extLst>
      <p:ext uri="{BB962C8B-B14F-4D97-AF65-F5344CB8AC3E}">
        <p14:creationId xmlns="" xmlns:p14="http://schemas.microsoft.com/office/powerpoint/2010/main" val="363496249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hyperlink" Target="mailto:info@careerera.com" TargetMode="External"/><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3.jpe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A820CA6E-178F-4C35-9DE4-4869E9888AEF}"/>
              </a:ext>
            </a:extLst>
          </p:cNvPr>
          <p:cNvSpPr>
            <a:spLocks noGrp="1"/>
          </p:cNvSpPr>
          <p:nvPr>
            <p:ph type="subTitle" idx="1"/>
          </p:nvPr>
        </p:nvSpPr>
        <p:spPr>
          <a:xfrm>
            <a:off x="1209675" y="3041903"/>
            <a:ext cx="9144000" cy="473648"/>
          </a:xfrm>
        </p:spPr>
        <p:txBody>
          <a:bodyPr/>
          <a:lstStyle/>
          <a:p>
            <a:r>
              <a:rPr lang="en-US" b="1" dirty="0">
                <a:solidFill>
                  <a:schemeClr val="tx1">
                    <a:lumMod val="90000"/>
                    <a:lumOff val="10000"/>
                  </a:schemeClr>
                </a:solidFill>
              </a:rPr>
              <a:t>A warm welcome to Careerera family</a:t>
            </a:r>
            <a:endParaRPr lang="en-IN" b="1" dirty="0">
              <a:solidFill>
                <a:schemeClr val="tx1">
                  <a:lumMod val="90000"/>
                  <a:lumOff val="10000"/>
                </a:schemeClr>
              </a:solidFill>
            </a:endParaRPr>
          </a:p>
          <a:p>
            <a:endParaRPr lang="en-IN" dirty="0"/>
          </a:p>
        </p:txBody>
      </p:sp>
    </p:spTree>
    <p:extLst>
      <p:ext uri="{BB962C8B-B14F-4D97-AF65-F5344CB8AC3E}">
        <p14:creationId xmlns="" xmlns:p14="http://schemas.microsoft.com/office/powerpoint/2010/main" val="397979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WHAT ARE THE REGEX FUNCTIONS ?</a:t>
            </a:r>
            <a:endParaRPr lang="en-US" sz="4000"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1475118"/>
            <a:ext cx="9044887" cy="4730420"/>
          </a:xfrm>
        </p:spPr>
        <p:txBody>
          <a:bodyPr>
            <a:noAutofit/>
          </a:bodyPr>
          <a:lstStyle/>
          <a:p>
            <a:pPr>
              <a:buNone/>
            </a:pPr>
            <a:r>
              <a:rPr lang="en-US" sz="2400" b="1" dirty="0" smtClean="0"/>
              <a:t>1. re. search( )</a:t>
            </a:r>
            <a:endParaRPr lang="en-US" sz="2400" dirty="0" smtClean="0"/>
          </a:p>
          <a:p>
            <a:r>
              <a:rPr lang="en-US" sz="2400" dirty="0" smtClean="0"/>
              <a:t>This function helps us to detect whether the given regular expression pattern is present in the given input string. It matches the first occurrence of a pattern in the entire string and not just at the beginning. It returns a </a:t>
            </a:r>
            <a:r>
              <a:rPr lang="en-US" sz="2400" dirty="0" err="1" smtClean="0"/>
              <a:t>Regex</a:t>
            </a:r>
            <a:r>
              <a:rPr lang="en-US" sz="2400" dirty="0" smtClean="0"/>
              <a:t> Object if the pattern is found in the string, else it returns a None object.</a:t>
            </a:r>
          </a:p>
          <a:p>
            <a:r>
              <a:rPr lang="en-US" sz="2400" b="1" dirty="0" smtClean="0"/>
              <a:t>Syntax: </a:t>
            </a:r>
            <a:r>
              <a:rPr lang="en-US" sz="2400" b="1" dirty="0" err="1" smtClean="0"/>
              <a:t>re.search</a:t>
            </a:r>
            <a:r>
              <a:rPr lang="en-US" sz="2400" b="1" dirty="0" smtClean="0"/>
              <a:t>(patterns, string)</a:t>
            </a:r>
          </a:p>
          <a:p>
            <a:pPr>
              <a:buNone/>
            </a:pPr>
            <a:r>
              <a:rPr lang="en-US" sz="2400" b="1" dirty="0" smtClean="0"/>
              <a:t>2. </a:t>
            </a:r>
            <a:r>
              <a:rPr lang="en-US" sz="2400" b="1" dirty="0" err="1" smtClean="0"/>
              <a:t>re.match</a:t>
            </a:r>
            <a:r>
              <a:rPr lang="en-US" sz="2400" b="1" dirty="0" smtClean="0"/>
              <a:t>( )</a:t>
            </a:r>
            <a:endParaRPr lang="en-US" sz="2400" dirty="0" smtClean="0"/>
          </a:p>
          <a:p>
            <a:r>
              <a:rPr lang="en-US" sz="2400" dirty="0" smtClean="0"/>
              <a:t>This function will only match the string if the pattern is present at the very start of the string.</a:t>
            </a:r>
          </a:p>
          <a:p>
            <a:r>
              <a:rPr lang="en-US" sz="2400" b="1" dirty="0" smtClean="0"/>
              <a:t>Syntax: </a:t>
            </a:r>
            <a:r>
              <a:rPr lang="en-US" sz="2400" b="1" dirty="0" err="1" smtClean="0"/>
              <a:t>re.match</a:t>
            </a:r>
            <a:r>
              <a:rPr lang="en-US" sz="2400" b="1" dirty="0" smtClean="0"/>
              <a:t>(patterns, string)</a:t>
            </a:r>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REGEX FUNCTIONS</a:t>
            </a:r>
            <a:endParaRPr lang="en-US" sz="4000" dirty="0">
              <a:latin typeface="+mn-lt"/>
            </a:endParaRPr>
          </a:p>
        </p:txBody>
      </p:sp>
      <p:sp>
        <p:nvSpPr>
          <p:cNvPr id="3" name="Content Placeholder 2"/>
          <p:cNvSpPr>
            <a:spLocks noGrp="1"/>
          </p:cNvSpPr>
          <p:nvPr>
            <p:ph sz="quarter" idx="13"/>
          </p:nvPr>
        </p:nvSpPr>
        <p:spPr>
          <a:xfrm>
            <a:off x="838200" y="1673525"/>
            <a:ext cx="9044887" cy="4532013"/>
          </a:xfrm>
        </p:spPr>
        <p:txBody>
          <a:bodyPr>
            <a:normAutofit fontScale="77500" lnSpcReduction="20000"/>
          </a:bodyPr>
          <a:lstStyle/>
          <a:p>
            <a:pPr>
              <a:buNone/>
            </a:pPr>
            <a:r>
              <a:rPr lang="en-US" b="1" dirty="0" smtClean="0"/>
              <a:t>3. re.sub( )</a:t>
            </a:r>
            <a:endParaRPr lang="en-US" dirty="0" smtClean="0"/>
          </a:p>
          <a:p>
            <a:r>
              <a:rPr lang="en-US" dirty="0" smtClean="0"/>
              <a:t>This function is used to substitute a substring with another substring.</a:t>
            </a:r>
          </a:p>
          <a:p>
            <a:r>
              <a:rPr lang="en-US" b="1" dirty="0" smtClean="0"/>
              <a:t>Syntax: re.sub(patterns, Substitute, Input text)</a:t>
            </a:r>
          </a:p>
          <a:p>
            <a:pPr>
              <a:buNone/>
            </a:pPr>
            <a:r>
              <a:rPr lang="en-US" b="1" dirty="0" smtClean="0"/>
              <a:t>4. </a:t>
            </a:r>
            <a:r>
              <a:rPr lang="en-US" b="1" dirty="0" err="1" smtClean="0"/>
              <a:t>re.compile</a:t>
            </a:r>
            <a:r>
              <a:rPr lang="en-US" b="1" dirty="0" smtClean="0"/>
              <a:t>( )</a:t>
            </a:r>
            <a:endParaRPr lang="en-US" dirty="0" smtClean="0"/>
          </a:p>
          <a:p>
            <a:r>
              <a:rPr lang="en-US" dirty="0" smtClean="0"/>
              <a:t>This function stores the regular expression pattern in the cache memory for faster searches. So, we have to pass the </a:t>
            </a:r>
            <a:r>
              <a:rPr lang="en-US" dirty="0" err="1" smtClean="0"/>
              <a:t>regex</a:t>
            </a:r>
            <a:r>
              <a:rPr lang="en-US" dirty="0" smtClean="0"/>
              <a:t> pattern to </a:t>
            </a:r>
            <a:r>
              <a:rPr lang="en-US" dirty="0" err="1" smtClean="0"/>
              <a:t>re.compile</a:t>
            </a:r>
            <a:r>
              <a:rPr lang="en-US" dirty="0" smtClean="0"/>
              <a:t>() function.</a:t>
            </a:r>
          </a:p>
          <a:p>
            <a:r>
              <a:rPr lang="en-US" b="1" dirty="0" smtClean="0"/>
              <a:t>Syntax: </a:t>
            </a:r>
            <a:r>
              <a:rPr lang="en-US" b="1" dirty="0" err="1" smtClean="0"/>
              <a:t>re.compile</a:t>
            </a:r>
            <a:r>
              <a:rPr lang="en-US" b="1" dirty="0" smtClean="0"/>
              <a:t>(patterns, </a:t>
            </a:r>
            <a:r>
              <a:rPr lang="en-US" b="1" dirty="0" err="1" smtClean="0"/>
              <a:t>repl</a:t>
            </a:r>
            <a:r>
              <a:rPr lang="en-US" b="1" dirty="0" smtClean="0"/>
              <a:t>, string)</a:t>
            </a:r>
          </a:p>
          <a:p>
            <a:pPr>
              <a:buNone/>
            </a:pPr>
            <a:r>
              <a:rPr lang="en-US" b="1" dirty="0" smtClean="0"/>
              <a:t>5. </a:t>
            </a:r>
            <a:r>
              <a:rPr lang="en-US" b="1" dirty="0" err="1" smtClean="0"/>
              <a:t>re.findall</a:t>
            </a:r>
            <a:r>
              <a:rPr lang="en-US" b="1" dirty="0" smtClean="0"/>
              <a:t>( )</a:t>
            </a:r>
            <a:endParaRPr lang="en-US" dirty="0" smtClean="0"/>
          </a:p>
          <a:p>
            <a:r>
              <a:rPr lang="en-US" dirty="0" smtClean="0"/>
              <a:t>This function will return all the occurrences of the pattern from the string. I would recommend you to always use </a:t>
            </a:r>
            <a:r>
              <a:rPr lang="en-US" dirty="0" err="1" smtClean="0"/>
              <a:t>re.findall</a:t>
            </a:r>
            <a:r>
              <a:rPr lang="en-US" dirty="0" smtClean="0"/>
              <a:t>(). It can work like both </a:t>
            </a:r>
            <a:r>
              <a:rPr lang="en-US" dirty="0" err="1" smtClean="0"/>
              <a:t>re.search</a:t>
            </a:r>
            <a:r>
              <a:rPr lang="en-US" dirty="0" smtClean="0"/>
              <a:t>() and </a:t>
            </a:r>
            <a:r>
              <a:rPr lang="en-US" dirty="0" err="1" smtClean="0"/>
              <a:t>re.match</a:t>
            </a:r>
            <a:r>
              <a:rPr lang="en-US" dirty="0" smtClean="0"/>
              <a:t>(). Therefore, the result of the </a:t>
            </a:r>
            <a:r>
              <a:rPr lang="en-US" dirty="0" err="1" smtClean="0"/>
              <a:t>findall</a:t>
            </a:r>
            <a:r>
              <a:rPr lang="en-US" dirty="0" smtClean="0"/>
              <a:t>() function is a list of all the matches</a:t>
            </a:r>
          </a:p>
          <a:p>
            <a:r>
              <a:rPr lang="en-US" b="1" dirty="0" smtClean="0"/>
              <a:t>Syntax: </a:t>
            </a:r>
            <a:r>
              <a:rPr lang="en-US" b="1" dirty="0" err="1" smtClean="0"/>
              <a:t>re.findall</a:t>
            </a:r>
            <a:r>
              <a:rPr lang="en-US" b="1" dirty="0" smtClean="0"/>
              <a:t>(patterns, string)</a:t>
            </a:r>
            <a:endParaRPr lang="en-US" dirty="0" smtClean="0"/>
          </a:p>
          <a:p>
            <a:pPr>
              <a:buNone/>
            </a:pPr>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tx1">
                    <a:lumMod val="75000"/>
                    <a:lumOff val="25000"/>
                  </a:schemeClr>
                </a:solidFill>
                <a:latin typeface="+mn-lt"/>
              </a:rPr>
              <a:t>WHAT ARE THE BASICS IN REGEX ?</a:t>
            </a:r>
            <a:endParaRPr lang="en-US" sz="3600" dirty="0">
              <a:solidFill>
                <a:schemeClr val="tx1">
                  <a:lumMod val="75000"/>
                  <a:lumOff val="25000"/>
                </a:schemeClr>
              </a:solidFill>
              <a:latin typeface="+mn-lt"/>
            </a:endParaRPr>
          </a:p>
        </p:txBody>
      </p:sp>
      <p:pic>
        <p:nvPicPr>
          <p:cNvPr id="4" name="Content Placeholder 3" descr="re.PNG"/>
          <p:cNvPicPr>
            <a:picLocks noGrp="1" noChangeAspect="1"/>
          </p:cNvPicPr>
          <p:nvPr>
            <p:ph sz="quarter" idx="13"/>
          </p:nvPr>
        </p:nvPicPr>
        <p:blipFill>
          <a:blip r:embed="rId2"/>
          <a:stretch>
            <a:fillRect/>
          </a:stretch>
        </p:blipFill>
        <p:spPr>
          <a:xfrm>
            <a:off x="1718426" y="1759789"/>
            <a:ext cx="7779257" cy="4445749"/>
          </a:xfrm>
        </p:spPr>
      </p:pic>
      <p:pic>
        <p:nvPicPr>
          <p:cNvPr id="5" name="Picture 4">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solidFill>
                  <a:schemeClr val="tx1">
                    <a:lumMod val="75000"/>
                    <a:lumOff val="25000"/>
                  </a:schemeClr>
                </a:solidFill>
                <a:latin typeface="+mn-lt"/>
              </a:rPr>
              <a:t>WHAT ARE THE META SEQUENCES IN REGEX ?</a:t>
            </a:r>
            <a:endParaRPr lang="en-US" sz="3200" dirty="0">
              <a:solidFill>
                <a:schemeClr val="tx1">
                  <a:lumMod val="75000"/>
                  <a:lumOff val="25000"/>
                </a:schemeClr>
              </a:solidFill>
              <a:latin typeface="+mn-lt"/>
            </a:endParaRPr>
          </a:p>
        </p:txBody>
      </p:sp>
      <p:sp>
        <p:nvSpPr>
          <p:cNvPr id="5" name="Content Placeholder 4"/>
          <p:cNvSpPr>
            <a:spLocks noGrp="1"/>
          </p:cNvSpPr>
          <p:nvPr>
            <p:ph sz="quarter" idx="13"/>
          </p:nvPr>
        </p:nvSpPr>
        <p:spPr/>
        <p:txBody>
          <a:bodyPr/>
          <a:lstStyle/>
          <a:p>
            <a:r>
              <a:rPr lang="en-US" sz="2000" dirty="0" smtClean="0"/>
              <a:t>Basically, Meta Sequences are a shorthand way to write commonly used character sets in the form of regular expressions. The commonly used meta-sequences are as follows: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6" name="Content Placeholder 3" descr="RE2.PNG"/>
          <p:cNvPicPr>
            <a:picLocks noChangeAspect="1"/>
          </p:cNvPicPr>
          <p:nvPr/>
        </p:nvPicPr>
        <p:blipFill>
          <a:blip r:embed="rId2"/>
          <a:stretch>
            <a:fillRect/>
          </a:stretch>
        </p:blipFill>
        <p:spPr>
          <a:xfrm>
            <a:off x="1104180" y="2760451"/>
            <a:ext cx="8600537" cy="3479591"/>
          </a:xfrm>
          <a:prstGeom prst="rect">
            <a:avLst/>
          </a:prstGeom>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chemeClr val="tx1">
                    <a:lumMod val="75000"/>
                    <a:lumOff val="25000"/>
                  </a:schemeClr>
                </a:solidFill>
                <a:latin typeface="+mn-lt"/>
              </a:rPr>
              <a:t>WHAT ARE CHARACTER SETS IN REGEX?</a:t>
            </a:r>
            <a:endParaRPr lang="en-US" sz="3600" dirty="0">
              <a:solidFill>
                <a:schemeClr val="tx1">
                  <a:lumMod val="75000"/>
                  <a:lumOff val="25000"/>
                </a:schemeClr>
              </a:solidFill>
              <a:latin typeface="+mn-lt"/>
            </a:endParaRPr>
          </a:p>
        </p:txBody>
      </p:sp>
      <p:sp>
        <p:nvSpPr>
          <p:cNvPr id="5" name="Content Placeholder 4"/>
          <p:cNvSpPr>
            <a:spLocks noGrp="1"/>
          </p:cNvSpPr>
          <p:nvPr>
            <p:ph sz="quarter" idx="13"/>
          </p:nvPr>
        </p:nvSpPr>
        <p:spPr>
          <a:xfrm>
            <a:off x="838200" y="1388853"/>
            <a:ext cx="9044887" cy="4816685"/>
          </a:xfrm>
        </p:spPr>
        <p:txBody>
          <a:bodyPr>
            <a:normAutofit/>
          </a:bodyPr>
          <a:lstStyle/>
          <a:p>
            <a:pPr>
              <a:buNone/>
            </a:pPr>
            <a:r>
              <a:rPr lang="en-US" sz="1800" b="1" dirty="0" smtClean="0"/>
              <a:t>1.</a:t>
            </a:r>
            <a:r>
              <a:rPr lang="en-US" sz="1800" dirty="0" smtClean="0"/>
              <a:t> Character sets provide a lot more flexibility than just typing a wildcard or the literal characters. These are groups of characters specified inside square brackets.</a:t>
            </a:r>
          </a:p>
          <a:p>
            <a:pPr>
              <a:buNone/>
            </a:pPr>
            <a:r>
              <a:rPr lang="en-US" sz="1800" b="1" dirty="0" smtClean="0"/>
              <a:t>2.</a:t>
            </a:r>
            <a:r>
              <a:rPr lang="en-US" sz="1800" dirty="0" smtClean="0"/>
              <a:t> Character sets can be specified with or without the help of a quantifier.</a:t>
            </a:r>
          </a:p>
          <a:p>
            <a:pPr>
              <a:buNone/>
            </a:pPr>
            <a:r>
              <a:rPr lang="en-US" sz="1800" b="1" dirty="0" smtClean="0"/>
              <a:t>3. </a:t>
            </a:r>
            <a:r>
              <a:rPr lang="en-US" sz="1800" dirty="0" smtClean="0"/>
              <a:t>When no quantifier succeeds the character set, it matches only one character and the match is successful only if the character in the string is one of the characters present inside the character set.</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a:p>
        </p:txBody>
      </p:sp>
      <p:pic>
        <p:nvPicPr>
          <p:cNvPr id="6" name="Content Placeholder 3" descr="SETS_RE.PNG"/>
          <p:cNvPicPr>
            <a:picLocks noChangeAspect="1"/>
          </p:cNvPicPr>
          <p:nvPr/>
        </p:nvPicPr>
        <p:blipFill>
          <a:blip r:embed="rId2"/>
          <a:stretch>
            <a:fillRect/>
          </a:stretch>
        </p:blipFill>
        <p:spPr>
          <a:xfrm>
            <a:off x="933383" y="3631725"/>
            <a:ext cx="8855208" cy="2501660"/>
          </a:xfrm>
          <a:prstGeom prst="rect">
            <a:avLst/>
          </a:prstGeom>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WHAT IS STEMMING ?</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77500" lnSpcReduction="20000"/>
          </a:bodyPr>
          <a:lstStyle/>
          <a:p>
            <a:r>
              <a:rPr lang="en-US" dirty="0" smtClean="0"/>
              <a:t>Stemming is a technique used to extract the base form of the words by removing affixes from them. </a:t>
            </a:r>
          </a:p>
          <a:p>
            <a:r>
              <a:rPr lang="en-US" dirty="0" smtClean="0"/>
              <a:t>It is just like cutting down the branches of a tree to its stems. For example, the stem of the words </a:t>
            </a:r>
            <a:r>
              <a:rPr lang="en-US" b="1" i="1" dirty="0" smtClean="0"/>
              <a:t>eating, eats, eaten</a:t>
            </a:r>
            <a:r>
              <a:rPr lang="en-US" dirty="0" smtClean="0"/>
              <a:t> is </a:t>
            </a:r>
            <a:r>
              <a:rPr lang="en-US" b="1" i="1" dirty="0" smtClean="0"/>
              <a:t>eat</a:t>
            </a:r>
            <a:r>
              <a:rPr lang="en-US" dirty="0" smtClean="0"/>
              <a:t>.</a:t>
            </a:r>
          </a:p>
          <a:p>
            <a:r>
              <a:rPr lang="en-US" dirty="0" smtClean="0"/>
              <a:t>Stemming is the process of producing morphological variants of a root/base word. </a:t>
            </a:r>
          </a:p>
          <a:p>
            <a:r>
              <a:rPr lang="en-US" dirty="0" smtClean="0"/>
              <a:t>Stemming programs are commonly referred to as stemming algorithms or stemmers. </a:t>
            </a:r>
          </a:p>
          <a:p>
            <a:r>
              <a:rPr lang="en-US" dirty="0" smtClean="0"/>
              <a:t>A stemming algorithm reduces the words “chocolates”, “</a:t>
            </a:r>
            <a:r>
              <a:rPr lang="en-US" dirty="0" err="1" smtClean="0"/>
              <a:t>chocolatey</a:t>
            </a:r>
            <a:r>
              <a:rPr lang="en-US" dirty="0" smtClean="0"/>
              <a:t>”, “</a:t>
            </a:r>
            <a:r>
              <a:rPr lang="en-US" dirty="0" err="1" smtClean="0"/>
              <a:t>choco</a:t>
            </a:r>
            <a:r>
              <a:rPr lang="en-US" dirty="0" smtClean="0"/>
              <a:t>” to the root word, “chocolate” and “retrieval”, “retrieved”, “retrieves” reduce to the stem “retrieve”. </a:t>
            </a:r>
          </a:p>
          <a:p>
            <a:r>
              <a:rPr lang="en-US" dirty="0" smtClean="0"/>
              <a:t>Stemming is an important part of the pipelining process in Natural language processing. </a:t>
            </a:r>
          </a:p>
          <a:p>
            <a:r>
              <a:rPr lang="en-US" dirty="0" smtClean="0"/>
              <a:t>Tokenization involves breaking down the document into different words.</a:t>
            </a:r>
            <a:endParaRPr lang="en-IN" dirty="0" smtClean="0"/>
          </a:p>
          <a:p>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smtClean="0">
                <a:solidFill>
                  <a:schemeClr val="tx1">
                    <a:lumMod val="75000"/>
                    <a:lumOff val="25000"/>
                  </a:schemeClr>
                </a:solidFill>
                <a:latin typeface="+mn-lt"/>
              </a:rPr>
              <a:t>WHAT ARE THE STEMMER IN NLTK LIBRARY?</a:t>
            </a:r>
            <a:endParaRPr lang="en-US" sz="32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pPr>
              <a:buNone/>
            </a:pPr>
            <a:r>
              <a:rPr lang="en-US" b="1" dirty="0" smtClean="0"/>
              <a:t>1. Porter Stemmer – </a:t>
            </a:r>
            <a:r>
              <a:rPr lang="en-US" b="1" dirty="0" err="1" smtClean="0"/>
              <a:t>PorterStemmer</a:t>
            </a:r>
            <a:r>
              <a:rPr lang="en-US" b="1" dirty="0" smtClean="0"/>
              <a:t>()</a:t>
            </a:r>
            <a:endParaRPr lang="en-US" dirty="0" smtClean="0"/>
          </a:p>
          <a:p>
            <a:pPr>
              <a:buNone/>
            </a:pPr>
            <a:r>
              <a:rPr lang="en-US" b="1" dirty="0" smtClean="0"/>
              <a:t>2. Snowball Stemmer – </a:t>
            </a:r>
            <a:r>
              <a:rPr lang="en-US" b="1" dirty="0" err="1" smtClean="0"/>
              <a:t>SnowballStemmer</a:t>
            </a:r>
            <a:r>
              <a:rPr lang="en-US" b="1" dirty="0" smtClean="0"/>
              <a:t>()</a:t>
            </a:r>
            <a:endParaRPr lang="en-US" dirty="0" smtClean="0"/>
          </a:p>
          <a:p>
            <a:pPr>
              <a:buNone/>
            </a:pPr>
            <a:r>
              <a:rPr lang="en-US" b="1" dirty="0" smtClean="0"/>
              <a:t>3. Lancaster Stemmer – </a:t>
            </a:r>
            <a:r>
              <a:rPr lang="en-US" b="1" dirty="0" err="1" smtClean="0"/>
              <a:t>LancasterStemmer</a:t>
            </a:r>
            <a:r>
              <a:rPr lang="en-US" b="1" dirty="0" smtClean="0"/>
              <a:t>()</a:t>
            </a:r>
          </a:p>
          <a:p>
            <a:endParaRPr lang="en-US" dirty="0" smtClean="0"/>
          </a:p>
          <a:p>
            <a:endParaRPr lang="en-IN" dirty="0" smtClean="0"/>
          </a:p>
          <a:p>
            <a:endParaRPr lang="en-IN" dirty="0" smtClean="0"/>
          </a:p>
          <a:p>
            <a:endParaRPr lang="en-IN" dirty="0" smtClean="0"/>
          </a:p>
          <a:p>
            <a:endParaRPr lang="en-IN" dirty="0" smtClean="0"/>
          </a:p>
          <a:p>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pic>
        <p:nvPicPr>
          <p:cNvPr id="5" name="Picture 4" descr="stemming.png"/>
          <p:cNvPicPr>
            <a:picLocks noChangeAspect="1"/>
          </p:cNvPicPr>
          <p:nvPr/>
        </p:nvPicPr>
        <p:blipFill>
          <a:blip r:embed="rId3"/>
          <a:srcRect b="7503"/>
          <a:stretch>
            <a:fillRect/>
          </a:stretch>
        </p:blipFill>
        <p:spPr>
          <a:xfrm>
            <a:off x="1872290" y="3596030"/>
            <a:ext cx="6788130" cy="25497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PORTER STEMMER </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lnSpcReduction="10000"/>
          </a:bodyPr>
          <a:lstStyle/>
          <a:p>
            <a:r>
              <a:rPr lang="en-US" dirty="0" smtClean="0"/>
              <a:t>Martin Porter invented the Porter Stemmer or Porter algorithm in 1980. </a:t>
            </a:r>
          </a:p>
          <a:p>
            <a:r>
              <a:rPr lang="en-US" dirty="0" smtClean="0"/>
              <a:t>Five steps of word reduction are used in the method, each with its own set of mapping rules. </a:t>
            </a:r>
          </a:p>
          <a:p>
            <a:r>
              <a:rPr lang="en-US" dirty="0" smtClean="0"/>
              <a:t>Porter Stemmer is the original stemmer and is renowned for its ease of use and rapidity. </a:t>
            </a:r>
          </a:p>
          <a:p>
            <a:r>
              <a:rPr lang="en-US" dirty="0" smtClean="0"/>
              <a:t>Frequently, the resultant stem is a shorter word with the same root meaning.</a:t>
            </a:r>
          </a:p>
          <a:p>
            <a:r>
              <a:rPr lang="en-US" dirty="0" err="1" smtClean="0"/>
              <a:t>PorterStemmer</a:t>
            </a:r>
            <a:r>
              <a:rPr lang="en-US" dirty="0" smtClean="0"/>
              <a:t>() is a module in NLTK that implements the Porter Stemming technique. </a:t>
            </a:r>
          </a:p>
          <a:p>
            <a:endParaRPr lang="en-US" dirty="0" smtClean="0"/>
          </a:p>
          <a:p>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95654"/>
            <a:ext cx="9044887" cy="1295034"/>
          </a:xfrm>
        </p:spPr>
        <p:txBody>
          <a:bodyPr>
            <a:normAutofit/>
          </a:bodyPr>
          <a:lstStyle/>
          <a:p>
            <a:pPr algn="ctr"/>
            <a:r>
              <a:rPr lang="en-IN" dirty="0" smtClean="0">
                <a:solidFill>
                  <a:schemeClr val="tx1">
                    <a:lumMod val="75000"/>
                    <a:lumOff val="25000"/>
                  </a:schemeClr>
                </a:solidFill>
                <a:latin typeface="+mn-lt"/>
              </a:rPr>
              <a:t>Example of </a:t>
            </a:r>
            <a:r>
              <a:rPr lang="en-US" dirty="0" err="1" smtClean="0">
                <a:solidFill>
                  <a:schemeClr val="tx1">
                    <a:lumMod val="75000"/>
                    <a:lumOff val="25000"/>
                  </a:schemeClr>
                </a:solidFill>
                <a:latin typeface="+mn-lt"/>
              </a:rPr>
              <a:t>PorterStemmer</a:t>
            </a:r>
            <a:r>
              <a:rPr lang="en-US" dirty="0" smtClean="0">
                <a:solidFill>
                  <a:schemeClr val="tx1">
                    <a:lumMod val="75000"/>
                    <a:lumOff val="25000"/>
                  </a:schemeClr>
                </a:solidFill>
                <a:latin typeface="+mn-lt"/>
              </a:rPr>
              <a:t>()</a:t>
            </a:r>
            <a:endParaRPr lang="en-US" dirty="0">
              <a:solidFill>
                <a:schemeClr val="tx1">
                  <a:lumMod val="75000"/>
                  <a:lumOff val="25000"/>
                </a:schemeClr>
              </a:solidFill>
              <a:latin typeface="+mn-lt"/>
            </a:endParaRPr>
          </a:p>
        </p:txBody>
      </p:sp>
      <p:pic>
        <p:nvPicPr>
          <p:cNvPr id="8" name="Content Placeholder 7" descr="PORTER_STEMMER_.png"/>
          <p:cNvPicPr>
            <a:picLocks noGrp="1" noChangeAspect="1"/>
          </p:cNvPicPr>
          <p:nvPr>
            <p:ph sz="quarter" idx="13"/>
          </p:nvPr>
        </p:nvPicPr>
        <p:blipFill>
          <a:blip r:embed="rId2"/>
          <a:stretch>
            <a:fillRect/>
          </a:stretch>
        </p:blipFill>
        <p:spPr>
          <a:xfrm>
            <a:off x="1150572" y="2532184"/>
            <a:ext cx="8420830" cy="2963007"/>
          </a:xfrm>
        </p:spPr>
      </p:pic>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SNOWBALL STEMMER</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85000" lnSpcReduction="10000"/>
          </a:bodyPr>
          <a:lstStyle/>
          <a:p>
            <a:r>
              <a:rPr lang="en-US" dirty="0" smtClean="0"/>
              <a:t>When compared to the Porter Stemmer, the Snowball Stemmer can map non-English words too. Since it supports other languages the Snowball Stemmers can be called a multi-lingual stemmer. </a:t>
            </a:r>
          </a:p>
          <a:p>
            <a:r>
              <a:rPr lang="en-US" dirty="0" smtClean="0"/>
              <a:t>The Snowball stemmers are also imported from the </a:t>
            </a:r>
            <a:r>
              <a:rPr lang="en-US" dirty="0" err="1" smtClean="0"/>
              <a:t>nltk</a:t>
            </a:r>
            <a:r>
              <a:rPr lang="en-US" dirty="0" smtClean="0"/>
              <a:t> package. </a:t>
            </a:r>
          </a:p>
          <a:p>
            <a:r>
              <a:rPr lang="en-US" dirty="0" smtClean="0"/>
              <a:t>This stemmer is based on a programming language called ‘Snowball’ that processes small strings and is the most widely used stemmer. </a:t>
            </a:r>
          </a:p>
          <a:p>
            <a:r>
              <a:rPr lang="en-US" dirty="0" smtClean="0"/>
              <a:t>The Snowball stemmer is way more aggressive than Porter Stemmer and is also referred to as Porter2 Stemmer. Because of the improvements added when compared to the Porter Stemmer, the Snowball stemmer is having greater computational speed. </a:t>
            </a:r>
          </a:p>
          <a:p>
            <a:r>
              <a:rPr lang="en-US" dirty="0" err="1" smtClean="0"/>
              <a:t>SnowballStemmer</a:t>
            </a:r>
            <a:r>
              <a:rPr lang="en-US" dirty="0" smtClean="0"/>
              <a:t>() is a module in NLTK that implements the Snowball stemming technique.</a:t>
            </a:r>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C76ED8-7692-43C7-BBFB-942954F7EC1A}"/>
              </a:ext>
            </a:extLst>
          </p:cNvPr>
          <p:cNvSpPr>
            <a:spLocks noGrp="1"/>
          </p:cNvSpPr>
          <p:nvPr>
            <p:ph type="title"/>
          </p:nvPr>
        </p:nvSpPr>
        <p:spPr>
          <a:xfrm>
            <a:off x="767751" y="4048781"/>
            <a:ext cx="10843224" cy="542270"/>
          </a:xfrm>
        </p:spPr>
        <p:txBody>
          <a:bodyPr>
            <a:noAutofit/>
          </a:bodyPr>
          <a:lstStyle/>
          <a:p>
            <a:r>
              <a:rPr lang="en-IN" sz="3600" b="1" u="sng" dirty="0" smtClean="0">
                <a:solidFill>
                  <a:schemeClr val="tx1">
                    <a:lumMod val="75000"/>
                    <a:lumOff val="25000"/>
                  </a:schemeClr>
                </a:solidFill>
                <a:latin typeface="+mn-lt"/>
              </a:rPr>
              <a:t>TEXT MINING AND SENTIMENT ANALYSIS</a:t>
            </a:r>
            <a:endParaRPr lang="en-IN" sz="3600" b="1" u="sng" dirty="0">
              <a:solidFill>
                <a:schemeClr val="tx1">
                  <a:lumMod val="75000"/>
                  <a:lumOff val="25000"/>
                </a:schemeClr>
              </a:solidFill>
              <a:latin typeface="+mn-lt"/>
            </a:endParaRPr>
          </a:p>
        </p:txBody>
      </p:sp>
    </p:spTree>
    <p:extLst>
      <p:ext uri="{BB962C8B-B14F-4D97-AF65-F5344CB8AC3E}">
        <p14:creationId xmlns="" xmlns:p14="http://schemas.microsoft.com/office/powerpoint/2010/main" val="105395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Example of </a:t>
            </a:r>
            <a:r>
              <a:rPr lang="en-US" dirty="0" err="1" smtClean="0">
                <a:solidFill>
                  <a:schemeClr val="tx1">
                    <a:lumMod val="75000"/>
                    <a:lumOff val="25000"/>
                  </a:schemeClr>
                </a:solidFill>
                <a:latin typeface="+mn-lt"/>
              </a:rPr>
              <a:t>SnowballStemmer</a:t>
            </a:r>
            <a:r>
              <a:rPr lang="en-US" dirty="0" smtClean="0">
                <a:solidFill>
                  <a:schemeClr val="tx1">
                    <a:lumMod val="75000"/>
                    <a:lumOff val="25000"/>
                  </a:schemeClr>
                </a:solidFill>
                <a:latin typeface="+mn-lt"/>
              </a:rPr>
              <a:t>()</a:t>
            </a:r>
            <a:endParaRPr lang="en-US" dirty="0">
              <a:solidFill>
                <a:schemeClr val="tx1">
                  <a:lumMod val="75000"/>
                  <a:lumOff val="25000"/>
                </a:schemeClr>
              </a:solidFill>
              <a:latin typeface="+mn-lt"/>
            </a:endParaRPr>
          </a:p>
        </p:txBody>
      </p:sp>
      <p:pic>
        <p:nvPicPr>
          <p:cNvPr id="1026" name="Picture 2"/>
          <p:cNvPicPr>
            <a:picLocks noGrp="1" noChangeAspect="1" noChangeArrowheads="1"/>
          </p:cNvPicPr>
          <p:nvPr>
            <p:ph sz="quarter" idx="13"/>
          </p:nvPr>
        </p:nvPicPr>
        <p:blipFill>
          <a:blip r:embed="rId2"/>
          <a:srcRect/>
          <a:stretch>
            <a:fillRect/>
          </a:stretch>
        </p:blipFill>
        <p:spPr bwMode="auto">
          <a:xfrm>
            <a:off x="1406770" y="2198077"/>
            <a:ext cx="7781192" cy="3024553"/>
          </a:xfrm>
          <a:prstGeom prst="rect">
            <a:avLst/>
          </a:prstGeom>
          <a:noFill/>
          <a:ln w="9525">
            <a:noFill/>
            <a:miter lim="800000"/>
            <a:headEnd/>
            <a:tailEnd/>
          </a:ln>
          <a:effectLst/>
        </p:spPr>
      </p:pic>
      <p:pic>
        <p:nvPicPr>
          <p:cNvPr id="5" name="Picture 4">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solidFill>
                  <a:schemeClr val="tx1">
                    <a:lumMod val="75000"/>
                    <a:lumOff val="25000"/>
                  </a:schemeClr>
                </a:solidFill>
                <a:latin typeface="+mn-lt"/>
              </a:rPr>
              <a:t>LANCASTER STEMMER </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r>
              <a:rPr lang="en-US" dirty="0" smtClean="0"/>
              <a:t>The Lancaster stemmers are more aggressive and dynamic compared to the other two stemmers. </a:t>
            </a:r>
          </a:p>
          <a:p>
            <a:r>
              <a:rPr lang="en-US" dirty="0" smtClean="0"/>
              <a:t>The stemmer is really faster, but the algorithm is really confusing when dealing with small words. </a:t>
            </a:r>
          </a:p>
          <a:p>
            <a:r>
              <a:rPr lang="en-US" dirty="0" smtClean="0"/>
              <a:t>But they are not as efficient as Snowball Stemmers. </a:t>
            </a:r>
          </a:p>
          <a:p>
            <a:r>
              <a:rPr lang="en-US" dirty="0" smtClean="0"/>
              <a:t>The Lancaster stemmers save the rules externally and basically uses an iterative algorithm. </a:t>
            </a:r>
          </a:p>
          <a:p>
            <a:r>
              <a:rPr lang="en-US" dirty="0" err="1" smtClean="0"/>
              <a:t>LancasterStemmer</a:t>
            </a:r>
            <a:r>
              <a:rPr lang="en-US" dirty="0" smtClean="0"/>
              <a:t>() is a module in NLTK that implements the Lancaster stemming technique.</a:t>
            </a:r>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Example of </a:t>
            </a:r>
            <a:r>
              <a:rPr lang="en-US" dirty="0" err="1" smtClean="0">
                <a:solidFill>
                  <a:schemeClr val="tx1">
                    <a:lumMod val="75000"/>
                    <a:lumOff val="25000"/>
                  </a:schemeClr>
                </a:solidFill>
                <a:latin typeface="+mn-lt"/>
              </a:rPr>
              <a:t>LancasterStemmer</a:t>
            </a:r>
            <a:r>
              <a:rPr lang="en-US" dirty="0" smtClean="0">
                <a:solidFill>
                  <a:schemeClr val="tx1">
                    <a:lumMod val="75000"/>
                    <a:lumOff val="25000"/>
                  </a:schemeClr>
                </a:solidFill>
                <a:latin typeface="+mn-lt"/>
              </a:rPr>
              <a:t>()</a:t>
            </a:r>
            <a:endParaRPr lang="en-US" dirty="0">
              <a:solidFill>
                <a:schemeClr val="tx1">
                  <a:lumMod val="75000"/>
                  <a:lumOff val="25000"/>
                </a:schemeClr>
              </a:solidFill>
              <a:latin typeface="+mn-lt"/>
            </a:endParaRPr>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pic>
        <p:nvPicPr>
          <p:cNvPr id="2050" name="Picture 2"/>
          <p:cNvPicPr>
            <a:picLocks noGrp="1" noChangeAspect="1" noChangeArrowheads="1"/>
          </p:cNvPicPr>
          <p:nvPr>
            <p:ph sz="quarter" idx="13"/>
          </p:nvPr>
        </p:nvPicPr>
        <p:blipFill>
          <a:blip r:embed="rId3"/>
          <a:srcRect/>
          <a:stretch>
            <a:fillRect/>
          </a:stretch>
        </p:blipFill>
        <p:spPr bwMode="auto">
          <a:xfrm>
            <a:off x="1046286" y="2312377"/>
            <a:ext cx="7877906" cy="3156438"/>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WHAT IS LEMMATIZATION?</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77500" lnSpcReduction="20000"/>
          </a:bodyPr>
          <a:lstStyle/>
          <a:p>
            <a:r>
              <a:rPr lang="en-US" dirty="0" smtClean="0"/>
              <a:t>Lemmatization is the process of grouping together the different inflected forms of a word so they can be analyzed as a single item. </a:t>
            </a:r>
          </a:p>
          <a:p>
            <a:r>
              <a:rPr lang="en-US" dirty="0" smtClean="0"/>
              <a:t>Lemmatization is similar to stemming but it brings context to the words. So it links words with similar meanings to one word.</a:t>
            </a:r>
          </a:p>
          <a:p>
            <a:r>
              <a:rPr lang="en-US" dirty="0" smtClean="0"/>
              <a:t> Text preprocessing includes both Stemming as well as Lemmatization. </a:t>
            </a:r>
          </a:p>
          <a:p>
            <a:r>
              <a:rPr lang="en-US" dirty="0" smtClean="0"/>
              <a:t>Many times people find these two terms confusing. Some treat these two as the same. </a:t>
            </a:r>
          </a:p>
          <a:p>
            <a:r>
              <a:rPr lang="en-US" dirty="0" smtClean="0"/>
              <a:t>Actually, lemmatization is preferred over Stemming because lemmatization does morphological analysis of the words.</a:t>
            </a:r>
          </a:p>
          <a:p>
            <a:r>
              <a:rPr lang="en-US" b="1" u="sng" dirty="0" smtClean="0"/>
              <a:t>Examples of lemmatization: </a:t>
            </a:r>
          </a:p>
          <a:p>
            <a:r>
              <a:rPr lang="en-US" dirty="0" smtClean="0"/>
              <a:t>-&gt; rocks : rock</a:t>
            </a:r>
          </a:p>
          <a:p>
            <a:r>
              <a:rPr lang="en-US" dirty="0" smtClean="0"/>
              <a:t>-&gt; corpora : corpus </a:t>
            </a:r>
          </a:p>
          <a:p>
            <a:r>
              <a:rPr lang="en-US" dirty="0" smtClean="0"/>
              <a:t>-&gt; better : good</a:t>
            </a:r>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EXAMPLE OF LEMMATIZATION</a:t>
            </a:r>
            <a:endParaRPr lang="en-US" dirty="0">
              <a:solidFill>
                <a:schemeClr val="tx1">
                  <a:lumMod val="75000"/>
                  <a:lumOff val="25000"/>
                </a:schemeClr>
              </a:solidFill>
              <a:latin typeface="+mn-lt"/>
            </a:endParaRPr>
          </a:p>
        </p:txBody>
      </p:sp>
      <p:pic>
        <p:nvPicPr>
          <p:cNvPr id="3074" name="Picture 2"/>
          <p:cNvPicPr>
            <a:picLocks noGrp="1" noChangeAspect="1" noChangeArrowheads="1"/>
          </p:cNvPicPr>
          <p:nvPr>
            <p:ph sz="quarter" idx="13"/>
          </p:nvPr>
        </p:nvPicPr>
        <p:blipFill>
          <a:blip r:embed="rId2"/>
          <a:srcRect/>
          <a:stretch>
            <a:fillRect/>
          </a:stretch>
        </p:blipFill>
        <p:spPr bwMode="auto">
          <a:xfrm>
            <a:off x="1679332" y="1834338"/>
            <a:ext cx="6708530" cy="2110923"/>
          </a:xfrm>
          <a:prstGeom prst="rect">
            <a:avLst/>
          </a:prstGeom>
          <a:noFill/>
          <a:ln w="9525">
            <a:noFill/>
            <a:miter lim="800000"/>
            <a:headEnd/>
            <a:tailEnd/>
          </a:ln>
          <a:effectLst/>
        </p:spPr>
      </p:pic>
      <p:pic>
        <p:nvPicPr>
          <p:cNvPr id="5" name="Picture 4">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pic>
        <p:nvPicPr>
          <p:cNvPr id="3075" name="Picture 3"/>
          <p:cNvPicPr>
            <a:picLocks noChangeAspect="1" noChangeArrowheads="1"/>
          </p:cNvPicPr>
          <p:nvPr/>
        </p:nvPicPr>
        <p:blipFill>
          <a:blip r:embed="rId4"/>
          <a:srcRect/>
          <a:stretch>
            <a:fillRect/>
          </a:stretch>
        </p:blipFill>
        <p:spPr bwMode="auto">
          <a:xfrm>
            <a:off x="2644531" y="4189534"/>
            <a:ext cx="3976077" cy="19431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STEMMING VS LEMMATIZATION</a:t>
            </a:r>
            <a:endParaRPr lang="en-US" dirty="0">
              <a:solidFill>
                <a:schemeClr val="tx1">
                  <a:lumMod val="75000"/>
                  <a:lumOff val="25000"/>
                </a:schemeClr>
              </a:solidFill>
              <a:latin typeface="+mn-lt"/>
            </a:endParaRPr>
          </a:p>
        </p:txBody>
      </p:sp>
      <p:pic>
        <p:nvPicPr>
          <p:cNvPr id="5" name="Content Placeholder 4" descr="STEMM VS LEMM.png"/>
          <p:cNvPicPr>
            <a:picLocks noGrp="1" noChangeAspect="1"/>
          </p:cNvPicPr>
          <p:nvPr>
            <p:ph sz="quarter" idx="13"/>
          </p:nvPr>
        </p:nvPicPr>
        <p:blipFill>
          <a:blip r:embed="rId2"/>
          <a:stretch>
            <a:fillRect/>
          </a:stretch>
        </p:blipFill>
        <p:spPr>
          <a:xfrm>
            <a:off x="967154" y="1793631"/>
            <a:ext cx="8695592" cy="3780691"/>
          </a:xfrm>
        </p:spPr>
      </p:pic>
      <p:pic>
        <p:nvPicPr>
          <p:cNvPr id="6" name="Picture 5">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WHAT IS WORD CLOUD ?</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1679331"/>
            <a:ext cx="9044887" cy="4526207"/>
          </a:xfrm>
        </p:spPr>
        <p:txBody>
          <a:bodyPr>
            <a:noAutofit/>
          </a:bodyPr>
          <a:lstStyle/>
          <a:p>
            <a:r>
              <a:rPr lang="en-US" sz="1600" dirty="0" smtClean="0"/>
              <a:t>Word Cloud or Tag Clouds is a visualization technique for texts that are natively used for visualizing the tags or keywords from the websites. </a:t>
            </a:r>
          </a:p>
          <a:p>
            <a:r>
              <a:rPr lang="en-US" sz="1600" dirty="0" smtClean="0"/>
              <a:t>These keywords typically are single words that depict the context of the webpage the word cloud is being made from. </a:t>
            </a:r>
          </a:p>
          <a:p>
            <a:r>
              <a:rPr lang="en-US" sz="1600" dirty="0" smtClean="0"/>
              <a:t>These words are clustered together to form a Word Cloud.</a:t>
            </a:r>
          </a:p>
          <a:p>
            <a:r>
              <a:rPr lang="en-US" sz="1600" dirty="0" smtClean="0"/>
              <a:t>Each word in this cloud has a variable font size and color tone. Thus, this representation helps to determine words of prominence. </a:t>
            </a:r>
          </a:p>
          <a:p>
            <a:r>
              <a:rPr lang="en-US" sz="1600" dirty="0" smtClean="0"/>
              <a:t>A bigger font size of a word portrays its prominence more relative to other words in the cluster. </a:t>
            </a:r>
          </a:p>
          <a:p>
            <a:r>
              <a:rPr lang="en-US" sz="1600" dirty="0" smtClean="0"/>
              <a:t>Word Cloud can be built in varying shapes and sizes based on the creators’ vision.</a:t>
            </a:r>
          </a:p>
          <a:p>
            <a:r>
              <a:rPr lang="en-US" sz="1600" dirty="0" smtClean="0"/>
              <a:t>The number of words plays an important role while creating a Word Cloud. </a:t>
            </a:r>
          </a:p>
          <a:p>
            <a:r>
              <a:rPr lang="en-US" sz="1600" dirty="0" smtClean="0"/>
              <a:t>More number of words does not always mean a better Word Cloud as it becomes </a:t>
            </a:r>
            <a:r>
              <a:rPr lang="en-US" sz="1600" dirty="0" err="1" smtClean="0"/>
              <a:t>cluttery</a:t>
            </a:r>
            <a:r>
              <a:rPr lang="en-US" sz="1600" dirty="0" smtClean="0"/>
              <a:t> and difficult to read. </a:t>
            </a:r>
          </a:p>
          <a:p>
            <a:r>
              <a:rPr lang="en-US" sz="1600" dirty="0" smtClean="0"/>
              <a:t>A Word Cloud must always be semantically meaningful and must represent what it is meant for.</a:t>
            </a:r>
          </a:p>
          <a:p>
            <a:r>
              <a:rPr lang="en-US" sz="1600" dirty="0" smtClean="0"/>
              <a:t>Although, there are different ways by which Word Clouds can be created but the most widely used type is by using the </a:t>
            </a:r>
            <a:r>
              <a:rPr lang="en-US" sz="1600" b="1" dirty="0" smtClean="0"/>
              <a:t>Frequency of Words</a:t>
            </a:r>
            <a:r>
              <a:rPr lang="en-US" sz="1600" dirty="0" smtClean="0"/>
              <a:t> in our corpus. And thus, we will be creating our Word Cloud by using the Frequency type.</a:t>
            </a:r>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WORD CLOUD</a:t>
            </a:r>
            <a:endParaRPr lang="en-US" dirty="0">
              <a:solidFill>
                <a:schemeClr val="tx1">
                  <a:lumMod val="75000"/>
                  <a:lumOff val="25000"/>
                </a:schemeClr>
              </a:solidFill>
              <a:latin typeface="+mn-lt"/>
            </a:endParaRPr>
          </a:p>
        </p:txBody>
      </p:sp>
      <p:pic>
        <p:nvPicPr>
          <p:cNvPr id="4" name="Content Placeholder 3" descr="WORD_CLOUD.png"/>
          <p:cNvPicPr>
            <a:picLocks noGrp="1" noChangeAspect="1"/>
          </p:cNvPicPr>
          <p:nvPr>
            <p:ph sz="quarter" idx="13"/>
          </p:nvPr>
        </p:nvPicPr>
        <p:blipFill>
          <a:blip r:embed="rId2"/>
          <a:stretch>
            <a:fillRect/>
          </a:stretch>
        </p:blipFill>
        <p:spPr>
          <a:xfrm>
            <a:off x="1336431" y="1930400"/>
            <a:ext cx="8335107" cy="4275138"/>
          </a:xfrm>
        </p:spPr>
      </p:pic>
      <p:pic>
        <p:nvPicPr>
          <p:cNvPr id="5" name="Picture 4">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80292"/>
            <a:ext cx="9044887" cy="712177"/>
          </a:xfrm>
        </p:spPr>
        <p:txBody>
          <a:bodyPr>
            <a:normAutofit/>
          </a:bodyPr>
          <a:lstStyle/>
          <a:p>
            <a:pPr algn="ctr"/>
            <a:r>
              <a:rPr lang="en-IN" dirty="0" smtClean="0">
                <a:solidFill>
                  <a:schemeClr val="tx1">
                    <a:lumMod val="75000"/>
                    <a:lumOff val="25000"/>
                  </a:schemeClr>
                </a:solidFill>
                <a:latin typeface="+mn-lt"/>
              </a:rPr>
              <a:t>WORD CLOUD</a:t>
            </a:r>
            <a:endParaRPr lang="en-US" dirty="0">
              <a:solidFill>
                <a:schemeClr val="tx1">
                  <a:lumMod val="75000"/>
                  <a:lumOff val="25000"/>
                </a:schemeClr>
              </a:solidFill>
              <a:latin typeface="+mn-lt"/>
            </a:endParaRPr>
          </a:p>
        </p:txBody>
      </p:sp>
      <p:pic>
        <p:nvPicPr>
          <p:cNvPr id="8" name="Content Placeholder 7" descr="225102.png"/>
          <p:cNvPicPr>
            <a:picLocks noGrp="1" noChangeAspect="1"/>
          </p:cNvPicPr>
          <p:nvPr>
            <p:ph sz="quarter" idx="13"/>
          </p:nvPr>
        </p:nvPicPr>
        <p:blipFill>
          <a:blip r:embed="rId2"/>
          <a:stretch>
            <a:fillRect/>
          </a:stretch>
        </p:blipFill>
        <p:spPr>
          <a:xfrm>
            <a:off x="3854736" y="4560558"/>
            <a:ext cx="2924583" cy="1476581"/>
          </a:xfrm>
        </p:spPr>
      </p:pic>
      <p:pic>
        <p:nvPicPr>
          <p:cNvPr id="5122" name="Picture 2"/>
          <p:cNvPicPr>
            <a:picLocks noChangeAspect="1" noChangeArrowheads="1"/>
          </p:cNvPicPr>
          <p:nvPr/>
        </p:nvPicPr>
        <p:blipFill>
          <a:blip r:embed="rId3"/>
          <a:srcRect/>
          <a:stretch>
            <a:fillRect/>
          </a:stretch>
        </p:blipFill>
        <p:spPr bwMode="auto">
          <a:xfrm>
            <a:off x="1489787" y="1488236"/>
            <a:ext cx="7597775" cy="2949575"/>
          </a:xfrm>
          <a:prstGeom prst="rect">
            <a:avLst/>
          </a:prstGeom>
          <a:ln>
            <a:noFill/>
          </a:ln>
          <a:effectLst>
            <a:softEdge rad="112500"/>
          </a:effec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solidFill>
                  <a:schemeClr val="tx1">
                    <a:lumMod val="75000"/>
                    <a:lumOff val="25000"/>
                  </a:schemeClr>
                </a:solidFill>
                <a:latin typeface="+mn-lt"/>
              </a:rPr>
              <a:t>WHAT IS PRINCIPAL COMPONENT ANALYSIS ?</a:t>
            </a:r>
            <a:endParaRPr lang="en-US" sz="3600"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1632857"/>
            <a:ext cx="9044887" cy="4572681"/>
          </a:xfrm>
        </p:spPr>
        <p:txBody>
          <a:bodyPr>
            <a:normAutofit fontScale="62500" lnSpcReduction="20000"/>
          </a:bodyPr>
          <a:lstStyle/>
          <a:p>
            <a:r>
              <a:rPr lang="en-US" dirty="0" smtClean="0"/>
              <a:t>Principal Component Analysis is an unsupervised learning algorithm that is used for the dimensionality reduction in machine learning. </a:t>
            </a:r>
          </a:p>
          <a:p>
            <a:r>
              <a:rPr lang="en-US" dirty="0" smtClean="0"/>
              <a:t>It is a statistical process that converts the observations of correlated features into a set of linearly uncorrelated features with the help of orthogonal transformation. </a:t>
            </a:r>
          </a:p>
          <a:p>
            <a:r>
              <a:rPr lang="en-US" dirty="0" smtClean="0"/>
              <a:t>These new transformed features are called the </a:t>
            </a:r>
            <a:r>
              <a:rPr lang="en-US" b="1" dirty="0" smtClean="0"/>
              <a:t>Principal Components</a:t>
            </a:r>
            <a:r>
              <a:rPr lang="en-US" dirty="0" smtClean="0"/>
              <a:t>. </a:t>
            </a:r>
          </a:p>
          <a:p>
            <a:r>
              <a:rPr lang="en-US" dirty="0" smtClean="0"/>
              <a:t>It is one of the popular tools that is used for exploratory data analysis and predictive modeling. </a:t>
            </a:r>
          </a:p>
          <a:p>
            <a:r>
              <a:rPr lang="en-US" dirty="0" smtClean="0"/>
              <a:t>It is a technique to draw strong patterns from the given dataset by reducing the variances.</a:t>
            </a:r>
          </a:p>
          <a:p>
            <a:r>
              <a:rPr lang="en-US" dirty="0" smtClean="0"/>
              <a:t>PCA generally tries to find the lower-dimensional surface to project the high-dimensional data.</a:t>
            </a:r>
          </a:p>
          <a:p>
            <a:r>
              <a:rPr lang="en-US" dirty="0" smtClean="0"/>
              <a:t>PCA works by considering the variance of each attribute because the high attribute shows the good split between the classes, and hence it reduces the dimensionality.</a:t>
            </a:r>
          </a:p>
          <a:p>
            <a:r>
              <a:rPr lang="en-US" dirty="0" smtClean="0"/>
              <a:t>Some real-world applications of PCA are </a:t>
            </a:r>
            <a:r>
              <a:rPr lang="en-US" b="1" i="1" dirty="0" smtClean="0"/>
              <a:t>image processing, movie recommendation system, optimizing the power allocation in various communication channels.</a:t>
            </a:r>
            <a:r>
              <a:rPr lang="en-US" dirty="0" smtClean="0"/>
              <a:t> </a:t>
            </a:r>
          </a:p>
          <a:p>
            <a:r>
              <a:rPr lang="en-US" dirty="0" smtClean="0"/>
              <a:t>It is a feature extraction technique, so it contains the important variables and drops the least important variable.</a:t>
            </a:r>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6487AE-B27E-4470-99DE-4386D53058A5}"/>
              </a:ext>
            </a:extLst>
          </p:cNvPr>
          <p:cNvSpPr>
            <a:spLocks noGrp="1"/>
          </p:cNvSpPr>
          <p:nvPr>
            <p:ph type="title"/>
          </p:nvPr>
        </p:nvSpPr>
        <p:spPr>
          <a:xfrm>
            <a:off x="812324" y="1143000"/>
            <a:ext cx="9044887" cy="547688"/>
          </a:xfrm>
        </p:spPr>
        <p:txBody>
          <a:bodyPr>
            <a:noAutofit/>
          </a:bodyPr>
          <a:lstStyle/>
          <a:p>
            <a:pPr algn="ctr"/>
            <a:r>
              <a:rPr lang="en-IN" sz="3600" dirty="0" smtClean="0">
                <a:solidFill>
                  <a:schemeClr val="tx1">
                    <a:lumMod val="75000"/>
                    <a:lumOff val="25000"/>
                  </a:schemeClr>
                </a:solidFill>
                <a:latin typeface="+mn-lt"/>
              </a:rPr>
              <a:t>WHAT IS TEXT MINING ?</a:t>
            </a:r>
            <a:endParaRPr lang="en-IN" sz="3600" dirty="0">
              <a:solidFill>
                <a:schemeClr val="tx1">
                  <a:lumMod val="75000"/>
                  <a:lumOff val="25000"/>
                </a:schemeClr>
              </a:solidFill>
              <a:latin typeface="+mn-lt"/>
            </a:endParaRPr>
          </a:p>
        </p:txBody>
      </p:sp>
      <p:sp>
        <p:nvSpPr>
          <p:cNvPr id="3" name="Content Placeholder 2">
            <a:extLst>
              <a:ext uri="{FF2B5EF4-FFF2-40B4-BE49-F238E27FC236}">
                <a16:creationId xmlns="" xmlns:a16="http://schemas.microsoft.com/office/drawing/2014/main" id="{6289D031-735C-4A86-BEFD-278471BF2E69}"/>
              </a:ext>
            </a:extLst>
          </p:cNvPr>
          <p:cNvSpPr>
            <a:spLocks noGrp="1"/>
          </p:cNvSpPr>
          <p:nvPr>
            <p:ph sz="quarter" idx="13"/>
          </p:nvPr>
        </p:nvSpPr>
        <p:spPr>
          <a:xfrm>
            <a:off x="838200" y="1968500"/>
            <a:ext cx="9044887" cy="3489325"/>
          </a:xfrm>
        </p:spPr>
        <p:txBody>
          <a:bodyPr>
            <a:normAutofit/>
          </a:bodyPr>
          <a:lstStyle/>
          <a:p>
            <a:pPr marL="0" indent="0"/>
            <a:r>
              <a:rPr lang="en-US" sz="2400" b="1" dirty="0" smtClean="0"/>
              <a:t> Text Mining is the process of deriving meaningful information from natural language text.</a:t>
            </a:r>
          </a:p>
          <a:p>
            <a:pPr marL="0" indent="0"/>
            <a:endParaRPr lang="en-IN" sz="2400" b="1" dirty="0" smtClean="0"/>
          </a:p>
          <a:p>
            <a:pPr marL="0" indent="0"/>
            <a:endParaRPr lang="en-IN" sz="2400" b="1" dirty="0" smtClean="0"/>
          </a:p>
          <a:p>
            <a:pPr marL="0" indent="0"/>
            <a:endParaRPr lang="en-US" sz="2400" b="1" dirty="0" smtClean="0"/>
          </a:p>
          <a:p>
            <a:pPr marL="0" indent="0"/>
            <a:endParaRPr lang="en-US" sz="2400" b="1" dirty="0" smtClean="0"/>
          </a:p>
          <a:p>
            <a:pPr marL="0" indent="0">
              <a:buNone/>
            </a:pPr>
            <a:endParaRPr lang="en-IN" sz="2400" dirty="0">
              <a:solidFill>
                <a:schemeClr val="bg2">
                  <a:lumMod val="10000"/>
                </a:schemeClr>
              </a:solidFill>
            </a:endParaRPr>
          </a:p>
        </p:txBody>
      </p:sp>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pic>
        <p:nvPicPr>
          <p:cNvPr id="5" name="Picture 4" descr="text_mining.jpeg"/>
          <p:cNvPicPr>
            <a:picLocks noChangeAspect="1"/>
          </p:cNvPicPr>
          <p:nvPr/>
        </p:nvPicPr>
        <p:blipFill>
          <a:blip r:embed="rId3"/>
          <a:stretch>
            <a:fillRect/>
          </a:stretch>
        </p:blipFill>
        <p:spPr>
          <a:xfrm>
            <a:off x="1580856" y="3033346"/>
            <a:ext cx="7844498" cy="2567354"/>
          </a:xfrm>
          <a:prstGeom prst="rect">
            <a:avLst/>
          </a:prstGeom>
        </p:spPr>
      </p:pic>
    </p:spTree>
    <p:extLst>
      <p:ext uri="{BB962C8B-B14F-4D97-AF65-F5344CB8AC3E}">
        <p14:creationId xmlns="" xmlns:p14="http://schemas.microsoft.com/office/powerpoint/2010/main" val="4205530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50507"/>
            <a:ext cx="9044887" cy="699795"/>
          </a:xfrm>
        </p:spPr>
        <p:txBody>
          <a:bodyPr/>
          <a:lstStyle/>
          <a:p>
            <a:pPr algn="ctr"/>
            <a:r>
              <a:rPr lang="en-US" dirty="0" smtClean="0">
                <a:solidFill>
                  <a:schemeClr val="tx1">
                    <a:lumMod val="75000"/>
                    <a:lumOff val="25000"/>
                  </a:schemeClr>
                </a:solidFill>
                <a:latin typeface="+mn-lt"/>
              </a:rPr>
              <a:t>PRINCIPAL COMPONENT ANALYSIS</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62500" lnSpcReduction="20000"/>
          </a:bodyPr>
          <a:lstStyle/>
          <a:p>
            <a:r>
              <a:rPr lang="en-US" dirty="0" smtClean="0"/>
              <a:t>PCA is mainly used as the dimensionality reduction technique in various AI applications such </a:t>
            </a:r>
            <a:r>
              <a:rPr lang="en-US" b="1" dirty="0" smtClean="0"/>
              <a:t>as computer vision, image compression, etc.</a:t>
            </a:r>
            <a:endParaRPr lang="en-US" dirty="0" smtClean="0"/>
          </a:p>
          <a:p>
            <a:r>
              <a:rPr lang="en-US" dirty="0" smtClean="0"/>
              <a:t>It can also be used for finding hidden patterns if data has high dimensions. Some fields where PCA is used are Finance, data mining, Psychology, etc.</a:t>
            </a:r>
          </a:p>
          <a:p>
            <a:endParaRPr lang="en-US" dirty="0" smtClean="0"/>
          </a:p>
          <a:p>
            <a:pPr>
              <a:buNone/>
            </a:pPr>
            <a:r>
              <a:rPr lang="en-US" dirty="0" smtClean="0"/>
              <a:t>The PCA algorithm is based on some mathematical concepts such as:</a:t>
            </a:r>
          </a:p>
          <a:p>
            <a:r>
              <a:rPr lang="en-US" dirty="0" smtClean="0"/>
              <a:t>Variance and Covariance</a:t>
            </a:r>
          </a:p>
          <a:p>
            <a:r>
              <a:rPr lang="en-US" dirty="0" err="1" smtClean="0"/>
              <a:t>Eigenvalues</a:t>
            </a:r>
            <a:r>
              <a:rPr lang="en-US" dirty="0" smtClean="0"/>
              <a:t> and Eigen factors</a:t>
            </a:r>
          </a:p>
          <a:p>
            <a:pPr>
              <a:buNone/>
            </a:pPr>
            <a:endParaRPr lang="en-US" dirty="0" smtClean="0"/>
          </a:p>
          <a:p>
            <a:pPr>
              <a:buNone/>
            </a:pPr>
            <a:r>
              <a:rPr lang="en-US" b="1" u="sng" dirty="0" smtClean="0"/>
              <a:t>Principal Components in PCA</a:t>
            </a:r>
          </a:p>
          <a:p>
            <a:r>
              <a:rPr lang="en-US" dirty="0" smtClean="0"/>
              <a:t>The principal component must be the linear combination of the original features.</a:t>
            </a:r>
          </a:p>
          <a:p>
            <a:r>
              <a:rPr lang="en-US" dirty="0" smtClean="0"/>
              <a:t>These components are orthogonal, i.e., the correlation between a pair of variables is zero.</a:t>
            </a:r>
          </a:p>
          <a:p>
            <a:r>
              <a:rPr lang="en-US" dirty="0" smtClean="0"/>
              <a:t>The importance of each component decreases when going to 1 to n, it means the 1 PC has the most importance, and n PC will have the least importance.</a:t>
            </a:r>
          </a:p>
          <a:p>
            <a:endParaRPr lang="en-US" dirty="0" smtClean="0"/>
          </a:p>
          <a:p>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TF-IDF </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1604865"/>
            <a:ext cx="9044887" cy="4600673"/>
          </a:xfrm>
        </p:spPr>
        <p:txBody>
          <a:bodyPr>
            <a:noAutofit/>
          </a:bodyPr>
          <a:lstStyle/>
          <a:p>
            <a:pPr fontAlgn="base"/>
            <a:r>
              <a:rPr lang="en-US" sz="2000" dirty="0" smtClean="0"/>
              <a:t>TF-IDF in NLP stands for </a:t>
            </a:r>
            <a:r>
              <a:rPr lang="en-US" sz="2000" b="1" dirty="0" smtClean="0"/>
              <a:t>Term Frequency – Inverse document frequency</a:t>
            </a:r>
            <a:r>
              <a:rPr lang="en-US" sz="2000" dirty="0" smtClean="0"/>
              <a:t>. </a:t>
            </a:r>
          </a:p>
          <a:p>
            <a:pPr fontAlgn="base"/>
            <a:r>
              <a:rPr lang="en-US" sz="2000" dirty="0" smtClean="0"/>
              <a:t>It is a very popular topic in Natural Language Processing which generally deals with human languages. </a:t>
            </a:r>
          </a:p>
          <a:p>
            <a:pPr fontAlgn="base"/>
            <a:r>
              <a:rPr lang="en-US" sz="2000" dirty="0" smtClean="0"/>
              <a:t>During any text processing, cleaning the text (preprocessing) is vital. Further, the cleaned data needs to be converted into a numerical format where each word is represented by a matrix (word vectors). This is also known as </a:t>
            </a:r>
            <a:r>
              <a:rPr lang="en-US" sz="2000" b="1" dirty="0" smtClean="0"/>
              <a:t>word embedding.</a:t>
            </a:r>
          </a:p>
          <a:p>
            <a:pPr fontAlgn="base"/>
            <a:r>
              <a:rPr lang="en-US" sz="2000" dirty="0" smtClean="0"/>
              <a:t>Term Frequency (TF) = (Frequency of a term in the document)/(Total number of terms in documents)</a:t>
            </a:r>
            <a:br>
              <a:rPr lang="en-US" sz="2000" dirty="0" smtClean="0"/>
            </a:br>
            <a:r>
              <a:rPr lang="en-US" sz="2000" dirty="0" smtClean="0"/>
              <a:t>Inverse Document Frequency(IDF) = log( (total number of documents)/(number of documents with term t))</a:t>
            </a:r>
            <a:br>
              <a:rPr lang="en-US" sz="2000" dirty="0" smtClean="0"/>
            </a:br>
            <a:r>
              <a:rPr lang="en-US" sz="2000" b="1" dirty="0" smtClean="0"/>
              <a:t>TF.IDF = (TF).(IDF)</a:t>
            </a:r>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BIGRAMS &amp; TRIGRAMS</a:t>
            </a:r>
            <a:endParaRPr lang="en-US" dirty="0">
              <a:latin typeface="+mn-lt"/>
            </a:endParaRPr>
          </a:p>
        </p:txBody>
      </p:sp>
      <p:sp>
        <p:nvSpPr>
          <p:cNvPr id="3" name="Content Placeholder 2"/>
          <p:cNvSpPr>
            <a:spLocks noGrp="1"/>
          </p:cNvSpPr>
          <p:nvPr>
            <p:ph sz="quarter" idx="13"/>
          </p:nvPr>
        </p:nvSpPr>
        <p:spPr/>
        <p:txBody>
          <a:bodyPr>
            <a:normAutofit fontScale="77500" lnSpcReduction="20000"/>
          </a:bodyPr>
          <a:lstStyle/>
          <a:p>
            <a:pPr fontAlgn="base">
              <a:buNone/>
            </a:pPr>
            <a:r>
              <a:rPr lang="en-US" b="1" u="sng" dirty="0" smtClean="0"/>
              <a:t>Bigrams:</a:t>
            </a:r>
            <a:r>
              <a:rPr lang="en-US" u="sng" dirty="0" smtClean="0"/>
              <a:t> </a:t>
            </a:r>
            <a:r>
              <a:rPr lang="en-US" dirty="0" smtClean="0"/>
              <a:t>Bigram is 2 consecutive words in a sentence. E.g. </a:t>
            </a:r>
            <a:r>
              <a:rPr lang="en-US" b="1" dirty="0" smtClean="0"/>
              <a:t>“The boy is playing football”</a:t>
            </a:r>
            <a:r>
              <a:rPr lang="en-US" dirty="0" smtClean="0"/>
              <a:t>. The bigrams here are:</a:t>
            </a:r>
          </a:p>
          <a:p>
            <a:pPr fontAlgn="base"/>
            <a:r>
              <a:rPr lang="en-US" dirty="0" smtClean="0"/>
              <a:t>The boy </a:t>
            </a:r>
          </a:p>
          <a:p>
            <a:pPr fontAlgn="base"/>
            <a:r>
              <a:rPr lang="en-US" dirty="0" smtClean="0"/>
              <a:t>Boy is </a:t>
            </a:r>
          </a:p>
          <a:p>
            <a:pPr fontAlgn="base"/>
            <a:r>
              <a:rPr lang="en-US" dirty="0" smtClean="0"/>
              <a:t>Is playing </a:t>
            </a:r>
          </a:p>
          <a:p>
            <a:pPr fontAlgn="base"/>
            <a:r>
              <a:rPr lang="en-US" dirty="0" smtClean="0"/>
              <a:t>Playing football </a:t>
            </a:r>
          </a:p>
          <a:p>
            <a:pPr fontAlgn="base"/>
            <a:endParaRPr lang="en-US" dirty="0" smtClean="0"/>
          </a:p>
          <a:p>
            <a:pPr fontAlgn="base">
              <a:buNone/>
            </a:pPr>
            <a:r>
              <a:rPr lang="en-US" b="1" u="sng" dirty="0" smtClean="0"/>
              <a:t>Trigrams:</a:t>
            </a:r>
            <a:r>
              <a:rPr lang="en-US" u="sng" dirty="0" smtClean="0"/>
              <a:t> </a:t>
            </a:r>
            <a:r>
              <a:rPr lang="en-US" dirty="0" smtClean="0"/>
              <a:t>Trigram is 3 consecutive words in a sentence. For the above example trigrams will be:</a:t>
            </a:r>
          </a:p>
          <a:p>
            <a:r>
              <a:rPr lang="en-US" dirty="0" smtClean="0"/>
              <a:t>The boy is </a:t>
            </a:r>
          </a:p>
          <a:p>
            <a:r>
              <a:rPr lang="en-US" dirty="0" smtClean="0"/>
              <a:t>Boy is playing Is</a:t>
            </a:r>
          </a:p>
          <a:p>
            <a:r>
              <a:rPr lang="en-US" dirty="0" smtClean="0"/>
              <a:t> playing football</a:t>
            </a:r>
          </a:p>
          <a:p>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WHAT IS WEB SCRAPPING ?</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62500" lnSpcReduction="20000"/>
          </a:bodyPr>
          <a:lstStyle/>
          <a:p>
            <a:pPr fontAlgn="base"/>
            <a:r>
              <a:rPr lang="en-US" dirty="0" smtClean="0"/>
              <a:t>Web scraping is an automatic method to obtain large amounts of data from websites. </a:t>
            </a:r>
          </a:p>
          <a:p>
            <a:pPr fontAlgn="base"/>
            <a:r>
              <a:rPr lang="en-US" dirty="0" smtClean="0"/>
              <a:t>Most of this data is unstructured data in an HTML format which is then converted into structured data in a spreadsheet or a database so that it can be used in various applications. </a:t>
            </a:r>
          </a:p>
          <a:p>
            <a:pPr fontAlgn="base"/>
            <a:r>
              <a:rPr lang="en-US" dirty="0" smtClean="0"/>
              <a:t>There are many different ways to perform web scraping to obtain data from websites. These include using online services, particular API’s or even creating your code for web scraping from scratch. </a:t>
            </a:r>
          </a:p>
          <a:p>
            <a:pPr fontAlgn="base"/>
            <a:r>
              <a:rPr lang="en-US" dirty="0" smtClean="0"/>
              <a:t>Many large websites, like Google, Twitter, </a:t>
            </a:r>
            <a:r>
              <a:rPr lang="en-US" dirty="0" err="1" smtClean="0"/>
              <a:t>Facebook</a:t>
            </a:r>
            <a:r>
              <a:rPr lang="en-US" dirty="0" smtClean="0"/>
              <a:t>, </a:t>
            </a:r>
            <a:r>
              <a:rPr lang="en-US" dirty="0" err="1" smtClean="0"/>
              <a:t>StackOverflow</a:t>
            </a:r>
            <a:r>
              <a:rPr lang="en-US" dirty="0" smtClean="0"/>
              <a:t>, etc. have API’s that allow you to access their data in a structured format. </a:t>
            </a:r>
          </a:p>
          <a:p>
            <a:pPr fontAlgn="base"/>
            <a:r>
              <a:rPr lang="en-US" dirty="0" smtClean="0"/>
              <a:t>This is the best option, but there are other sites that don’t allow users to access large amounts of data in a structured form or they are simply not that technologically advanced. In that situation, it’s best to use Web Scraping to scrape the website for data.</a:t>
            </a:r>
          </a:p>
          <a:p>
            <a:pPr fontAlgn="base"/>
            <a:r>
              <a:rPr lang="en-US" dirty="0" smtClean="0"/>
              <a:t>Web scraping requires two parts, namely the </a:t>
            </a:r>
            <a:r>
              <a:rPr lang="en-US" b="1" dirty="0" smtClean="0"/>
              <a:t>crawler</a:t>
            </a:r>
            <a:r>
              <a:rPr lang="en-US" dirty="0" smtClean="0"/>
              <a:t> and the </a:t>
            </a:r>
            <a:r>
              <a:rPr lang="en-US" b="1" dirty="0" smtClean="0"/>
              <a:t>scraper</a:t>
            </a:r>
            <a:r>
              <a:rPr lang="en-US" dirty="0" smtClean="0"/>
              <a:t>. </a:t>
            </a:r>
          </a:p>
          <a:p>
            <a:pPr fontAlgn="base"/>
            <a:r>
              <a:rPr lang="en-US" dirty="0" smtClean="0"/>
              <a:t>The crawler is an artificial intelligence algorithm that browses the web to search for the particular data required by following the links across the internet. </a:t>
            </a:r>
          </a:p>
          <a:p>
            <a:pPr fontAlgn="base"/>
            <a:r>
              <a:rPr lang="en-US" dirty="0" smtClean="0"/>
              <a:t>The scraper, on the other hand, is a specific tool created to extract data from the website. The design of the scraper can vary greatly according to the complexity and scope of the project so that it can quickly and accurately extract the data.</a:t>
            </a:r>
            <a:endParaRPr lang="en-US" b="1" dirty="0" smtClean="0"/>
          </a:p>
          <a:p>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WHAT IS TEXT SUMMARIZATION ?</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a:bodyPr>
          <a:lstStyle/>
          <a:p>
            <a:r>
              <a:rPr lang="en-US" sz="2000" dirty="0" smtClean="0"/>
              <a:t>In this approach we build algorithms or programs which will reduce the text size and create a summary of our text data.</a:t>
            </a:r>
          </a:p>
          <a:p>
            <a:r>
              <a:rPr lang="en-US" sz="2000" dirty="0" smtClean="0"/>
              <a:t> This is called automatic text summarization in machine learning.</a:t>
            </a:r>
          </a:p>
          <a:p>
            <a:r>
              <a:rPr lang="en-US" sz="2000" dirty="0" smtClean="0"/>
              <a:t>Text summarization is the process of creating shorter text without removing the semantic structure of text.</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pic>
        <p:nvPicPr>
          <p:cNvPr id="6" name="Picture 5" descr="TEXT_SUMMARIZATION.png"/>
          <p:cNvPicPr>
            <a:picLocks noChangeAspect="1"/>
          </p:cNvPicPr>
          <p:nvPr/>
        </p:nvPicPr>
        <p:blipFill>
          <a:blip r:embed="rId3"/>
          <a:stretch>
            <a:fillRect/>
          </a:stretch>
        </p:blipFill>
        <p:spPr>
          <a:xfrm>
            <a:off x="1860365" y="3676253"/>
            <a:ext cx="7239628" cy="269878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lumMod val="75000"/>
                    <a:lumOff val="25000"/>
                  </a:schemeClr>
                </a:solidFill>
                <a:latin typeface="+mn-lt"/>
              </a:rPr>
              <a:t>TYPES OF TEXT SUMMARIZATION</a:t>
            </a:r>
            <a:endParaRPr lang="en-US" sz="4000" dirty="0">
              <a:solidFill>
                <a:schemeClr val="tx1">
                  <a:lumMod val="75000"/>
                  <a:lumOff val="25000"/>
                </a:schemeClr>
              </a:solidFill>
              <a:latin typeface="+mn-lt"/>
            </a:endParaRPr>
          </a:p>
        </p:txBody>
      </p:sp>
      <p:pic>
        <p:nvPicPr>
          <p:cNvPr id="4" name="Content Placeholder 3" descr="types-of-summarization.jpg"/>
          <p:cNvPicPr>
            <a:picLocks noGrp="1" noChangeAspect="1"/>
          </p:cNvPicPr>
          <p:nvPr>
            <p:ph sz="quarter" idx="13"/>
          </p:nvPr>
        </p:nvPicPr>
        <p:blipFill>
          <a:blip r:embed="rId2"/>
          <a:stretch>
            <a:fillRect/>
          </a:stretch>
        </p:blipFill>
        <p:spPr>
          <a:xfrm>
            <a:off x="1276460" y="1930400"/>
            <a:ext cx="8169054" cy="4275138"/>
          </a:xfrm>
        </p:spPr>
      </p:pic>
      <p:pic>
        <p:nvPicPr>
          <p:cNvPr id="5" name="Picture 4">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EXTRACTIVE APPROCHES</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lnSpcReduction="10000"/>
          </a:bodyPr>
          <a:lstStyle/>
          <a:p>
            <a:r>
              <a:rPr lang="en-US" b="1" dirty="0" smtClean="0"/>
              <a:t>Extractive Approaches:</a:t>
            </a:r>
          </a:p>
          <a:p>
            <a:r>
              <a:rPr lang="en-US" dirty="0" smtClean="0"/>
              <a:t>Using an extractive approach we summarize our text on the basis of simple and traditional algorithms. </a:t>
            </a:r>
            <a:endParaRPr lang="en-US" dirty="0" smtClean="0"/>
          </a:p>
          <a:p>
            <a:r>
              <a:rPr lang="en-US" dirty="0" smtClean="0"/>
              <a:t>For </a:t>
            </a:r>
            <a:r>
              <a:rPr lang="en-US" dirty="0" smtClean="0"/>
              <a:t>example, when we want to summarize our text on the basis of the frequency method, we store all the important words and frequency of all those words in the dictionary. </a:t>
            </a:r>
            <a:endParaRPr lang="en-US" dirty="0" smtClean="0"/>
          </a:p>
          <a:p>
            <a:r>
              <a:rPr lang="en-US" dirty="0" smtClean="0"/>
              <a:t>On </a:t>
            </a:r>
            <a:r>
              <a:rPr lang="en-US" dirty="0" smtClean="0"/>
              <a:t>the basis of high frequency words, we store the sentences containing that word in our final summary. </a:t>
            </a:r>
            <a:endParaRPr lang="en-US" dirty="0" smtClean="0"/>
          </a:p>
          <a:p>
            <a:r>
              <a:rPr lang="en-US" dirty="0" smtClean="0"/>
              <a:t>This </a:t>
            </a:r>
            <a:r>
              <a:rPr lang="en-US" dirty="0" smtClean="0"/>
              <a:t>means the words which are in our summary confirm that they are part of the given text.</a:t>
            </a:r>
          </a:p>
          <a:p>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ABSTRACTIVE APPROCHES</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92500"/>
          </a:bodyPr>
          <a:lstStyle/>
          <a:p>
            <a:r>
              <a:rPr lang="en-US" b="1" dirty="0" smtClean="0"/>
              <a:t>Abstractive Approaches:</a:t>
            </a:r>
          </a:p>
          <a:p>
            <a:r>
              <a:rPr lang="en-US" dirty="0" smtClean="0"/>
              <a:t>An abstractive approach is more advanced. On the basis of time requirements we exchange some sentences for smaller sentences with the same semantic approaches of our text data.</a:t>
            </a:r>
          </a:p>
          <a:p>
            <a:r>
              <a:rPr lang="en-US" dirty="0" smtClean="0"/>
              <a:t>T</a:t>
            </a:r>
            <a:r>
              <a:rPr lang="en-US" dirty="0" smtClean="0"/>
              <a:t>he </a:t>
            </a:r>
            <a:r>
              <a:rPr lang="en-US" dirty="0" smtClean="0"/>
              <a:t>approach is to identify the important sections, interpret the context and reproduce in a new way. </a:t>
            </a:r>
            <a:endParaRPr lang="en-US" dirty="0" smtClean="0"/>
          </a:p>
          <a:p>
            <a:r>
              <a:rPr lang="en-US" dirty="0" smtClean="0"/>
              <a:t>This </a:t>
            </a:r>
            <a:r>
              <a:rPr lang="en-US" dirty="0" smtClean="0"/>
              <a:t>ensures that the core information is conveyed through shortest text possible. </a:t>
            </a:r>
            <a:endParaRPr lang="en-US" dirty="0" smtClean="0"/>
          </a:p>
          <a:p>
            <a:r>
              <a:rPr lang="en-US" dirty="0" smtClean="0"/>
              <a:t>Note </a:t>
            </a:r>
            <a:r>
              <a:rPr lang="en-US" dirty="0" smtClean="0"/>
              <a:t>that here, the sentences in summary are generated, not just extracted from original text.</a:t>
            </a:r>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75000"/>
                    <a:lumOff val="25000"/>
                  </a:schemeClr>
                </a:solidFill>
                <a:latin typeface="+mn-lt"/>
              </a:rPr>
              <a:t>WHAT IS LEX RANK ALGORITHM?</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85000" lnSpcReduction="20000"/>
          </a:bodyPr>
          <a:lstStyle/>
          <a:p>
            <a:r>
              <a:rPr lang="en-US" dirty="0" err="1" smtClean="0"/>
              <a:t>LexRank</a:t>
            </a:r>
            <a:r>
              <a:rPr lang="en-US" dirty="0" smtClean="0"/>
              <a:t> is an unsupervised approach to text summarization based on graph-based centrality scoring of sentences. </a:t>
            </a:r>
            <a:endParaRPr lang="en-US" dirty="0" smtClean="0"/>
          </a:p>
          <a:p>
            <a:r>
              <a:rPr lang="en-US" dirty="0" smtClean="0"/>
              <a:t>The </a:t>
            </a:r>
            <a:r>
              <a:rPr lang="en-US" dirty="0" smtClean="0"/>
              <a:t>main idea is that sentences "recommend" other similar sentences to the reader. </a:t>
            </a:r>
            <a:endParaRPr lang="en-US" dirty="0" smtClean="0"/>
          </a:p>
          <a:p>
            <a:r>
              <a:rPr lang="en-US" dirty="0" smtClean="0"/>
              <a:t>Thus</a:t>
            </a:r>
            <a:r>
              <a:rPr lang="en-US" dirty="0" smtClean="0"/>
              <a:t>, if one sentence is very similar to many others, it will likely be a sentence of great importance. </a:t>
            </a:r>
            <a:endParaRPr lang="en-US" dirty="0" smtClean="0"/>
          </a:p>
          <a:p>
            <a:r>
              <a:rPr lang="en-US" dirty="0" smtClean="0"/>
              <a:t>The </a:t>
            </a:r>
            <a:r>
              <a:rPr lang="en-US" dirty="0" smtClean="0"/>
              <a:t>importance of this sentence also stems from the importance of the sentences "recommending" it. </a:t>
            </a:r>
            <a:endParaRPr lang="en-US" dirty="0" smtClean="0"/>
          </a:p>
          <a:p>
            <a:r>
              <a:rPr lang="en-US" dirty="0" smtClean="0"/>
              <a:t>Thus</a:t>
            </a:r>
            <a:r>
              <a:rPr lang="en-US" dirty="0" smtClean="0"/>
              <a:t>, to get ranked highly and placed in a summary, a sentence must be similar to many sentences that are in turn also similar to many other sentences. </a:t>
            </a:r>
            <a:endParaRPr lang="en-US" dirty="0" smtClean="0"/>
          </a:p>
          <a:p>
            <a:r>
              <a:rPr lang="en-US" dirty="0" smtClean="0"/>
              <a:t>This </a:t>
            </a:r>
            <a:r>
              <a:rPr lang="en-US" dirty="0" smtClean="0"/>
              <a:t>makes intuitive sense and allows the algorithms to be applied to any arbitrary new text.</a:t>
            </a:r>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sz="2400" dirty="0" smtClean="0">
                <a:solidFill>
                  <a:schemeClr val="tx1">
                    <a:lumMod val="75000"/>
                    <a:lumOff val="25000"/>
                  </a:schemeClr>
                </a:solidFill>
                <a:latin typeface="+mn-lt"/>
              </a:rPr>
              <a:t>WHAT IS LATENT DIRICHLET ALLOCATION(LDA) TECHNIQUE ?</a:t>
            </a:r>
            <a:endParaRPr lang="en-US" sz="2400"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1483567"/>
            <a:ext cx="9044887" cy="4721971"/>
          </a:xfrm>
        </p:spPr>
        <p:txBody>
          <a:bodyPr>
            <a:normAutofit fontScale="77500" lnSpcReduction="20000"/>
          </a:bodyPr>
          <a:lstStyle/>
          <a:p>
            <a:r>
              <a:rPr lang="en-US" dirty="0" smtClean="0"/>
              <a:t>It is one of the most popular topic modeling methods. </a:t>
            </a:r>
            <a:endParaRPr lang="en-US" dirty="0" smtClean="0"/>
          </a:p>
          <a:p>
            <a:r>
              <a:rPr lang="en-US" dirty="0" smtClean="0"/>
              <a:t>Each </a:t>
            </a:r>
            <a:r>
              <a:rPr lang="en-US" dirty="0" smtClean="0"/>
              <a:t>document is made up of various words, and each topic also has various words belonging to it. </a:t>
            </a:r>
            <a:endParaRPr lang="en-US" dirty="0" smtClean="0"/>
          </a:p>
          <a:p>
            <a:r>
              <a:rPr lang="en-US" dirty="0" smtClean="0"/>
              <a:t>The </a:t>
            </a:r>
            <a:r>
              <a:rPr lang="en-US" dirty="0" smtClean="0"/>
              <a:t>aim of LDA is to find topics a document belongs to, based on the words in it</a:t>
            </a:r>
            <a:r>
              <a:rPr lang="en-US" dirty="0" smtClean="0"/>
              <a:t>.</a:t>
            </a:r>
          </a:p>
          <a:p>
            <a:r>
              <a:rPr lang="en-US" dirty="0" smtClean="0"/>
              <a:t>A tool and technique for Topic Modeling, Latent </a:t>
            </a:r>
            <a:r>
              <a:rPr lang="en-US" dirty="0" err="1" smtClean="0"/>
              <a:t>Dirichlet</a:t>
            </a:r>
            <a:r>
              <a:rPr lang="en-US" dirty="0" smtClean="0"/>
              <a:t> Allocation (LDA) classifies or categorizes the text into a document and the words per topic, these are modeled based on the </a:t>
            </a:r>
            <a:r>
              <a:rPr lang="en-US" dirty="0" err="1" smtClean="0"/>
              <a:t>Dirichlet</a:t>
            </a:r>
            <a:r>
              <a:rPr lang="en-US" dirty="0" smtClean="0"/>
              <a:t> distributions and processes.</a:t>
            </a:r>
          </a:p>
          <a:p>
            <a:pPr>
              <a:buNone/>
            </a:pPr>
            <a:r>
              <a:rPr lang="en-US" b="1" u="sng" dirty="0" smtClean="0"/>
              <a:t>The LDA makes two key assumptions:</a:t>
            </a:r>
          </a:p>
          <a:p>
            <a:r>
              <a:rPr lang="en-US" dirty="0" smtClean="0"/>
              <a:t>Documents are a mixture of topics, and</a:t>
            </a:r>
          </a:p>
          <a:p>
            <a:r>
              <a:rPr lang="en-US" dirty="0" smtClean="0"/>
              <a:t>Topics are a mixture of tokens (or words)</a:t>
            </a:r>
          </a:p>
          <a:p>
            <a:r>
              <a:rPr lang="en-US" dirty="0" smtClean="0"/>
              <a:t>And, these topics using the probability distribution generate the words. </a:t>
            </a:r>
            <a:endParaRPr lang="en-US" dirty="0" smtClean="0"/>
          </a:p>
          <a:p>
            <a:r>
              <a:rPr lang="en-US" dirty="0" smtClean="0"/>
              <a:t>In </a:t>
            </a:r>
            <a:r>
              <a:rPr lang="en-US" dirty="0" smtClean="0"/>
              <a:t>statistical language, the documents are known as the probability density (or distribution) of topics and the topics are the probability density (or distribution) of words</a:t>
            </a:r>
            <a:r>
              <a:rPr lang="en-US" dirty="0" smtClean="0"/>
              <a:t>.</a:t>
            </a:r>
            <a:endParaRPr lang="en-US" dirty="0" smtClean="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WHAT IS TEXT CLEANING ?</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77500" lnSpcReduction="20000"/>
          </a:bodyPr>
          <a:lstStyle/>
          <a:p>
            <a:r>
              <a:rPr lang="en-US" dirty="0" smtClean="0"/>
              <a:t>Text cleaning is task-specific and one needs to have a strong idea about what they want their end result to be and even review the data to see what exactly they can achieve.</a:t>
            </a:r>
          </a:p>
          <a:p>
            <a:r>
              <a:rPr lang="en-IN" b="1" dirty="0" smtClean="0"/>
              <a:t>Use of Text Cleaning Because :-</a:t>
            </a:r>
            <a:endParaRPr lang="en-US" b="1" dirty="0" smtClean="0"/>
          </a:p>
          <a:p>
            <a:r>
              <a:rPr lang="en-US" dirty="0" smtClean="0"/>
              <a:t>Having too many typos or spelling mistakes in the text</a:t>
            </a:r>
          </a:p>
          <a:p>
            <a:r>
              <a:rPr lang="en-US" dirty="0" smtClean="0"/>
              <a:t>Having too many numbers and punctuations (E.g. Love!!!!)</a:t>
            </a:r>
          </a:p>
          <a:p>
            <a:r>
              <a:rPr lang="en-US" dirty="0" smtClean="0"/>
              <a:t>Text is full of </a:t>
            </a:r>
            <a:r>
              <a:rPr lang="en-US" dirty="0" err="1" smtClean="0"/>
              <a:t>emojis</a:t>
            </a:r>
            <a:r>
              <a:rPr lang="en-US" dirty="0" smtClean="0"/>
              <a:t> and emoticons and username and links too. (If the text is from Twitter or </a:t>
            </a:r>
            <a:r>
              <a:rPr lang="en-US" dirty="0" err="1" smtClean="0"/>
              <a:t>Facebook</a:t>
            </a:r>
            <a:r>
              <a:rPr lang="en-US" dirty="0" smtClean="0"/>
              <a:t>)</a:t>
            </a:r>
          </a:p>
          <a:p>
            <a:r>
              <a:rPr lang="en-US" dirty="0" smtClean="0"/>
              <a:t>Some of the text parts are not in the English language. Data is having a mixture of more than one language</a:t>
            </a:r>
          </a:p>
          <a:p>
            <a:r>
              <a:rPr lang="en-US" dirty="0" smtClean="0"/>
              <a:t>Some of the words are combined with the hyphen or data having contractions words. (E.g. text-processing)</a:t>
            </a:r>
          </a:p>
          <a:p>
            <a:r>
              <a:rPr lang="en-US" dirty="0" smtClean="0"/>
              <a:t>Repetitions of words (E.g. Data)</a:t>
            </a:r>
          </a:p>
          <a:p>
            <a:endParaRPr lang="en-US" dirty="0" smtClean="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sz="4000" dirty="0" smtClean="0">
                <a:solidFill>
                  <a:schemeClr val="tx1">
                    <a:lumMod val="75000"/>
                    <a:lumOff val="25000"/>
                  </a:schemeClr>
                </a:solidFill>
                <a:latin typeface="+mn-lt"/>
              </a:rPr>
              <a:t>LATENT DIRICHLET ALLOCATION(LDA)</a:t>
            </a:r>
            <a:endParaRPr lang="en-US" sz="4000" dirty="0">
              <a:latin typeface="+mn-lt"/>
            </a:endParaRPr>
          </a:p>
        </p:txBody>
      </p:sp>
      <p:sp>
        <p:nvSpPr>
          <p:cNvPr id="3" name="Content Placeholder 2"/>
          <p:cNvSpPr>
            <a:spLocks noGrp="1"/>
          </p:cNvSpPr>
          <p:nvPr>
            <p:ph sz="quarter" idx="13"/>
          </p:nvPr>
        </p:nvSpPr>
        <p:spPr/>
        <p:txBody>
          <a:bodyPr>
            <a:normAutofit fontScale="62500" lnSpcReduction="20000"/>
          </a:bodyPr>
          <a:lstStyle/>
          <a:p>
            <a:r>
              <a:rPr lang="en-US" dirty="0" smtClean="0"/>
              <a:t>Latent </a:t>
            </a:r>
            <a:r>
              <a:rPr lang="en-US" dirty="0" err="1" smtClean="0"/>
              <a:t>Dirichlet</a:t>
            </a:r>
            <a:r>
              <a:rPr lang="en-US" dirty="0" smtClean="0"/>
              <a:t> allocation is one of the most popular methods for performing topic modeling. </a:t>
            </a:r>
            <a:endParaRPr lang="en-US" dirty="0" smtClean="0"/>
          </a:p>
          <a:p>
            <a:r>
              <a:rPr lang="en-US" dirty="0" smtClean="0"/>
              <a:t>Each </a:t>
            </a:r>
            <a:r>
              <a:rPr lang="en-US" dirty="0" smtClean="0"/>
              <a:t>document consists of various words and each topic can be associated with some words. </a:t>
            </a:r>
            <a:endParaRPr lang="en-US" dirty="0" smtClean="0"/>
          </a:p>
          <a:p>
            <a:r>
              <a:rPr lang="en-US" dirty="0" smtClean="0"/>
              <a:t>The </a:t>
            </a:r>
            <a:r>
              <a:rPr lang="en-US" dirty="0" smtClean="0"/>
              <a:t>aim behind the LDA to find topics that the document belongs to, on the basis of words contains in it. </a:t>
            </a:r>
            <a:endParaRPr lang="en-US" dirty="0" smtClean="0"/>
          </a:p>
          <a:p>
            <a:r>
              <a:rPr lang="en-US" dirty="0" smtClean="0"/>
              <a:t>It </a:t>
            </a:r>
            <a:r>
              <a:rPr lang="en-US" dirty="0" smtClean="0"/>
              <a:t>assumes that documents with similar topics will use a similar group of words. </a:t>
            </a:r>
            <a:endParaRPr lang="en-US" dirty="0" smtClean="0"/>
          </a:p>
          <a:p>
            <a:r>
              <a:rPr lang="en-US" dirty="0" smtClean="0"/>
              <a:t>This </a:t>
            </a:r>
            <a:r>
              <a:rPr lang="en-US" dirty="0" smtClean="0"/>
              <a:t>enables the documents to map the probability distribution over latent topics and topics are probability distribution</a:t>
            </a:r>
            <a:r>
              <a:rPr lang="en-US" dirty="0" smtClean="0"/>
              <a:t>.</a:t>
            </a:r>
          </a:p>
          <a:p>
            <a:pPr fontAlgn="base"/>
            <a:r>
              <a:rPr lang="en-US" b="1" dirty="0" smtClean="0"/>
              <a:t>Setting up Generative Model</a:t>
            </a:r>
            <a:r>
              <a:rPr lang="en-US" b="1" dirty="0" smtClean="0"/>
              <a:t>:</a:t>
            </a:r>
          </a:p>
          <a:p>
            <a:pPr fontAlgn="base"/>
            <a:endParaRPr lang="en-IN" b="1" dirty="0" smtClean="0"/>
          </a:p>
          <a:p>
            <a:pPr fontAlgn="base"/>
            <a:endParaRPr lang="en-IN" b="1" dirty="0" smtClean="0"/>
          </a:p>
          <a:p>
            <a:pPr fontAlgn="base"/>
            <a:endParaRPr lang="en-IN" b="1" dirty="0" smtClean="0"/>
          </a:p>
          <a:p>
            <a:pPr fontAlgn="base"/>
            <a:endParaRPr lang="en-US" b="1" dirty="0" smtClean="0"/>
          </a:p>
          <a:p>
            <a:pPr>
              <a:buNone/>
            </a:pPr>
            <a:r>
              <a:rPr lang="en-US" dirty="0" smtClean="0"/>
              <a:t/>
            </a:r>
            <a:br>
              <a:rPr lang="en-US" dirty="0" smtClean="0"/>
            </a:br>
            <a:endParaRPr lang="en-US" dirty="0" smtClean="0"/>
          </a:p>
          <a:p>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pic>
        <p:nvPicPr>
          <p:cNvPr id="5" name="Picture 4" descr="LDA .png"/>
          <p:cNvPicPr>
            <a:picLocks noChangeAspect="1"/>
          </p:cNvPicPr>
          <p:nvPr/>
        </p:nvPicPr>
        <p:blipFill>
          <a:blip r:embed="rId3"/>
          <a:stretch>
            <a:fillRect/>
          </a:stretch>
        </p:blipFill>
        <p:spPr>
          <a:xfrm>
            <a:off x="1823675" y="4320074"/>
            <a:ext cx="6995767" cy="197300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GRAPHIC REPRESENTATION OF LDA</a:t>
            </a:r>
            <a:endParaRPr lang="en-US" dirty="0">
              <a:solidFill>
                <a:schemeClr val="tx1">
                  <a:lumMod val="75000"/>
                  <a:lumOff val="25000"/>
                </a:schemeClr>
              </a:solidFill>
              <a:latin typeface="+mn-lt"/>
            </a:endParaRPr>
          </a:p>
        </p:txBody>
      </p:sp>
      <p:pic>
        <p:nvPicPr>
          <p:cNvPr id="6" name="Content Placeholder 5" descr="GRAPHIC _LDA.jpg"/>
          <p:cNvPicPr>
            <a:picLocks noGrp="1" noChangeAspect="1"/>
          </p:cNvPicPr>
          <p:nvPr>
            <p:ph sz="quarter" idx="13"/>
          </p:nvPr>
        </p:nvPicPr>
        <p:blipFill>
          <a:blip r:embed="rId2"/>
          <a:stretch>
            <a:fillRect/>
          </a:stretch>
        </p:blipFill>
        <p:spPr>
          <a:xfrm>
            <a:off x="2396807" y="1763486"/>
            <a:ext cx="6308654" cy="4278063"/>
          </a:xfrm>
          <a:prstGeom prst="rect">
            <a:avLst/>
          </a:prstGeom>
          <a:ln>
            <a:noFill/>
          </a:ln>
          <a:effectLst>
            <a:softEdge rad="112500"/>
          </a:effectLst>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smtClean="0">
                <a:solidFill>
                  <a:schemeClr val="tx1">
                    <a:lumMod val="75000"/>
                    <a:lumOff val="25000"/>
                  </a:schemeClr>
                </a:solidFill>
                <a:latin typeface="+mn-lt"/>
              </a:rPr>
              <a:t>WHAT IS WORD2VEC ARCHITECTURE (SKIP GRAMS VS CBOW) ?</a:t>
            </a:r>
            <a:endParaRPr lang="en-US" sz="2400"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1511559"/>
            <a:ext cx="9044887" cy="4693979"/>
          </a:xfrm>
        </p:spPr>
        <p:txBody>
          <a:bodyPr>
            <a:normAutofit fontScale="85000" lnSpcReduction="20000"/>
          </a:bodyPr>
          <a:lstStyle/>
          <a:p>
            <a:r>
              <a:rPr lang="en-US" dirty="0" smtClean="0"/>
              <a:t>Word2Vec is a shallow, two-layer neural networks which is trained to reconstruct linguistic contexts of words</a:t>
            </a:r>
            <a:r>
              <a:rPr lang="en-US" dirty="0" smtClean="0"/>
              <a:t>.</a:t>
            </a:r>
          </a:p>
          <a:p>
            <a:r>
              <a:rPr lang="en-US" dirty="0" smtClean="0"/>
              <a:t>It </a:t>
            </a:r>
            <a:r>
              <a:rPr lang="en-US" dirty="0" smtClean="0"/>
              <a:t>takes as its input a large corpus of words and produces a vector space, typically of several hundred dimensions, with each unique word in the corpus being assigned a corresponding vector in the space</a:t>
            </a:r>
            <a:r>
              <a:rPr lang="en-US" dirty="0" smtClean="0"/>
              <a:t>.</a:t>
            </a:r>
          </a:p>
          <a:p>
            <a:r>
              <a:rPr lang="en-US" dirty="0" smtClean="0"/>
              <a:t>Word </a:t>
            </a:r>
            <a:r>
              <a:rPr lang="en-US" dirty="0" smtClean="0"/>
              <a:t>vectors are positioned in the vector space such that words that share common contexts in the corpus are located in close proximity to one another in the space</a:t>
            </a:r>
            <a:r>
              <a:rPr lang="en-US" dirty="0" smtClean="0"/>
              <a:t>.</a:t>
            </a:r>
          </a:p>
          <a:p>
            <a:r>
              <a:rPr lang="en-US" dirty="0" smtClean="0"/>
              <a:t>Word2Vec </a:t>
            </a:r>
            <a:r>
              <a:rPr lang="en-US" dirty="0" smtClean="0"/>
              <a:t>is a particularly computationally-efficient predictive model for learning word embeddings from raw text</a:t>
            </a:r>
            <a:r>
              <a:rPr lang="en-US" dirty="0" smtClean="0"/>
              <a:t>.</a:t>
            </a:r>
          </a:p>
          <a:p>
            <a:r>
              <a:rPr lang="en-US" dirty="0" smtClean="0"/>
              <a:t>It </a:t>
            </a:r>
            <a:r>
              <a:rPr lang="en-US" dirty="0" smtClean="0"/>
              <a:t>comes in two flavors, the Continuous Bag-of-Words (CBOW) model and the Skip-Gram model</a:t>
            </a:r>
            <a:r>
              <a:rPr lang="en-US" dirty="0" smtClean="0"/>
              <a:t>.</a:t>
            </a:r>
          </a:p>
          <a:p>
            <a:r>
              <a:rPr lang="en-US" dirty="0" smtClean="0"/>
              <a:t>Algorithmically, these models are similar.</a:t>
            </a:r>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CBOW VS SKIP GRAMS</a:t>
            </a:r>
            <a:endParaRPr lang="en-US" dirty="0">
              <a:solidFill>
                <a:schemeClr val="tx1">
                  <a:lumMod val="75000"/>
                  <a:lumOff val="25000"/>
                </a:schemeClr>
              </a:solidFill>
              <a:latin typeface="+mn-lt"/>
            </a:endParaRPr>
          </a:p>
        </p:txBody>
      </p:sp>
      <p:pic>
        <p:nvPicPr>
          <p:cNvPr id="4" name="Content Placeholder 3" descr="word2vec_diagrams.png"/>
          <p:cNvPicPr>
            <a:picLocks noGrp="1" noChangeAspect="1"/>
          </p:cNvPicPr>
          <p:nvPr>
            <p:ph sz="quarter" idx="13"/>
          </p:nvPr>
        </p:nvPicPr>
        <p:blipFill>
          <a:blip r:embed="rId2"/>
          <a:stretch>
            <a:fillRect/>
          </a:stretch>
        </p:blipFill>
        <p:spPr>
          <a:xfrm>
            <a:off x="802432" y="1726163"/>
            <a:ext cx="9022703" cy="4189656"/>
          </a:xfrm>
        </p:spPr>
      </p:pic>
      <p:pic>
        <p:nvPicPr>
          <p:cNvPr id="5" name="Picture 4">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CBOW &amp; SKIP GRAMS</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1530220"/>
            <a:ext cx="9044887" cy="4675318"/>
          </a:xfrm>
        </p:spPr>
        <p:txBody>
          <a:bodyPr>
            <a:normAutofit fontScale="85000" lnSpcReduction="20000"/>
          </a:bodyPr>
          <a:lstStyle/>
          <a:p>
            <a:pPr>
              <a:buNone/>
            </a:pPr>
            <a:r>
              <a:rPr lang="en-US" b="1" u="sng" dirty="0" smtClean="0"/>
              <a:t>Continuous Bag-of-Words (CBOW)</a:t>
            </a:r>
          </a:p>
          <a:p>
            <a:r>
              <a:rPr lang="en-US" dirty="0" smtClean="0"/>
              <a:t>CBOW predicts target words (e.g. ‘mat’) from the surrounding context words (‘the cat sits on the</a:t>
            </a:r>
            <a:r>
              <a:rPr lang="en-US" dirty="0" smtClean="0"/>
              <a:t>’).</a:t>
            </a:r>
          </a:p>
          <a:p>
            <a:r>
              <a:rPr lang="en-US" dirty="0" smtClean="0"/>
              <a:t>Statistically</a:t>
            </a:r>
            <a:r>
              <a:rPr lang="en-US" dirty="0" smtClean="0"/>
              <a:t>, it has the effect that CBOW smoothes over a lot of the distributional information (by treating an entire context as one observation). </a:t>
            </a:r>
            <a:endParaRPr lang="en-US" dirty="0" smtClean="0"/>
          </a:p>
          <a:p>
            <a:r>
              <a:rPr lang="en-US" dirty="0" smtClean="0"/>
              <a:t>For </a:t>
            </a:r>
            <a:r>
              <a:rPr lang="en-US" dirty="0" smtClean="0"/>
              <a:t>the most part, this turns out to be a useful thing for smaller </a:t>
            </a:r>
            <a:r>
              <a:rPr lang="en-US" dirty="0" smtClean="0"/>
              <a:t>datasets.</a:t>
            </a:r>
          </a:p>
          <a:p>
            <a:pPr>
              <a:buNone/>
            </a:pPr>
            <a:r>
              <a:rPr lang="en-US" b="1" u="sng" dirty="0" smtClean="0"/>
              <a:t>Skip-Gram</a:t>
            </a:r>
            <a:endParaRPr lang="en-US" b="1" u="sng" dirty="0" smtClean="0"/>
          </a:p>
          <a:p>
            <a:r>
              <a:rPr lang="en-US" dirty="0" smtClean="0"/>
              <a:t>Skip-gram predicts surrounding context words from the target words (inverse of CBOW</a:t>
            </a:r>
            <a:r>
              <a:rPr lang="en-US" dirty="0" smtClean="0"/>
              <a:t>).</a:t>
            </a:r>
          </a:p>
          <a:p>
            <a:r>
              <a:rPr lang="en-US" dirty="0" smtClean="0"/>
              <a:t>Statistically</a:t>
            </a:r>
            <a:r>
              <a:rPr lang="en-US" dirty="0" smtClean="0"/>
              <a:t>, skip-gram treats each context-target pair as a new observation, and this tends to do better when we have larger datasets</a:t>
            </a:r>
            <a:r>
              <a:rPr lang="en-US" dirty="0" smtClean="0"/>
              <a:t>.</a:t>
            </a:r>
            <a:endParaRPr lang="en-US" dirty="0" smtClean="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WORD2VEC ARCHITECTURE </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1502229"/>
            <a:ext cx="9044887" cy="4703309"/>
          </a:xfrm>
        </p:spPr>
        <p:txBody>
          <a:bodyPr>
            <a:normAutofit fontScale="85000" lnSpcReduction="10000"/>
          </a:bodyPr>
          <a:lstStyle/>
          <a:p>
            <a:r>
              <a:rPr lang="en-US" dirty="0" smtClean="0"/>
              <a:t>The architecture is similar to an </a:t>
            </a:r>
            <a:r>
              <a:rPr lang="en-US" dirty="0" err="1" smtClean="0"/>
              <a:t>autoencoder’s</a:t>
            </a:r>
            <a:r>
              <a:rPr lang="en-US" dirty="0" smtClean="0"/>
              <a:t> one, you take a large input vector, compress it down to a smaller dense vector and then instead of decompressing it back to the original input vector as you do with </a:t>
            </a:r>
            <a:r>
              <a:rPr lang="en-US" dirty="0" err="1" smtClean="0"/>
              <a:t>autoencoders</a:t>
            </a:r>
            <a:r>
              <a:rPr lang="en-US" dirty="0" smtClean="0"/>
              <a:t>, you output probabilities of target words.</a:t>
            </a:r>
          </a:p>
          <a:p>
            <a:r>
              <a:rPr lang="en-US" dirty="0" smtClean="0"/>
              <a:t>First of all, we cannot feed a word as string into a neural network</a:t>
            </a:r>
            <a:r>
              <a:rPr lang="en-US" dirty="0" smtClean="0"/>
              <a:t>.</a:t>
            </a:r>
          </a:p>
          <a:p>
            <a:r>
              <a:rPr lang="en-US" dirty="0" smtClean="0"/>
              <a:t>Instead</a:t>
            </a:r>
            <a:r>
              <a:rPr lang="en-US" dirty="0" smtClean="0"/>
              <a:t>, we feed words as one-hot vectors, which is basically a vector of the same length as the vocabulary, filled with zeros except at the index that represents the word we want to represent, which is assigned “1”.</a:t>
            </a:r>
          </a:p>
          <a:p>
            <a:r>
              <a:rPr lang="en-US" dirty="0" smtClean="0"/>
              <a:t>The hidden layer is a standard fully-connected (Dense) layer whose weights are the word embeddings.</a:t>
            </a:r>
          </a:p>
          <a:p>
            <a:r>
              <a:rPr lang="en-US" dirty="0" smtClean="0"/>
              <a:t>The output layer outputs probabilities for the target words from the vocabulary</a:t>
            </a:r>
            <a:r>
              <a:rPr lang="en-US" dirty="0" smtClean="0"/>
              <a:t>.</a:t>
            </a:r>
            <a:endParaRPr lang="en-US" dirty="0" smtClean="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WORD2VEC ARCHITECTURE </a:t>
            </a:r>
            <a:endParaRPr lang="en-US" dirty="0">
              <a:solidFill>
                <a:schemeClr val="tx1">
                  <a:lumMod val="75000"/>
                  <a:lumOff val="25000"/>
                </a:schemeClr>
              </a:solidFill>
              <a:latin typeface="+mn-lt"/>
            </a:endParaRPr>
          </a:p>
        </p:txBody>
      </p:sp>
      <p:pic>
        <p:nvPicPr>
          <p:cNvPr id="4" name="Content Placeholder 3" descr="skip_gram_net_arch.png"/>
          <p:cNvPicPr>
            <a:picLocks noGrp="1" noChangeAspect="1"/>
          </p:cNvPicPr>
          <p:nvPr>
            <p:ph sz="quarter" idx="13"/>
          </p:nvPr>
        </p:nvPicPr>
        <p:blipFill>
          <a:blip r:embed="rId2"/>
          <a:stretch>
            <a:fillRect/>
          </a:stretch>
        </p:blipFill>
        <p:spPr>
          <a:xfrm>
            <a:off x="979714" y="1930400"/>
            <a:ext cx="8845421" cy="4275138"/>
          </a:xfrm>
        </p:spPr>
      </p:pic>
      <p:pic>
        <p:nvPicPr>
          <p:cNvPr id="5" name="Picture 4">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802433"/>
            <a:ext cx="9044887" cy="888255"/>
          </a:xfrm>
        </p:spPr>
        <p:txBody>
          <a:bodyPr>
            <a:normAutofit/>
          </a:bodyPr>
          <a:lstStyle/>
          <a:p>
            <a:pPr algn="ctr"/>
            <a:r>
              <a:rPr lang="en-US" sz="1800" b="0" dirty="0" smtClean="0">
                <a:latin typeface="+mn-lt"/>
              </a:rPr>
              <a:t>The rows of the hidden layer weight matrix, are actually the word vectors (word embeddings)</a:t>
            </a:r>
            <a:endParaRPr lang="en-US" sz="1800" dirty="0">
              <a:latin typeface="+mn-lt"/>
            </a:endParaRPr>
          </a:p>
        </p:txBody>
      </p:sp>
      <p:pic>
        <p:nvPicPr>
          <p:cNvPr id="4" name="Content Placeholder 3" descr="word2vec_weight_matrix_lookup_table.png"/>
          <p:cNvPicPr>
            <a:picLocks noGrp="1" noChangeAspect="1"/>
          </p:cNvPicPr>
          <p:nvPr>
            <p:ph sz="quarter" idx="13"/>
          </p:nvPr>
        </p:nvPicPr>
        <p:blipFill>
          <a:blip r:embed="rId2"/>
          <a:stretch>
            <a:fillRect/>
          </a:stretch>
        </p:blipFill>
        <p:spPr>
          <a:xfrm>
            <a:off x="2977245" y="2022583"/>
            <a:ext cx="4767485" cy="4090771"/>
          </a:xfrm>
        </p:spPr>
      </p:pic>
      <p:pic>
        <p:nvPicPr>
          <p:cNvPr id="5" name="Picture 4">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WORD2VEC</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r>
              <a:rPr lang="en-US" dirty="0" smtClean="0"/>
              <a:t>The hidden layer operates as a lookup table. The output of the hidden layer is just the “word vector” for the input word.</a:t>
            </a:r>
            <a:br>
              <a:rPr lang="en-US" dirty="0" smtClean="0"/>
            </a:br>
            <a:r>
              <a:rPr lang="en-US" dirty="0" smtClean="0"/>
              <a:t>More concretely, if you multiply a 1 x 10,000 one-hot vector by a 10,000 x 300 matrix, it will effectively just select the matrix row corresponding to the ‘1</a:t>
            </a:r>
            <a:r>
              <a:rPr lang="en-US" dirty="0" smtClean="0"/>
              <a:t>’.</a:t>
            </a:r>
          </a:p>
          <a:p>
            <a:endParaRPr lang="en-IN" dirty="0" smtClean="0"/>
          </a:p>
          <a:p>
            <a:endParaRPr lang="en-IN" dirty="0" smtClean="0"/>
          </a:p>
          <a:p>
            <a:endParaRPr lang="en-US" dirty="0" smtClean="0"/>
          </a:p>
          <a:p>
            <a:endParaRPr lang="en-IN" dirty="0" smtClean="0"/>
          </a:p>
        </p:txBody>
      </p:sp>
      <p:pic>
        <p:nvPicPr>
          <p:cNvPr id="4" name="Picture 3" descr="matrix_mult_w_one_hot.png"/>
          <p:cNvPicPr>
            <a:picLocks noChangeAspect="1"/>
          </p:cNvPicPr>
          <p:nvPr/>
        </p:nvPicPr>
        <p:blipFill>
          <a:blip r:embed="rId2"/>
          <a:stretch>
            <a:fillRect/>
          </a:stretch>
        </p:blipFill>
        <p:spPr>
          <a:xfrm>
            <a:off x="2122302" y="4358231"/>
            <a:ext cx="5687420" cy="1240137"/>
          </a:xfrm>
          <a:prstGeom prst="rect">
            <a:avLst/>
          </a:prstGeom>
        </p:spPr>
      </p:pic>
      <p:pic>
        <p:nvPicPr>
          <p:cNvPr id="5" name="Picture 4">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WORD2VEC</a:t>
            </a:r>
            <a:endParaRPr lang="en-US" dirty="0">
              <a:latin typeface="+mn-lt"/>
            </a:endParaRPr>
          </a:p>
        </p:txBody>
      </p:sp>
      <p:sp>
        <p:nvSpPr>
          <p:cNvPr id="3" name="Content Placeholder 2"/>
          <p:cNvSpPr>
            <a:spLocks noGrp="1"/>
          </p:cNvSpPr>
          <p:nvPr>
            <p:ph sz="quarter" idx="13"/>
          </p:nvPr>
        </p:nvSpPr>
        <p:spPr>
          <a:xfrm>
            <a:off x="838200" y="1427584"/>
            <a:ext cx="9044887" cy="4777954"/>
          </a:xfrm>
        </p:spPr>
        <p:txBody>
          <a:bodyPr>
            <a:normAutofit/>
          </a:bodyPr>
          <a:lstStyle/>
          <a:p>
            <a:r>
              <a:rPr lang="en-US" sz="2000" dirty="0" smtClean="0"/>
              <a:t>The end goal of all of this is to learn this hidden layer weight matrix and then toss the output layer when we’re done!</a:t>
            </a:r>
          </a:p>
          <a:p>
            <a:r>
              <a:rPr lang="en-US" sz="2000" dirty="0" smtClean="0"/>
              <a:t>The output layer is simply a </a:t>
            </a:r>
            <a:r>
              <a:rPr lang="en-US" sz="2000" dirty="0" err="1" smtClean="0"/>
              <a:t>softmax</a:t>
            </a:r>
            <a:r>
              <a:rPr lang="en-US" sz="2000" dirty="0" smtClean="0"/>
              <a:t> activation function</a:t>
            </a:r>
            <a:r>
              <a:rPr lang="en-US" sz="2000" dirty="0" smtClean="0"/>
              <a:t>:</a:t>
            </a:r>
          </a:p>
          <a:p>
            <a:endParaRPr lang="en-IN" sz="2000" dirty="0" smtClean="0"/>
          </a:p>
          <a:p>
            <a:endParaRPr lang="en-IN" sz="2000" dirty="0" smtClean="0"/>
          </a:p>
          <a:p>
            <a:pPr>
              <a:buNone/>
            </a:pPr>
            <a:endParaRPr lang="en-US" sz="2000" dirty="0" smtClean="0"/>
          </a:p>
          <a:p>
            <a:r>
              <a:rPr lang="en-US" sz="2000" dirty="0" smtClean="0"/>
              <a:t>Here is a high-level illustration of the architecture:</a:t>
            </a:r>
          </a:p>
          <a:p>
            <a:endParaRPr lang="en-IN" sz="2000" dirty="0" smtClean="0"/>
          </a:p>
          <a:p>
            <a:endParaRPr lang="en-US" sz="2000" dirty="0"/>
          </a:p>
        </p:txBody>
      </p:sp>
      <p:pic>
        <p:nvPicPr>
          <p:cNvPr id="6" name="Picture 5" descr="output_weights_function.png"/>
          <p:cNvPicPr>
            <a:picLocks noChangeAspect="1"/>
          </p:cNvPicPr>
          <p:nvPr/>
        </p:nvPicPr>
        <p:blipFill>
          <a:blip r:embed="rId2"/>
          <a:stretch>
            <a:fillRect/>
          </a:stretch>
        </p:blipFill>
        <p:spPr>
          <a:xfrm>
            <a:off x="2303179" y="4768179"/>
            <a:ext cx="6895174" cy="1707028"/>
          </a:xfrm>
          <a:prstGeom prst="rect">
            <a:avLst/>
          </a:prstGeom>
        </p:spPr>
      </p:pic>
      <p:pic>
        <p:nvPicPr>
          <p:cNvPr id="7" name="Picture 6">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pic>
        <p:nvPicPr>
          <p:cNvPr id="9" name="Picture 8" descr="F1.png"/>
          <p:cNvPicPr>
            <a:picLocks noChangeAspect="1"/>
          </p:cNvPicPr>
          <p:nvPr/>
        </p:nvPicPr>
        <p:blipFill>
          <a:blip r:embed="rId4"/>
          <a:stretch>
            <a:fillRect/>
          </a:stretch>
        </p:blipFill>
        <p:spPr>
          <a:xfrm>
            <a:off x="2067048" y="3310153"/>
            <a:ext cx="2383654" cy="8535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solidFill>
                  <a:schemeClr val="tx1">
                    <a:lumMod val="75000"/>
                    <a:lumOff val="25000"/>
                  </a:schemeClr>
                </a:solidFill>
                <a:latin typeface="+mn-lt"/>
              </a:rPr>
              <a:t>HOW TO CLEAN THE TEXT?</a:t>
            </a:r>
            <a:endParaRPr lang="en-US" sz="40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92500" lnSpcReduction="20000"/>
          </a:bodyPr>
          <a:lstStyle/>
          <a:p>
            <a:r>
              <a:rPr lang="en-US" dirty="0" smtClean="0"/>
              <a:t>We will see how to code and clean the textual data for the following methods.</a:t>
            </a:r>
          </a:p>
          <a:p>
            <a:r>
              <a:rPr lang="en-US" dirty="0" err="1" smtClean="0"/>
              <a:t>Lowecasing</a:t>
            </a:r>
            <a:r>
              <a:rPr lang="en-US" dirty="0" smtClean="0"/>
              <a:t> the data</a:t>
            </a:r>
          </a:p>
          <a:p>
            <a:r>
              <a:rPr lang="en-US" dirty="0" smtClean="0"/>
              <a:t>Removing Punctuations</a:t>
            </a:r>
          </a:p>
          <a:p>
            <a:r>
              <a:rPr lang="en-US" dirty="0" smtClean="0"/>
              <a:t>Removing Numbers</a:t>
            </a:r>
          </a:p>
          <a:p>
            <a:r>
              <a:rPr lang="en-US" dirty="0" smtClean="0"/>
              <a:t>Removing extra space</a:t>
            </a:r>
          </a:p>
          <a:p>
            <a:r>
              <a:rPr lang="en-US" dirty="0" smtClean="0"/>
              <a:t>Replacing the repetitions of </a:t>
            </a:r>
            <a:r>
              <a:rPr lang="en-US" dirty="0" err="1" smtClean="0"/>
              <a:t>punctations</a:t>
            </a:r>
            <a:endParaRPr lang="en-US" dirty="0" smtClean="0"/>
          </a:p>
          <a:p>
            <a:r>
              <a:rPr lang="en-US" dirty="0" smtClean="0"/>
              <a:t>Removing </a:t>
            </a:r>
            <a:r>
              <a:rPr lang="en-US" dirty="0" err="1" smtClean="0"/>
              <a:t>Emojis</a:t>
            </a:r>
            <a:endParaRPr lang="en-US" dirty="0" smtClean="0"/>
          </a:p>
          <a:p>
            <a:r>
              <a:rPr lang="en-US" dirty="0" smtClean="0"/>
              <a:t>Removing emoticons</a:t>
            </a:r>
          </a:p>
          <a:p>
            <a:r>
              <a:rPr lang="en-US" dirty="0" smtClean="0"/>
              <a:t>Removing Contractions</a:t>
            </a:r>
          </a:p>
          <a:p>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WHAT IS TEXT CLASSIFICATION ?</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92500" lnSpcReduction="20000"/>
          </a:bodyPr>
          <a:lstStyle/>
          <a:p>
            <a:r>
              <a:rPr lang="en-US" dirty="0" smtClean="0"/>
              <a:t>Text classification is a machine learning technique that assigns a set of predefined categories to open-ended text. </a:t>
            </a:r>
            <a:endParaRPr lang="en-US" dirty="0" smtClean="0"/>
          </a:p>
          <a:p>
            <a:r>
              <a:rPr lang="en-US" dirty="0" smtClean="0"/>
              <a:t>Text </a:t>
            </a:r>
            <a:r>
              <a:rPr lang="en-US" dirty="0" smtClean="0"/>
              <a:t>classifiers can be used to organize, structure, and categorize pretty much any kind of text – from documents, medical studies and files, and all over the web.</a:t>
            </a:r>
          </a:p>
          <a:p>
            <a:r>
              <a:rPr lang="en-US" dirty="0" smtClean="0"/>
              <a:t>For example, new articles can be organized by topics; support tickets can be organized by urgency; chat conversations can be organized by language; brand mentions can be organized by </a:t>
            </a:r>
            <a:r>
              <a:rPr lang="en-US" dirty="0" smtClean="0"/>
              <a:t>sentiment</a:t>
            </a:r>
            <a:r>
              <a:rPr lang="en-US" dirty="0" smtClean="0"/>
              <a:t> </a:t>
            </a:r>
            <a:r>
              <a:rPr lang="en-US" dirty="0" smtClean="0"/>
              <a:t>and </a:t>
            </a:r>
            <a:r>
              <a:rPr lang="en-US" dirty="0" smtClean="0"/>
              <a:t>so on.</a:t>
            </a:r>
          </a:p>
          <a:p>
            <a:r>
              <a:rPr lang="en-US" dirty="0" smtClean="0"/>
              <a:t>Text classification is one of the fundamental tasks in natural language processing with broad applications such as sentiment analysis, topic labeling, spam detection, and intent detection.</a:t>
            </a:r>
          </a:p>
          <a:p>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TEXT CLASSIFICATION</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92500" lnSpcReduction="10000"/>
          </a:bodyPr>
          <a:lstStyle/>
          <a:p>
            <a:r>
              <a:rPr lang="en-US" dirty="0" smtClean="0"/>
              <a:t>Text </a:t>
            </a:r>
            <a:r>
              <a:rPr lang="en-US" dirty="0" err="1" smtClean="0"/>
              <a:t>claification</a:t>
            </a:r>
            <a:r>
              <a:rPr lang="en-US" dirty="0" smtClean="0"/>
              <a:t> </a:t>
            </a:r>
            <a:r>
              <a:rPr lang="en-US" dirty="0" smtClean="0"/>
              <a:t>is the process of categorizing the text into a group of words. </a:t>
            </a:r>
            <a:endParaRPr lang="en-US" dirty="0" smtClean="0"/>
          </a:p>
          <a:p>
            <a:r>
              <a:rPr lang="en-US" dirty="0" smtClean="0"/>
              <a:t>By </a:t>
            </a:r>
            <a:r>
              <a:rPr lang="en-US" dirty="0" smtClean="0"/>
              <a:t>using NLP, text classification can automatically analyze text and then assign a set of predefined tags or categories based on its context. </a:t>
            </a:r>
            <a:endParaRPr lang="en-US" dirty="0" smtClean="0"/>
          </a:p>
          <a:p>
            <a:r>
              <a:rPr lang="en-US" dirty="0" smtClean="0"/>
              <a:t>NLP </a:t>
            </a:r>
            <a:r>
              <a:rPr lang="en-US" dirty="0" smtClean="0"/>
              <a:t>is used for sentiment analysis, topic detection, and language detection. There is mainly three text classification approach-</a:t>
            </a:r>
          </a:p>
          <a:p>
            <a:r>
              <a:rPr lang="en-US" dirty="0" smtClean="0"/>
              <a:t>Rule-based System,</a:t>
            </a:r>
          </a:p>
          <a:p>
            <a:r>
              <a:rPr lang="en-US" dirty="0" smtClean="0"/>
              <a:t>Machine System</a:t>
            </a:r>
          </a:p>
          <a:p>
            <a:r>
              <a:rPr lang="en-US" dirty="0" smtClean="0"/>
              <a:t>Hybrid System.</a:t>
            </a:r>
          </a:p>
          <a:p>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solidFill>
                  <a:schemeClr val="tx1">
                    <a:lumMod val="75000"/>
                    <a:lumOff val="25000"/>
                  </a:schemeClr>
                </a:solidFill>
                <a:latin typeface="+mn-lt"/>
              </a:rPr>
              <a:t>TEXT CLASSIFICATION USING DOC2VEC</a:t>
            </a:r>
            <a:endParaRPr lang="en-US" sz="40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85000" lnSpcReduction="20000"/>
          </a:bodyPr>
          <a:lstStyle/>
          <a:p>
            <a:r>
              <a:rPr lang="en-US" dirty="0" smtClean="0"/>
              <a:t>The Doc2Vec approach is an extended version of Word2Vec and this will generate the vector space for each document. </a:t>
            </a:r>
            <a:endParaRPr lang="en-US" dirty="0" smtClean="0"/>
          </a:p>
          <a:p>
            <a:r>
              <a:rPr lang="en-US" dirty="0" smtClean="0"/>
              <a:t>And </a:t>
            </a:r>
            <a:r>
              <a:rPr lang="en-US" dirty="0" smtClean="0"/>
              <a:t>similar documents will be having vectors close to each other. </a:t>
            </a:r>
            <a:endParaRPr lang="en-US" dirty="0" smtClean="0"/>
          </a:p>
          <a:p>
            <a:r>
              <a:rPr lang="en-US" dirty="0" smtClean="0"/>
              <a:t>In </a:t>
            </a:r>
            <a:r>
              <a:rPr lang="en-US" dirty="0" smtClean="0"/>
              <a:t>this implementation we will be creating two classes. one for label the documents for training and the other one for the preprocessing. </a:t>
            </a:r>
            <a:endParaRPr lang="en-US" dirty="0" smtClean="0"/>
          </a:p>
          <a:p>
            <a:r>
              <a:rPr lang="en-US" dirty="0" smtClean="0"/>
              <a:t>For </a:t>
            </a:r>
            <a:r>
              <a:rPr lang="en-US" dirty="0" smtClean="0"/>
              <a:t>Doc2Vec we can use </a:t>
            </a:r>
            <a:r>
              <a:rPr lang="en-US" dirty="0" err="1" smtClean="0"/>
              <a:t>gensim’s</a:t>
            </a:r>
            <a:r>
              <a:rPr lang="en-US" dirty="0" smtClean="0"/>
              <a:t> model</a:t>
            </a:r>
            <a:r>
              <a:rPr lang="en-US" dirty="0" smtClean="0"/>
              <a:t>.</a:t>
            </a:r>
          </a:p>
          <a:p>
            <a:pPr>
              <a:buNone/>
            </a:pPr>
            <a:r>
              <a:rPr lang="en-US" b="1" dirty="0" smtClean="0"/>
              <a:t>Implementation</a:t>
            </a:r>
          </a:p>
          <a:p>
            <a:r>
              <a:rPr lang="en-US" dirty="0" smtClean="0"/>
              <a:t>Three main parts involved for this are as follows:</a:t>
            </a:r>
          </a:p>
          <a:p>
            <a:r>
              <a:rPr lang="en-US" dirty="0" smtClean="0"/>
              <a:t>Loading and preparing the text data</a:t>
            </a:r>
          </a:p>
          <a:p>
            <a:r>
              <a:rPr lang="en-US" dirty="0" smtClean="0"/>
              <a:t>Getting the feature vector using </a:t>
            </a:r>
            <a:r>
              <a:rPr lang="en-US" b="1" dirty="0" smtClean="0"/>
              <a:t>doc2vec</a:t>
            </a:r>
            <a:r>
              <a:rPr lang="en-US" dirty="0" smtClean="0"/>
              <a:t> model</a:t>
            </a:r>
          </a:p>
          <a:p>
            <a:r>
              <a:rPr lang="en-US" dirty="0" smtClean="0"/>
              <a:t>Training the </a:t>
            </a:r>
            <a:r>
              <a:rPr lang="en-US" dirty="0" smtClean="0"/>
              <a:t>Classifier</a:t>
            </a:r>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775307-6FCF-4BEE-BEC6-5AF60458294B}"/>
              </a:ext>
            </a:extLst>
          </p:cNvPr>
          <p:cNvSpPr>
            <a:spLocks noGrp="1"/>
          </p:cNvSpPr>
          <p:nvPr>
            <p:ph type="title"/>
          </p:nvPr>
        </p:nvSpPr>
        <p:spPr>
          <a:xfrm>
            <a:off x="838200" y="365125"/>
            <a:ext cx="9019011" cy="1325563"/>
          </a:xfrm>
        </p:spPr>
        <p:txBody>
          <a:bodyPr>
            <a:normAutofit/>
          </a:bodyPr>
          <a:lstStyle/>
          <a:p>
            <a:r>
              <a:rPr lang="en-IN" sz="4800" spc="-5" dirty="0">
                <a:solidFill>
                  <a:schemeClr val="tx1">
                    <a:lumMod val="75000"/>
                    <a:lumOff val="25000"/>
                  </a:schemeClr>
                </a:solidFill>
                <a:latin typeface="+mn-lt"/>
                <a:ea typeface="Adobe Fangsong Std R" panose="02020400000000000000" pitchFamily="18" charset="-128"/>
              </a:rPr>
              <a:t>                     Thank You !!!</a:t>
            </a:r>
            <a:endParaRPr lang="en-IN" sz="4800" dirty="0">
              <a:latin typeface="+mn-lt"/>
            </a:endParaRPr>
          </a:p>
        </p:txBody>
      </p:sp>
      <p:sp>
        <p:nvSpPr>
          <p:cNvPr id="4" name="Slide Number Placeholder 3">
            <a:extLst>
              <a:ext uri="{FF2B5EF4-FFF2-40B4-BE49-F238E27FC236}">
                <a16:creationId xmlns="" xmlns:a16="http://schemas.microsoft.com/office/drawing/2014/main" id="{BE5BDF25-F3C8-4FFF-9FF4-4C9D940C57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49A3BE-8DBC-4553-BBD8-398DC5C4FD3A}" type="slidenum">
              <a:rPr kumimoji="0" lang="en-IN" sz="1200" b="0" i="0" u="none" strike="noStrike" kern="1200" cap="none" spc="0" normalizeH="0" baseline="0" noProof="0" smtClean="0">
                <a:ln>
                  <a:noFill/>
                </a:ln>
                <a:solidFill>
                  <a:srgbClr val="010A13">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IN" sz="1200" b="0" i="0" u="none" strike="noStrike" kern="1200" cap="none" spc="0" normalizeH="0" baseline="0" noProof="0" dirty="0">
              <a:ln>
                <a:noFill/>
              </a:ln>
              <a:solidFill>
                <a:srgbClr val="010A13">
                  <a:tint val="75000"/>
                </a:srgbClr>
              </a:solidFill>
              <a:effectLst/>
              <a:uLnTx/>
              <a:uFillTx/>
              <a:latin typeface="Calibri"/>
              <a:ea typeface="+mn-ea"/>
              <a:cs typeface="+mn-cs"/>
            </a:endParaRPr>
          </a:p>
        </p:txBody>
      </p:sp>
      <p:pic>
        <p:nvPicPr>
          <p:cNvPr id="6" name="Content Placeholder 5">
            <a:extLst>
              <a:ext uri="{FF2B5EF4-FFF2-40B4-BE49-F238E27FC236}">
                <a16:creationId xmlns="" xmlns:a16="http://schemas.microsoft.com/office/drawing/2014/main" id="{9A430FDD-5F83-44C4-983E-D1C4546963E0}"/>
              </a:ext>
            </a:extLst>
          </p:cNvPr>
          <p:cNvPicPr>
            <a:picLocks noGrp="1" noChangeAspect="1"/>
          </p:cNvPicPr>
          <p:nvPr>
            <p:ph sz="quarter" idx="13"/>
          </p:nvPr>
        </p:nvPicPr>
        <p:blipFill>
          <a:blip r:embed="rId2">
            <a:extLst>
              <a:ext uri="{28A0092B-C50C-407E-A947-70E740481C1C}">
                <a14:useLocalDpi xmlns="" xmlns:a14="http://schemas.microsoft.com/office/drawing/2010/main" val="0"/>
              </a:ext>
            </a:extLst>
          </a:blip>
          <a:stretch>
            <a:fillRect/>
          </a:stretch>
        </p:blipFill>
        <p:spPr>
          <a:xfrm>
            <a:off x="1001256" y="1562100"/>
            <a:ext cx="1061362" cy="4681538"/>
          </a:xfrm>
          <a:prstGeom prst="rect">
            <a:avLst/>
          </a:prstGeom>
        </p:spPr>
      </p:pic>
      <p:sp>
        <p:nvSpPr>
          <p:cNvPr id="8" name="TextBox 7">
            <a:extLst>
              <a:ext uri="{FF2B5EF4-FFF2-40B4-BE49-F238E27FC236}">
                <a16:creationId xmlns="" xmlns:a16="http://schemas.microsoft.com/office/drawing/2014/main" id="{5CB54616-D4BB-42DC-892E-CDA02D7ED2BF}"/>
              </a:ext>
            </a:extLst>
          </p:cNvPr>
          <p:cNvSpPr txBox="1"/>
          <p:nvPr/>
        </p:nvSpPr>
        <p:spPr>
          <a:xfrm>
            <a:off x="2105025" y="1690689"/>
            <a:ext cx="4772024" cy="4022063"/>
          </a:xfrm>
          <a:prstGeom prst="rect">
            <a:avLst/>
          </a:prstGeom>
          <a:noFill/>
        </p:spPr>
        <p:txBody>
          <a:bodyPr wrap="square">
            <a:spAutoFit/>
          </a:bodyPr>
          <a:lstStyle/>
          <a:p>
            <a:pPr marL="0" indent="0">
              <a:lnSpc>
                <a:spcPct val="120000"/>
              </a:lnSpc>
              <a:spcBef>
                <a:spcPts val="309"/>
              </a:spcBef>
              <a:buNone/>
            </a:pPr>
            <a:r>
              <a:rPr lang="en-IN" sz="1800" b="1" spc="-5" dirty="0">
                <a:latin typeface="Adobe Caslon Pro Bold" panose="0205070206050A020403" pitchFamily="18" charset="0"/>
                <a:cs typeface="Arial"/>
              </a:rPr>
              <a:t>(USA)</a:t>
            </a:r>
          </a:p>
          <a:p>
            <a:pPr marL="0" marR="5080" indent="0">
              <a:lnSpc>
                <a:spcPct val="120000"/>
              </a:lnSpc>
              <a:spcBef>
                <a:spcPts val="209"/>
              </a:spcBef>
              <a:buNone/>
            </a:pPr>
            <a:r>
              <a:rPr lang="en-IN" sz="1800" b="1" spc="-5" dirty="0">
                <a:latin typeface="Adobe Caslon Pro Bold" panose="0205070206050A020403" pitchFamily="18" charset="0"/>
                <a:cs typeface="Arial"/>
              </a:rPr>
              <a:t>2-Industrial Park Drive, E-Waldorf, MD,  20602,</a:t>
            </a:r>
          </a:p>
          <a:p>
            <a:pPr marL="0" indent="0">
              <a:lnSpc>
                <a:spcPct val="120000"/>
              </a:lnSpc>
              <a:spcBef>
                <a:spcPts val="209"/>
              </a:spcBef>
              <a:buNone/>
            </a:pPr>
            <a:r>
              <a:rPr lang="en-IN" sz="1800" b="1" spc="-5" dirty="0">
                <a:latin typeface="Adobe Caslon Pro Bold" panose="0205070206050A020403" pitchFamily="18" charset="0"/>
                <a:cs typeface="Arial"/>
              </a:rPr>
              <a:t>United States</a:t>
            </a:r>
          </a:p>
          <a:p>
            <a:pPr marL="0" indent="0">
              <a:lnSpc>
                <a:spcPct val="120000"/>
              </a:lnSpc>
              <a:spcBef>
                <a:spcPts val="35"/>
              </a:spcBef>
              <a:buNone/>
            </a:pPr>
            <a:endParaRPr lang="en-IN" sz="1800" b="1" spc="-5" dirty="0">
              <a:latin typeface="Adobe Caslon Pro Bold" panose="0205070206050A020403" pitchFamily="18" charset="0"/>
              <a:cs typeface="Arial"/>
            </a:endParaRPr>
          </a:p>
          <a:p>
            <a:pPr marL="0" indent="0">
              <a:lnSpc>
                <a:spcPct val="120000"/>
              </a:lnSpc>
              <a:buNone/>
            </a:pPr>
            <a:r>
              <a:rPr lang="en-IN" sz="1800" b="1" spc="-5" dirty="0">
                <a:latin typeface="Adobe Caslon Pro Bold" panose="0205070206050A020403" pitchFamily="18" charset="0"/>
                <a:cs typeface="Arial"/>
              </a:rPr>
              <a:t>(USA)</a:t>
            </a:r>
          </a:p>
          <a:p>
            <a:pPr marL="0" indent="0">
              <a:lnSpc>
                <a:spcPct val="120000"/>
              </a:lnSpc>
              <a:buNone/>
            </a:pPr>
            <a:r>
              <a:rPr lang="en-IN" sz="1800" b="1" spc="-5" dirty="0">
                <a:latin typeface="Adobe Caslon Pro Bold" panose="0205070206050A020403" pitchFamily="18" charset="0"/>
                <a:cs typeface="Arial"/>
              </a:rPr>
              <a:t>+1-844-889-4054</a:t>
            </a:r>
          </a:p>
          <a:p>
            <a:pPr marL="0" indent="0">
              <a:lnSpc>
                <a:spcPct val="120000"/>
              </a:lnSpc>
              <a:spcBef>
                <a:spcPts val="1650"/>
              </a:spcBef>
              <a:buNone/>
            </a:pPr>
            <a:r>
              <a:rPr lang="en-IN" sz="1800" b="1" spc="-5" dirty="0">
                <a:latin typeface="Adobe Caslon Pro Bold" panose="0205070206050A020403" pitchFamily="18" charset="0"/>
                <a:cs typeface="Arial"/>
              </a:rPr>
              <a:t>(Singapore)</a:t>
            </a:r>
          </a:p>
          <a:p>
            <a:pPr marL="0" indent="0">
              <a:lnSpc>
                <a:spcPct val="120000"/>
              </a:lnSpc>
              <a:spcBef>
                <a:spcPts val="210"/>
              </a:spcBef>
              <a:buNone/>
            </a:pPr>
            <a:r>
              <a:rPr lang="en-IN" sz="1800" b="1" spc="-5" dirty="0">
                <a:latin typeface="Adobe Caslon Pro Bold" panose="0205070206050A020403" pitchFamily="18" charset="0"/>
                <a:cs typeface="Arial"/>
              </a:rPr>
              <a:t>3 Temasek Avenue, Singapore 039190</a:t>
            </a:r>
          </a:p>
          <a:p>
            <a:pPr marL="0" marR="1608455" indent="0">
              <a:lnSpc>
                <a:spcPct val="120000"/>
              </a:lnSpc>
              <a:buNone/>
            </a:pPr>
            <a:r>
              <a:rPr lang="en-IN" sz="1800" b="1" spc="-5" dirty="0">
                <a:latin typeface="Adobe Caslon Pro Bold" panose="0205070206050A020403" pitchFamily="18" charset="0"/>
                <a:cs typeface="Arial"/>
                <a:hlinkClick r:id="rId3">
                  <a:extLst>
                    <a:ext uri="{A12FA001-AC4F-418D-AE19-62706E023703}">
                      <ahyp:hlinkClr xmlns="" xmlns:ahyp="http://schemas.microsoft.com/office/drawing/2018/hyperlinkcolor" val="tx"/>
                    </a:ext>
                  </a:extLst>
                </a:hlinkClick>
              </a:rPr>
              <a:t>info@careerera.com </a:t>
            </a:r>
            <a:r>
              <a:rPr lang="en-IN" sz="1800" b="1" spc="-5" dirty="0">
                <a:latin typeface="Adobe Caslon Pro Bold" panose="0205070206050A020403" pitchFamily="18" charset="0"/>
                <a:cs typeface="Arial"/>
              </a:rPr>
              <a:t> www.careerera.com</a:t>
            </a:r>
          </a:p>
        </p:txBody>
      </p:sp>
      <p:sp>
        <p:nvSpPr>
          <p:cNvPr id="10" name="TextBox 9">
            <a:extLst>
              <a:ext uri="{FF2B5EF4-FFF2-40B4-BE49-F238E27FC236}">
                <a16:creationId xmlns="" xmlns:a16="http://schemas.microsoft.com/office/drawing/2014/main" id="{4CA71CC5-7008-4F94-97EA-10CF6B6621EA}"/>
              </a:ext>
            </a:extLst>
          </p:cNvPr>
          <p:cNvSpPr txBox="1"/>
          <p:nvPr/>
        </p:nvSpPr>
        <p:spPr>
          <a:xfrm>
            <a:off x="6877049" y="1925772"/>
            <a:ext cx="2980161" cy="1972335"/>
          </a:xfrm>
          <a:prstGeom prst="rect">
            <a:avLst/>
          </a:prstGeom>
          <a:noFill/>
        </p:spPr>
        <p:txBody>
          <a:bodyPr wrap="square">
            <a:spAutoFit/>
          </a:bodyPr>
          <a:lstStyle/>
          <a:p>
            <a:pPr marL="12700">
              <a:spcBef>
                <a:spcPts val="100"/>
              </a:spcBef>
            </a:pPr>
            <a:r>
              <a:rPr lang="pt-BR" sz="1800" b="1" spc="-5" dirty="0">
                <a:latin typeface="Adobe Caslon Pro Bold" panose="0205070206050A020403" pitchFamily="18" charset="0"/>
                <a:cs typeface="Arial"/>
              </a:rPr>
              <a:t>(INDIA)</a:t>
            </a:r>
          </a:p>
          <a:p>
            <a:pPr marL="12700" marR="5080">
              <a:spcBef>
                <a:spcPts val="1680"/>
              </a:spcBef>
            </a:pPr>
            <a:r>
              <a:rPr lang="pt-BR" sz="1800" b="1" spc="-5" dirty="0">
                <a:latin typeface="Adobe Caslon Pro Bold" panose="0205070206050A020403" pitchFamily="18" charset="0"/>
                <a:cs typeface="Arial"/>
              </a:rPr>
              <a:t>B-44, Sector-59, Noida  Uttar Pradesh 201301</a:t>
            </a:r>
          </a:p>
          <a:p>
            <a:pPr>
              <a:spcBef>
                <a:spcPts val="20"/>
              </a:spcBef>
            </a:pPr>
            <a:endParaRPr lang="pt-BR" sz="1800" b="1" spc="-5" dirty="0">
              <a:latin typeface="Adobe Caslon Pro Bold" panose="0205070206050A020403" pitchFamily="18" charset="0"/>
              <a:cs typeface="Arial"/>
            </a:endParaRPr>
          </a:p>
          <a:p>
            <a:pPr marL="12700"/>
            <a:r>
              <a:rPr lang="pt-BR" sz="1800" b="1" spc="-5" dirty="0">
                <a:latin typeface="Adobe Caslon Pro Bold" panose="0205070206050A020403" pitchFamily="18" charset="0"/>
                <a:cs typeface="Arial"/>
              </a:rPr>
              <a:t>(INDIA)</a:t>
            </a:r>
          </a:p>
          <a:p>
            <a:pPr marL="12700"/>
            <a:r>
              <a:rPr lang="pt-BR" sz="1800" b="1" spc="-5" dirty="0">
                <a:latin typeface="Adobe Caslon Pro Bold" panose="0205070206050A020403" pitchFamily="18" charset="0"/>
                <a:cs typeface="Arial"/>
              </a:rPr>
              <a:t>+91-92-5000-4000</a:t>
            </a:r>
          </a:p>
        </p:txBody>
      </p:sp>
      <p:pic>
        <p:nvPicPr>
          <p:cNvPr id="9" name="Picture 2" descr="careereraonline Events | Eventbrite">
            <a:extLst>
              <a:ext uri="{FF2B5EF4-FFF2-40B4-BE49-F238E27FC236}">
                <a16:creationId xmlns="" xmlns:a16="http://schemas.microsoft.com/office/drawing/2014/main" id="{487D269A-B8C7-4A8A-B846-D8F03CF8018E}"/>
              </a:ext>
            </a:extLst>
          </p:cNvPr>
          <p:cNvPicPr>
            <a:picLocks noChangeAspect="1" noChangeArrowheads="1"/>
          </p:cNvPicPr>
          <p:nvPr/>
        </p:nvPicPr>
        <p:blipFill rotWithShape="1">
          <a:blip r:embed="rId4">
            <a:extLst>
              <a:ext uri="{28A0092B-C50C-407E-A947-70E740481C1C}">
                <a14:useLocalDpi xmlns="" xmlns:a14="http://schemas.microsoft.com/office/drawing/2010/main" val="0"/>
              </a:ext>
            </a:extLst>
          </a:blip>
          <a:srcRect t="27828" b="28506"/>
          <a:stretch/>
        </p:blipFill>
        <p:spPr bwMode="auto">
          <a:xfrm>
            <a:off x="-71438" y="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06937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tx1">
                    <a:lumMod val="75000"/>
                    <a:lumOff val="25000"/>
                  </a:schemeClr>
                </a:solidFill>
                <a:latin typeface="+mn-lt"/>
              </a:rPr>
              <a:t>WHAT IS REGEX ?</a:t>
            </a:r>
            <a:endParaRPr lang="en-US"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normAutofit fontScale="92500" lnSpcReduction="20000"/>
          </a:bodyPr>
          <a:lstStyle/>
          <a:p>
            <a:r>
              <a:rPr lang="en-US" dirty="0" smtClean="0"/>
              <a:t>Regular expressions or </a:t>
            </a:r>
            <a:r>
              <a:rPr lang="en-US" dirty="0" err="1" smtClean="0"/>
              <a:t>RegEx</a:t>
            </a:r>
            <a:r>
              <a:rPr lang="en-US" dirty="0" smtClean="0"/>
              <a:t> is defined as a sequence of characters that are mainly used to find or replace patterns present in the text.</a:t>
            </a:r>
            <a:r>
              <a:rPr lang="en-US" b="1" dirty="0" smtClean="0"/>
              <a:t> </a:t>
            </a:r>
          </a:p>
          <a:p>
            <a:r>
              <a:rPr lang="en-US" dirty="0" smtClean="0"/>
              <a:t>In simple words, we can say that a regular expression is a set of characters or a pattern that is used to find substrings in a given string.</a:t>
            </a:r>
          </a:p>
          <a:p>
            <a:r>
              <a:rPr lang="en-US" dirty="0" smtClean="0"/>
              <a:t>A regular expression (RE) is a language for specifying text search strings. It helps us to match or extract other strings or sets of strings, with the help of a specialized syntax present in a pattern.</a:t>
            </a:r>
          </a:p>
          <a:p>
            <a:r>
              <a:rPr lang="en-US" b="1" dirty="0" smtClean="0"/>
              <a:t>For Example, </a:t>
            </a:r>
            <a:r>
              <a:rPr lang="en-US" dirty="0" smtClean="0"/>
              <a:t>extracting all </a:t>
            </a:r>
            <a:r>
              <a:rPr lang="en-US" dirty="0" err="1" smtClean="0"/>
              <a:t>hashtags</a:t>
            </a:r>
            <a:r>
              <a:rPr lang="en-US" dirty="0" smtClean="0"/>
              <a:t> from a tweet, getting email </a:t>
            </a:r>
            <a:r>
              <a:rPr lang="en-US" dirty="0" err="1" smtClean="0"/>
              <a:t>iD</a:t>
            </a:r>
            <a:r>
              <a:rPr lang="en-US" dirty="0" smtClean="0"/>
              <a:t> or phone numbers, etc from large unstructured text content.</a:t>
            </a:r>
          </a:p>
          <a:p>
            <a:endParaRPr lang="en-US" dirty="0" smtClean="0"/>
          </a:p>
          <a:p>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1259457"/>
            <a:ext cx="9044887" cy="431231"/>
          </a:xfrm>
        </p:spPr>
        <p:txBody>
          <a:bodyPr>
            <a:normAutofit/>
          </a:bodyPr>
          <a:lstStyle/>
          <a:p>
            <a:r>
              <a:rPr lang="en-US" sz="2400" b="0" dirty="0" smtClean="0">
                <a:latin typeface="+mn-lt"/>
              </a:rPr>
              <a:t> Identify the different components of an email address.</a:t>
            </a:r>
            <a:endParaRPr lang="en-US" sz="2400" b="0" dirty="0">
              <a:latin typeface="+mn-lt"/>
            </a:endParaRPr>
          </a:p>
        </p:txBody>
      </p:sp>
      <p:pic>
        <p:nvPicPr>
          <p:cNvPr id="4" name="Content Placeholder 3" descr="RE EX..png"/>
          <p:cNvPicPr>
            <a:picLocks noGrp="1" noChangeAspect="1"/>
          </p:cNvPicPr>
          <p:nvPr>
            <p:ph sz="quarter" idx="13"/>
          </p:nvPr>
        </p:nvPicPr>
        <p:blipFill>
          <a:blip r:embed="rId2"/>
          <a:stretch>
            <a:fillRect/>
          </a:stretch>
        </p:blipFill>
        <p:spPr>
          <a:xfrm>
            <a:off x="838200" y="1962046"/>
            <a:ext cx="9045575" cy="4211846"/>
          </a:xfrm>
        </p:spPr>
      </p:pic>
      <p:pic>
        <p:nvPicPr>
          <p:cNvPr id="5" name="Picture 4">
            <a:extLst>
              <a:ext uri="{FF2B5EF4-FFF2-40B4-BE49-F238E27FC236}">
                <a16:creationId xmlns="" xmlns:a16="http://schemas.microsoft.com/office/drawing/2014/main" id="{F58FD248-6090-4A01-8835-94749759FAD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93630"/>
            <a:ext cx="9044887" cy="897058"/>
          </a:xfrm>
        </p:spPr>
        <p:txBody>
          <a:bodyPr>
            <a:normAutofit/>
          </a:bodyPr>
          <a:lstStyle/>
          <a:p>
            <a:pPr algn="ctr"/>
            <a:r>
              <a:rPr lang="en-US" sz="3200" dirty="0" smtClean="0">
                <a:solidFill>
                  <a:schemeClr val="tx1">
                    <a:lumMod val="75000"/>
                    <a:lumOff val="25000"/>
                  </a:schemeClr>
                </a:solidFill>
                <a:latin typeface="+mn-lt"/>
              </a:rPr>
              <a:t>WHAT ARE THE USE CASES OF REGEX?</a:t>
            </a:r>
            <a:endParaRPr lang="en-US" sz="32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pPr>
              <a:buNone/>
            </a:pPr>
            <a:r>
              <a:rPr lang="en-US" sz="2400" b="1" dirty="0" smtClean="0"/>
              <a:t>Regular Expressions (REGEX) are used in various tasks such as,</a:t>
            </a:r>
          </a:p>
          <a:p>
            <a:r>
              <a:rPr lang="en-US" dirty="0" smtClean="0"/>
              <a:t>Data pre-processing,</a:t>
            </a:r>
          </a:p>
          <a:p>
            <a:r>
              <a:rPr lang="en-US" dirty="0" smtClean="0"/>
              <a:t>Rule-based information Mining systems,</a:t>
            </a:r>
          </a:p>
          <a:p>
            <a:r>
              <a:rPr lang="en-US" dirty="0" smtClean="0"/>
              <a:t>Pattern Matching,</a:t>
            </a:r>
          </a:p>
          <a:p>
            <a:r>
              <a:rPr lang="en-US" dirty="0" smtClean="0"/>
              <a:t>Text feature Engineering,</a:t>
            </a:r>
          </a:p>
          <a:p>
            <a:r>
              <a:rPr lang="en-US" dirty="0" smtClean="0"/>
              <a:t>Web scraping,</a:t>
            </a:r>
          </a:p>
          <a:p>
            <a:r>
              <a:rPr lang="en-US" dirty="0" smtClean="0"/>
              <a:t>Data Extraction, etc.</a:t>
            </a:r>
          </a:p>
          <a:p>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solidFill>
                  <a:schemeClr val="tx1">
                    <a:lumMod val="75000"/>
                    <a:lumOff val="25000"/>
                  </a:schemeClr>
                </a:solidFill>
                <a:latin typeface="+mn-lt"/>
              </a:rPr>
              <a:t>WHAT ARE THE COMMON REGEX FUNCTION IN NLP ?</a:t>
            </a:r>
            <a:endParaRPr lang="en-US" sz="28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r>
              <a:rPr lang="en-US" dirty="0" smtClean="0"/>
              <a:t>To work with Regular Expressions, Python has a built-in module known as “re”. Some common functions from this module are as follows:</a:t>
            </a:r>
          </a:p>
          <a:p>
            <a:r>
              <a:rPr lang="en-US" dirty="0" err="1" smtClean="0"/>
              <a:t>re.search</a:t>
            </a:r>
            <a:r>
              <a:rPr lang="en-US" dirty="0" smtClean="0"/>
              <a:t>()</a:t>
            </a:r>
          </a:p>
          <a:p>
            <a:r>
              <a:rPr lang="en-US" dirty="0" err="1" smtClean="0"/>
              <a:t>re.match</a:t>
            </a:r>
            <a:r>
              <a:rPr lang="en-US" dirty="0" smtClean="0"/>
              <a:t>()</a:t>
            </a:r>
          </a:p>
          <a:p>
            <a:r>
              <a:rPr lang="en-US" dirty="0" smtClean="0"/>
              <a:t>re.sub()</a:t>
            </a:r>
          </a:p>
          <a:p>
            <a:r>
              <a:rPr lang="en-US" dirty="0" err="1" smtClean="0"/>
              <a:t>re.compile</a:t>
            </a:r>
            <a:r>
              <a:rPr lang="en-US" dirty="0" smtClean="0"/>
              <a:t>()</a:t>
            </a:r>
          </a:p>
          <a:p>
            <a:r>
              <a:rPr lang="en-US" dirty="0" err="1" smtClean="0"/>
              <a:t>re.findall</a:t>
            </a:r>
            <a:r>
              <a:rPr lang="en-US" dirty="0" smtClean="0"/>
              <a:t>()</a:t>
            </a:r>
          </a:p>
          <a:p>
            <a:endParaRPr lang="en-US" dirty="0"/>
          </a:p>
        </p:txBody>
      </p:sp>
      <p:pic>
        <p:nvPicPr>
          <p:cNvPr id="4" name="Picture 3">
            <a:extLst>
              <a:ext uri="{FF2B5EF4-FFF2-40B4-BE49-F238E27FC236}">
                <a16:creationId xmlns="" xmlns:a16="http://schemas.microsoft.com/office/drawing/2014/main" id="{F58FD248-6090-4A01-8835-94749759FAD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53266"/>
            <a:ext cx="1592718" cy="655377"/>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Careerera">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areerera" id="{F9CB07F6-341C-43D4-ADC3-0175CE7D5337}" vid="{F0B18EC6-2442-4624-BC56-7B827063FD20}"/>
    </a:ext>
  </a:extLst>
</a:theme>
</file>

<file path=docProps/app.xml><?xml version="1.0" encoding="utf-8"?>
<Properties xmlns="http://schemas.openxmlformats.org/officeDocument/2006/extended-properties" xmlns:vt="http://schemas.openxmlformats.org/officeDocument/2006/docPropsVTypes">
  <Template>Careerera</Template>
  <TotalTime>6302</TotalTime>
  <Words>2781</Words>
  <Application>Microsoft Office PowerPoint</Application>
  <PresentationFormat>Custom</PresentationFormat>
  <Paragraphs>314</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Careerera</vt:lpstr>
      <vt:lpstr>Slide 1</vt:lpstr>
      <vt:lpstr>TEXT MINING AND SENTIMENT ANALYSIS</vt:lpstr>
      <vt:lpstr>WHAT IS TEXT MINING ?</vt:lpstr>
      <vt:lpstr>WHAT IS TEXT CLEANING ?</vt:lpstr>
      <vt:lpstr>HOW TO CLEAN THE TEXT?</vt:lpstr>
      <vt:lpstr>WHAT IS REGEX ?</vt:lpstr>
      <vt:lpstr> Identify the different components of an email address.</vt:lpstr>
      <vt:lpstr>WHAT ARE THE USE CASES OF REGEX?</vt:lpstr>
      <vt:lpstr>WHAT ARE THE COMMON REGEX FUNCTION IN NLP ?</vt:lpstr>
      <vt:lpstr>WHAT ARE THE REGEX FUNCTIONS ?</vt:lpstr>
      <vt:lpstr>REGEX FUNCTIONS</vt:lpstr>
      <vt:lpstr>WHAT ARE THE BASICS IN REGEX ?</vt:lpstr>
      <vt:lpstr>WHAT ARE THE META SEQUENCES IN REGEX ?</vt:lpstr>
      <vt:lpstr>WHAT ARE CHARACTER SETS IN REGEX?</vt:lpstr>
      <vt:lpstr>WHAT IS STEMMING ?</vt:lpstr>
      <vt:lpstr>WHAT ARE THE STEMMER IN NLTK LIBRARY?</vt:lpstr>
      <vt:lpstr>PORTER STEMMER </vt:lpstr>
      <vt:lpstr>Example of PorterStemmer()</vt:lpstr>
      <vt:lpstr>SNOWBALL STEMMER</vt:lpstr>
      <vt:lpstr>Example of SnowballStemmer()</vt:lpstr>
      <vt:lpstr>LANCASTER STEMMER </vt:lpstr>
      <vt:lpstr>Example of LancasterStemmer()</vt:lpstr>
      <vt:lpstr>WHAT IS LEMMATIZATION?</vt:lpstr>
      <vt:lpstr>EXAMPLE OF LEMMATIZATION</vt:lpstr>
      <vt:lpstr>STEMMING VS LEMMATIZATION</vt:lpstr>
      <vt:lpstr>WHAT IS WORD CLOUD ?</vt:lpstr>
      <vt:lpstr>WORD CLOUD</vt:lpstr>
      <vt:lpstr>WORD CLOUD</vt:lpstr>
      <vt:lpstr>WHAT IS PRINCIPAL COMPONENT ANALYSIS ?</vt:lpstr>
      <vt:lpstr>PRINCIPAL COMPONENT ANALYSIS</vt:lpstr>
      <vt:lpstr>TF-IDF </vt:lpstr>
      <vt:lpstr>BIGRAMS &amp; TRIGRAMS</vt:lpstr>
      <vt:lpstr>WHAT IS WEB SCRAPPING ?</vt:lpstr>
      <vt:lpstr>WHAT IS TEXT SUMMARIZATION ?</vt:lpstr>
      <vt:lpstr>TYPES OF TEXT SUMMARIZATION</vt:lpstr>
      <vt:lpstr>EXTRACTIVE APPROCHES</vt:lpstr>
      <vt:lpstr>ABSTRACTIVE APPROCHES</vt:lpstr>
      <vt:lpstr>WHAT IS LEX RANK ALGORITHM?</vt:lpstr>
      <vt:lpstr>WHAT IS LATENT DIRICHLET ALLOCATION(LDA) TECHNIQUE ?</vt:lpstr>
      <vt:lpstr>LATENT DIRICHLET ALLOCATION(LDA)</vt:lpstr>
      <vt:lpstr>GRAPHIC REPRESENTATION OF LDA</vt:lpstr>
      <vt:lpstr>WHAT IS WORD2VEC ARCHITECTURE (SKIP GRAMS VS CBOW) ?</vt:lpstr>
      <vt:lpstr>CBOW VS SKIP GRAMS</vt:lpstr>
      <vt:lpstr>CBOW &amp; SKIP GRAMS</vt:lpstr>
      <vt:lpstr>WORD2VEC ARCHITECTURE </vt:lpstr>
      <vt:lpstr>WORD2VEC ARCHITECTURE </vt:lpstr>
      <vt:lpstr>The rows of the hidden layer weight matrix, are actually the word vectors (word embeddings)</vt:lpstr>
      <vt:lpstr>WORD2VEC</vt:lpstr>
      <vt:lpstr>WORD2VEC</vt:lpstr>
      <vt:lpstr>WHAT IS TEXT CLASSIFICATION ?</vt:lpstr>
      <vt:lpstr>TEXT CLASSIFICATION</vt:lpstr>
      <vt:lpstr>TEXT CLASSIFICATION USING DOC2VEC</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 kumari</dc:creator>
  <cp:lastModifiedBy>DEMO</cp:lastModifiedBy>
  <cp:revision>316</cp:revision>
  <dcterms:created xsi:type="dcterms:W3CDTF">2021-08-11T04:59:48Z</dcterms:created>
  <dcterms:modified xsi:type="dcterms:W3CDTF">2022-05-27T09:50:08Z</dcterms:modified>
</cp:coreProperties>
</file>