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8" r:id="rId3"/>
    <p:sldId id="257" r:id="rId4"/>
    <p:sldId id="269" r:id="rId5"/>
    <p:sldId id="258" r:id="rId6"/>
    <p:sldId id="259" r:id="rId7"/>
    <p:sldId id="273" r:id="rId8"/>
    <p:sldId id="288" r:id="rId9"/>
    <p:sldId id="320" r:id="rId10"/>
    <p:sldId id="321" r:id="rId11"/>
    <p:sldId id="322" r:id="rId12"/>
    <p:sldId id="323" r:id="rId13"/>
    <p:sldId id="324" r:id="rId14"/>
    <p:sldId id="325" r:id="rId15"/>
    <p:sldId id="326" r:id="rId16"/>
    <p:sldId id="327" r:id="rId17"/>
    <p:sldId id="328" r:id="rId18"/>
    <p:sldId id="270" r:id="rId19"/>
    <p:sldId id="277" r:id="rId20"/>
    <p:sldId id="283" r:id="rId21"/>
    <p:sldId id="285" r:id="rId22"/>
    <p:sldId id="272" r:id="rId23"/>
    <p:sldId id="279" r:id="rId24"/>
    <p:sldId id="299" r:id="rId25"/>
    <p:sldId id="284" r:id="rId26"/>
    <p:sldId id="286" r:id="rId27"/>
    <p:sldId id="261" r:id="rId28"/>
    <p:sldId id="262" r:id="rId29"/>
    <p:sldId id="263" r:id="rId30"/>
    <p:sldId id="264" r:id="rId31"/>
    <p:sldId id="290" r:id="rId32"/>
    <p:sldId id="267" r:id="rId33"/>
    <p:sldId id="287" r:id="rId34"/>
    <p:sldId id="291" r:id="rId35"/>
    <p:sldId id="294" r:id="rId36"/>
    <p:sldId id="296" r:id="rId37"/>
    <p:sldId id="297" r:id="rId38"/>
    <p:sldId id="298" r:id="rId39"/>
    <p:sldId id="329" r:id="rId40"/>
    <p:sldId id="330" r:id="rId41"/>
    <p:sldId id="332" r:id="rId42"/>
    <p:sldId id="331" r:id="rId43"/>
    <p:sldId id="333" r:id="rId44"/>
    <p:sldId id="335" r:id="rId45"/>
    <p:sldId id="334" r:id="rId46"/>
    <p:sldId id="336" r:id="rId47"/>
    <p:sldId id="337" r:id="rId48"/>
    <p:sldId id="339" r:id="rId49"/>
    <p:sldId id="348" r:id="rId50"/>
    <p:sldId id="349" r:id="rId51"/>
    <p:sldId id="351" r:id="rId52"/>
    <p:sldId id="340" r:id="rId53"/>
    <p:sldId id="338" r:id="rId54"/>
    <p:sldId id="342" r:id="rId55"/>
    <p:sldId id="341" r:id="rId56"/>
    <p:sldId id="343" r:id="rId57"/>
    <p:sldId id="344" r:id="rId58"/>
    <p:sldId id="346" r:id="rId59"/>
    <p:sldId id="347" r:id="rId60"/>
    <p:sldId id="31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2362" autoAdjust="0"/>
    <p:restoredTop sz="94660"/>
  </p:normalViewPr>
  <p:slideViewPr>
    <p:cSldViewPr snapToGrid="0">
      <p:cViewPr varScale="1">
        <p:scale>
          <a:sx n="88" d="100"/>
          <a:sy n="88" d="100"/>
        </p:scale>
        <p:origin x="-13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23" name="Group 22">
            <a:extLst>
              <a:ext uri="{FF2B5EF4-FFF2-40B4-BE49-F238E27FC236}">
                <a16:creationId xmlns:a16="http://schemas.microsoft.com/office/drawing/2014/main" xmlns=""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xmlns=""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324681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66209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52549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77140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dirty="0"/>
              <a:t>Click icon to add picture</a:t>
            </a:r>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dirty="0"/>
              <a:t>Click icon to add picture</a:t>
            </a:r>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105323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30305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4038600" y="6356350"/>
            <a:ext cx="4114800" cy="365125"/>
          </a:xfrm>
        </p:spPr>
        <p:txBody>
          <a:bodyPr/>
          <a:lstStyle/>
          <a:p>
            <a:endParaRPr lang="en-IN" dirty="0"/>
          </a:p>
        </p:txBody>
      </p:sp>
    </p:spTree>
    <p:extLst>
      <p:ext uri="{BB962C8B-B14F-4D97-AF65-F5344CB8AC3E}">
        <p14:creationId xmlns:p14="http://schemas.microsoft.com/office/powerpoint/2010/main" xmlns="" val="96526170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365125" y="885523"/>
            <a:ext cx="11512550" cy="5370897"/>
          </a:xfrm>
        </p:spPr>
        <p:txBody>
          <a:bodyPr/>
          <a:lstStyle/>
          <a:p>
            <a:r>
              <a:rPr lang="en-US" dirty="0"/>
              <a:t>Click icon to add picture</a:t>
            </a:r>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xmlns="" val="317572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fld id="{A87582E2-542E-4805-9090-FB39499A5C23}" type="slidenum">
              <a:rPr lang="en-IN" smtClean="0"/>
              <a:pPr/>
              <a:t>‹#›</a:t>
            </a:fld>
            <a:endParaRPr lang="en-IN" dirty="0"/>
          </a:p>
        </p:txBody>
      </p:sp>
    </p:spTree>
    <p:extLst>
      <p:ext uri="{BB962C8B-B14F-4D97-AF65-F5344CB8AC3E}">
        <p14:creationId xmlns:p14="http://schemas.microsoft.com/office/powerpoint/2010/main" xmlns="" val="950702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1704034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19" name="Group 18">
            <a:extLst>
              <a:ext uri="{FF2B5EF4-FFF2-40B4-BE49-F238E27FC236}">
                <a16:creationId xmlns:a16="http://schemas.microsoft.com/office/drawing/2014/main" xmlns=""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xmlns=""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xmlns=""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252199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xmlns=""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xmlns=""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3960517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6095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399838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101431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21203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xmlns="" val="17018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312441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290258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12-05-2022</a:t>
            </a:fld>
            <a:endParaRPr lang="en-IN" dirty="0"/>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9" name="Group 8">
            <a:extLst>
              <a:ext uri="{FF2B5EF4-FFF2-40B4-BE49-F238E27FC236}">
                <a16:creationId xmlns:a16="http://schemas.microsoft.com/office/drawing/2014/main" xmlns=""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32204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3050-113E-4ED0-A3AA-64633809B3B7}" type="datetimeFigureOut">
              <a:rPr lang="en-IN" smtClean="0"/>
              <a:pPr/>
              <a:t>12-05-2022</a:t>
            </a:fld>
            <a:endParaRPr lang="en-IN" dirty="0"/>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582E2-542E-4805-9090-FB39499A5C23}" type="slidenum">
              <a:rPr lang="en-IN" smtClean="0"/>
              <a:pPr/>
              <a:t>‹#›</a:t>
            </a:fld>
            <a:endParaRPr lang="en-IN" dirty="0"/>
          </a:p>
        </p:txBody>
      </p:sp>
    </p:spTree>
    <p:extLst>
      <p:ext uri="{BB962C8B-B14F-4D97-AF65-F5344CB8AC3E}">
        <p14:creationId xmlns:p14="http://schemas.microsoft.com/office/powerpoint/2010/main" xmlns="" val="36349624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mailto:info@careerera.com" TargetMode="External"/><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820CA6E-178F-4C35-9DE4-4869E9888AEF}"/>
              </a:ext>
            </a:extLst>
          </p:cNvPr>
          <p:cNvSpPr>
            <a:spLocks noGrp="1"/>
          </p:cNvSpPr>
          <p:nvPr>
            <p:ph type="subTitle" idx="1"/>
          </p:nvPr>
        </p:nvSpPr>
        <p:spPr>
          <a:xfrm>
            <a:off x="1209675" y="3041903"/>
            <a:ext cx="9144000" cy="473648"/>
          </a:xfrm>
        </p:spPr>
        <p:txBody>
          <a:bodyPr/>
          <a:lstStyle/>
          <a:p>
            <a:r>
              <a:rPr lang="en-US" b="1" dirty="0">
                <a:solidFill>
                  <a:schemeClr val="tx1">
                    <a:lumMod val="90000"/>
                    <a:lumOff val="10000"/>
                  </a:schemeClr>
                </a:solidFill>
              </a:rPr>
              <a:t>A warm welcome to Careerera family</a:t>
            </a:r>
            <a:endParaRPr lang="en-IN" b="1" dirty="0">
              <a:solidFill>
                <a:schemeClr val="tx1">
                  <a:lumMod val="90000"/>
                  <a:lumOff val="10000"/>
                </a:schemeClr>
              </a:solidFill>
            </a:endParaRPr>
          </a:p>
          <a:p>
            <a:endParaRPr lang="en-IN" dirty="0"/>
          </a:p>
        </p:txBody>
      </p:sp>
    </p:spTree>
    <p:extLst>
      <p:ext uri="{BB962C8B-B14F-4D97-AF65-F5344CB8AC3E}">
        <p14:creationId xmlns:p14="http://schemas.microsoft.com/office/powerpoint/2010/main" xmlns="" val="397979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259457"/>
            <a:ext cx="9044887" cy="431231"/>
          </a:xfrm>
        </p:spPr>
        <p:txBody>
          <a:bodyPr>
            <a:normAutofit/>
          </a:bodyPr>
          <a:lstStyle/>
          <a:p>
            <a:r>
              <a:rPr lang="en-US" sz="2400" b="0" dirty="0" smtClean="0">
                <a:latin typeface="+mn-lt"/>
              </a:rPr>
              <a:t> Identify the different components of an email address.</a:t>
            </a:r>
            <a:endParaRPr lang="en-US" sz="2400" b="0" dirty="0">
              <a:latin typeface="+mn-lt"/>
            </a:endParaRPr>
          </a:p>
        </p:txBody>
      </p:sp>
      <p:pic>
        <p:nvPicPr>
          <p:cNvPr id="4" name="Content Placeholder 3" descr="RE EX..png"/>
          <p:cNvPicPr>
            <a:picLocks noGrp="1" noChangeAspect="1"/>
          </p:cNvPicPr>
          <p:nvPr>
            <p:ph sz="quarter" idx="13"/>
          </p:nvPr>
        </p:nvPicPr>
        <p:blipFill>
          <a:blip r:embed="rId2"/>
          <a:stretch>
            <a:fillRect/>
          </a:stretch>
        </p:blipFill>
        <p:spPr>
          <a:xfrm>
            <a:off x="838200" y="1962046"/>
            <a:ext cx="9045575" cy="4211846"/>
          </a:xfrm>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3630"/>
            <a:ext cx="9044887" cy="897058"/>
          </a:xfrm>
        </p:spPr>
        <p:txBody>
          <a:bodyPr>
            <a:normAutofit/>
          </a:bodyPr>
          <a:lstStyle/>
          <a:p>
            <a:pPr algn="ctr"/>
            <a:r>
              <a:rPr lang="en-US" sz="3200" dirty="0" smtClean="0">
                <a:solidFill>
                  <a:schemeClr val="tx1">
                    <a:lumMod val="75000"/>
                    <a:lumOff val="25000"/>
                  </a:schemeClr>
                </a:solidFill>
                <a:latin typeface="+mn-lt"/>
              </a:rPr>
              <a:t>WHAT ARE THE USE CASES OF REGEX?</a:t>
            </a:r>
            <a:endParaRPr lang="en-US" sz="32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pPr>
              <a:buNone/>
            </a:pPr>
            <a:r>
              <a:rPr lang="en-US" sz="2400" b="1" dirty="0" smtClean="0"/>
              <a:t>Regular Expressions (REGEX) are used in various tasks such as,</a:t>
            </a:r>
          </a:p>
          <a:p>
            <a:r>
              <a:rPr lang="en-US" dirty="0" smtClean="0"/>
              <a:t>Data pre-processing,</a:t>
            </a:r>
          </a:p>
          <a:p>
            <a:r>
              <a:rPr lang="en-US" dirty="0" smtClean="0"/>
              <a:t>Rule-based information Mining systems,</a:t>
            </a:r>
          </a:p>
          <a:p>
            <a:r>
              <a:rPr lang="en-US" dirty="0" smtClean="0"/>
              <a:t>Pattern Matching,</a:t>
            </a:r>
          </a:p>
          <a:p>
            <a:r>
              <a:rPr lang="en-US" dirty="0" smtClean="0"/>
              <a:t>Text feature Engineering,</a:t>
            </a:r>
          </a:p>
          <a:p>
            <a:r>
              <a:rPr lang="en-US" dirty="0" smtClean="0"/>
              <a:t>Web scraping,</a:t>
            </a:r>
          </a:p>
          <a:p>
            <a:r>
              <a:rPr lang="en-US" dirty="0" smtClean="0"/>
              <a:t>Data Extraction, etc.</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COMMON REGEX FUNCTION IN NLP ?</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To work with Regular Expressions, Python has a built-in module known as “re”. Some common functions from this module are as follows:</a:t>
            </a:r>
          </a:p>
          <a:p>
            <a:r>
              <a:rPr lang="en-US" dirty="0" err="1" smtClean="0"/>
              <a:t>re.search</a:t>
            </a:r>
            <a:r>
              <a:rPr lang="en-US" dirty="0" smtClean="0"/>
              <a:t>()</a:t>
            </a:r>
          </a:p>
          <a:p>
            <a:r>
              <a:rPr lang="en-US" dirty="0" err="1" smtClean="0"/>
              <a:t>re.match</a:t>
            </a:r>
            <a:r>
              <a:rPr lang="en-US" dirty="0" smtClean="0"/>
              <a:t>()</a:t>
            </a:r>
          </a:p>
          <a:p>
            <a:r>
              <a:rPr lang="en-US" dirty="0" smtClean="0"/>
              <a:t>re.sub()</a:t>
            </a:r>
          </a:p>
          <a:p>
            <a:r>
              <a:rPr lang="en-US" dirty="0" err="1" smtClean="0"/>
              <a:t>re.compile</a:t>
            </a:r>
            <a:r>
              <a:rPr lang="en-US" dirty="0" smtClean="0"/>
              <a:t>()</a:t>
            </a:r>
          </a:p>
          <a:p>
            <a:r>
              <a:rPr lang="en-US" dirty="0" err="1" smtClean="0"/>
              <a:t>re.findall</a:t>
            </a:r>
            <a:r>
              <a:rPr lang="en-US" dirty="0" smtClean="0"/>
              <a:t>()</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ARE THE REGEX FUNCTIONS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475118"/>
            <a:ext cx="9044887" cy="4730420"/>
          </a:xfrm>
        </p:spPr>
        <p:txBody>
          <a:bodyPr>
            <a:noAutofit/>
          </a:bodyPr>
          <a:lstStyle/>
          <a:p>
            <a:pPr>
              <a:buNone/>
            </a:pPr>
            <a:r>
              <a:rPr lang="en-US" sz="2400" b="1" dirty="0" smtClean="0"/>
              <a:t>1. re. search( )</a:t>
            </a:r>
            <a:endParaRPr lang="en-US" sz="2400" dirty="0" smtClean="0"/>
          </a:p>
          <a:p>
            <a:r>
              <a:rPr lang="en-US" sz="2400" dirty="0" smtClean="0"/>
              <a:t>This function helps us to detect whether the given regular expression pattern is present in the given input string. It matches the first occurrence of a pattern in the entire string and not just at the beginning. It returns a </a:t>
            </a:r>
            <a:r>
              <a:rPr lang="en-US" sz="2400" dirty="0" err="1" smtClean="0"/>
              <a:t>Regex</a:t>
            </a:r>
            <a:r>
              <a:rPr lang="en-US" sz="2400" dirty="0" smtClean="0"/>
              <a:t> Object if the pattern is found in the string, else it returns a None object.</a:t>
            </a:r>
          </a:p>
          <a:p>
            <a:r>
              <a:rPr lang="en-US" sz="2400" b="1" dirty="0" smtClean="0"/>
              <a:t>Syntax: </a:t>
            </a:r>
            <a:r>
              <a:rPr lang="en-US" sz="2400" b="1" dirty="0" err="1" smtClean="0"/>
              <a:t>re.search</a:t>
            </a:r>
            <a:r>
              <a:rPr lang="en-US" sz="2400" b="1" dirty="0" smtClean="0"/>
              <a:t>(patterns, string)</a:t>
            </a:r>
          </a:p>
          <a:p>
            <a:pPr>
              <a:buNone/>
            </a:pPr>
            <a:r>
              <a:rPr lang="en-US" sz="2400" b="1" dirty="0" smtClean="0"/>
              <a:t>2. </a:t>
            </a:r>
            <a:r>
              <a:rPr lang="en-US" sz="2400" b="1" dirty="0" err="1" smtClean="0"/>
              <a:t>re.match</a:t>
            </a:r>
            <a:r>
              <a:rPr lang="en-US" sz="2400" b="1" dirty="0" smtClean="0"/>
              <a:t>( )</a:t>
            </a:r>
            <a:endParaRPr lang="en-US" sz="2400" dirty="0" smtClean="0"/>
          </a:p>
          <a:p>
            <a:r>
              <a:rPr lang="en-US" sz="2400" dirty="0" smtClean="0"/>
              <a:t>This function will only match the string if the pattern is present at the very start of the string.</a:t>
            </a:r>
          </a:p>
          <a:p>
            <a:r>
              <a:rPr lang="en-US" sz="2400" b="1" dirty="0" smtClean="0"/>
              <a:t>Syntax: </a:t>
            </a:r>
            <a:r>
              <a:rPr lang="en-US" sz="2400" b="1" dirty="0" err="1" smtClean="0"/>
              <a:t>re.match</a:t>
            </a:r>
            <a:r>
              <a:rPr lang="en-US" sz="2400" b="1" dirty="0" smtClean="0"/>
              <a:t>(patterns, string)</a:t>
            </a: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REGEX FUNCTIONS</a:t>
            </a:r>
            <a:endParaRPr lang="en-US" sz="4000" dirty="0">
              <a:latin typeface="+mn-lt"/>
            </a:endParaRPr>
          </a:p>
        </p:txBody>
      </p:sp>
      <p:sp>
        <p:nvSpPr>
          <p:cNvPr id="3" name="Content Placeholder 2"/>
          <p:cNvSpPr>
            <a:spLocks noGrp="1"/>
          </p:cNvSpPr>
          <p:nvPr>
            <p:ph sz="quarter" idx="13"/>
          </p:nvPr>
        </p:nvSpPr>
        <p:spPr>
          <a:xfrm>
            <a:off x="838200" y="1673525"/>
            <a:ext cx="9044887" cy="4532013"/>
          </a:xfrm>
        </p:spPr>
        <p:txBody>
          <a:bodyPr>
            <a:normAutofit fontScale="77500" lnSpcReduction="20000"/>
          </a:bodyPr>
          <a:lstStyle/>
          <a:p>
            <a:pPr>
              <a:buNone/>
            </a:pPr>
            <a:r>
              <a:rPr lang="en-US" b="1" dirty="0" smtClean="0"/>
              <a:t>3. re.sub( )</a:t>
            </a:r>
            <a:endParaRPr lang="en-US" dirty="0" smtClean="0"/>
          </a:p>
          <a:p>
            <a:r>
              <a:rPr lang="en-US" dirty="0" smtClean="0"/>
              <a:t>This function is used to substitute a substring with another substring.</a:t>
            </a:r>
          </a:p>
          <a:p>
            <a:r>
              <a:rPr lang="en-US" b="1" dirty="0" smtClean="0"/>
              <a:t>Syntax: re.sub(patterns, Substitute, Input text)</a:t>
            </a:r>
          </a:p>
          <a:p>
            <a:pPr>
              <a:buNone/>
            </a:pPr>
            <a:r>
              <a:rPr lang="en-US" b="1" dirty="0" smtClean="0"/>
              <a:t>4. </a:t>
            </a:r>
            <a:r>
              <a:rPr lang="en-US" b="1" dirty="0" err="1" smtClean="0"/>
              <a:t>re.compile</a:t>
            </a:r>
            <a:r>
              <a:rPr lang="en-US" b="1" dirty="0" smtClean="0"/>
              <a:t>( )</a:t>
            </a:r>
            <a:endParaRPr lang="en-US" dirty="0" smtClean="0"/>
          </a:p>
          <a:p>
            <a:r>
              <a:rPr lang="en-US" dirty="0" smtClean="0"/>
              <a:t>This function stores the regular expression pattern in the cache memory for faster searches. So, we have to pass the </a:t>
            </a:r>
            <a:r>
              <a:rPr lang="en-US" dirty="0" err="1" smtClean="0"/>
              <a:t>regex</a:t>
            </a:r>
            <a:r>
              <a:rPr lang="en-US" dirty="0" smtClean="0"/>
              <a:t> pattern to </a:t>
            </a:r>
            <a:r>
              <a:rPr lang="en-US" dirty="0" err="1" smtClean="0"/>
              <a:t>re.compile</a:t>
            </a:r>
            <a:r>
              <a:rPr lang="en-US" dirty="0" smtClean="0"/>
              <a:t>() function.</a:t>
            </a:r>
          </a:p>
          <a:p>
            <a:r>
              <a:rPr lang="en-US" b="1" dirty="0" smtClean="0"/>
              <a:t>Syntax: </a:t>
            </a:r>
            <a:r>
              <a:rPr lang="en-US" b="1" dirty="0" err="1" smtClean="0"/>
              <a:t>re.compile</a:t>
            </a:r>
            <a:r>
              <a:rPr lang="en-US" b="1" dirty="0" smtClean="0"/>
              <a:t>(patterns, </a:t>
            </a:r>
            <a:r>
              <a:rPr lang="en-US" b="1" dirty="0" err="1" smtClean="0"/>
              <a:t>repl</a:t>
            </a:r>
            <a:r>
              <a:rPr lang="en-US" b="1" dirty="0" smtClean="0"/>
              <a:t>, string)</a:t>
            </a:r>
          </a:p>
          <a:p>
            <a:pPr>
              <a:buNone/>
            </a:pPr>
            <a:r>
              <a:rPr lang="en-US" b="1" dirty="0" smtClean="0"/>
              <a:t>5. </a:t>
            </a:r>
            <a:r>
              <a:rPr lang="en-US" b="1" dirty="0" err="1" smtClean="0"/>
              <a:t>re.findall</a:t>
            </a:r>
            <a:r>
              <a:rPr lang="en-US" b="1" dirty="0" smtClean="0"/>
              <a:t>( )</a:t>
            </a:r>
            <a:endParaRPr lang="en-US" dirty="0" smtClean="0"/>
          </a:p>
          <a:p>
            <a:r>
              <a:rPr lang="en-US" dirty="0" smtClean="0"/>
              <a:t>This function will return all the occurrences of the pattern from the string. I would recommend you to always use </a:t>
            </a:r>
            <a:r>
              <a:rPr lang="en-US" dirty="0" err="1" smtClean="0"/>
              <a:t>re.findall</a:t>
            </a:r>
            <a:r>
              <a:rPr lang="en-US" dirty="0" smtClean="0"/>
              <a:t>(). It can work like both </a:t>
            </a:r>
            <a:r>
              <a:rPr lang="en-US" dirty="0" err="1" smtClean="0"/>
              <a:t>re.search</a:t>
            </a:r>
            <a:r>
              <a:rPr lang="en-US" dirty="0" smtClean="0"/>
              <a:t>() and </a:t>
            </a:r>
            <a:r>
              <a:rPr lang="en-US" dirty="0" err="1" smtClean="0"/>
              <a:t>re.match</a:t>
            </a:r>
            <a:r>
              <a:rPr lang="en-US" dirty="0" smtClean="0"/>
              <a:t>(). Therefore, the result of the </a:t>
            </a:r>
            <a:r>
              <a:rPr lang="en-US" dirty="0" err="1" smtClean="0"/>
              <a:t>findall</a:t>
            </a:r>
            <a:r>
              <a:rPr lang="en-US" dirty="0" smtClean="0"/>
              <a:t>() function is a list of all the matches</a:t>
            </a:r>
          </a:p>
          <a:p>
            <a:r>
              <a:rPr lang="en-US" b="1" dirty="0" smtClean="0"/>
              <a:t>Syntax: </a:t>
            </a:r>
            <a:r>
              <a:rPr lang="en-US" b="1" dirty="0" err="1" smtClean="0"/>
              <a:t>re.findall</a:t>
            </a:r>
            <a:r>
              <a:rPr lang="en-US" b="1" dirty="0" smtClean="0"/>
              <a:t>(patterns, string)</a:t>
            </a:r>
            <a:endParaRPr lang="en-US" dirty="0" smtClean="0"/>
          </a:p>
          <a:p>
            <a:pPr>
              <a:buNone/>
            </a:pPr>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THE BASICS IN REGEX ?</a:t>
            </a:r>
            <a:endParaRPr lang="en-US" sz="3600" dirty="0">
              <a:solidFill>
                <a:schemeClr val="tx1">
                  <a:lumMod val="75000"/>
                  <a:lumOff val="25000"/>
                </a:schemeClr>
              </a:solidFill>
              <a:latin typeface="+mn-lt"/>
            </a:endParaRPr>
          </a:p>
        </p:txBody>
      </p:sp>
      <p:pic>
        <p:nvPicPr>
          <p:cNvPr id="4" name="Content Placeholder 3" descr="re.PNG"/>
          <p:cNvPicPr>
            <a:picLocks noGrp="1" noChangeAspect="1"/>
          </p:cNvPicPr>
          <p:nvPr>
            <p:ph sz="quarter" idx="13"/>
          </p:nvPr>
        </p:nvPicPr>
        <p:blipFill>
          <a:blip r:embed="rId2"/>
          <a:stretch>
            <a:fillRect/>
          </a:stretch>
        </p:blipFill>
        <p:spPr>
          <a:xfrm>
            <a:off x="1718426" y="1759789"/>
            <a:ext cx="7779257" cy="4445749"/>
          </a:xfrm>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solidFill>
                  <a:schemeClr val="tx1">
                    <a:lumMod val="75000"/>
                    <a:lumOff val="25000"/>
                  </a:schemeClr>
                </a:solidFill>
                <a:latin typeface="+mn-lt"/>
              </a:rPr>
              <a:t>WHAT ARE THE META SEQUENCES IN REGEX ?</a:t>
            </a:r>
            <a:endParaRPr lang="en-US" sz="3200" dirty="0">
              <a:solidFill>
                <a:schemeClr val="tx1">
                  <a:lumMod val="75000"/>
                  <a:lumOff val="25000"/>
                </a:schemeClr>
              </a:solidFill>
              <a:latin typeface="+mn-lt"/>
            </a:endParaRPr>
          </a:p>
        </p:txBody>
      </p:sp>
      <p:sp>
        <p:nvSpPr>
          <p:cNvPr id="5" name="Content Placeholder 4"/>
          <p:cNvSpPr>
            <a:spLocks noGrp="1"/>
          </p:cNvSpPr>
          <p:nvPr>
            <p:ph sz="quarter" idx="13"/>
          </p:nvPr>
        </p:nvSpPr>
        <p:spPr/>
        <p:txBody>
          <a:bodyPr/>
          <a:lstStyle/>
          <a:p>
            <a:r>
              <a:rPr lang="en-US" sz="2000" dirty="0" smtClean="0"/>
              <a:t>Basically, Meta Sequences are a shorthand way to write commonly used character sets in the form of regular expressions. The commonly used meta-sequences are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Content Placeholder 3" descr="RE2.PNG"/>
          <p:cNvPicPr>
            <a:picLocks noChangeAspect="1"/>
          </p:cNvPicPr>
          <p:nvPr/>
        </p:nvPicPr>
        <p:blipFill>
          <a:blip r:embed="rId2"/>
          <a:stretch>
            <a:fillRect/>
          </a:stretch>
        </p:blipFill>
        <p:spPr>
          <a:xfrm>
            <a:off x="1104180" y="2760451"/>
            <a:ext cx="8600537" cy="3479591"/>
          </a:xfrm>
          <a:prstGeom prst="rect">
            <a:avLst/>
          </a:prstGeom>
        </p:spPr>
      </p:pic>
      <p:pic>
        <p:nvPicPr>
          <p:cNvPr id="7" name="Picture 6">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CHARACTER SETS IN REGEX?</a:t>
            </a:r>
            <a:endParaRPr lang="en-US" sz="3600" dirty="0">
              <a:solidFill>
                <a:schemeClr val="tx1">
                  <a:lumMod val="75000"/>
                  <a:lumOff val="25000"/>
                </a:schemeClr>
              </a:solidFill>
              <a:latin typeface="+mn-lt"/>
            </a:endParaRPr>
          </a:p>
        </p:txBody>
      </p:sp>
      <p:sp>
        <p:nvSpPr>
          <p:cNvPr id="5" name="Content Placeholder 4"/>
          <p:cNvSpPr>
            <a:spLocks noGrp="1"/>
          </p:cNvSpPr>
          <p:nvPr>
            <p:ph sz="quarter" idx="13"/>
          </p:nvPr>
        </p:nvSpPr>
        <p:spPr>
          <a:xfrm>
            <a:off x="838200" y="1388853"/>
            <a:ext cx="9044887" cy="4816685"/>
          </a:xfrm>
        </p:spPr>
        <p:txBody>
          <a:bodyPr>
            <a:normAutofit/>
          </a:bodyPr>
          <a:lstStyle/>
          <a:p>
            <a:pPr>
              <a:buNone/>
            </a:pPr>
            <a:r>
              <a:rPr lang="en-US" sz="1800" b="1" dirty="0" smtClean="0"/>
              <a:t>1.</a:t>
            </a:r>
            <a:r>
              <a:rPr lang="en-US" sz="1800" dirty="0" smtClean="0"/>
              <a:t> Character sets provide a lot more flexibility than just typing a wildcard or the literal characters. These are groups of characters specified inside square brackets.</a:t>
            </a:r>
          </a:p>
          <a:p>
            <a:pPr>
              <a:buNone/>
            </a:pPr>
            <a:r>
              <a:rPr lang="en-US" sz="1800" b="1" dirty="0" smtClean="0"/>
              <a:t>2.</a:t>
            </a:r>
            <a:r>
              <a:rPr lang="en-US" sz="1800" dirty="0" smtClean="0"/>
              <a:t> Character sets can be specified with or without the help of a quantifier.</a:t>
            </a:r>
          </a:p>
          <a:p>
            <a:pPr>
              <a:buNone/>
            </a:pPr>
            <a:r>
              <a:rPr lang="en-US" sz="1800" b="1" dirty="0" smtClean="0"/>
              <a:t>3. </a:t>
            </a:r>
            <a:r>
              <a:rPr lang="en-US" sz="1800" dirty="0" smtClean="0"/>
              <a:t>When no quantifier succeeds the character set, it matches only one character and the match is successful only if the character in the string is one of the characters present inside the character set.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p:txBody>
      </p:sp>
      <p:pic>
        <p:nvPicPr>
          <p:cNvPr id="6" name="Content Placeholder 3" descr="SETS_RE.PNG"/>
          <p:cNvPicPr>
            <a:picLocks noChangeAspect="1"/>
          </p:cNvPicPr>
          <p:nvPr/>
        </p:nvPicPr>
        <p:blipFill>
          <a:blip r:embed="rId2"/>
          <a:stretch>
            <a:fillRect/>
          </a:stretch>
        </p:blipFill>
        <p:spPr>
          <a:xfrm>
            <a:off x="933383" y="3631725"/>
            <a:ext cx="8855208" cy="2501660"/>
          </a:xfrm>
          <a:prstGeom prst="rect">
            <a:avLst/>
          </a:prstGeom>
        </p:spPr>
      </p:pic>
      <p:pic>
        <p:nvPicPr>
          <p:cNvPr id="7" name="Picture 6">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B27F8-FC49-49B6-97F7-0C3D50A6104C}"/>
              </a:ext>
            </a:extLst>
          </p:cNvPr>
          <p:cNvSpPr>
            <a:spLocks noGrp="1"/>
          </p:cNvSpPr>
          <p:nvPr>
            <p:ph type="title"/>
          </p:nvPr>
        </p:nvSpPr>
        <p:spPr>
          <a:xfrm>
            <a:off x="923925" y="1320007"/>
            <a:ext cx="9044887" cy="347664"/>
          </a:xfrm>
        </p:spPr>
        <p:txBody>
          <a:bodyPr>
            <a:noAutofit/>
          </a:bodyPr>
          <a:lstStyle/>
          <a:p>
            <a:pPr algn="ctr"/>
            <a:r>
              <a:rPr lang="en-IN" sz="3600" dirty="0">
                <a:solidFill>
                  <a:srgbClr val="002060"/>
                </a:solidFill>
                <a:latin typeface="+mn-lt"/>
              </a:rPr>
              <a:t/>
            </a:r>
            <a:br>
              <a:rPr lang="en-IN" sz="3600" dirty="0">
                <a:solidFill>
                  <a:srgbClr val="002060"/>
                </a:solidFill>
                <a:latin typeface="+mn-lt"/>
              </a:rPr>
            </a:br>
            <a:r>
              <a:rPr lang="en-IN" sz="3600" dirty="0">
                <a:solidFill>
                  <a:srgbClr val="002060"/>
                </a:solidFill>
                <a:latin typeface="+mn-lt"/>
              </a:rPr>
              <a:t/>
            </a:r>
            <a:br>
              <a:rPr lang="en-IN" sz="3600" dirty="0">
                <a:solidFill>
                  <a:srgbClr val="002060"/>
                </a:solidFill>
                <a:latin typeface="+mn-lt"/>
              </a:rPr>
            </a:br>
            <a:r>
              <a:rPr lang="en-US" sz="3600" dirty="0">
                <a:solidFill>
                  <a:schemeClr val="tx1">
                    <a:lumMod val="75000"/>
                    <a:lumOff val="25000"/>
                  </a:schemeClr>
                </a:solidFill>
                <a:latin typeface="+mn-lt"/>
              </a:rPr>
              <a:t>NATURAL LANGUAGE UNDERSTANDING (NLU) </a:t>
            </a:r>
            <a:r>
              <a:rPr lang="en-US" sz="3600" dirty="0">
                <a:solidFill>
                  <a:srgbClr val="002060"/>
                </a:solidFill>
                <a:latin typeface="+mn-lt"/>
              </a:rPr>
              <a:t/>
            </a:r>
            <a:br>
              <a:rPr lang="en-US" sz="3600" dirty="0">
                <a:solidFill>
                  <a:srgbClr val="002060"/>
                </a:solidFill>
                <a:latin typeface="+mn-lt"/>
              </a:rPr>
            </a:br>
            <a:r>
              <a:rPr lang="en-IN" sz="3600" dirty="0">
                <a:solidFill>
                  <a:srgbClr val="002060"/>
                </a:solidFill>
                <a:latin typeface="+mn-lt"/>
              </a:rPr>
              <a:t> </a:t>
            </a:r>
            <a:br>
              <a:rPr lang="en-IN" sz="3600" dirty="0">
                <a:solidFill>
                  <a:srgbClr val="002060"/>
                </a:solidFill>
                <a:latin typeface="+mn-lt"/>
              </a:rPr>
            </a:br>
            <a:endParaRPr lang="en-IN" sz="3600" dirty="0">
              <a:solidFill>
                <a:srgbClr val="002060"/>
              </a:solidFill>
              <a:latin typeface="+mn-lt"/>
            </a:endParaRPr>
          </a:p>
        </p:txBody>
      </p:sp>
      <p:sp>
        <p:nvSpPr>
          <p:cNvPr id="3" name="Content Placeholder 2">
            <a:extLst>
              <a:ext uri="{FF2B5EF4-FFF2-40B4-BE49-F238E27FC236}">
                <a16:creationId xmlns:a16="http://schemas.microsoft.com/office/drawing/2014/main" xmlns="" id="{4033A492-DC09-4993-BB1C-B4059572F10F}"/>
              </a:ext>
            </a:extLst>
          </p:cNvPr>
          <p:cNvSpPr>
            <a:spLocks noGrp="1"/>
          </p:cNvSpPr>
          <p:nvPr>
            <p:ph sz="quarter" idx="13"/>
          </p:nvPr>
        </p:nvSpPr>
        <p:spPr>
          <a:xfrm>
            <a:off x="847725" y="2197100"/>
            <a:ext cx="9044887" cy="3622676"/>
          </a:xfrm>
        </p:spPr>
        <p:txBody>
          <a:bodyPr>
            <a:noAutofit/>
          </a:bodyPr>
          <a:lstStyle/>
          <a:p>
            <a:pPr marL="0" indent="0">
              <a:buNone/>
            </a:pPr>
            <a:endParaRPr lang="en-US" sz="2400" dirty="0">
              <a:solidFill>
                <a:schemeClr val="bg2">
                  <a:lumMod val="10000"/>
                </a:schemeClr>
              </a:solidFill>
            </a:endParaRPr>
          </a:p>
          <a:p>
            <a:pPr marL="0" indent="0">
              <a:buNone/>
            </a:pPr>
            <a:endParaRPr lang="en-US" sz="2400" dirty="0">
              <a:solidFill>
                <a:schemeClr val="bg2">
                  <a:lumMod val="10000"/>
                </a:schemeClr>
              </a:solidFill>
            </a:endParaRPr>
          </a:p>
          <a:p>
            <a:pPr marL="0" indent="0">
              <a:buNone/>
            </a:pPr>
            <a:endParaRPr lang="en-US" sz="2400" dirty="0">
              <a:solidFill>
                <a:schemeClr val="bg2">
                  <a:lumMod val="10000"/>
                </a:schemeClr>
              </a:solidFill>
            </a:endParaRPr>
          </a:p>
          <a:p>
            <a:r>
              <a:rPr lang="en-US" sz="2400" dirty="0" smtClean="0">
                <a:solidFill>
                  <a:schemeClr val="bg2">
                    <a:lumMod val="10000"/>
                  </a:schemeClr>
                </a:solidFill>
              </a:rPr>
              <a:t> </a:t>
            </a:r>
            <a:r>
              <a:rPr lang="en-US" sz="2400" dirty="0">
                <a:solidFill>
                  <a:schemeClr val="bg2">
                    <a:lumMod val="10000"/>
                  </a:schemeClr>
                </a:solidFill>
              </a:rPr>
              <a:t>It is a subfield of  natural language processing (NLP), which involves transforming human language into a machine-readable </a:t>
            </a:r>
            <a:r>
              <a:rPr lang="en-US" sz="2400" dirty="0" smtClean="0">
                <a:solidFill>
                  <a:schemeClr val="bg2">
                    <a:lumMod val="10000"/>
                  </a:schemeClr>
                </a:solidFill>
              </a:rPr>
              <a:t>format.</a:t>
            </a:r>
          </a:p>
          <a:p>
            <a:r>
              <a:rPr lang="en-US" sz="2400" dirty="0" smtClean="0">
                <a:solidFill>
                  <a:schemeClr val="bg2">
                    <a:lumMod val="10000"/>
                  </a:schemeClr>
                </a:solidFill>
              </a:rPr>
              <a:t>It </a:t>
            </a:r>
            <a:r>
              <a:rPr lang="en-US" sz="2400" dirty="0">
                <a:solidFill>
                  <a:schemeClr val="bg2">
                    <a:lumMod val="10000"/>
                  </a:schemeClr>
                </a:solidFill>
              </a:rPr>
              <a:t>focuses on a machine’s ability to understand the human language. It refers to how unstructured data is rearranged so that machines may “understand” and analyze </a:t>
            </a:r>
            <a:r>
              <a:rPr lang="en-US" sz="2400" dirty="0" smtClean="0">
                <a:solidFill>
                  <a:schemeClr val="bg2">
                    <a:lumMod val="10000"/>
                  </a:schemeClr>
                </a:solidFill>
              </a:rPr>
              <a:t>it.</a:t>
            </a:r>
          </a:p>
          <a:p>
            <a:r>
              <a:rPr lang="en-US" sz="2400" i="0" dirty="0" smtClean="0">
                <a:solidFill>
                  <a:schemeClr val="bg2">
                    <a:lumMod val="10000"/>
                  </a:schemeClr>
                </a:solidFill>
                <a:effectLst/>
              </a:rPr>
              <a:t>Natural </a:t>
            </a:r>
            <a:r>
              <a:rPr lang="en-US" sz="2400" i="0" dirty="0">
                <a:solidFill>
                  <a:schemeClr val="bg2">
                    <a:lumMod val="10000"/>
                  </a:schemeClr>
                </a:solidFill>
                <a:effectLst/>
              </a:rPr>
              <a:t>language understanding (NLU) </a:t>
            </a:r>
            <a:r>
              <a:rPr lang="en-US" sz="2400" b="0" i="0" dirty="0">
                <a:solidFill>
                  <a:schemeClr val="bg2">
                    <a:lumMod val="10000"/>
                  </a:schemeClr>
                </a:solidFill>
                <a:effectLst/>
              </a:rPr>
              <a:t>uses the power of machine learning to convert speech to text and determine the user’s intent as well.</a:t>
            </a:r>
            <a:endParaRPr lang="en-US" sz="2400" dirty="0">
              <a:solidFill>
                <a:schemeClr val="bg2">
                  <a:lumMod val="10000"/>
                </a:schemeClr>
              </a:solidFill>
            </a:endParaRPr>
          </a:p>
          <a:p>
            <a:pPr marL="0" indent="0">
              <a:buNone/>
            </a:pPr>
            <a:endParaRPr lang="en-US" sz="2400" dirty="0">
              <a:solidFill>
                <a:schemeClr val="bg2">
                  <a:lumMod val="10000"/>
                </a:schemeClr>
              </a:solidFill>
            </a:endParaRPr>
          </a:p>
          <a:p>
            <a:pPr marL="0" indent="0">
              <a:buNone/>
            </a:pPr>
            <a:endParaRPr lang="en-US" sz="2400" dirty="0">
              <a:solidFill>
                <a:schemeClr val="bg2">
                  <a:lumMod val="10000"/>
                </a:schemeClr>
              </a:solidFill>
            </a:endParaRPr>
          </a:p>
          <a:p>
            <a:pPr marL="0" indent="0">
              <a:buNone/>
            </a:pPr>
            <a:endParaRPr lang="en-US" sz="2400" dirty="0">
              <a:solidFill>
                <a:schemeClr val="bg2">
                  <a:lumMod val="10000"/>
                </a:schemeClr>
              </a:solidFill>
            </a:endParaRPr>
          </a:p>
          <a:p>
            <a:pPr marL="0" indent="0">
              <a:buNone/>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51821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27D5D-7CB0-4A98-BC76-78C54C851664}"/>
              </a:ext>
            </a:extLst>
          </p:cNvPr>
          <p:cNvSpPr>
            <a:spLocks noGrp="1"/>
          </p:cNvSpPr>
          <p:nvPr>
            <p:ph type="title"/>
          </p:nvPr>
        </p:nvSpPr>
        <p:spPr>
          <a:xfrm>
            <a:off x="480429" y="1127126"/>
            <a:ext cx="10311395" cy="547688"/>
          </a:xfrm>
        </p:spPr>
        <p:txBody>
          <a:bodyPr>
            <a:noAutofit/>
          </a:bodyPr>
          <a:lstStyle/>
          <a:p>
            <a:pPr algn="ctr"/>
            <a:r>
              <a:rPr lang="en-IN" sz="3200" dirty="0">
                <a:solidFill>
                  <a:schemeClr val="tx1">
                    <a:lumMod val="75000"/>
                    <a:lumOff val="25000"/>
                  </a:schemeClr>
                </a:solidFill>
                <a:latin typeface="+mn-lt"/>
              </a:rPr>
              <a:t/>
            </a:r>
            <a:br>
              <a:rPr lang="en-IN" sz="3200" dirty="0">
                <a:solidFill>
                  <a:schemeClr val="tx1">
                    <a:lumMod val="75000"/>
                    <a:lumOff val="25000"/>
                  </a:schemeClr>
                </a:solidFill>
                <a:latin typeface="+mn-lt"/>
              </a:rPr>
            </a:br>
            <a:r>
              <a:rPr lang="en-IN" sz="3200" dirty="0">
                <a:solidFill>
                  <a:schemeClr val="tx1">
                    <a:lumMod val="75000"/>
                    <a:lumOff val="25000"/>
                  </a:schemeClr>
                </a:solidFill>
                <a:latin typeface="+mn-lt"/>
              </a:rPr>
              <a:t>NATURAL LANGUAGE UNDERSTANDING EXAMPLES</a:t>
            </a:r>
            <a:br>
              <a:rPr lang="en-IN" sz="3200" dirty="0">
                <a:solidFill>
                  <a:schemeClr val="tx1">
                    <a:lumMod val="75000"/>
                    <a:lumOff val="25000"/>
                  </a:schemeClr>
                </a:solidFill>
                <a:latin typeface="+mn-lt"/>
              </a:rPr>
            </a:br>
            <a:endParaRPr lang="en-IN" sz="32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40A0056A-7F5D-465E-A813-17DFAD4980FC}"/>
              </a:ext>
            </a:extLst>
          </p:cNvPr>
          <p:cNvSpPr>
            <a:spLocks noGrp="1"/>
          </p:cNvSpPr>
          <p:nvPr>
            <p:ph sz="quarter" idx="13"/>
          </p:nvPr>
        </p:nvSpPr>
        <p:spPr>
          <a:xfrm>
            <a:off x="838200" y="1930400"/>
            <a:ext cx="9044887" cy="3800474"/>
          </a:xfrm>
        </p:spPr>
        <p:txBody>
          <a:bodyPr>
            <a:noAutofit/>
          </a:bodyPr>
          <a:lstStyle/>
          <a:p>
            <a:pPr marL="0" indent="0">
              <a:buFont typeface="Arial" panose="020B0604020202020204" pitchFamily="34" charset="0"/>
              <a:buNone/>
            </a:pPr>
            <a:r>
              <a:rPr lang="en-US" b="1" u="sng" dirty="0">
                <a:solidFill>
                  <a:schemeClr val="bg1">
                    <a:lumMod val="10000"/>
                  </a:schemeClr>
                </a:solidFill>
              </a:rPr>
              <a:t>Machine Translation:</a:t>
            </a:r>
          </a:p>
          <a:p>
            <a:r>
              <a:rPr lang="en-US" sz="2400" dirty="0" smtClean="0">
                <a:solidFill>
                  <a:srgbClr val="000000"/>
                </a:solidFill>
              </a:rPr>
              <a:t>It </a:t>
            </a:r>
            <a:r>
              <a:rPr lang="en-US" sz="2400" dirty="0">
                <a:solidFill>
                  <a:srgbClr val="000000"/>
                </a:solidFill>
              </a:rPr>
              <a:t>is automated translation by computer software. Users input text in their source language and select their target language. The MT engine then generates the desired translation. Machine translation can be used to translate large volumes of text quickly</a:t>
            </a:r>
          </a:p>
          <a:p>
            <a:pPr marL="0" indent="0">
              <a:buFont typeface="Arial" panose="020B0604020202020204" pitchFamily="34" charset="0"/>
              <a:buNone/>
            </a:pPr>
            <a:r>
              <a:rPr lang="en-US" sz="2400" dirty="0">
                <a:solidFill>
                  <a:srgbClr val="000000"/>
                </a:solidFill>
              </a:rPr>
              <a:t> </a:t>
            </a:r>
            <a:r>
              <a:rPr lang="en-US" b="1" u="sng" dirty="0">
                <a:solidFill>
                  <a:schemeClr val="bg1">
                    <a:lumMod val="10000"/>
                  </a:schemeClr>
                </a:solidFill>
              </a:rPr>
              <a:t>Question Answering :</a:t>
            </a:r>
          </a:p>
          <a:p>
            <a:r>
              <a:rPr lang="en-US" sz="2400" dirty="0" smtClean="0">
                <a:solidFill>
                  <a:srgbClr val="000000"/>
                </a:solidFill>
              </a:rPr>
              <a:t>It </a:t>
            </a:r>
            <a:r>
              <a:rPr lang="en-US" sz="2400" dirty="0">
                <a:solidFill>
                  <a:srgbClr val="000000"/>
                </a:solidFill>
              </a:rPr>
              <a:t>is a subfield of NLP and speech recognition that uses NLU to help computers automatically understand natural language </a:t>
            </a:r>
            <a:r>
              <a:rPr lang="en-US" sz="2400" dirty="0" smtClean="0">
                <a:solidFill>
                  <a:srgbClr val="000000"/>
                </a:solidFill>
              </a:rPr>
              <a:t>questions.</a:t>
            </a:r>
          </a:p>
          <a:p>
            <a:r>
              <a:rPr lang="en-US" sz="2400" dirty="0" smtClean="0">
                <a:solidFill>
                  <a:srgbClr val="000000"/>
                </a:solidFill>
              </a:rPr>
              <a:t>The </a:t>
            </a:r>
            <a:r>
              <a:rPr lang="en-US" sz="2400" dirty="0">
                <a:solidFill>
                  <a:srgbClr val="000000"/>
                </a:solidFill>
              </a:rPr>
              <a:t>goal of question answering is to give the user response in their natural language so that user can understand.</a:t>
            </a: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53916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76ED8-7692-43C7-BBFB-942954F7EC1A}"/>
              </a:ext>
            </a:extLst>
          </p:cNvPr>
          <p:cNvSpPr>
            <a:spLocks noGrp="1"/>
          </p:cNvSpPr>
          <p:nvPr>
            <p:ph type="title"/>
          </p:nvPr>
        </p:nvSpPr>
        <p:spPr>
          <a:xfrm>
            <a:off x="767751" y="4048781"/>
            <a:ext cx="10843224" cy="542270"/>
          </a:xfrm>
        </p:spPr>
        <p:txBody>
          <a:bodyPr>
            <a:noAutofit/>
          </a:bodyPr>
          <a:lstStyle/>
          <a:p>
            <a:r>
              <a:rPr lang="en-US" sz="3600" b="1" i="0" u="sng" dirty="0">
                <a:solidFill>
                  <a:schemeClr val="tx1">
                    <a:lumMod val="75000"/>
                    <a:lumOff val="25000"/>
                  </a:schemeClr>
                </a:solidFill>
                <a:effectLst/>
                <a:latin typeface="+mn-lt"/>
              </a:rPr>
              <a:t/>
            </a:r>
            <a:br>
              <a:rPr lang="en-US" sz="3600" b="1" i="0" u="sng" dirty="0">
                <a:solidFill>
                  <a:schemeClr val="tx1">
                    <a:lumMod val="75000"/>
                    <a:lumOff val="25000"/>
                  </a:schemeClr>
                </a:solidFill>
                <a:effectLst/>
                <a:latin typeface="+mn-lt"/>
              </a:rPr>
            </a:br>
            <a:r>
              <a:rPr lang="en-US" sz="3600" b="1" i="0" u="sng" dirty="0" smtClean="0">
                <a:solidFill>
                  <a:schemeClr val="tx1">
                    <a:lumMod val="75000"/>
                    <a:lumOff val="25000"/>
                  </a:schemeClr>
                </a:solidFill>
                <a:effectLst/>
                <a:latin typeface="+mn-lt"/>
              </a:rPr>
              <a:t>NATURAL LANGUAGE PROCESSING</a:t>
            </a:r>
            <a:r>
              <a:rPr lang="en-US" sz="3600" b="1" i="0" u="sng" dirty="0">
                <a:solidFill>
                  <a:schemeClr val="tx1">
                    <a:lumMod val="75000"/>
                    <a:lumOff val="25000"/>
                  </a:schemeClr>
                </a:solidFill>
                <a:effectLst/>
                <a:latin typeface="+mn-lt"/>
              </a:rPr>
              <a:t/>
            </a:r>
            <a:br>
              <a:rPr lang="en-US" sz="3600" b="1" i="0" u="sng" dirty="0">
                <a:solidFill>
                  <a:schemeClr val="tx1">
                    <a:lumMod val="75000"/>
                    <a:lumOff val="25000"/>
                  </a:schemeClr>
                </a:solidFill>
                <a:effectLst/>
                <a:latin typeface="+mn-lt"/>
              </a:rPr>
            </a:br>
            <a:endParaRPr lang="en-IN" sz="3600" u="sng" dirty="0">
              <a:solidFill>
                <a:schemeClr val="tx1">
                  <a:lumMod val="75000"/>
                  <a:lumOff val="25000"/>
                </a:schemeClr>
              </a:solidFill>
              <a:latin typeface="+mn-lt"/>
            </a:endParaRPr>
          </a:p>
        </p:txBody>
      </p:sp>
    </p:spTree>
    <p:extLst>
      <p:ext uri="{BB962C8B-B14F-4D97-AF65-F5344CB8AC3E}">
        <p14:creationId xmlns:p14="http://schemas.microsoft.com/office/powerpoint/2010/main" xmlns="" val="105395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9416F-4594-471E-B3AE-C36F4B4138EB}"/>
              </a:ext>
            </a:extLst>
          </p:cNvPr>
          <p:cNvSpPr>
            <a:spLocks noGrp="1"/>
          </p:cNvSpPr>
          <p:nvPr>
            <p:ph type="title"/>
          </p:nvPr>
        </p:nvSpPr>
        <p:spPr>
          <a:xfrm>
            <a:off x="269399" y="1288256"/>
            <a:ext cx="10827226" cy="485775"/>
          </a:xfrm>
        </p:spPr>
        <p:txBody>
          <a:bodyPr>
            <a:noAutofit/>
          </a:bodyPr>
          <a:lstStyle/>
          <a:p>
            <a:pPr algn="ctr"/>
            <a:r>
              <a:rPr lang="en-US" sz="3200" dirty="0">
                <a:solidFill>
                  <a:schemeClr val="tx1">
                    <a:lumMod val="75000"/>
                    <a:lumOff val="25000"/>
                  </a:schemeClr>
                </a:solidFill>
                <a:latin typeface="Arial Narrow" panose="020B0606020202030204" pitchFamily="34" charset="0"/>
              </a:rPr>
              <a:t>STEPS OF NATURAL LANGUAGE UNDERSTANDING</a:t>
            </a:r>
            <a:endParaRPr lang="en-IN" sz="3200" dirty="0">
              <a:solidFill>
                <a:schemeClr val="tx1">
                  <a:lumMod val="75000"/>
                  <a:lumOff val="25000"/>
                </a:schemeClr>
              </a:solidFill>
              <a:latin typeface="Arial Narrow" panose="020B0606020202030204" pitchFamily="34" charset="0"/>
            </a:endParaRPr>
          </a:p>
        </p:txBody>
      </p:sp>
      <p:pic>
        <p:nvPicPr>
          <p:cNvPr id="4" name="Picture 2" descr="NLP | Natural Language Processing Tutorial - Tutorial And Example">
            <a:extLst>
              <a:ext uri="{FF2B5EF4-FFF2-40B4-BE49-F238E27FC236}">
                <a16:creationId xmlns:a16="http://schemas.microsoft.com/office/drawing/2014/main" xmlns="" id="{5C31D127-9B28-4185-87F2-4020034544E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50000"/>
          <a:stretch/>
        </p:blipFill>
        <p:spPr bwMode="auto">
          <a:xfrm>
            <a:off x="1198254" y="1924050"/>
            <a:ext cx="8402946" cy="37909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67409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A9357-C714-4FA8-98C1-51677705AF62}"/>
              </a:ext>
            </a:extLst>
          </p:cNvPr>
          <p:cNvSpPr>
            <a:spLocks noGrp="1"/>
          </p:cNvSpPr>
          <p:nvPr>
            <p:ph type="title"/>
          </p:nvPr>
        </p:nvSpPr>
        <p:spPr>
          <a:xfrm>
            <a:off x="466725" y="759126"/>
            <a:ext cx="10029825" cy="655606"/>
          </a:xfrm>
        </p:spPr>
        <p:txBody>
          <a:bodyPr>
            <a:noAutofit/>
          </a:bodyPr>
          <a:lstStyle/>
          <a:p>
            <a:pPr algn="ctr"/>
            <a:r>
              <a:rPr lang="en-US" sz="2400" dirty="0">
                <a:solidFill>
                  <a:schemeClr val="tx1">
                    <a:lumMod val="75000"/>
                    <a:lumOff val="25000"/>
                  </a:schemeClr>
                </a:solidFill>
                <a:latin typeface="+mn-lt"/>
              </a:rPr>
              <a:t/>
            </a:r>
            <a:br>
              <a:rPr lang="en-US" sz="2400" dirty="0">
                <a:solidFill>
                  <a:schemeClr val="tx1">
                    <a:lumMod val="75000"/>
                    <a:lumOff val="25000"/>
                  </a:schemeClr>
                </a:solidFill>
                <a:latin typeface="+mn-lt"/>
              </a:rPr>
            </a:br>
            <a:r>
              <a:rPr lang="en-IN" sz="2400" dirty="0">
                <a:solidFill>
                  <a:schemeClr val="tx1">
                    <a:lumMod val="75000"/>
                    <a:lumOff val="25000"/>
                  </a:schemeClr>
                </a:solidFill>
                <a:latin typeface="+mn-lt"/>
              </a:rPr>
              <a:t/>
            </a:r>
            <a:br>
              <a:rPr lang="en-IN" sz="2400" dirty="0">
                <a:solidFill>
                  <a:schemeClr val="tx1">
                    <a:lumMod val="75000"/>
                    <a:lumOff val="25000"/>
                  </a:schemeClr>
                </a:solidFill>
                <a:latin typeface="+mn-lt"/>
              </a:rPr>
            </a:br>
            <a:r>
              <a:rPr lang="en-IN" sz="2400" dirty="0">
                <a:solidFill>
                  <a:schemeClr val="tx1">
                    <a:lumMod val="75000"/>
                    <a:lumOff val="25000"/>
                  </a:schemeClr>
                </a:solidFill>
                <a:latin typeface="+mn-lt"/>
              </a:rPr>
              <a:t>   </a:t>
            </a:r>
            <a:r>
              <a:rPr lang="en-IN" sz="2400" dirty="0" smtClean="0">
                <a:solidFill>
                  <a:schemeClr val="tx1">
                    <a:lumMod val="75000"/>
                    <a:lumOff val="25000"/>
                  </a:schemeClr>
                </a:solidFill>
                <a:latin typeface="+mn-lt"/>
              </a:rPr>
              <a:t>WHAT ARE THE </a:t>
            </a:r>
            <a:r>
              <a:rPr lang="en-US" sz="2400" dirty="0" smtClean="0">
                <a:solidFill>
                  <a:schemeClr val="tx1">
                    <a:lumMod val="75000"/>
                    <a:lumOff val="25000"/>
                  </a:schemeClr>
                </a:solidFill>
                <a:latin typeface="+mn-lt"/>
              </a:rPr>
              <a:t>STEPS </a:t>
            </a:r>
            <a:r>
              <a:rPr lang="en-US" sz="2400" dirty="0">
                <a:solidFill>
                  <a:schemeClr val="tx1">
                    <a:lumMod val="75000"/>
                    <a:lumOff val="25000"/>
                  </a:schemeClr>
                </a:solidFill>
                <a:latin typeface="+mn-lt"/>
              </a:rPr>
              <a:t>OF NATURAL LANGUAGE </a:t>
            </a:r>
            <a:r>
              <a:rPr lang="en-US" sz="2400" dirty="0" smtClean="0">
                <a:solidFill>
                  <a:schemeClr val="tx1">
                    <a:lumMod val="75000"/>
                    <a:lumOff val="25000"/>
                  </a:schemeClr>
                </a:solidFill>
                <a:latin typeface="+mn-lt"/>
              </a:rPr>
              <a:t>UNDERSTANDING ?</a:t>
            </a:r>
            <a:r>
              <a:rPr lang="en-IN" sz="2400" dirty="0">
                <a:solidFill>
                  <a:schemeClr val="tx1">
                    <a:lumMod val="75000"/>
                    <a:lumOff val="25000"/>
                  </a:schemeClr>
                </a:solidFill>
                <a:latin typeface="+mn-lt"/>
              </a:rPr>
              <a:t/>
            </a:r>
            <a:br>
              <a:rPr lang="en-IN" sz="2400" dirty="0">
                <a:solidFill>
                  <a:schemeClr val="tx1">
                    <a:lumMod val="75000"/>
                    <a:lumOff val="25000"/>
                  </a:schemeClr>
                </a:solidFill>
                <a:latin typeface="+mn-lt"/>
              </a:rPr>
            </a:br>
            <a:r>
              <a:rPr lang="en-IN" sz="2400" dirty="0">
                <a:solidFill>
                  <a:schemeClr val="tx1">
                    <a:lumMod val="75000"/>
                    <a:lumOff val="25000"/>
                  </a:schemeClr>
                </a:solidFill>
                <a:latin typeface="+mn-lt"/>
              </a:rPr>
              <a:t/>
            </a:r>
            <a:br>
              <a:rPr lang="en-IN" sz="2400" dirty="0">
                <a:solidFill>
                  <a:schemeClr val="tx1">
                    <a:lumMod val="75000"/>
                    <a:lumOff val="25000"/>
                  </a:schemeClr>
                </a:solidFill>
                <a:latin typeface="+mn-lt"/>
              </a:rPr>
            </a:br>
            <a:endParaRPr lang="en-IN" sz="24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9F0BA739-C246-4F3F-AFBB-8816A0BE11F4}"/>
              </a:ext>
            </a:extLst>
          </p:cNvPr>
          <p:cNvSpPr>
            <a:spLocks noGrp="1"/>
          </p:cNvSpPr>
          <p:nvPr>
            <p:ph sz="quarter" idx="13"/>
          </p:nvPr>
        </p:nvSpPr>
        <p:spPr>
          <a:xfrm>
            <a:off x="904875" y="1968497"/>
            <a:ext cx="8915401" cy="3957638"/>
          </a:xfrm>
        </p:spPr>
        <p:txBody>
          <a:bodyPr>
            <a:noAutofit/>
          </a:bodyPr>
          <a:lstStyle/>
          <a:p>
            <a:pPr marL="0" indent="0">
              <a:lnSpc>
                <a:spcPct val="80000"/>
              </a:lnSpc>
              <a:buNone/>
            </a:pPr>
            <a:endParaRPr lang="en-US" sz="2400" dirty="0">
              <a:solidFill>
                <a:schemeClr val="bg2">
                  <a:lumMod val="10000"/>
                </a:schemeClr>
              </a:solidFill>
            </a:endParaRPr>
          </a:p>
          <a:p>
            <a:pPr marL="0" indent="0">
              <a:lnSpc>
                <a:spcPct val="80000"/>
              </a:lnSpc>
              <a:buNone/>
            </a:pPr>
            <a:endParaRPr lang="en-US" sz="2400" dirty="0">
              <a:solidFill>
                <a:schemeClr val="bg2">
                  <a:lumMod val="10000"/>
                </a:schemeClr>
              </a:solidFill>
            </a:endParaRPr>
          </a:p>
          <a:p>
            <a:pPr marL="0" indent="0">
              <a:lnSpc>
                <a:spcPct val="80000"/>
              </a:lnSpc>
              <a:buNone/>
            </a:pPr>
            <a:endParaRPr lang="en-US" sz="2400" dirty="0">
              <a:solidFill>
                <a:schemeClr val="bg2">
                  <a:lumMod val="10000"/>
                </a:schemeClr>
              </a:solidFill>
            </a:endParaRPr>
          </a:p>
          <a:p>
            <a:pPr marL="0" indent="0">
              <a:lnSpc>
                <a:spcPct val="80000"/>
              </a:lnSpc>
              <a:buNone/>
            </a:pPr>
            <a:endParaRPr lang="en-US" sz="2400" dirty="0">
              <a:solidFill>
                <a:schemeClr val="bg2">
                  <a:lumMod val="10000"/>
                </a:schemeClr>
              </a:solidFill>
            </a:endParaRPr>
          </a:p>
          <a:p>
            <a:pPr marL="0" indent="0">
              <a:lnSpc>
                <a:spcPct val="80000"/>
              </a:lnSpc>
              <a:buNone/>
            </a:pPr>
            <a:r>
              <a:rPr lang="en-US" b="1" dirty="0">
                <a:solidFill>
                  <a:schemeClr val="bg1">
                    <a:lumMod val="10000"/>
                  </a:schemeClr>
                </a:solidFill>
              </a:rPr>
              <a:t>Lexical ambiguity</a:t>
            </a:r>
          </a:p>
          <a:p>
            <a:pPr>
              <a:lnSpc>
                <a:spcPct val="80000"/>
              </a:lnSpc>
            </a:pPr>
            <a:r>
              <a:rPr lang="en-US" sz="2400" dirty="0" smtClean="0">
                <a:solidFill>
                  <a:schemeClr val="bg2">
                    <a:lumMod val="10000"/>
                  </a:schemeClr>
                </a:solidFill>
              </a:rPr>
              <a:t>Lexical </a:t>
            </a:r>
            <a:r>
              <a:rPr lang="en-US" sz="2400" dirty="0">
                <a:solidFill>
                  <a:schemeClr val="bg2">
                    <a:lumMod val="10000"/>
                  </a:schemeClr>
                </a:solidFill>
              </a:rPr>
              <a:t>ambiguity arises when there is  presence of two or more possible meanings for a single word.</a:t>
            </a:r>
          </a:p>
          <a:p>
            <a:pPr marL="0" indent="0">
              <a:lnSpc>
                <a:spcPct val="80000"/>
              </a:lnSpc>
              <a:buNone/>
            </a:pPr>
            <a:r>
              <a:rPr lang="en-US" b="1" dirty="0">
                <a:solidFill>
                  <a:schemeClr val="bg1">
                    <a:lumMod val="10000"/>
                  </a:schemeClr>
                </a:solidFill>
              </a:rPr>
              <a:t>Syntactical ambiguity </a:t>
            </a:r>
          </a:p>
          <a:p>
            <a:pPr>
              <a:lnSpc>
                <a:spcPct val="80000"/>
              </a:lnSpc>
            </a:pPr>
            <a:r>
              <a:rPr lang="en-US" sz="2400" dirty="0" smtClean="0">
                <a:solidFill>
                  <a:schemeClr val="bg2">
                    <a:lumMod val="10000"/>
                  </a:schemeClr>
                </a:solidFill>
              </a:rPr>
              <a:t>Syntactic </a:t>
            </a:r>
            <a:r>
              <a:rPr lang="en-US" sz="2400" dirty="0">
                <a:solidFill>
                  <a:schemeClr val="bg2">
                    <a:lumMod val="10000"/>
                  </a:schemeClr>
                </a:solidFill>
              </a:rPr>
              <a:t>ambiguity arises whenever a sentence can be understood as having more than one distinct meanings in a sequence of words. . It is also termed as grammatical ambiguity.</a:t>
            </a:r>
          </a:p>
          <a:p>
            <a:pPr marL="0" indent="0">
              <a:lnSpc>
                <a:spcPct val="80000"/>
              </a:lnSpc>
              <a:buNone/>
            </a:pPr>
            <a:r>
              <a:rPr lang="en-US" b="1" dirty="0">
                <a:solidFill>
                  <a:schemeClr val="bg1">
                    <a:lumMod val="10000"/>
                  </a:schemeClr>
                </a:solidFill>
              </a:rPr>
              <a:t>Referential ambiguity</a:t>
            </a:r>
          </a:p>
          <a:p>
            <a:pPr>
              <a:lnSpc>
                <a:spcPct val="80000"/>
              </a:lnSpc>
            </a:pPr>
            <a:r>
              <a:rPr lang="en-US" sz="2400" dirty="0" smtClean="0">
                <a:solidFill>
                  <a:schemeClr val="bg2">
                    <a:lumMod val="10000"/>
                  </a:schemeClr>
                </a:solidFill>
              </a:rPr>
              <a:t>Referential </a:t>
            </a:r>
            <a:r>
              <a:rPr lang="en-US" sz="2400" dirty="0">
                <a:solidFill>
                  <a:schemeClr val="bg2">
                    <a:lumMod val="10000"/>
                  </a:schemeClr>
                </a:solidFill>
              </a:rPr>
              <a:t>ambiguity arises whenever readers or listeners are unable understand whom they are actually referring to out of multiple candidates.</a:t>
            </a:r>
          </a:p>
          <a:p>
            <a:pPr>
              <a:lnSpc>
                <a:spcPct val="80000"/>
              </a:lnSpc>
            </a:pPr>
            <a:endParaRPr lang="en-IN" sz="2400" dirty="0">
              <a:solidFill>
                <a:schemeClr val="bg2">
                  <a:lumMod val="10000"/>
                </a:schemeClr>
              </a:solidFill>
            </a:endParaRPr>
          </a:p>
          <a:p>
            <a:pPr marL="0" indent="0">
              <a:lnSpc>
                <a:spcPct val="80000"/>
              </a:lnSpc>
              <a:buNone/>
            </a:pPr>
            <a:endParaRPr lang="en-US" sz="2400" dirty="0">
              <a:solidFill>
                <a:schemeClr val="bg2">
                  <a:lumMod val="10000"/>
                </a:schemeClr>
              </a:solidFill>
            </a:endParaRPr>
          </a:p>
          <a:p>
            <a:pPr marL="0" indent="0">
              <a:lnSpc>
                <a:spcPct val="80000"/>
              </a:lnSpc>
              <a:buNone/>
            </a:pPr>
            <a:endParaRPr lang="en-US" sz="2400" dirty="0">
              <a:solidFill>
                <a:schemeClr val="bg2">
                  <a:lumMod val="10000"/>
                </a:schemeClr>
              </a:solidFill>
            </a:endParaRPr>
          </a:p>
          <a:p>
            <a:pPr marL="0" indent="0">
              <a:lnSpc>
                <a:spcPct val="80000"/>
              </a:lnSpc>
              <a:buNone/>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320291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2F68C-85D6-48D7-B893-A30E19773491}"/>
              </a:ext>
            </a:extLst>
          </p:cNvPr>
          <p:cNvSpPr>
            <a:spLocks noGrp="1"/>
          </p:cNvSpPr>
          <p:nvPr>
            <p:ph type="title"/>
          </p:nvPr>
        </p:nvSpPr>
        <p:spPr>
          <a:xfrm>
            <a:off x="552451" y="1181101"/>
            <a:ext cx="9625912" cy="509588"/>
          </a:xfrm>
        </p:spPr>
        <p:txBody>
          <a:bodyPr>
            <a:noAutofit/>
          </a:bodyPr>
          <a:lstStyle/>
          <a:p>
            <a:pPr algn="ctr"/>
            <a:r>
              <a:rPr lang="en-US" sz="2800" dirty="0">
                <a:solidFill>
                  <a:schemeClr val="tx1">
                    <a:lumMod val="75000"/>
                    <a:lumOff val="25000"/>
                  </a:schemeClr>
                </a:solidFill>
                <a:latin typeface="+mn-lt"/>
              </a:rPr>
              <a:t/>
            </a:r>
            <a:br>
              <a:rPr lang="en-US" sz="2800" dirty="0">
                <a:solidFill>
                  <a:schemeClr val="tx1">
                    <a:lumMod val="75000"/>
                    <a:lumOff val="25000"/>
                  </a:schemeClr>
                </a:solidFill>
                <a:latin typeface="+mn-lt"/>
              </a:rPr>
            </a:br>
            <a:r>
              <a:rPr lang="en-US" sz="2800" dirty="0" smtClean="0">
                <a:solidFill>
                  <a:schemeClr val="tx1">
                    <a:lumMod val="75000"/>
                    <a:lumOff val="25000"/>
                  </a:schemeClr>
                </a:solidFill>
                <a:latin typeface="+mn-lt"/>
              </a:rPr>
              <a:t>WHAT IS NATURAL </a:t>
            </a:r>
            <a:r>
              <a:rPr lang="en-US" sz="2800" dirty="0">
                <a:solidFill>
                  <a:schemeClr val="tx1">
                    <a:lumMod val="75000"/>
                    <a:lumOff val="25000"/>
                  </a:schemeClr>
                </a:solidFill>
                <a:latin typeface="+mn-lt"/>
              </a:rPr>
              <a:t>LANGUAGE GENERATION (NLG</a:t>
            </a:r>
            <a:r>
              <a:rPr lang="en-US" sz="2800" dirty="0" smtClean="0">
                <a:solidFill>
                  <a:schemeClr val="tx1">
                    <a:lumMod val="75000"/>
                    <a:lumOff val="25000"/>
                  </a:schemeClr>
                </a:solidFill>
                <a:latin typeface="+mn-lt"/>
              </a:rPr>
              <a:t>) ?  </a:t>
            </a:r>
            <a:r>
              <a:rPr lang="en-US" sz="2800" dirty="0">
                <a:solidFill>
                  <a:schemeClr val="tx1">
                    <a:lumMod val="75000"/>
                    <a:lumOff val="25000"/>
                  </a:schemeClr>
                </a:solidFill>
                <a:latin typeface="+mn-lt"/>
              </a:rPr>
              <a:t/>
            </a:r>
            <a:br>
              <a:rPr lang="en-US" sz="2800" dirty="0">
                <a:solidFill>
                  <a:schemeClr val="tx1">
                    <a:lumMod val="75000"/>
                    <a:lumOff val="25000"/>
                  </a:schemeClr>
                </a:solidFill>
                <a:latin typeface="+mn-lt"/>
              </a:rPr>
            </a:br>
            <a:r>
              <a:rPr lang="en-US" sz="2800" dirty="0">
                <a:solidFill>
                  <a:schemeClr val="tx1">
                    <a:lumMod val="75000"/>
                    <a:lumOff val="25000"/>
                  </a:schemeClr>
                </a:solidFill>
                <a:latin typeface="+mn-lt"/>
              </a:rPr>
              <a:t> </a:t>
            </a:r>
            <a:endParaRPr lang="en-IN" sz="28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8503A17F-CFE8-42A9-8A9F-F5786518FFEB}"/>
              </a:ext>
            </a:extLst>
          </p:cNvPr>
          <p:cNvSpPr>
            <a:spLocks noGrp="1"/>
          </p:cNvSpPr>
          <p:nvPr>
            <p:ph sz="quarter" idx="13"/>
          </p:nvPr>
        </p:nvSpPr>
        <p:spPr>
          <a:xfrm>
            <a:off x="847725" y="2092325"/>
            <a:ext cx="9044887" cy="2403475"/>
          </a:xfrm>
        </p:spPr>
        <p:txBody>
          <a:bodyPr>
            <a:noAutofit/>
          </a:bodyPr>
          <a:lstStyle/>
          <a:p>
            <a:pPr marL="0" indent="0">
              <a:buNone/>
            </a:pPr>
            <a:endParaRPr lang="en-US" sz="2400" dirty="0">
              <a:solidFill>
                <a:schemeClr val="bg2">
                  <a:lumMod val="10000"/>
                </a:schemeClr>
              </a:solidFill>
            </a:endParaRPr>
          </a:p>
          <a:p>
            <a:pPr marL="0" indent="0">
              <a:lnSpc>
                <a:spcPct val="110000"/>
              </a:lnSpc>
              <a:buNone/>
            </a:pPr>
            <a:r>
              <a:rPr lang="en-US" sz="2400" dirty="0">
                <a:solidFill>
                  <a:schemeClr val="bg2">
                    <a:lumMod val="10000"/>
                  </a:schemeClr>
                </a:solidFill>
              </a:rPr>
              <a:t> </a:t>
            </a:r>
          </a:p>
          <a:p>
            <a:pPr>
              <a:lnSpc>
                <a:spcPct val="110000"/>
              </a:lnSpc>
            </a:pPr>
            <a:r>
              <a:rPr lang="en-US" sz="2400" dirty="0">
                <a:solidFill>
                  <a:schemeClr val="bg2">
                    <a:lumMod val="10000"/>
                  </a:schemeClr>
                </a:solidFill>
              </a:rPr>
              <a:t>Natural Language Generation is a branch of Artificial Intelligence (AI) that generates language as an output on the basis of input data. </a:t>
            </a:r>
          </a:p>
          <a:p>
            <a:pPr>
              <a:lnSpc>
                <a:spcPct val="110000"/>
              </a:lnSpc>
            </a:pPr>
            <a:r>
              <a:rPr lang="en-US" sz="2400" dirty="0" smtClean="0">
                <a:solidFill>
                  <a:schemeClr val="bg2">
                    <a:lumMod val="10000"/>
                  </a:schemeClr>
                </a:solidFill>
              </a:rPr>
              <a:t>NLG </a:t>
            </a:r>
            <a:r>
              <a:rPr lang="en-US" sz="2400" dirty="0">
                <a:solidFill>
                  <a:schemeClr val="bg2">
                    <a:lumMod val="10000"/>
                  </a:schemeClr>
                </a:solidFill>
              </a:rPr>
              <a:t>is one of the fastest growing technologies.</a:t>
            </a:r>
          </a:p>
          <a:p>
            <a:pPr>
              <a:lnSpc>
                <a:spcPct val="110000"/>
              </a:lnSpc>
            </a:pPr>
            <a:r>
              <a:rPr lang="en-US" sz="2400" dirty="0" smtClean="0">
                <a:solidFill>
                  <a:schemeClr val="bg2">
                    <a:lumMod val="10000"/>
                  </a:schemeClr>
                </a:solidFill>
              </a:rPr>
              <a:t>It </a:t>
            </a:r>
            <a:r>
              <a:rPr lang="en-US" sz="2400" dirty="0">
                <a:solidFill>
                  <a:schemeClr val="bg2">
                    <a:lumMod val="10000"/>
                  </a:schemeClr>
                </a:solidFill>
              </a:rPr>
              <a:t>transforms structured data into natural language.</a:t>
            </a:r>
          </a:p>
          <a:p>
            <a:pPr marL="0" indent="0">
              <a:buNone/>
            </a:pPr>
            <a:endParaRPr lang="en-US" sz="2400" dirty="0">
              <a:solidFill>
                <a:schemeClr val="bg2">
                  <a:lumMod val="10000"/>
                </a:schemeClr>
              </a:solidFill>
            </a:endParaRPr>
          </a:p>
          <a:p>
            <a:endParaRPr lang="en-US" sz="2400" dirty="0">
              <a:solidFill>
                <a:schemeClr val="bg2">
                  <a:lumMod val="10000"/>
                </a:schemeClr>
              </a:solidFill>
            </a:endParaRPr>
          </a:p>
          <a:p>
            <a:pPr>
              <a:lnSpc>
                <a:spcPct val="100000"/>
              </a:lnSpc>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78262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B7ABE-29BE-41E8-BE62-2FFAF453C68B}"/>
              </a:ext>
            </a:extLst>
          </p:cNvPr>
          <p:cNvSpPr>
            <a:spLocks noGrp="1"/>
          </p:cNvSpPr>
          <p:nvPr>
            <p:ph type="title"/>
          </p:nvPr>
        </p:nvSpPr>
        <p:spPr>
          <a:xfrm>
            <a:off x="647117" y="1267619"/>
            <a:ext cx="10020883" cy="633413"/>
          </a:xfrm>
        </p:spPr>
        <p:txBody>
          <a:bodyPr>
            <a:noAutofit/>
          </a:bodyPr>
          <a:lstStyle/>
          <a:p>
            <a:pPr algn="ctr"/>
            <a:r>
              <a:rPr lang="en-IN" sz="3600" dirty="0">
                <a:solidFill>
                  <a:schemeClr val="tx1">
                    <a:lumMod val="75000"/>
                    <a:lumOff val="25000"/>
                  </a:schemeClr>
                </a:solidFill>
                <a:latin typeface="+mn-lt"/>
              </a:rPr>
              <a:t/>
            </a:r>
            <a:br>
              <a:rPr lang="en-IN" sz="3600" dirty="0">
                <a:solidFill>
                  <a:schemeClr val="tx1">
                    <a:lumMod val="75000"/>
                    <a:lumOff val="25000"/>
                  </a:schemeClr>
                </a:solidFill>
                <a:latin typeface="+mn-lt"/>
              </a:rPr>
            </a:br>
            <a:r>
              <a:rPr lang="en-IN" sz="3600" dirty="0">
                <a:solidFill>
                  <a:schemeClr val="tx1">
                    <a:lumMod val="75000"/>
                    <a:lumOff val="25000"/>
                  </a:schemeClr>
                </a:solidFill>
                <a:latin typeface="+mn-lt"/>
              </a:rPr>
              <a:t>NATURAL LANGUAGE GENERATION EXAMPLES</a:t>
            </a:r>
            <a:br>
              <a:rPr lang="en-IN" sz="3600" dirty="0">
                <a:solidFill>
                  <a:schemeClr val="tx1">
                    <a:lumMod val="75000"/>
                    <a:lumOff val="25000"/>
                  </a:schemeClr>
                </a:solidFill>
                <a:latin typeface="+mn-lt"/>
              </a:rPr>
            </a:b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0B5559CD-4FD4-4DB0-B2A7-545214BA2966}"/>
              </a:ext>
            </a:extLst>
          </p:cNvPr>
          <p:cNvSpPr>
            <a:spLocks noGrp="1"/>
          </p:cNvSpPr>
          <p:nvPr>
            <p:ph sz="quarter" idx="13"/>
          </p:nvPr>
        </p:nvSpPr>
        <p:spPr>
          <a:xfrm>
            <a:off x="793630" y="2182019"/>
            <a:ext cx="9183807" cy="3142456"/>
          </a:xfrm>
        </p:spPr>
        <p:txBody>
          <a:bodyPr>
            <a:noAutofit/>
          </a:bodyPr>
          <a:lstStyle/>
          <a:p>
            <a:pPr marL="0" indent="0">
              <a:buNone/>
            </a:pPr>
            <a:r>
              <a:rPr lang="en-IN" sz="2400" dirty="0">
                <a:solidFill>
                  <a:schemeClr val="bg2">
                    <a:lumMod val="10000"/>
                  </a:schemeClr>
                </a:solidFill>
              </a:rPr>
              <a:t> </a:t>
            </a:r>
          </a:p>
          <a:p>
            <a:pPr marL="0" indent="0">
              <a:buNone/>
            </a:pPr>
            <a:endParaRPr lang="en-IN" sz="2400" b="1" i="0" dirty="0">
              <a:solidFill>
                <a:schemeClr val="bg2">
                  <a:lumMod val="10000"/>
                </a:schemeClr>
              </a:solidFill>
              <a:effectLst/>
            </a:endParaRPr>
          </a:p>
          <a:p>
            <a:pPr marL="0" indent="0">
              <a:buNone/>
            </a:pPr>
            <a:endParaRPr lang="en-IN" sz="2400" b="1" dirty="0">
              <a:solidFill>
                <a:schemeClr val="bg2">
                  <a:lumMod val="10000"/>
                </a:schemeClr>
              </a:solidFill>
            </a:endParaRPr>
          </a:p>
          <a:p>
            <a:pPr marL="0" indent="0">
              <a:buNone/>
            </a:pPr>
            <a:r>
              <a:rPr lang="en-IN" sz="3200" b="1" i="0" dirty="0">
                <a:solidFill>
                  <a:schemeClr val="bg1">
                    <a:lumMod val="25000"/>
                  </a:schemeClr>
                </a:solidFill>
                <a:effectLst/>
              </a:rPr>
              <a:t>Content Creation at Scale</a:t>
            </a:r>
          </a:p>
          <a:p>
            <a:r>
              <a:rPr lang="en-US" sz="2400" b="0" i="0" dirty="0" smtClean="0">
                <a:solidFill>
                  <a:srgbClr val="000000"/>
                </a:solidFill>
                <a:effectLst/>
              </a:rPr>
              <a:t>One </a:t>
            </a:r>
            <a:r>
              <a:rPr lang="en-US" sz="2400" b="0" i="0" dirty="0">
                <a:solidFill>
                  <a:srgbClr val="000000"/>
                </a:solidFill>
                <a:effectLst/>
              </a:rPr>
              <a:t>familiar example of this is Google smart compose, which suggests words as you write sentences </a:t>
            </a:r>
            <a:r>
              <a:rPr lang="en-US" sz="2400" b="0" i="0" dirty="0" smtClean="0">
                <a:solidFill>
                  <a:srgbClr val="000000"/>
                </a:solidFill>
                <a:effectLst/>
              </a:rPr>
              <a:t>.</a:t>
            </a:r>
          </a:p>
          <a:p>
            <a:r>
              <a:rPr lang="en-US" sz="2400" b="0" i="0" dirty="0" smtClean="0">
                <a:solidFill>
                  <a:srgbClr val="000000"/>
                </a:solidFill>
                <a:effectLst/>
              </a:rPr>
              <a:t>In </a:t>
            </a:r>
            <a:r>
              <a:rPr lang="en-US" sz="2400" b="0" i="0" dirty="0">
                <a:solidFill>
                  <a:srgbClr val="000000"/>
                </a:solidFill>
                <a:effectLst/>
              </a:rPr>
              <a:t>2020, online children’s clothing dealer </a:t>
            </a:r>
            <a:r>
              <a:rPr lang="en-US" sz="2400" b="0" i="0" dirty="0">
                <a:solidFill>
                  <a:schemeClr val="accent1">
                    <a:lumMod val="60000"/>
                    <a:lumOff val="40000"/>
                  </a:schemeClr>
                </a:solidFill>
                <a:effectLst/>
              </a:rPr>
              <a:t>Baby shop </a:t>
            </a:r>
            <a:r>
              <a:rPr lang="en-US" sz="2400" b="0" i="0" dirty="0">
                <a:solidFill>
                  <a:srgbClr val="000000"/>
                </a:solidFill>
                <a:effectLst/>
              </a:rPr>
              <a:t>used </a:t>
            </a:r>
            <a:r>
              <a:rPr lang="en-US" sz="2400" dirty="0">
                <a:solidFill>
                  <a:schemeClr val="accent1">
                    <a:lumMod val="60000"/>
                    <a:lumOff val="40000"/>
                  </a:schemeClr>
                </a:solidFill>
              </a:rPr>
              <a:t>NLG service </a:t>
            </a:r>
            <a:r>
              <a:rPr lang="en-US" sz="2400" b="0" i="0" dirty="0">
                <a:solidFill>
                  <a:srgbClr val="000000"/>
                </a:solidFill>
                <a:effectLst/>
              </a:rPr>
              <a:t>to generate its product </a:t>
            </a:r>
            <a:r>
              <a:rPr lang="en-US" sz="2400" b="0" i="0" dirty="0" smtClean="0">
                <a:solidFill>
                  <a:srgbClr val="000000"/>
                </a:solidFill>
                <a:effectLst/>
              </a:rPr>
              <a:t>descriptions.</a:t>
            </a:r>
          </a:p>
          <a:p>
            <a:r>
              <a:rPr lang="en-US" sz="2400" b="0" i="0" dirty="0" smtClean="0">
                <a:solidFill>
                  <a:srgbClr val="000000"/>
                </a:solidFill>
                <a:effectLst/>
              </a:rPr>
              <a:t>Testing </a:t>
            </a:r>
            <a:r>
              <a:rPr lang="en-US" sz="2400" b="0" i="0" dirty="0">
                <a:solidFill>
                  <a:srgbClr val="000000"/>
                </a:solidFill>
                <a:effectLst/>
              </a:rPr>
              <a:t>has prove that NLG Content drives more traffic at a faster rate.</a:t>
            </a:r>
          </a:p>
          <a:p>
            <a:pPr marL="0" indent="0">
              <a:buNone/>
            </a:pPr>
            <a:endParaRPr lang="en-IN" sz="1600" b="1" i="0" dirty="0">
              <a:solidFill>
                <a:srgbClr val="000000"/>
              </a:solidFill>
              <a:effectLst/>
            </a:endParaRPr>
          </a:p>
          <a:p>
            <a:pPr marL="0" indent="0">
              <a:buNone/>
            </a:pPr>
            <a:endParaRPr lang="en-US" sz="2400" b="0" i="0" dirty="0">
              <a:solidFill>
                <a:srgbClr val="000000"/>
              </a:solidFill>
              <a:effectLst/>
            </a:endParaRPr>
          </a:p>
          <a:p>
            <a:pPr marL="0" indent="0">
              <a:buNone/>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637177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D86C3-0CBC-4042-BD54-F526DB7695D8}"/>
              </a:ext>
            </a:extLst>
          </p:cNvPr>
          <p:cNvSpPr>
            <a:spLocks noGrp="1"/>
          </p:cNvSpPr>
          <p:nvPr>
            <p:ph type="title"/>
          </p:nvPr>
        </p:nvSpPr>
        <p:spPr>
          <a:xfrm>
            <a:off x="488474" y="946150"/>
            <a:ext cx="9931876" cy="739775"/>
          </a:xfrm>
        </p:spPr>
        <p:txBody>
          <a:bodyPr>
            <a:noAutofit/>
          </a:bodyPr>
          <a:lstStyle/>
          <a:p>
            <a:pPr algn="ctr"/>
            <a:r>
              <a:rPr lang="en-IN" sz="3600" dirty="0">
                <a:solidFill>
                  <a:schemeClr val="tx1">
                    <a:lumMod val="75000"/>
                    <a:lumOff val="25000"/>
                  </a:schemeClr>
                </a:solidFill>
                <a:latin typeface="+mn-lt"/>
              </a:rPr>
              <a:t/>
            </a:r>
            <a:br>
              <a:rPr lang="en-IN" sz="3600" dirty="0">
                <a:solidFill>
                  <a:schemeClr val="tx1">
                    <a:lumMod val="75000"/>
                    <a:lumOff val="25000"/>
                  </a:schemeClr>
                </a:solidFill>
                <a:latin typeface="+mn-lt"/>
              </a:rPr>
            </a:br>
            <a:r>
              <a:rPr lang="en-IN" sz="3600" dirty="0">
                <a:solidFill>
                  <a:schemeClr val="tx1">
                    <a:lumMod val="75000"/>
                    <a:lumOff val="25000"/>
                  </a:schemeClr>
                </a:solidFill>
                <a:latin typeface="+mn-lt"/>
              </a:rPr>
              <a:t>NATURAL LANGUAGE GENERATION EXAMPLES</a:t>
            </a:r>
            <a:br>
              <a:rPr lang="en-IN" sz="3600" dirty="0">
                <a:solidFill>
                  <a:schemeClr val="tx1">
                    <a:lumMod val="75000"/>
                    <a:lumOff val="25000"/>
                  </a:schemeClr>
                </a:solidFill>
                <a:latin typeface="+mn-lt"/>
              </a:rPr>
            </a:b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B1B3C817-ACFB-4F4B-B7CB-8ADC5FC609C2}"/>
              </a:ext>
            </a:extLst>
          </p:cNvPr>
          <p:cNvSpPr>
            <a:spLocks noGrp="1"/>
          </p:cNvSpPr>
          <p:nvPr>
            <p:ph sz="quarter" idx="13"/>
          </p:nvPr>
        </p:nvSpPr>
        <p:spPr>
          <a:xfrm>
            <a:off x="838200" y="1930400"/>
            <a:ext cx="9044887" cy="3355975"/>
          </a:xfrm>
        </p:spPr>
        <p:txBody>
          <a:bodyPr>
            <a:normAutofit/>
          </a:bodyPr>
          <a:lstStyle/>
          <a:p>
            <a:pPr marL="0" indent="0">
              <a:buNone/>
            </a:pPr>
            <a:r>
              <a:rPr lang="en-IN" sz="3200" b="1" i="0" dirty="0">
                <a:solidFill>
                  <a:schemeClr val="bg1">
                    <a:lumMod val="10000"/>
                  </a:schemeClr>
                </a:solidFill>
                <a:effectLst/>
              </a:rPr>
              <a:t>Conversational AI</a:t>
            </a:r>
          </a:p>
          <a:p>
            <a:r>
              <a:rPr lang="en-US" sz="2400" b="0" i="0" dirty="0" smtClean="0">
                <a:solidFill>
                  <a:srgbClr val="000000"/>
                </a:solidFill>
                <a:effectLst/>
              </a:rPr>
              <a:t>Natural </a:t>
            </a:r>
            <a:r>
              <a:rPr lang="en-US" sz="2400" b="0" i="0" dirty="0">
                <a:solidFill>
                  <a:srgbClr val="000000"/>
                </a:solidFill>
                <a:effectLst/>
              </a:rPr>
              <a:t>language generation is a part of conversational AI  application’s like chatbots, voice user interfaces, and smart assistants—and these voice technologies are an essential tool for </a:t>
            </a:r>
            <a:r>
              <a:rPr lang="en-US" sz="2400" b="0" i="0" dirty="0" smtClean="0">
                <a:solidFill>
                  <a:srgbClr val="000000"/>
                </a:solidFill>
                <a:effectLst/>
              </a:rPr>
              <a:t>business.</a:t>
            </a:r>
          </a:p>
          <a:p>
            <a:r>
              <a:rPr lang="en-US" sz="2400" b="0" i="0" dirty="0" smtClean="0">
                <a:solidFill>
                  <a:srgbClr val="000000"/>
                </a:solidFill>
                <a:effectLst/>
              </a:rPr>
              <a:t>In </a:t>
            </a:r>
            <a:r>
              <a:rPr lang="en-US" sz="2400" b="0" i="0" dirty="0">
                <a:solidFill>
                  <a:srgbClr val="000000"/>
                </a:solidFill>
                <a:effectLst/>
              </a:rPr>
              <a:t>2021, nearly 90 % of marketer’s considered voice assistants as an “important” marketing channel, and almost 30% considered as “extremely” important.</a:t>
            </a:r>
            <a:endParaRPr lang="en-IN" sz="2400" b="1" i="0" dirty="0">
              <a:solidFill>
                <a:srgbClr val="000000"/>
              </a:solidFill>
              <a:effectLst/>
            </a:endParaRPr>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35004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C9B59-DA1B-4C19-BBFE-6806747B4551}"/>
              </a:ext>
            </a:extLst>
          </p:cNvPr>
          <p:cNvSpPr>
            <a:spLocks noGrp="1"/>
          </p:cNvSpPr>
          <p:nvPr>
            <p:ph type="title"/>
          </p:nvPr>
        </p:nvSpPr>
        <p:spPr>
          <a:xfrm>
            <a:off x="888524" y="1314451"/>
            <a:ext cx="9044887" cy="538163"/>
          </a:xfrm>
        </p:spPr>
        <p:txBody>
          <a:bodyPr>
            <a:noAutofit/>
          </a:bodyPr>
          <a:lstStyle/>
          <a:p>
            <a:pPr algn="ctr"/>
            <a:r>
              <a:rPr lang="en-US" sz="3600" dirty="0">
                <a:solidFill>
                  <a:schemeClr val="tx1">
                    <a:lumMod val="75000"/>
                    <a:lumOff val="25000"/>
                  </a:schemeClr>
                </a:solidFill>
                <a:latin typeface="+mn-lt"/>
              </a:rPr>
              <a:t>STEPS OF NATURAL LANGUAGE GENERATION</a:t>
            </a:r>
            <a:endParaRPr lang="en-IN" sz="3600" dirty="0">
              <a:solidFill>
                <a:schemeClr val="tx1">
                  <a:lumMod val="75000"/>
                  <a:lumOff val="25000"/>
                </a:schemeClr>
              </a:solidFill>
              <a:latin typeface="+mn-lt"/>
            </a:endParaRPr>
          </a:p>
        </p:txBody>
      </p:sp>
      <p:pic>
        <p:nvPicPr>
          <p:cNvPr id="4" name="Picture 2" descr="NLP | Natural Language Processing Tutorial - Tutorial And Example">
            <a:extLst>
              <a:ext uri="{FF2B5EF4-FFF2-40B4-BE49-F238E27FC236}">
                <a16:creationId xmlns:a16="http://schemas.microsoft.com/office/drawing/2014/main" xmlns="" id="{72659E64-3D08-4612-89A7-4301B8E7A1BA}"/>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50000"/>
          <a:stretch/>
        </p:blipFill>
        <p:spPr bwMode="auto">
          <a:xfrm>
            <a:off x="1065211" y="2020092"/>
            <a:ext cx="8497760" cy="352345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01145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D2688-B4B9-4B58-ACA8-DFB7EA5B10CC}"/>
              </a:ext>
            </a:extLst>
          </p:cNvPr>
          <p:cNvSpPr>
            <a:spLocks noGrp="1"/>
          </p:cNvSpPr>
          <p:nvPr>
            <p:ph type="title"/>
          </p:nvPr>
        </p:nvSpPr>
        <p:spPr>
          <a:xfrm>
            <a:off x="812324" y="1028699"/>
            <a:ext cx="9044887" cy="661989"/>
          </a:xfrm>
        </p:spPr>
        <p:txBody>
          <a:bodyPr>
            <a:noAutofit/>
          </a:bodyPr>
          <a:lstStyle/>
          <a:p>
            <a:pPr algn="ctr"/>
            <a:r>
              <a:rPr lang="en-US" sz="2400" dirty="0" smtClean="0">
                <a:solidFill>
                  <a:schemeClr val="tx1">
                    <a:lumMod val="75000"/>
                    <a:lumOff val="25000"/>
                  </a:schemeClr>
                </a:solidFill>
                <a:latin typeface="+mn-lt"/>
              </a:rPr>
              <a:t>WHAT ARE THE STEPS </a:t>
            </a:r>
            <a:r>
              <a:rPr lang="en-US" sz="2400" dirty="0">
                <a:solidFill>
                  <a:schemeClr val="tx1">
                    <a:lumMod val="75000"/>
                    <a:lumOff val="25000"/>
                  </a:schemeClr>
                </a:solidFill>
                <a:latin typeface="+mn-lt"/>
              </a:rPr>
              <a:t>OF NATURAL LANGUAGE </a:t>
            </a:r>
            <a:r>
              <a:rPr lang="en-US" sz="2400" dirty="0" smtClean="0">
                <a:solidFill>
                  <a:schemeClr val="tx1">
                    <a:lumMod val="75000"/>
                    <a:lumOff val="25000"/>
                  </a:schemeClr>
                </a:solidFill>
                <a:latin typeface="+mn-lt"/>
              </a:rPr>
              <a:t>GENERATION ?</a:t>
            </a:r>
            <a:endParaRPr lang="en-IN" sz="24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7C57737F-50A0-4DB0-821D-9024F6E9F4D4}"/>
              </a:ext>
            </a:extLst>
          </p:cNvPr>
          <p:cNvSpPr>
            <a:spLocks noGrp="1"/>
          </p:cNvSpPr>
          <p:nvPr>
            <p:ph sz="quarter" idx="13"/>
          </p:nvPr>
        </p:nvSpPr>
        <p:spPr>
          <a:xfrm>
            <a:off x="838200" y="1930400"/>
            <a:ext cx="9044887" cy="3651250"/>
          </a:xfrm>
        </p:spPr>
        <p:txBody>
          <a:bodyPr>
            <a:noAutofit/>
          </a:bodyPr>
          <a:lstStyle/>
          <a:p>
            <a:pPr fontAlgn="base">
              <a:lnSpc>
                <a:spcPct val="100000"/>
              </a:lnSpc>
              <a:buFont typeface="Arial" panose="020B0604020202020204" pitchFamily="34" charset="0"/>
              <a:buChar char="•"/>
            </a:pPr>
            <a:endParaRPr lang="en-US" sz="2400" dirty="0">
              <a:solidFill>
                <a:schemeClr val="bg2">
                  <a:lumMod val="10000"/>
                </a:schemeClr>
              </a:solidFill>
            </a:endParaRPr>
          </a:p>
          <a:p>
            <a:pPr fontAlgn="base">
              <a:lnSpc>
                <a:spcPct val="100000"/>
              </a:lnSpc>
              <a:buFont typeface="Arial" panose="020B0604020202020204" pitchFamily="34" charset="0"/>
              <a:buChar char="•"/>
            </a:pPr>
            <a:endParaRPr lang="en-US" sz="2400" dirty="0">
              <a:solidFill>
                <a:schemeClr val="bg2">
                  <a:lumMod val="10000"/>
                </a:schemeClr>
              </a:solidFill>
            </a:endParaRPr>
          </a:p>
          <a:p>
            <a:pPr marL="0" indent="0" fontAlgn="base">
              <a:lnSpc>
                <a:spcPct val="100000"/>
              </a:lnSpc>
              <a:buNone/>
            </a:pPr>
            <a:endParaRPr lang="en-US" sz="2400" dirty="0">
              <a:solidFill>
                <a:srgbClr val="00B0F0"/>
              </a:solidFill>
            </a:endParaRPr>
          </a:p>
          <a:p>
            <a:pPr marL="0" indent="0" fontAlgn="base">
              <a:lnSpc>
                <a:spcPct val="100000"/>
              </a:lnSpc>
              <a:buNone/>
            </a:pPr>
            <a:r>
              <a:rPr lang="en-US" sz="2400" b="1" dirty="0">
                <a:solidFill>
                  <a:schemeClr val="bg1">
                    <a:lumMod val="10000"/>
                  </a:schemeClr>
                </a:solidFill>
              </a:rPr>
              <a:t>Text planning</a:t>
            </a:r>
          </a:p>
          <a:p>
            <a:pPr fontAlgn="base">
              <a:lnSpc>
                <a:spcPct val="100000"/>
              </a:lnSpc>
              <a:buFont typeface="Wingdings" panose="05000000000000000000" pitchFamily="2" charset="2"/>
              <a:buChar char="q"/>
            </a:pPr>
            <a:r>
              <a:rPr lang="en-US" sz="2400" dirty="0">
                <a:solidFill>
                  <a:schemeClr val="bg2">
                    <a:lumMod val="10000"/>
                  </a:schemeClr>
                </a:solidFill>
              </a:rPr>
              <a:t> Here we retrieve the relevant content from a knowledge base.</a:t>
            </a:r>
          </a:p>
          <a:p>
            <a:pPr marL="0" indent="0" fontAlgn="base">
              <a:lnSpc>
                <a:spcPct val="100000"/>
              </a:lnSpc>
              <a:buNone/>
            </a:pPr>
            <a:r>
              <a:rPr lang="en-US" sz="2400" b="1" dirty="0">
                <a:solidFill>
                  <a:schemeClr val="bg1">
                    <a:lumMod val="10000"/>
                  </a:schemeClr>
                </a:solidFill>
              </a:rPr>
              <a:t>Sentence planning</a:t>
            </a:r>
          </a:p>
          <a:p>
            <a:pPr fontAlgn="base">
              <a:lnSpc>
                <a:spcPct val="100000"/>
              </a:lnSpc>
              <a:buFont typeface="Wingdings" panose="05000000000000000000" pitchFamily="2" charset="2"/>
              <a:buChar char="q"/>
            </a:pPr>
            <a:r>
              <a:rPr lang="en-US" sz="2400" dirty="0">
                <a:solidFill>
                  <a:schemeClr val="bg2">
                    <a:lumMod val="10000"/>
                  </a:schemeClr>
                </a:solidFill>
              </a:rPr>
              <a:t> We have to choose the required words for setting a tone of the sentence.</a:t>
            </a:r>
          </a:p>
          <a:p>
            <a:pPr marL="0" indent="0" fontAlgn="base">
              <a:lnSpc>
                <a:spcPct val="100000"/>
              </a:lnSpc>
              <a:buNone/>
            </a:pPr>
            <a:r>
              <a:rPr lang="en-US" sz="2400" b="1" dirty="0">
                <a:solidFill>
                  <a:schemeClr val="bg1">
                    <a:lumMod val="10000"/>
                  </a:schemeClr>
                </a:solidFill>
              </a:rPr>
              <a:t>Text Realization</a:t>
            </a:r>
          </a:p>
          <a:p>
            <a:pPr fontAlgn="base">
              <a:lnSpc>
                <a:spcPct val="100000"/>
              </a:lnSpc>
              <a:buFont typeface="Wingdings" panose="05000000000000000000" pitchFamily="2" charset="2"/>
              <a:buChar char="q"/>
            </a:pPr>
            <a:r>
              <a:rPr lang="en-US" sz="2400" dirty="0">
                <a:solidFill>
                  <a:schemeClr val="bg2">
                    <a:lumMod val="10000"/>
                  </a:schemeClr>
                </a:solidFill>
              </a:rPr>
              <a:t>  Basically, it’s process of mapping sentence plan into sentence structure.</a:t>
            </a:r>
          </a:p>
          <a:p>
            <a:pPr marL="0" indent="0" fontAlgn="base">
              <a:lnSpc>
                <a:spcPct val="100000"/>
              </a:lnSpc>
              <a:buNone/>
            </a:pPr>
            <a:endParaRPr lang="en-US" sz="2400" dirty="0">
              <a:solidFill>
                <a:schemeClr val="bg2">
                  <a:lumMod val="10000"/>
                </a:schemeClr>
              </a:solidFill>
            </a:endParaRPr>
          </a:p>
          <a:p>
            <a:pPr fontAlgn="base">
              <a:lnSpc>
                <a:spcPct val="100000"/>
              </a:lnSpc>
            </a:pPr>
            <a:endParaRPr lang="en-US" sz="2400" dirty="0">
              <a:solidFill>
                <a:schemeClr val="bg2">
                  <a:lumMod val="10000"/>
                </a:schemeClr>
              </a:solidFill>
            </a:endParaRPr>
          </a:p>
          <a:p>
            <a:pPr>
              <a:lnSpc>
                <a:spcPct val="100000"/>
              </a:lnSpc>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4018763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75F79-5C8D-46FB-9F2C-82BD518F93C0}"/>
              </a:ext>
            </a:extLst>
          </p:cNvPr>
          <p:cNvSpPr>
            <a:spLocks noGrp="1"/>
          </p:cNvSpPr>
          <p:nvPr>
            <p:ph type="title"/>
          </p:nvPr>
        </p:nvSpPr>
        <p:spPr>
          <a:xfrm>
            <a:off x="809625" y="1139825"/>
            <a:ext cx="9044887" cy="781050"/>
          </a:xfrm>
        </p:spPr>
        <p:txBody>
          <a:bodyPr>
            <a:noAutofit/>
          </a:bodyPr>
          <a:lstStyle/>
          <a:p>
            <a:pPr algn="ctr"/>
            <a:r>
              <a:rPr lang="en-IN" sz="2800" dirty="0">
                <a:solidFill>
                  <a:schemeClr val="tx1">
                    <a:lumMod val="75000"/>
                    <a:lumOff val="25000"/>
                  </a:schemeClr>
                </a:solidFill>
                <a:latin typeface="+mn-lt"/>
              </a:rPr>
              <a:t/>
            </a:r>
            <a:br>
              <a:rPr lang="en-IN" sz="2800" dirty="0">
                <a:solidFill>
                  <a:schemeClr val="tx1">
                    <a:lumMod val="75000"/>
                    <a:lumOff val="25000"/>
                  </a:schemeClr>
                </a:solidFill>
                <a:latin typeface="+mn-lt"/>
              </a:rPr>
            </a:br>
            <a:r>
              <a:rPr lang="en-IN" sz="2800" dirty="0" smtClean="0">
                <a:solidFill>
                  <a:schemeClr val="tx1">
                    <a:lumMod val="75000"/>
                    <a:lumOff val="25000"/>
                  </a:schemeClr>
                </a:solidFill>
                <a:latin typeface="+mn-lt"/>
              </a:rPr>
              <a:t>WHAT ARE THE FEATURE </a:t>
            </a:r>
            <a:r>
              <a:rPr lang="en-IN" sz="2800" dirty="0">
                <a:solidFill>
                  <a:schemeClr val="tx1">
                    <a:lumMod val="75000"/>
                    <a:lumOff val="25000"/>
                  </a:schemeClr>
                </a:solidFill>
                <a:latin typeface="+mn-lt"/>
              </a:rPr>
              <a:t>ENGINEERING </a:t>
            </a:r>
            <a:r>
              <a:rPr lang="en-IN" sz="2800" dirty="0" smtClean="0">
                <a:solidFill>
                  <a:schemeClr val="tx1">
                    <a:lumMod val="75000"/>
                    <a:lumOff val="25000"/>
                  </a:schemeClr>
                </a:solidFill>
                <a:latin typeface="+mn-lt"/>
              </a:rPr>
              <a:t>STRATEGIES ?</a:t>
            </a:r>
            <a:r>
              <a:rPr lang="en-IN" sz="2800" dirty="0">
                <a:solidFill>
                  <a:schemeClr val="tx1">
                    <a:lumMod val="75000"/>
                    <a:lumOff val="25000"/>
                  </a:schemeClr>
                </a:solidFill>
                <a:latin typeface="+mn-lt"/>
              </a:rPr>
              <a:t/>
            </a:r>
            <a:br>
              <a:rPr lang="en-IN" sz="2800" dirty="0">
                <a:solidFill>
                  <a:schemeClr val="tx1">
                    <a:lumMod val="75000"/>
                    <a:lumOff val="25000"/>
                  </a:schemeClr>
                </a:solidFill>
                <a:latin typeface="+mn-lt"/>
              </a:rPr>
            </a:br>
            <a:endParaRPr lang="en-IN" sz="28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9377CEB6-A508-4C25-BFA7-F9B780A6588D}"/>
              </a:ext>
            </a:extLst>
          </p:cNvPr>
          <p:cNvSpPr>
            <a:spLocks noGrp="1"/>
          </p:cNvSpPr>
          <p:nvPr>
            <p:ph sz="quarter" idx="13"/>
          </p:nvPr>
        </p:nvSpPr>
        <p:spPr>
          <a:xfrm>
            <a:off x="971550" y="1920875"/>
            <a:ext cx="9044887" cy="3441700"/>
          </a:xfrm>
        </p:spPr>
        <p:txBody>
          <a:bodyPr>
            <a:noAutofit/>
          </a:bodyPr>
          <a:lstStyle/>
          <a:p>
            <a:pPr marL="0" indent="0">
              <a:buFont typeface="Arial" panose="020B0604020202020204" pitchFamily="34" charset="0"/>
              <a:buNone/>
            </a:pPr>
            <a:endParaRPr lang="en-US" sz="2400" dirty="0">
              <a:solidFill>
                <a:schemeClr val="bg2">
                  <a:lumMod val="10000"/>
                </a:schemeClr>
              </a:solidFill>
            </a:endParaRPr>
          </a:p>
          <a:p>
            <a:pPr marL="0" indent="0">
              <a:buFont typeface="Arial" panose="020B0604020202020204" pitchFamily="34" charset="0"/>
              <a:buNone/>
            </a:pPr>
            <a:endParaRPr lang="en-US" sz="2400" dirty="0">
              <a:solidFill>
                <a:schemeClr val="bg2">
                  <a:lumMod val="10000"/>
                </a:schemeClr>
              </a:solidFill>
            </a:endParaRPr>
          </a:p>
          <a:p>
            <a:pPr marL="0" indent="0">
              <a:buFont typeface="Arial" panose="020B0604020202020204" pitchFamily="34" charset="0"/>
              <a:buNone/>
            </a:pPr>
            <a:endParaRPr lang="en-US" sz="2400" dirty="0">
              <a:solidFill>
                <a:schemeClr val="bg2">
                  <a:lumMod val="10000"/>
                </a:schemeClr>
              </a:solidFill>
            </a:endParaRPr>
          </a:p>
          <a:p>
            <a:r>
              <a:rPr lang="en-US" sz="2400" dirty="0">
                <a:solidFill>
                  <a:schemeClr val="bg2">
                    <a:lumMod val="10000"/>
                  </a:schemeClr>
                </a:solidFill>
              </a:rPr>
              <a:t>Before we talk about feature engineering, we need to do some </a:t>
            </a:r>
            <a:r>
              <a:rPr lang="en-US" sz="2400" dirty="0" smtClean="0">
                <a:solidFill>
                  <a:schemeClr val="bg2">
                    <a:lumMod val="10000"/>
                  </a:schemeClr>
                </a:solidFill>
              </a:rPr>
              <a:t>data pre-processing </a:t>
            </a:r>
            <a:r>
              <a:rPr lang="en-US" sz="2400" dirty="0">
                <a:solidFill>
                  <a:schemeClr val="bg2">
                    <a:lumMod val="10000"/>
                  </a:schemeClr>
                </a:solidFill>
              </a:rPr>
              <a:t>or wrangling to remove unnecessary characters, symbols and tokens.</a:t>
            </a:r>
          </a:p>
          <a:p>
            <a:pPr marL="0" indent="0">
              <a:buNone/>
            </a:pPr>
            <a:r>
              <a:rPr lang="en-IN" b="1" dirty="0" smtClean="0">
                <a:solidFill>
                  <a:schemeClr val="bg1">
                    <a:lumMod val="10000"/>
                  </a:schemeClr>
                </a:solidFill>
              </a:rPr>
              <a:t>Text pre-processing</a:t>
            </a:r>
            <a:endParaRPr lang="en-US" sz="2400" b="1" dirty="0" smtClean="0">
              <a:solidFill>
                <a:schemeClr val="bg2">
                  <a:lumMod val="10000"/>
                </a:schemeClr>
              </a:solidFill>
            </a:endParaRPr>
          </a:p>
          <a:p>
            <a:pPr marL="0" indent="0"/>
            <a:r>
              <a:rPr lang="en-US" sz="2400" b="1" dirty="0" smtClean="0">
                <a:solidFill>
                  <a:schemeClr val="bg2">
                    <a:lumMod val="10000"/>
                  </a:schemeClr>
                </a:solidFill>
              </a:rPr>
              <a:t>  </a:t>
            </a:r>
            <a:r>
              <a:rPr lang="en-US" sz="2400" dirty="0" smtClean="0">
                <a:solidFill>
                  <a:schemeClr val="bg2">
                    <a:lumMod val="10000"/>
                  </a:schemeClr>
                </a:solidFill>
              </a:rPr>
              <a:t>It </a:t>
            </a:r>
            <a:r>
              <a:rPr lang="en-US" sz="2400" dirty="0">
                <a:solidFill>
                  <a:schemeClr val="bg2">
                    <a:lumMod val="10000"/>
                  </a:schemeClr>
                </a:solidFill>
              </a:rPr>
              <a:t>is a method to clean the text data and make it ready to feed data to </a:t>
            </a:r>
            <a:r>
              <a:rPr lang="en-US" sz="2400" dirty="0" smtClean="0">
                <a:solidFill>
                  <a:schemeClr val="bg2">
                    <a:lumMod val="10000"/>
                  </a:schemeClr>
                </a:solidFill>
              </a:rPr>
              <a:t>  the </a:t>
            </a:r>
            <a:r>
              <a:rPr lang="en-US" sz="2400" dirty="0">
                <a:solidFill>
                  <a:schemeClr val="bg2">
                    <a:lumMod val="10000"/>
                  </a:schemeClr>
                </a:solidFill>
              </a:rPr>
              <a:t>model as well helps in building a Machine Learning model and </a:t>
            </a:r>
            <a:r>
              <a:rPr lang="en-US" sz="2400" dirty="0" smtClean="0">
                <a:solidFill>
                  <a:schemeClr val="bg2">
                    <a:lumMod val="10000"/>
                  </a:schemeClr>
                </a:solidFill>
              </a:rPr>
              <a:t>  depending </a:t>
            </a:r>
            <a:r>
              <a:rPr lang="en-US" sz="2400" dirty="0">
                <a:solidFill>
                  <a:schemeClr val="bg2">
                    <a:lumMod val="10000"/>
                  </a:schemeClr>
                </a:solidFill>
              </a:rPr>
              <a:t>on how well the data has been preprocessed; the results are </a:t>
            </a:r>
            <a:r>
              <a:rPr lang="en-US" sz="2400" dirty="0" smtClean="0">
                <a:solidFill>
                  <a:schemeClr val="bg2">
                    <a:lumMod val="10000"/>
                  </a:schemeClr>
                </a:solidFill>
              </a:rPr>
              <a:t> seen</a:t>
            </a:r>
            <a:r>
              <a:rPr lang="en-US" sz="2400" dirty="0">
                <a:solidFill>
                  <a:schemeClr val="bg2">
                    <a:lumMod val="10000"/>
                  </a:schemeClr>
                </a:solidFill>
              </a:rPr>
              <a:t>.</a:t>
            </a:r>
          </a:p>
          <a:p>
            <a:endParaRPr lang="en-US" sz="2400" dirty="0">
              <a:solidFill>
                <a:schemeClr val="bg2">
                  <a:lumMod val="10000"/>
                </a:schemeClr>
              </a:solidFill>
            </a:endParaRPr>
          </a:p>
          <a:p>
            <a:pPr marL="0" indent="0">
              <a:buFont typeface="Arial" panose="020B0604020202020204" pitchFamily="34" charset="0"/>
              <a:buNone/>
            </a:pPr>
            <a:endParaRPr lang="en-US" sz="2400" dirty="0">
              <a:solidFill>
                <a:schemeClr val="bg2">
                  <a:lumMod val="10000"/>
                </a:schemeClr>
              </a:solidFill>
            </a:endParaRPr>
          </a:p>
          <a:p>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411818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2FAE1-7671-49F4-8505-98A2A4D211B5}"/>
              </a:ext>
            </a:extLst>
          </p:cNvPr>
          <p:cNvSpPr>
            <a:spLocks noGrp="1"/>
          </p:cNvSpPr>
          <p:nvPr>
            <p:ph type="title"/>
          </p:nvPr>
        </p:nvSpPr>
        <p:spPr>
          <a:xfrm>
            <a:off x="812324" y="1319213"/>
            <a:ext cx="9044887" cy="533400"/>
          </a:xfrm>
        </p:spPr>
        <p:txBody>
          <a:bodyPr>
            <a:noAutofit/>
          </a:bodyPr>
          <a:lstStyle/>
          <a:p>
            <a:pPr algn="ctr"/>
            <a:r>
              <a:rPr lang="en-US" sz="3200" dirty="0" smtClean="0">
                <a:solidFill>
                  <a:schemeClr val="tx1">
                    <a:lumMod val="75000"/>
                    <a:lumOff val="25000"/>
                  </a:schemeClr>
                </a:solidFill>
                <a:latin typeface="+mn-lt"/>
              </a:rPr>
              <a:t>WHAT ARE THE STEPS </a:t>
            </a:r>
            <a:r>
              <a:rPr lang="en-US" sz="3200" dirty="0">
                <a:solidFill>
                  <a:schemeClr val="tx1">
                    <a:lumMod val="75000"/>
                    <a:lumOff val="25000"/>
                  </a:schemeClr>
                </a:solidFill>
                <a:latin typeface="+mn-lt"/>
              </a:rPr>
              <a:t>TO PRE-PROCESSED </a:t>
            </a:r>
            <a:r>
              <a:rPr lang="en-US" sz="3200" dirty="0" smtClean="0">
                <a:solidFill>
                  <a:schemeClr val="tx1">
                    <a:lumMod val="75000"/>
                    <a:lumOff val="25000"/>
                  </a:schemeClr>
                </a:solidFill>
                <a:latin typeface="+mn-lt"/>
              </a:rPr>
              <a:t>DATA ?</a:t>
            </a:r>
            <a:endParaRPr lang="en-IN" sz="32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35B911C2-A2BC-4A85-9443-53F99C07678B}"/>
              </a:ext>
            </a:extLst>
          </p:cNvPr>
          <p:cNvSpPr>
            <a:spLocks noGrp="1"/>
          </p:cNvSpPr>
          <p:nvPr>
            <p:ph sz="quarter" idx="13"/>
          </p:nvPr>
        </p:nvSpPr>
        <p:spPr>
          <a:xfrm>
            <a:off x="812324" y="2044700"/>
            <a:ext cx="9044887" cy="3752851"/>
          </a:xfrm>
        </p:spPr>
        <p:txBody>
          <a:bodyPr>
            <a:noAutofit/>
          </a:bodyPr>
          <a:lstStyle/>
          <a:p>
            <a:pPr marL="0" indent="0">
              <a:lnSpc>
                <a:spcPct val="100000"/>
              </a:lnSpc>
              <a:buFont typeface="Arial" panose="020B0604020202020204" pitchFamily="34" charset="0"/>
              <a:buNone/>
            </a:pPr>
            <a:endParaRPr lang="en-US" sz="2400" dirty="0">
              <a:solidFill>
                <a:schemeClr val="bg2">
                  <a:lumMod val="10000"/>
                </a:schemeClr>
              </a:solidFill>
            </a:endParaRPr>
          </a:p>
          <a:p>
            <a:pPr marL="0" indent="0">
              <a:lnSpc>
                <a:spcPct val="100000"/>
              </a:lnSpc>
              <a:buFont typeface="Arial" panose="020B0604020202020204" pitchFamily="34" charset="0"/>
              <a:buNone/>
            </a:pPr>
            <a:endParaRPr lang="en-US" sz="2400" dirty="0">
              <a:solidFill>
                <a:schemeClr val="bg2">
                  <a:lumMod val="10000"/>
                </a:schemeClr>
              </a:solidFill>
            </a:endParaRPr>
          </a:p>
          <a:p>
            <a:pPr marL="0" indent="0">
              <a:lnSpc>
                <a:spcPct val="100000"/>
              </a:lnSpc>
              <a:buFont typeface="Arial" panose="020B0604020202020204" pitchFamily="34" charset="0"/>
              <a:buNone/>
            </a:pPr>
            <a:endParaRPr lang="en-US" sz="2400" dirty="0">
              <a:solidFill>
                <a:schemeClr val="bg2">
                  <a:lumMod val="10000"/>
                </a:schemeClr>
              </a:solidFill>
            </a:endParaRPr>
          </a:p>
          <a:p>
            <a:pPr marL="0" indent="0">
              <a:lnSpc>
                <a:spcPct val="100000"/>
              </a:lnSpc>
              <a:buFont typeface="Arial" panose="020B0604020202020204" pitchFamily="34" charset="0"/>
              <a:buNone/>
            </a:pPr>
            <a:r>
              <a:rPr lang="en-US" sz="2400" dirty="0">
                <a:solidFill>
                  <a:schemeClr val="bg2">
                    <a:lumMod val="10000"/>
                  </a:schemeClr>
                </a:solidFill>
              </a:rPr>
              <a:t>There can be multiple ways of cleaning and pre-processing textual data such as </a:t>
            </a:r>
          </a:p>
          <a:p>
            <a:pPr>
              <a:lnSpc>
                <a:spcPct val="100000"/>
              </a:lnSpc>
            </a:pPr>
            <a:r>
              <a:rPr lang="en-IN" sz="2400" b="1" dirty="0">
                <a:solidFill>
                  <a:schemeClr val="bg2">
                    <a:lumMod val="10000"/>
                  </a:schemeClr>
                </a:solidFill>
              </a:rPr>
              <a:t>Removing tags.</a:t>
            </a:r>
            <a:endParaRPr lang="en-US" sz="2400" b="1" dirty="0">
              <a:solidFill>
                <a:schemeClr val="bg2">
                  <a:lumMod val="10000"/>
                </a:schemeClr>
              </a:solidFill>
            </a:endParaRPr>
          </a:p>
          <a:p>
            <a:pPr>
              <a:lnSpc>
                <a:spcPct val="100000"/>
              </a:lnSpc>
            </a:pPr>
            <a:r>
              <a:rPr lang="en-IN" sz="2400" b="1" dirty="0">
                <a:solidFill>
                  <a:schemeClr val="bg2">
                    <a:lumMod val="10000"/>
                  </a:schemeClr>
                </a:solidFill>
              </a:rPr>
              <a:t>Expanding contractions.</a:t>
            </a:r>
          </a:p>
          <a:p>
            <a:pPr>
              <a:lnSpc>
                <a:spcPct val="100000"/>
              </a:lnSpc>
            </a:pPr>
            <a:r>
              <a:rPr lang="en-IN" sz="2400" b="1" dirty="0">
                <a:solidFill>
                  <a:schemeClr val="bg2">
                    <a:lumMod val="10000"/>
                  </a:schemeClr>
                </a:solidFill>
              </a:rPr>
              <a:t>Stemming and lemmatization.</a:t>
            </a:r>
          </a:p>
          <a:p>
            <a:pPr>
              <a:lnSpc>
                <a:spcPct val="100000"/>
              </a:lnSpc>
            </a:pPr>
            <a:r>
              <a:rPr lang="en-US" sz="2400" b="1" dirty="0">
                <a:solidFill>
                  <a:schemeClr val="bg2">
                    <a:lumMod val="10000"/>
                  </a:schemeClr>
                </a:solidFill>
              </a:rPr>
              <a:t>Tokenization.</a:t>
            </a:r>
          </a:p>
          <a:p>
            <a:pPr>
              <a:lnSpc>
                <a:spcPct val="100000"/>
              </a:lnSpc>
            </a:pPr>
            <a:r>
              <a:rPr lang="en-US" sz="2400" b="1" dirty="0">
                <a:solidFill>
                  <a:schemeClr val="bg2">
                    <a:lumMod val="10000"/>
                  </a:schemeClr>
                </a:solidFill>
              </a:rPr>
              <a:t>Text lower casing. </a:t>
            </a:r>
          </a:p>
          <a:p>
            <a:pPr marL="0" indent="0">
              <a:lnSpc>
                <a:spcPct val="100000"/>
              </a:lnSpc>
              <a:buNone/>
            </a:pPr>
            <a:endParaRPr lang="en-US" sz="2400" b="1" dirty="0">
              <a:solidFill>
                <a:schemeClr val="bg2">
                  <a:lumMod val="10000"/>
                </a:schemeClr>
              </a:solidFill>
            </a:endParaRPr>
          </a:p>
          <a:p>
            <a:pPr marL="0" indent="0">
              <a:lnSpc>
                <a:spcPct val="100000"/>
              </a:lnSpc>
              <a:buNone/>
            </a:pPr>
            <a:endParaRPr lang="en-IN" sz="2400" b="1" dirty="0">
              <a:solidFill>
                <a:schemeClr val="bg2">
                  <a:lumMod val="10000"/>
                </a:schemeClr>
              </a:solidFill>
            </a:endParaRPr>
          </a:p>
          <a:p>
            <a:pPr>
              <a:lnSpc>
                <a:spcPct val="100000"/>
              </a:lnSpc>
            </a:pPr>
            <a:endParaRPr lang="en-US" sz="2400" dirty="0">
              <a:solidFill>
                <a:schemeClr val="bg2">
                  <a:lumMod val="10000"/>
                </a:schemeClr>
              </a:solidFill>
            </a:endParaRPr>
          </a:p>
          <a:p>
            <a:pPr>
              <a:lnSpc>
                <a:spcPct val="100000"/>
              </a:lnSpc>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536776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06535-B082-4339-ADF9-05DC3C58135B}"/>
              </a:ext>
            </a:extLst>
          </p:cNvPr>
          <p:cNvSpPr>
            <a:spLocks noGrp="1"/>
          </p:cNvSpPr>
          <p:nvPr>
            <p:ph type="title"/>
          </p:nvPr>
        </p:nvSpPr>
        <p:spPr>
          <a:xfrm>
            <a:off x="812323" y="862641"/>
            <a:ext cx="9044887" cy="750498"/>
          </a:xfrm>
        </p:spPr>
        <p:txBody>
          <a:bodyPr>
            <a:normAutofit/>
          </a:bodyPr>
          <a:lstStyle/>
          <a:p>
            <a:pPr algn="ctr"/>
            <a:r>
              <a:rPr lang="en-US" sz="3600" dirty="0">
                <a:solidFill>
                  <a:schemeClr val="tx1">
                    <a:lumMod val="75000"/>
                    <a:lumOff val="25000"/>
                  </a:schemeClr>
                </a:solidFill>
                <a:latin typeface="+mn-lt"/>
              </a:rPr>
              <a:t>STEPS TO PRE-PROCESSED DATA</a:t>
            </a: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0D442F3F-BB73-4C49-B9A6-A2743CB2B15A}"/>
              </a:ext>
            </a:extLst>
          </p:cNvPr>
          <p:cNvSpPr>
            <a:spLocks noGrp="1"/>
          </p:cNvSpPr>
          <p:nvPr>
            <p:ph sz="quarter" idx="13"/>
          </p:nvPr>
        </p:nvSpPr>
        <p:spPr>
          <a:xfrm>
            <a:off x="907573" y="1981200"/>
            <a:ext cx="9044887" cy="3660775"/>
          </a:xfrm>
        </p:spPr>
        <p:txBody>
          <a:bodyPr>
            <a:noAutofit/>
          </a:bodyPr>
          <a:lstStyle/>
          <a:p>
            <a:pPr marL="0" indent="0">
              <a:buFont typeface="Arial" panose="020B0604020202020204" pitchFamily="34" charset="0"/>
              <a:buNone/>
            </a:pPr>
            <a:endParaRPr lang="en-IN" sz="2400" dirty="0">
              <a:solidFill>
                <a:schemeClr val="bg2">
                  <a:lumMod val="10000"/>
                </a:schemeClr>
              </a:solidFill>
            </a:endParaRPr>
          </a:p>
          <a:p>
            <a:pPr marL="0" indent="0">
              <a:buFont typeface="Arial" panose="020B0604020202020204" pitchFamily="34" charset="0"/>
              <a:buNone/>
            </a:pPr>
            <a:endParaRPr lang="en-IN" sz="2400" dirty="0">
              <a:solidFill>
                <a:schemeClr val="bg2">
                  <a:lumMod val="10000"/>
                </a:schemeClr>
              </a:solidFill>
            </a:endParaRPr>
          </a:p>
          <a:p>
            <a:pPr marL="0" indent="0">
              <a:buFont typeface="Arial" panose="020B0604020202020204" pitchFamily="34" charset="0"/>
              <a:buNone/>
            </a:pPr>
            <a:endParaRPr lang="en-IN" sz="2400" dirty="0">
              <a:solidFill>
                <a:schemeClr val="bg2">
                  <a:lumMod val="10000"/>
                </a:schemeClr>
              </a:solidFill>
            </a:endParaRPr>
          </a:p>
          <a:p>
            <a:pPr marL="0" indent="0">
              <a:buFont typeface="Arial" panose="020B0604020202020204" pitchFamily="34" charset="0"/>
              <a:buNone/>
            </a:pPr>
            <a:endParaRPr lang="en-IN" dirty="0">
              <a:solidFill>
                <a:srgbClr val="00B0F0"/>
              </a:solidFill>
            </a:endParaRPr>
          </a:p>
          <a:p>
            <a:pPr marL="0" indent="0">
              <a:buFont typeface="Arial" panose="020B0604020202020204" pitchFamily="34" charset="0"/>
              <a:buNone/>
            </a:pPr>
            <a:r>
              <a:rPr lang="en-IN" b="1" dirty="0">
                <a:solidFill>
                  <a:schemeClr val="bg1">
                    <a:lumMod val="10000"/>
                  </a:schemeClr>
                </a:solidFill>
              </a:rPr>
              <a:t>Removing tags</a:t>
            </a:r>
          </a:p>
          <a:p>
            <a:r>
              <a:rPr lang="en-US" sz="2400" dirty="0" smtClean="0">
                <a:solidFill>
                  <a:schemeClr val="bg2">
                    <a:lumMod val="10000"/>
                  </a:schemeClr>
                </a:solidFill>
              </a:rPr>
              <a:t>Removal </a:t>
            </a:r>
            <a:r>
              <a:rPr lang="en-US" sz="2400" dirty="0">
                <a:solidFill>
                  <a:schemeClr val="bg2">
                    <a:lumMod val="10000"/>
                  </a:schemeClr>
                </a:solidFill>
              </a:rPr>
              <a:t>of HTML tags from your dataset.</a:t>
            </a:r>
          </a:p>
          <a:p>
            <a:pPr marL="0" indent="0">
              <a:buFont typeface="Arial" panose="020B0604020202020204" pitchFamily="34" charset="0"/>
              <a:buNone/>
            </a:pPr>
            <a:r>
              <a:rPr lang="en-IN" b="1" dirty="0">
                <a:solidFill>
                  <a:schemeClr val="bg1">
                    <a:lumMod val="10000"/>
                  </a:schemeClr>
                </a:solidFill>
              </a:rPr>
              <a:t>Expanding contractions</a:t>
            </a:r>
          </a:p>
          <a:p>
            <a:r>
              <a:rPr lang="en-US" sz="2400" dirty="0" smtClean="0">
                <a:solidFill>
                  <a:schemeClr val="bg2">
                    <a:lumMod val="10000"/>
                  </a:schemeClr>
                </a:solidFill>
              </a:rPr>
              <a:t>To </a:t>
            </a:r>
            <a:r>
              <a:rPr lang="en-US" sz="2400" dirty="0">
                <a:solidFill>
                  <a:schemeClr val="bg2">
                    <a:lumMod val="10000"/>
                  </a:schemeClr>
                </a:solidFill>
              </a:rPr>
              <a:t>shortened words or syllables such as do not to don’t and I would to I’d. </a:t>
            </a:r>
          </a:p>
          <a:p>
            <a:pPr marL="0" indent="0">
              <a:buFont typeface="Arial" panose="020B0604020202020204" pitchFamily="34" charset="0"/>
              <a:buNone/>
            </a:pPr>
            <a:r>
              <a:rPr lang="en-IN" b="1" dirty="0">
                <a:solidFill>
                  <a:schemeClr val="bg1">
                    <a:lumMod val="10000"/>
                  </a:schemeClr>
                </a:solidFill>
              </a:rPr>
              <a:t>Stemming</a:t>
            </a:r>
          </a:p>
          <a:p>
            <a:r>
              <a:rPr lang="en-US" sz="2400" dirty="0">
                <a:solidFill>
                  <a:schemeClr val="bg2">
                    <a:lumMod val="10000"/>
                  </a:schemeClr>
                </a:solidFill>
              </a:rPr>
              <a:t>Stemming is removing the suffix from a word and reduce it to its root word. </a:t>
            </a:r>
          </a:p>
          <a:p>
            <a:pPr>
              <a:buFont typeface="Wingdings" panose="05000000000000000000" pitchFamily="2" charset="2"/>
              <a:buChar char="q"/>
            </a:pPr>
            <a:endParaRPr lang="en-IN" sz="2400" dirty="0">
              <a:solidFill>
                <a:schemeClr val="bg2">
                  <a:lumMod val="10000"/>
                </a:schemeClr>
              </a:solidFill>
            </a:endParaRPr>
          </a:p>
          <a:p>
            <a:pPr marL="0" indent="0">
              <a:buFont typeface="Arial" panose="020B0604020202020204" pitchFamily="34" charset="0"/>
              <a:buNone/>
            </a:pPr>
            <a:endParaRPr lang="en-US" sz="2400" dirty="0">
              <a:solidFill>
                <a:schemeClr val="bg2">
                  <a:lumMod val="10000"/>
                </a:schemeClr>
              </a:solidFill>
            </a:endParaRPr>
          </a:p>
          <a:p>
            <a:pPr marL="0" indent="0">
              <a:buFont typeface="Arial" panose="020B0604020202020204" pitchFamily="34" charset="0"/>
              <a:buNone/>
            </a:pPr>
            <a:endParaRPr lang="en-US" sz="2400" dirty="0">
              <a:solidFill>
                <a:schemeClr val="bg2">
                  <a:lumMod val="10000"/>
                </a:schemeClr>
              </a:solidFill>
            </a:endParaRPr>
          </a:p>
          <a:p>
            <a:pPr marL="0" indent="0">
              <a:buFont typeface="Arial" panose="020B0604020202020204" pitchFamily="34" charset="0"/>
              <a:buNone/>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9751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487AE-B27E-4470-99DE-4386D53058A5}"/>
              </a:ext>
            </a:extLst>
          </p:cNvPr>
          <p:cNvSpPr>
            <a:spLocks noGrp="1"/>
          </p:cNvSpPr>
          <p:nvPr>
            <p:ph type="title"/>
          </p:nvPr>
        </p:nvSpPr>
        <p:spPr>
          <a:xfrm>
            <a:off x="812324" y="1143000"/>
            <a:ext cx="9044887" cy="547688"/>
          </a:xfrm>
        </p:spPr>
        <p:txBody>
          <a:bodyPr>
            <a:noAutofit/>
          </a:bodyPr>
          <a:lstStyle/>
          <a:p>
            <a:pPr algn="ctr"/>
            <a:r>
              <a:rPr lang="en-US" sz="3600" b="1" i="0" dirty="0">
                <a:solidFill>
                  <a:schemeClr val="tx1">
                    <a:lumMod val="75000"/>
                    <a:lumOff val="25000"/>
                  </a:schemeClr>
                </a:solidFill>
                <a:effectLst/>
                <a:latin typeface="+mn-lt"/>
              </a:rPr>
              <a:t/>
            </a:r>
            <a:br>
              <a:rPr lang="en-US" sz="3600" b="1" i="0" dirty="0">
                <a:solidFill>
                  <a:schemeClr val="tx1">
                    <a:lumMod val="75000"/>
                    <a:lumOff val="25000"/>
                  </a:schemeClr>
                </a:solidFill>
                <a:effectLst/>
                <a:latin typeface="+mn-lt"/>
              </a:rPr>
            </a:br>
            <a:r>
              <a:rPr lang="en-US" sz="3600" b="1" i="0" dirty="0">
                <a:solidFill>
                  <a:schemeClr val="tx1">
                    <a:lumMod val="75000"/>
                    <a:lumOff val="25000"/>
                  </a:schemeClr>
                </a:solidFill>
                <a:effectLst/>
                <a:latin typeface="+mn-lt"/>
              </a:rPr>
              <a:t>WHAT IS NATURAL LANGUAGE PROCESSING? </a:t>
            </a:r>
            <a:br>
              <a:rPr lang="en-US" sz="3600" b="1" i="0" dirty="0">
                <a:solidFill>
                  <a:schemeClr val="tx1">
                    <a:lumMod val="75000"/>
                    <a:lumOff val="25000"/>
                  </a:schemeClr>
                </a:solidFill>
                <a:effectLst/>
                <a:latin typeface="+mn-lt"/>
              </a:rPr>
            </a:b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6289D031-735C-4A86-BEFD-278471BF2E69}"/>
              </a:ext>
            </a:extLst>
          </p:cNvPr>
          <p:cNvSpPr>
            <a:spLocks noGrp="1"/>
          </p:cNvSpPr>
          <p:nvPr>
            <p:ph sz="quarter" idx="13"/>
          </p:nvPr>
        </p:nvSpPr>
        <p:spPr>
          <a:xfrm>
            <a:off x="838200" y="1968500"/>
            <a:ext cx="9044887" cy="3489325"/>
          </a:xfrm>
        </p:spPr>
        <p:txBody>
          <a:bodyPr>
            <a:normAutofit/>
          </a:bodyPr>
          <a:lstStyle/>
          <a:p>
            <a:r>
              <a:rPr lang="en-US" sz="2400" b="0" i="0" dirty="0">
                <a:solidFill>
                  <a:schemeClr val="bg2">
                    <a:lumMod val="10000"/>
                  </a:schemeClr>
                </a:solidFill>
                <a:effectLst/>
              </a:rPr>
              <a:t>Natural language processing (NLP) is a field of artificial intelligence in which computers analyze, understand, process and generates meaning from human language in a smart and intelligent way. </a:t>
            </a:r>
          </a:p>
          <a:p>
            <a:r>
              <a:rPr lang="en-US" sz="2400" b="0" i="0" dirty="0">
                <a:solidFill>
                  <a:schemeClr val="bg2">
                    <a:lumMod val="10000"/>
                  </a:schemeClr>
                </a:solidFill>
                <a:effectLst/>
              </a:rPr>
              <a:t>It focuses on the interactions between human language and computers .</a:t>
            </a:r>
          </a:p>
          <a:p>
            <a:r>
              <a:rPr lang="en-US" sz="2400" b="0" i="0" dirty="0">
                <a:solidFill>
                  <a:schemeClr val="bg2">
                    <a:lumMod val="10000"/>
                  </a:schemeClr>
                </a:solidFill>
                <a:effectLst/>
              </a:rPr>
              <a:t> NLP is all about making computers understand and generate human language.</a:t>
            </a:r>
          </a:p>
          <a:p>
            <a:endParaRPr lang="en-US" sz="2400" b="0" i="0" dirty="0">
              <a:solidFill>
                <a:schemeClr val="bg2">
                  <a:lumMod val="10000"/>
                </a:schemeClr>
              </a:solidFill>
              <a:effectLst/>
            </a:endParaRPr>
          </a:p>
          <a:p>
            <a:pPr marL="0" indent="0">
              <a:buNone/>
            </a:pPr>
            <a:endParaRPr lang="en-IN" sz="2400" dirty="0">
              <a:solidFill>
                <a:schemeClr val="bg2">
                  <a:lumMod val="10000"/>
                </a:schemeClr>
              </a:solidFill>
            </a:endParaRPr>
          </a:p>
        </p:txBody>
      </p:sp>
      <p:pic>
        <p:nvPicPr>
          <p:cNvPr id="5122" name="Picture 2">
            <a:extLst>
              <a:ext uri="{FF2B5EF4-FFF2-40B4-BE49-F238E27FC236}">
                <a16:creationId xmlns:a16="http://schemas.microsoft.com/office/drawing/2014/main" xmlns="" id="{78334BD1-DE03-4CC1-9D18-0740ADF7B24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64943" y="4650377"/>
            <a:ext cx="7391400" cy="950323"/>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4205530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3AFDA-B10F-437E-876E-2470BAB55E65}"/>
              </a:ext>
            </a:extLst>
          </p:cNvPr>
          <p:cNvSpPr>
            <a:spLocks noGrp="1"/>
          </p:cNvSpPr>
          <p:nvPr>
            <p:ph type="title"/>
          </p:nvPr>
        </p:nvSpPr>
        <p:spPr>
          <a:xfrm>
            <a:off x="726599" y="646981"/>
            <a:ext cx="9044887" cy="1105620"/>
          </a:xfrm>
        </p:spPr>
        <p:txBody>
          <a:bodyPr>
            <a:normAutofit/>
          </a:bodyPr>
          <a:lstStyle/>
          <a:p>
            <a:pPr algn="ctr"/>
            <a:r>
              <a:rPr lang="en-US" sz="3600" dirty="0">
                <a:solidFill>
                  <a:schemeClr val="tx1">
                    <a:lumMod val="75000"/>
                    <a:lumOff val="25000"/>
                  </a:schemeClr>
                </a:solidFill>
                <a:latin typeface="+mn-lt"/>
              </a:rPr>
              <a:t>STEPS TO PRE-PROCESSED DATA</a:t>
            </a: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2784E9ED-2A73-44D3-A7EE-C267CCF8B3C3}"/>
              </a:ext>
            </a:extLst>
          </p:cNvPr>
          <p:cNvSpPr>
            <a:spLocks noGrp="1"/>
          </p:cNvSpPr>
          <p:nvPr>
            <p:ph sz="quarter" idx="13"/>
          </p:nvPr>
        </p:nvSpPr>
        <p:spPr>
          <a:xfrm>
            <a:off x="838200" y="1930400"/>
            <a:ext cx="9044887" cy="4175125"/>
          </a:xfrm>
        </p:spPr>
        <p:txBody>
          <a:bodyPr>
            <a:normAutofit fontScale="85000" lnSpcReduction="10000"/>
          </a:bodyPr>
          <a:lstStyle/>
          <a:p>
            <a:r>
              <a:rPr lang="en-US" sz="2800" dirty="0" smtClean="0">
                <a:solidFill>
                  <a:schemeClr val="bg2">
                    <a:lumMod val="10000"/>
                  </a:schemeClr>
                </a:solidFill>
              </a:rPr>
              <a:t>For </a:t>
            </a:r>
            <a:r>
              <a:rPr lang="en-US" sz="2800" dirty="0">
                <a:solidFill>
                  <a:schemeClr val="bg2">
                    <a:lumMod val="10000"/>
                  </a:schemeClr>
                </a:solidFill>
              </a:rPr>
              <a:t>example: “Crying” is a word and its suffix is “ing”, if we remove “ing” from “ Crying” then we will get base word i.e., “Cry”. We uses these suffix to create a new word from original stem word.</a:t>
            </a:r>
          </a:p>
          <a:p>
            <a:pPr marL="0" indent="0">
              <a:buNone/>
            </a:pPr>
            <a:r>
              <a:rPr lang="en-US" sz="2800" b="1" dirty="0">
                <a:solidFill>
                  <a:schemeClr val="bg1">
                    <a:lumMod val="10000"/>
                  </a:schemeClr>
                </a:solidFill>
              </a:rPr>
              <a:t> </a:t>
            </a:r>
            <a:r>
              <a:rPr lang="en-IN" sz="3000" b="1" dirty="0">
                <a:solidFill>
                  <a:schemeClr val="bg1">
                    <a:lumMod val="10000"/>
                  </a:schemeClr>
                </a:solidFill>
              </a:rPr>
              <a:t>Lemmatization</a:t>
            </a:r>
          </a:p>
          <a:p>
            <a:r>
              <a:rPr lang="en-US" sz="2800" dirty="0" smtClean="0">
                <a:solidFill>
                  <a:schemeClr val="bg2">
                    <a:lumMod val="10000"/>
                  </a:schemeClr>
                </a:solidFill>
              </a:rPr>
              <a:t>Lemmatization </a:t>
            </a:r>
            <a:r>
              <a:rPr lang="en-US" sz="2800" dirty="0">
                <a:solidFill>
                  <a:schemeClr val="bg2">
                    <a:lumMod val="10000"/>
                  </a:schemeClr>
                </a:solidFill>
              </a:rPr>
              <a:t>considers the context and converts the word to its meaningful base form.</a:t>
            </a:r>
          </a:p>
          <a:p>
            <a:pPr marL="0" indent="0">
              <a:buClr>
                <a:schemeClr val="tx1"/>
              </a:buClr>
              <a:buNone/>
            </a:pPr>
            <a:r>
              <a:rPr lang="en-US" sz="3000" dirty="0"/>
              <a:t> </a:t>
            </a:r>
            <a:r>
              <a:rPr lang="en-US" sz="3000" b="1" dirty="0">
                <a:solidFill>
                  <a:schemeClr val="bg1">
                    <a:lumMod val="10000"/>
                  </a:schemeClr>
                </a:solidFill>
              </a:rPr>
              <a:t>Tokenization</a:t>
            </a:r>
          </a:p>
          <a:p>
            <a:r>
              <a:rPr lang="en-US" dirty="0" smtClean="0">
                <a:solidFill>
                  <a:schemeClr val="bg2">
                    <a:lumMod val="10000"/>
                  </a:schemeClr>
                </a:solidFill>
              </a:rPr>
              <a:t>Tokenization</a:t>
            </a:r>
            <a:r>
              <a:rPr lang="en-US" dirty="0">
                <a:solidFill>
                  <a:schemeClr val="bg2">
                    <a:lumMod val="10000"/>
                  </a:schemeClr>
                </a:solidFill>
              </a:rPr>
              <a:t> is the process of breaking down the given text into a smallest unit called tokens.</a:t>
            </a:r>
          </a:p>
          <a:p>
            <a:pPr marL="0" indent="0">
              <a:buNone/>
            </a:pPr>
            <a:r>
              <a:rPr lang="en-US" sz="3000" b="1" dirty="0">
                <a:solidFill>
                  <a:schemeClr val="bg1">
                    <a:lumMod val="10000"/>
                  </a:schemeClr>
                </a:solidFill>
              </a:rPr>
              <a:t>Text lower casing</a:t>
            </a:r>
            <a:endParaRPr lang="en-IN" sz="2600" b="1" dirty="0">
              <a:solidFill>
                <a:schemeClr val="bg1">
                  <a:lumMod val="10000"/>
                </a:schemeClr>
              </a:solidFill>
            </a:endParaRPr>
          </a:p>
          <a:p>
            <a:r>
              <a:rPr lang="en-US" dirty="0" smtClean="0">
                <a:solidFill>
                  <a:schemeClr val="bg2">
                    <a:lumMod val="10000"/>
                  </a:schemeClr>
                </a:solidFill>
              </a:rPr>
              <a:t>Converting </a:t>
            </a:r>
            <a:r>
              <a:rPr lang="en-US" dirty="0">
                <a:solidFill>
                  <a:schemeClr val="bg2">
                    <a:lumMod val="10000"/>
                  </a:schemeClr>
                </a:solidFill>
              </a:rPr>
              <a:t>a word to lower case such as NLP to nlp.</a:t>
            </a: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315449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B4EF2-116B-405A-9999-01614922A5F9}"/>
              </a:ext>
            </a:extLst>
          </p:cNvPr>
          <p:cNvSpPr>
            <a:spLocks noGrp="1"/>
          </p:cNvSpPr>
          <p:nvPr>
            <p:ph type="title"/>
          </p:nvPr>
        </p:nvSpPr>
        <p:spPr>
          <a:xfrm>
            <a:off x="790992" y="785004"/>
            <a:ext cx="9066219" cy="905683"/>
          </a:xfrm>
        </p:spPr>
        <p:txBody>
          <a:bodyPr>
            <a:noAutofit/>
          </a:bodyPr>
          <a:lstStyle/>
          <a:p>
            <a:pPr algn="ctr"/>
            <a:r>
              <a:rPr lang="en-IN" sz="4000" dirty="0">
                <a:solidFill>
                  <a:srgbClr val="002060"/>
                </a:solidFill>
                <a:latin typeface="+mn-lt"/>
              </a:rPr>
              <a:t>NLU vs NLG</a:t>
            </a:r>
          </a:p>
        </p:txBody>
      </p:sp>
      <p:graphicFrame>
        <p:nvGraphicFramePr>
          <p:cNvPr id="4" name="Content Placeholder 3">
            <a:extLst>
              <a:ext uri="{FF2B5EF4-FFF2-40B4-BE49-F238E27FC236}">
                <a16:creationId xmlns:a16="http://schemas.microsoft.com/office/drawing/2014/main" xmlns="" id="{B21EF2EE-16F7-4A42-A768-26BD7F4163EB}"/>
              </a:ext>
            </a:extLst>
          </p:cNvPr>
          <p:cNvGraphicFramePr>
            <a:graphicFrameLocks noGrp="1"/>
          </p:cNvGraphicFramePr>
          <p:nvPr>
            <p:ph sz="quarter" idx="13"/>
            <p:extLst>
              <p:ext uri="{D42A27DB-BD31-4B8C-83A1-F6EECF244321}">
                <p14:modId xmlns:p14="http://schemas.microsoft.com/office/powerpoint/2010/main" xmlns="" val="2179828299"/>
              </p:ext>
            </p:extLst>
          </p:nvPr>
        </p:nvGraphicFramePr>
        <p:xfrm>
          <a:off x="1141835" y="2085975"/>
          <a:ext cx="8562976" cy="3785332"/>
        </p:xfrm>
        <a:graphic>
          <a:graphicData uri="http://schemas.openxmlformats.org/drawingml/2006/table">
            <a:tbl>
              <a:tblPr/>
              <a:tblGrid>
                <a:gridCol w="4281488">
                  <a:extLst>
                    <a:ext uri="{9D8B030D-6E8A-4147-A177-3AD203B41FA5}">
                      <a16:colId xmlns:a16="http://schemas.microsoft.com/office/drawing/2014/main" xmlns="" val="3260048025"/>
                    </a:ext>
                  </a:extLst>
                </a:gridCol>
                <a:gridCol w="4281488">
                  <a:extLst>
                    <a:ext uri="{9D8B030D-6E8A-4147-A177-3AD203B41FA5}">
                      <a16:colId xmlns:a16="http://schemas.microsoft.com/office/drawing/2014/main" xmlns="" val="1202123389"/>
                    </a:ext>
                  </a:extLst>
                </a:gridCol>
              </a:tblGrid>
              <a:tr h="838380">
                <a:tc>
                  <a:txBody>
                    <a:bodyPr/>
                    <a:lstStyle/>
                    <a:p>
                      <a:pPr algn="ctr" fontAlgn="t"/>
                      <a:r>
                        <a:rPr lang="en-IN" sz="2400" dirty="0">
                          <a:solidFill>
                            <a:srgbClr val="000000"/>
                          </a:solidFill>
                          <a:effectLst/>
                          <a:latin typeface="times new roman" panose="02020603050405020304" pitchFamily="18" charset="0"/>
                        </a:rPr>
                        <a:t>NLU</a:t>
                      </a:r>
                    </a:p>
                  </a:txBody>
                  <a:tcPr marL="76200" marR="76200" marT="76200" marB="76200">
                    <a:lnL w="6350" cap="flat" cmpd="sng" algn="ctr">
                      <a:solidFill>
                        <a:srgbClr val="A00B97"/>
                      </a:solidFill>
                      <a:prstDash val="solid"/>
                      <a:round/>
                      <a:headEnd type="none" w="med" len="med"/>
                      <a:tailEnd type="none" w="med" len="med"/>
                    </a:lnL>
                    <a:lnR w="6350" cap="flat" cmpd="sng" algn="ctr">
                      <a:solidFill>
                        <a:srgbClr val="A00B97"/>
                      </a:solidFill>
                      <a:prstDash val="solid"/>
                      <a:round/>
                      <a:headEnd type="none" w="med" len="med"/>
                      <a:tailEnd type="none" w="med" len="med"/>
                    </a:lnR>
                    <a:lnT w="6350" cap="flat" cmpd="sng" algn="ctr">
                      <a:solidFill>
                        <a:srgbClr val="A00B9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400">
                          <a:solidFill>
                            <a:srgbClr val="000000"/>
                          </a:solidFill>
                          <a:effectLst/>
                          <a:latin typeface="times new roman" panose="02020603050405020304" pitchFamily="18" charset="0"/>
                        </a:rPr>
                        <a:t>NLG</a:t>
                      </a:r>
                    </a:p>
                  </a:txBody>
                  <a:tcPr marL="76200" marR="76200" marT="76200" marB="76200">
                    <a:lnL w="6350" cap="flat" cmpd="sng" algn="ctr">
                      <a:solidFill>
                        <a:srgbClr val="A00B97"/>
                      </a:solidFill>
                      <a:prstDash val="solid"/>
                      <a:round/>
                      <a:headEnd type="none" w="med" len="med"/>
                      <a:tailEnd type="none" w="med" len="med"/>
                    </a:lnL>
                    <a:lnR w="6350" cap="flat" cmpd="sng" algn="ctr">
                      <a:solidFill>
                        <a:srgbClr val="A00B97"/>
                      </a:solidFill>
                      <a:prstDash val="solid"/>
                      <a:round/>
                      <a:headEnd type="none" w="med" len="med"/>
                      <a:tailEnd type="none" w="med" len="med"/>
                    </a:lnR>
                    <a:lnT w="6350" cap="flat" cmpd="sng" algn="ctr">
                      <a:solidFill>
                        <a:srgbClr val="A00B9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31596802"/>
                  </a:ext>
                </a:extLst>
              </a:tr>
              <a:tr h="1216806">
                <a:tc>
                  <a:txBody>
                    <a:bodyPr/>
                    <a:lstStyle/>
                    <a:p>
                      <a:pPr algn="ctr" fontAlgn="t"/>
                      <a:r>
                        <a:rPr lang="en-US" sz="2400" dirty="0">
                          <a:solidFill>
                            <a:srgbClr val="333333"/>
                          </a:solidFill>
                          <a:effectLst/>
                          <a:latin typeface="inter-regular"/>
                        </a:rPr>
                        <a:t>NLU is the process of reading and interpreting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dirty="0">
                          <a:solidFill>
                            <a:srgbClr val="333333"/>
                          </a:solidFill>
                          <a:effectLst/>
                          <a:latin typeface="inter-regular"/>
                        </a:rPr>
                        <a:t>NLG is the process of writing or generating language.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265778895"/>
                  </a:ext>
                </a:extLst>
              </a:tr>
              <a:tr h="1730146">
                <a:tc>
                  <a:txBody>
                    <a:bodyPr/>
                    <a:lstStyle/>
                    <a:p>
                      <a:pPr algn="ctr" fontAlgn="t"/>
                      <a:r>
                        <a:rPr lang="en-US" sz="2400">
                          <a:solidFill>
                            <a:srgbClr val="333333"/>
                          </a:solidFill>
                          <a:effectLst/>
                          <a:latin typeface="inter-regular"/>
                        </a:rPr>
                        <a:t>It produces non-linguistic outputs from natural language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400" dirty="0">
                          <a:solidFill>
                            <a:srgbClr val="333333"/>
                          </a:solidFill>
                          <a:effectLst/>
                          <a:latin typeface="inter-regular"/>
                        </a:rPr>
                        <a:t>It produces constructing natural language outputs from non-linguistic inputs.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901967840"/>
                  </a:ext>
                </a:extLst>
              </a:tr>
            </a:tbl>
          </a:graphicData>
        </a:graphic>
      </p:graphicFrame>
      <p:pic>
        <p:nvPicPr>
          <p:cNvPr id="6" name="Picture 5">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21400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EA882-0094-4C1A-93C0-BCFE5132B449}"/>
              </a:ext>
            </a:extLst>
          </p:cNvPr>
          <p:cNvSpPr>
            <a:spLocks noGrp="1"/>
          </p:cNvSpPr>
          <p:nvPr>
            <p:ph type="title"/>
          </p:nvPr>
        </p:nvSpPr>
        <p:spPr>
          <a:xfrm>
            <a:off x="812324" y="750499"/>
            <a:ext cx="9044887" cy="940190"/>
          </a:xfrm>
        </p:spPr>
        <p:txBody>
          <a:bodyPr>
            <a:noAutofit/>
          </a:bodyPr>
          <a:lstStyle/>
          <a:p>
            <a:pPr algn="ctr"/>
            <a:r>
              <a:rPr lang="en-IN" sz="2400" dirty="0">
                <a:solidFill>
                  <a:schemeClr val="tx1">
                    <a:lumMod val="75000"/>
                    <a:lumOff val="25000"/>
                  </a:schemeClr>
                </a:solidFill>
                <a:latin typeface="+mn-lt"/>
              </a:rPr>
              <a:t/>
            </a:r>
            <a:br>
              <a:rPr lang="en-IN" sz="2400" dirty="0">
                <a:solidFill>
                  <a:schemeClr val="tx1">
                    <a:lumMod val="75000"/>
                    <a:lumOff val="25000"/>
                  </a:schemeClr>
                </a:solidFill>
                <a:latin typeface="+mn-lt"/>
              </a:rPr>
            </a:br>
            <a:r>
              <a:rPr lang="en-IN" sz="2400" dirty="0" smtClean="0">
                <a:solidFill>
                  <a:schemeClr val="tx1">
                    <a:lumMod val="75000"/>
                    <a:lumOff val="25000"/>
                  </a:schemeClr>
                </a:solidFill>
                <a:latin typeface="+mn-lt"/>
              </a:rPr>
              <a:t>WHAT ARE THE NATURAL </a:t>
            </a:r>
            <a:r>
              <a:rPr lang="en-IN" sz="2400" dirty="0">
                <a:solidFill>
                  <a:schemeClr val="tx1">
                    <a:lumMod val="75000"/>
                    <a:lumOff val="25000"/>
                  </a:schemeClr>
                </a:solidFill>
                <a:latin typeface="+mn-lt"/>
              </a:rPr>
              <a:t>LANGUAGE PROCESSING </a:t>
            </a:r>
            <a:r>
              <a:rPr lang="en-IN" sz="2400" dirty="0" smtClean="0">
                <a:solidFill>
                  <a:schemeClr val="tx1">
                    <a:lumMod val="75000"/>
                    <a:lumOff val="25000"/>
                  </a:schemeClr>
                </a:solidFill>
                <a:latin typeface="+mn-lt"/>
              </a:rPr>
              <a:t>LIBRARIES ?</a:t>
            </a:r>
            <a:r>
              <a:rPr lang="en-IN" sz="2400" dirty="0">
                <a:solidFill>
                  <a:schemeClr val="tx1">
                    <a:lumMod val="75000"/>
                    <a:lumOff val="25000"/>
                  </a:schemeClr>
                </a:solidFill>
                <a:latin typeface="+mn-lt"/>
              </a:rPr>
              <a:t/>
            </a:r>
            <a:br>
              <a:rPr lang="en-IN" sz="2400" dirty="0">
                <a:solidFill>
                  <a:schemeClr val="tx1">
                    <a:lumMod val="75000"/>
                    <a:lumOff val="25000"/>
                  </a:schemeClr>
                </a:solidFill>
                <a:latin typeface="+mn-lt"/>
              </a:rPr>
            </a:br>
            <a:endParaRPr lang="en-IN" sz="24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83B85A74-5915-4B24-841E-3945A8BAF110}"/>
              </a:ext>
            </a:extLst>
          </p:cNvPr>
          <p:cNvSpPr>
            <a:spLocks noGrp="1"/>
          </p:cNvSpPr>
          <p:nvPr>
            <p:ph sz="quarter" idx="13"/>
          </p:nvPr>
        </p:nvSpPr>
        <p:spPr/>
        <p:txBody>
          <a:bodyPr>
            <a:normAutofit fontScale="92500" lnSpcReduction="10000"/>
          </a:bodyPr>
          <a:lstStyle/>
          <a:p>
            <a:pPr marL="0" indent="0">
              <a:buNone/>
            </a:pPr>
            <a:endParaRPr lang="en-IN" sz="2400" dirty="0"/>
          </a:p>
          <a:p>
            <a:pPr marL="0" indent="0">
              <a:buNone/>
            </a:pPr>
            <a:r>
              <a:rPr lang="en-US" sz="3000" b="1" dirty="0">
                <a:solidFill>
                  <a:schemeClr val="bg1">
                    <a:lumMod val="10000"/>
                  </a:schemeClr>
                </a:solidFill>
              </a:rPr>
              <a:t>Scikit-learn</a:t>
            </a:r>
          </a:p>
          <a:p>
            <a:r>
              <a:rPr lang="en-US" sz="2400" dirty="0" smtClean="0"/>
              <a:t>It </a:t>
            </a:r>
            <a:r>
              <a:rPr lang="en-US" sz="2400" dirty="0"/>
              <a:t>is the most widely used libraries as it provides a wide range of algorithms for building machine learning models. It has an excellent documentation that helps data scientists in making their task more easier.</a:t>
            </a:r>
          </a:p>
          <a:p>
            <a:pPr marL="0" indent="0">
              <a:buNone/>
            </a:pPr>
            <a:r>
              <a:rPr lang="en-IN" sz="3000" b="1" dirty="0">
                <a:solidFill>
                  <a:schemeClr val="bg1">
                    <a:lumMod val="10000"/>
                  </a:schemeClr>
                </a:solidFill>
              </a:rPr>
              <a:t>Natural language Toolkit (NLTK)</a:t>
            </a:r>
          </a:p>
          <a:p>
            <a:r>
              <a:rPr lang="en-US" sz="2400" dirty="0" smtClean="0"/>
              <a:t>NLTK </a:t>
            </a:r>
            <a:r>
              <a:rPr lang="en-US" sz="2400" dirty="0"/>
              <a:t>is a complete toolkit for all NLP techniques.</a:t>
            </a:r>
          </a:p>
          <a:p>
            <a:pPr marL="0" indent="0">
              <a:buNone/>
            </a:pPr>
            <a:r>
              <a:rPr lang="en-US" sz="3000" b="1" dirty="0">
                <a:solidFill>
                  <a:schemeClr val="bg1">
                    <a:lumMod val="10000"/>
                  </a:schemeClr>
                </a:solidFill>
              </a:rPr>
              <a:t>SpaCy</a:t>
            </a:r>
          </a:p>
          <a:p>
            <a:r>
              <a:rPr lang="en-US" sz="2400" dirty="0" err="1" smtClean="0"/>
              <a:t>SpaCy</a:t>
            </a:r>
            <a:r>
              <a:rPr lang="en-US" sz="2400" dirty="0" smtClean="0"/>
              <a:t> </a:t>
            </a:r>
            <a:r>
              <a:rPr lang="en-US" sz="2400" dirty="0"/>
              <a:t>is an open-source NLP library which is used for Data Extraction, Data Analysis, Sentiment Analysis, and Text Summarization. It is way faster than other libraries</a:t>
            </a:r>
          </a:p>
          <a:p>
            <a:endParaRPr lang="en-US" sz="2400" dirty="0"/>
          </a:p>
          <a:p>
            <a:endParaRPr lang="en-IN" sz="2400" dirty="0"/>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245016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D09CE-5EC0-49BA-B9EE-ADD596204C3F}"/>
              </a:ext>
            </a:extLst>
          </p:cNvPr>
          <p:cNvSpPr>
            <a:spLocks noGrp="1"/>
          </p:cNvSpPr>
          <p:nvPr>
            <p:ph type="title"/>
          </p:nvPr>
        </p:nvSpPr>
        <p:spPr>
          <a:xfrm>
            <a:off x="838200" y="862642"/>
            <a:ext cx="9044887" cy="886783"/>
          </a:xfrm>
        </p:spPr>
        <p:txBody>
          <a:bodyPr>
            <a:noAutofit/>
          </a:bodyPr>
          <a:lstStyle/>
          <a:p>
            <a:pPr algn="ctr"/>
            <a:r>
              <a:rPr lang="en-IN" sz="3200" dirty="0">
                <a:solidFill>
                  <a:schemeClr val="tx1">
                    <a:lumMod val="75000"/>
                    <a:lumOff val="25000"/>
                  </a:schemeClr>
                </a:solidFill>
                <a:latin typeface="+mn-lt"/>
              </a:rPr>
              <a:t/>
            </a:r>
            <a:br>
              <a:rPr lang="en-IN" sz="3200" dirty="0">
                <a:solidFill>
                  <a:schemeClr val="tx1">
                    <a:lumMod val="75000"/>
                    <a:lumOff val="25000"/>
                  </a:schemeClr>
                </a:solidFill>
                <a:latin typeface="+mn-lt"/>
              </a:rPr>
            </a:br>
            <a:r>
              <a:rPr lang="en-IN" sz="3200" dirty="0">
                <a:solidFill>
                  <a:schemeClr val="tx1">
                    <a:lumMod val="75000"/>
                    <a:lumOff val="25000"/>
                  </a:schemeClr>
                </a:solidFill>
                <a:latin typeface="+mn-lt"/>
              </a:rPr>
              <a:t>NATURAL LANGUAGE PROCESSING LIBRARIES</a:t>
            </a:r>
            <a:br>
              <a:rPr lang="en-IN" sz="3200" dirty="0">
                <a:solidFill>
                  <a:schemeClr val="tx1">
                    <a:lumMod val="75000"/>
                    <a:lumOff val="25000"/>
                  </a:schemeClr>
                </a:solidFill>
                <a:latin typeface="+mn-lt"/>
              </a:rPr>
            </a:br>
            <a:endParaRPr lang="en-IN" sz="32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EB91D2EF-EC03-4419-A709-771CA9304EED}"/>
              </a:ext>
            </a:extLst>
          </p:cNvPr>
          <p:cNvSpPr>
            <a:spLocks noGrp="1"/>
          </p:cNvSpPr>
          <p:nvPr>
            <p:ph sz="quarter" idx="13"/>
          </p:nvPr>
        </p:nvSpPr>
        <p:spPr>
          <a:xfrm>
            <a:off x="838200" y="1806575"/>
            <a:ext cx="9044887" cy="3756025"/>
          </a:xfrm>
        </p:spPr>
        <p:txBody>
          <a:bodyPr>
            <a:normAutofit lnSpcReduction="10000"/>
          </a:bodyPr>
          <a:lstStyle/>
          <a:p>
            <a:pPr marL="0" indent="0">
              <a:lnSpc>
                <a:spcPct val="100000"/>
              </a:lnSpc>
              <a:buNone/>
            </a:pPr>
            <a:r>
              <a:rPr lang="en-US" b="1" dirty="0">
                <a:solidFill>
                  <a:schemeClr val="bg1">
                    <a:lumMod val="10000"/>
                  </a:schemeClr>
                </a:solidFill>
              </a:rPr>
              <a:t>Gensim</a:t>
            </a:r>
          </a:p>
          <a:p>
            <a:pPr>
              <a:lnSpc>
                <a:spcPct val="100000"/>
              </a:lnSpc>
            </a:pPr>
            <a:r>
              <a:rPr lang="en-US" sz="2400" dirty="0" err="1" smtClean="0"/>
              <a:t>Gensim</a:t>
            </a:r>
            <a:r>
              <a:rPr lang="en-US" sz="2400" dirty="0" smtClean="0"/>
              <a:t> </a:t>
            </a:r>
            <a:r>
              <a:rPr lang="en-US" sz="2400" dirty="0"/>
              <a:t>works with large datasets and processes data streams. The main uses of Gensim include Data Analysis, Text generation applications (chatbots) and Semantic search applications. </a:t>
            </a:r>
          </a:p>
          <a:p>
            <a:pPr marL="0" indent="0">
              <a:lnSpc>
                <a:spcPct val="100000"/>
              </a:lnSpc>
              <a:buNone/>
            </a:pPr>
            <a:r>
              <a:rPr lang="en-IN" b="1" dirty="0">
                <a:solidFill>
                  <a:schemeClr val="bg1">
                    <a:lumMod val="10000"/>
                  </a:schemeClr>
                </a:solidFill>
              </a:rPr>
              <a:t>TextBlob</a:t>
            </a:r>
          </a:p>
          <a:p>
            <a:pPr>
              <a:lnSpc>
                <a:spcPct val="100000"/>
              </a:lnSpc>
            </a:pPr>
            <a:r>
              <a:rPr lang="en-US" sz="2400" dirty="0" smtClean="0"/>
              <a:t>It </a:t>
            </a:r>
            <a:r>
              <a:rPr lang="en-US" sz="2400" dirty="0"/>
              <a:t>provides an easy interface to help beginners and has all the basic NLP functionalities such as sentiment analysis, phrase extraction, parsing and many more.  TextBlob is an open-source Natural Language Processing library.</a:t>
            </a:r>
            <a:endParaRPr lang="en-IN" sz="2400" dirty="0"/>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4077266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9BE94-CCEE-4D89-8010-85F08BAF230A}"/>
              </a:ext>
            </a:extLst>
          </p:cNvPr>
          <p:cNvSpPr>
            <a:spLocks noGrp="1"/>
          </p:cNvSpPr>
          <p:nvPr>
            <p:ph type="title"/>
          </p:nvPr>
        </p:nvSpPr>
        <p:spPr>
          <a:xfrm>
            <a:off x="1028700" y="1160462"/>
            <a:ext cx="8734426" cy="666750"/>
          </a:xfrm>
        </p:spPr>
        <p:txBody>
          <a:bodyPr>
            <a:noAutofit/>
          </a:bodyPr>
          <a:lstStyle/>
          <a:p>
            <a:pPr algn="ctr"/>
            <a:r>
              <a:rPr lang="en-US" sz="2400" dirty="0">
                <a:solidFill>
                  <a:schemeClr val="tx1">
                    <a:lumMod val="75000"/>
                    <a:lumOff val="25000"/>
                  </a:schemeClr>
                </a:solidFill>
                <a:latin typeface="+mn-lt"/>
              </a:rPr>
              <a:t/>
            </a:r>
            <a:br>
              <a:rPr lang="en-US" sz="2400" dirty="0">
                <a:solidFill>
                  <a:schemeClr val="tx1">
                    <a:lumMod val="75000"/>
                    <a:lumOff val="25000"/>
                  </a:schemeClr>
                </a:solidFill>
                <a:latin typeface="+mn-lt"/>
              </a:rPr>
            </a:br>
            <a:r>
              <a:rPr lang="en-US" sz="2400" dirty="0">
                <a:solidFill>
                  <a:schemeClr val="tx1">
                    <a:lumMod val="75000"/>
                    <a:lumOff val="25000"/>
                  </a:schemeClr>
                </a:solidFill>
                <a:latin typeface="+mn-lt"/>
              </a:rPr>
              <a:t>NATURAL LANGUAGE PROCESSING WITH MACHINE LEARNING</a:t>
            </a:r>
            <a:endParaRPr lang="en-IN" sz="24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F0DA1043-B82B-4997-AC17-7AAE7194D328}"/>
              </a:ext>
            </a:extLst>
          </p:cNvPr>
          <p:cNvSpPr>
            <a:spLocks noGrp="1"/>
          </p:cNvSpPr>
          <p:nvPr>
            <p:ph sz="quarter" idx="13"/>
          </p:nvPr>
        </p:nvSpPr>
        <p:spPr>
          <a:xfrm>
            <a:off x="1028700" y="2273300"/>
            <a:ext cx="8934449" cy="3241675"/>
          </a:xfrm>
        </p:spPr>
        <p:txBody>
          <a:bodyPr>
            <a:normAutofit/>
          </a:bodyPr>
          <a:lstStyle/>
          <a:p>
            <a:pPr marL="0" indent="0">
              <a:buFont typeface="Arial" panose="020B0604020202020204" pitchFamily="34" charset="0"/>
              <a:buNone/>
            </a:pPr>
            <a:r>
              <a:rPr lang="en-US" sz="2400" dirty="0">
                <a:solidFill>
                  <a:schemeClr val="bg2">
                    <a:lumMod val="10000"/>
                  </a:schemeClr>
                </a:solidFill>
              </a:rPr>
              <a:t> </a:t>
            </a:r>
          </a:p>
          <a:p>
            <a:r>
              <a:rPr lang="en-US" sz="2400" dirty="0">
                <a:solidFill>
                  <a:schemeClr val="bg2">
                    <a:lumMod val="10000"/>
                  </a:schemeClr>
                </a:solidFill>
              </a:rPr>
              <a:t>Machine learning (ML) for natural language processing (NLP) and  text analytics involves using machine learning algorithms and “narrow” artificial intelligence (AI) to understand the meaning of text documents.</a:t>
            </a:r>
          </a:p>
          <a:p>
            <a:r>
              <a:rPr lang="en-US" sz="2400" dirty="0">
                <a:solidFill>
                  <a:schemeClr val="bg2">
                    <a:lumMod val="10000"/>
                  </a:schemeClr>
                </a:solidFill>
              </a:rPr>
              <a:t>Machine learning for NLP and text analytics involves a set of statistical techniques for identifying Parts of speech, entities, sentiment and other aspects of text.</a:t>
            </a:r>
          </a:p>
          <a:p>
            <a:pPr marL="0" indent="0">
              <a:buFont typeface="Arial" panose="020B0604020202020204" pitchFamily="34" charset="0"/>
              <a:buNone/>
            </a:pPr>
            <a:endParaRPr lang="en-US" sz="2400" dirty="0">
              <a:solidFill>
                <a:schemeClr val="bg2">
                  <a:lumMod val="10000"/>
                </a:schemeClr>
              </a:solidFill>
            </a:endParaRPr>
          </a:p>
          <a:p>
            <a:pPr marL="0" indent="0">
              <a:buFont typeface="Arial" panose="020B0604020202020204" pitchFamily="34" charset="0"/>
              <a:buNone/>
            </a:pPr>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933121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69F0C-F88A-480B-9754-0F02584DFCE4}"/>
              </a:ext>
            </a:extLst>
          </p:cNvPr>
          <p:cNvSpPr>
            <a:spLocks noGrp="1"/>
          </p:cNvSpPr>
          <p:nvPr>
            <p:ph type="title"/>
          </p:nvPr>
        </p:nvSpPr>
        <p:spPr>
          <a:xfrm>
            <a:off x="276225" y="836762"/>
            <a:ext cx="10420350" cy="1198810"/>
          </a:xfrm>
        </p:spPr>
        <p:txBody>
          <a:bodyPr>
            <a:noAutofit/>
          </a:bodyPr>
          <a:lstStyle/>
          <a:p>
            <a:pPr algn="ctr"/>
            <a:r>
              <a:rPr lang="en-US" sz="2000" dirty="0">
                <a:solidFill>
                  <a:schemeClr val="tx1">
                    <a:lumMod val="75000"/>
                    <a:lumOff val="25000"/>
                  </a:schemeClr>
                </a:solidFill>
                <a:latin typeface="+mn-lt"/>
              </a:rPr>
              <a:t/>
            </a:r>
            <a:br>
              <a:rPr lang="en-US" sz="2000" dirty="0">
                <a:solidFill>
                  <a:schemeClr val="tx1">
                    <a:lumMod val="75000"/>
                    <a:lumOff val="25000"/>
                  </a:schemeClr>
                </a:solidFill>
                <a:latin typeface="+mn-lt"/>
              </a:rPr>
            </a:br>
            <a:r>
              <a:rPr lang="en-US" sz="2000" dirty="0" smtClean="0">
                <a:solidFill>
                  <a:schemeClr val="tx1">
                    <a:lumMod val="75000"/>
                    <a:lumOff val="25000"/>
                  </a:schemeClr>
                </a:solidFill>
                <a:latin typeface="+mn-lt"/>
              </a:rPr>
              <a:t>WHAT IS THE ROLE </a:t>
            </a:r>
            <a:r>
              <a:rPr lang="en-US" sz="2000" dirty="0">
                <a:solidFill>
                  <a:schemeClr val="tx1">
                    <a:lumMod val="75000"/>
                    <a:lumOff val="25000"/>
                  </a:schemeClr>
                </a:solidFill>
                <a:latin typeface="+mn-lt"/>
              </a:rPr>
              <a:t>OF MACHINE LEARNING IN NATURAL LANGUAGE </a:t>
            </a:r>
            <a:r>
              <a:rPr lang="en-US" sz="2000" dirty="0" smtClean="0">
                <a:solidFill>
                  <a:schemeClr val="tx1">
                    <a:lumMod val="75000"/>
                    <a:lumOff val="25000"/>
                  </a:schemeClr>
                </a:solidFill>
                <a:latin typeface="+mn-lt"/>
              </a:rPr>
              <a:t>PROCESSING ?</a:t>
            </a:r>
            <a:r>
              <a:rPr lang="en-US" sz="2000" dirty="0">
                <a:solidFill>
                  <a:schemeClr val="tx1">
                    <a:lumMod val="75000"/>
                    <a:lumOff val="25000"/>
                  </a:schemeClr>
                </a:solidFill>
                <a:latin typeface="+mn-lt"/>
              </a:rPr>
              <a:t/>
            </a:r>
            <a:br>
              <a:rPr lang="en-US" sz="2000" dirty="0">
                <a:solidFill>
                  <a:schemeClr val="tx1">
                    <a:lumMod val="75000"/>
                    <a:lumOff val="25000"/>
                  </a:schemeClr>
                </a:solidFill>
                <a:latin typeface="+mn-lt"/>
              </a:rPr>
            </a:br>
            <a:endParaRPr lang="en-IN" sz="20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F26EE9DA-4D5A-4DFD-BE91-A4520C356EE3}"/>
              </a:ext>
            </a:extLst>
          </p:cNvPr>
          <p:cNvSpPr>
            <a:spLocks noGrp="1"/>
          </p:cNvSpPr>
          <p:nvPr>
            <p:ph sz="quarter" idx="13"/>
          </p:nvPr>
        </p:nvSpPr>
        <p:spPr>
          <a:xfrm>
            <a:off x="849656" y="2100263"/>
            <a:ext cx="9044887" cy="3270250"/>
          </a:xfrm>
        </p:spPr>
        <p:txBody>
          <a:bodyPr/>
          <a:lstStyle/>
          <a:p>
            <a:r>
              <a:rPr lang="en-US" sz="2400" dirty="0">
                <a:solidFill>
                  <a:schemeClr val="bg2">
                    <a:lumMod val="10000"/>
                  </a:schemeClr>
                </a:solidFill>
              </a:rPr>
              <a:t>Machine Learning and Natural Language Processing are important subfields of Artificial Intelligence.</a:t>
            </a:r>
          </a:p>
          <a:p>
            <a:r>
              <a:rPr lang="en-US" sz="2400" dirty="0">
                <a:solidFill>
                  <a:schemeClr val="bg2">
                    <a:lumMod val="10000"/>
                  </a:schemeClr>
                </a:solidFill>
              </a:rPr>
              <a:t>Machine Learning gives the system the ability to learn from past experiences and examples. Algorithms perform a fixed set of executions according to what it has been programmed to do so and they do not have the ability to solve unknown problems.</a:t>
            </a:r>
          </a:p>
          <a:p>
            <a:r>
              <a:rPr lang="en-US" sz="2400" dirty="0">
                <a:solidFill>
                  <a:schemeClr val="bg2">
                    <a:lumMod val="10000"/>
                  </a:schemeClr>
                </a:solidFill>
              </a:rPr>
              <a:t>A machine learning algorithm is far better equipped to handle such unknown problems.</a:t>
            </a:r>
          </a:p>
        </p:txBody>
      </p:sp>
      <p:pic>
        <p:nvPicPr>
          <p:cNvPr id="6" name="Picture 5">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303022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5E0C-B37C-4278-A87B-6D34B62B53A6}"/>
              </a:ext>
            </a:extLst>
          </p:cNvPr>
          <p:cNvSpPr>
            <a:spLocks noGrp="1"/>
          </p:cNvSpPr>
          <p:nvPr>
            <p:ph type="title"/>
          </p:nvPr>
        </p:nvSpPr>
        <p:spPr>
          <a:xfrm>
            <a:off x="497999" y="1307304"/>
            <a:ext cx="9484201" cy="566739"/>
          </a:xfrm>
        </p:spPr>
        <p:txBody>
          <a:bodyPr>
            <a:noAutofit/>
          </a:bodyPr>
          <a:lstStyle/>
          <a:p>
            <a:r>
              <a:rPr lang="en-IN" sz="3600" dirty="0">
                <a:solidFill>
                  <a:schemeClr val="tx1">
                    <a:lumMod val="75000"/>
                    <a:lumOff val="25000"/>
                  </a:schemeClr>
                </a:solidFill>
                <a:latin typeface="+mn-lt"/>
              </a:rPr>
              <a:t>    STEPS OF NATURAL LANGUAGE </a:t>
            </a:r>
            <a:r>
              <a:rPr lang="en-IN" sz="3600" dirty="0" smtClean="0">
                <a:solidFill>
                  <a:schemeClr val="tx1">
                    <a:lumMod val="75000"/>
                    <a:lumOff val="25000"/>
                  </a:schemeClr>
                </a:solidFill>
                <a:latin typeface="+mn-lt"/>
              </a:rPr>
              <a:t>PROCESSING</a:t>
            </a:r>
            <a:endParaRPr lang="en-IN" sz="3600" dirty="0">
              <a:solidFill>
                <a:schemeClr val="tx1">
                  <a:lumMod val="75000"/>
                  <a:lumOff val="25000"/>
                </a:schemeClr>
              </a:solidFill>
              <a:latin typeface="+mn-lt"/>
            </a:endParaRPr>
          </a:p>
        </p:txBody>
      </p:sp>
      <p:pic>
        <p:nvPicPr>
          <p:cNvPr id="4" name="Picture 2" descr="Role of Machine Learning in Natural Language Processing">
            <a:extLst>
              <a:ext uri="{FF2B5EF4-FFF2-40B4-BE49-F238E27FC236}">
                <a16:creationId xmlns:a16="http://schemas.microsoft.com/office/drawing/2014/main" xmlns="" id="{14F6F49C-A217-4ADB-A87A-770247BCB27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7655" y="2085976"/>
            <a:ext cx="9044887" cy="386238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3417248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4C8D5-831D-4541-9F96-15D3E385CFA2}"/>
              </a:ext>
            </a:extLst>
          </p:cNvPr>
          <p:cNvSpPr>
            <a:spLocks noGrp="1"/>
          </p:cNvSpPr>
          <p:nvPr>
            <p:ph type="title"/>
          </p:nvPr>
        </p:nvSpPr>
        <p:spPr>
          <a:xfrm>
            <a:off x="838199" y="724619"/>
            <a:ext cx="9305926" cy="1115294"/>
          </a:xfrm>
        </p:spPr>
        <p:txBody>
          <a:bodyPr>
            <a:normAutofit/>
          </a:bodyPr>
          <a:lstStyle/>
          <a:p>
            <a:pPr algn="ctr"/>
            <a:r>
              <a:rPr lang="en-IN" sz="3600" dirty="0">
                <a:solidFill>
                  <a:schemeClr val="tx1">
                    <a:lumMod val="75000"/>
                    <a:lumOff val="25000"/>
                  </a:schemeClr>
                </a:solidFill>
                <a:latin typeface="+mn-lt"/>
              </a:rPr>
              <a:t>STEPS OF NATURAL LANGUAGE </a:t>
            </a:r>
            <a:r>
              <a:rPr lang="en-IN" sz="3600" dirty="0" smtClean="0">
                <a:solidFill>
                  <a:schemeClr val="tx1">
                    <a:lumMod val="75000"/>
                    <a:lumOff val="25000"/>
                  </a:schemeClr>
                </a:solidFill>
                <a:latin typeface="+mn-lt"/>
              </a:rPr>
              <a:t>PROCESSING</a:t>
            </a: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42EEE67C-06A4-4313-B286-21D857B1FC76}"/>
              </a:ext>
            </a:extLst>
          </p:cNvPr>
          <p:cNvSpPr>
            <a:spLocks noGrp="1"/>
          </p:cNvSpPr>
          <p:nvPr>
            <p:ph sz="quarter" idx="13"/>
          </p:nvPr>
        </p:nvSpPr>
        <p:spPr>
          <a:xfrm>
            <a:off x="838199" y="2035175"/>
            <a:ext cx="9044887" cy="4275138"/>
          </a:xfrm>
        </p:spPr>
        <p:txBody>
          <a:bodyPr>
            <a:normAutofit lnSpcReduction="10000"/>
          </a:bodyPr>
          <a:lstStyle/>
          <a:p>
            <a:pPr marL="0" indent="0">
              <a:buNone/>
            </a:pPr>
            <a:r>
              <a:rPr lang="en-US" b="1" dirty="0">
                <a:solidFill>
                  <a:schemeClr val="bg1">
                    <a:lumMod val="10000"/>
                  </a:schemeClr>
                </a:solidFill>
              </a:rPr>
              <a:t>Morphological analysis</a:t>
            </a:r>
          </a:p>
          <a:p>
            <a:r>
              <a:rPr lang="en-US" sz="2400" dirty="0" smtClean="0">
                <a:solidFill>
                  <a:schemeClr val="bg2">
                    <a:lumMod val="10000"/>
                  </a:schemeClr>
                </a:solidFill>
              </a:rPr>
              <a:t> </a:t>
            </a:r>
            <a:r>
              <a:rPr lang="en-US" sz="2400" dirty="0">
                <a:solidFill>
                  <a:schemeClr val="bg2">
                    <a:lumMod val="10000"/>
                  </a:schemeClr>
                </a:solidFill>
              </a:rPr>
              <a:t>Morphology is the study of words and their structure. Morphemes, like prefixes, suffixes and base words, are defined as the smallest meaningful units of meaning.</a:t>
            </a:r>
          </a:p>
          <a:p>
            <a:pPr marL="0" indent="0">
              <a:buNone/>
            </a:pPr>
            <a:r>
              <a:rPr lang="en-US" b="1" dirty="0">
                <a:solidFill>
                  <a:schemeClr val="bg1">
                    <a:lumMod val="10000"/>
                  </a:schemeClr>
                </a:solidFill>
              </a:rPr>
              <a:t>Syntactic analysis</a:t>
            </a:r>
          </a:p>
          <a:p>
            <a:r>
              <a:rPr lang="en-US" sz="2400" dirty="0" smtClean="0">
                <a:solidFill>
                  <a:schemeClr val="bg2">
                    <a:lumMod val="10000"/>
                  </a:schemeClr>
                </a:solidFill>
              </a:rPr>
              <a:t>Syntactic </a:t>
            </a:r>
            <a:r>
              <a:rPr lang="en-US" sz="2400" dirty="0">
                <a:solidFill>
                  <a:schemeClr val="bg2">
                    <a:lumMod val="10000"/>
                  </a:schemeClr>
                </a:solidFill>
              </a:rPr>
              <a:t>analysis is the process of analyzing natural language that checks whether the given sentence follows rules of a formal grammar.</a:t>
            </a:r>
          </a:p>
          <a:p>
            <a:pPr marL="0" indent="0">
              <a:buNone/>
            </a:pPr>
            <a:r>
              <a:rPr lang="en-US" b="1" i="0" dirty="0">
                <a:solidFill>
                  <a:schemeClr val="bg1">
                    <a:lumMod val="10000"/>
                  </a:schemeClr>
                </a:solidFill>
                <a:effectLst/>
              </a:rPr>
              <a:t>Semantic analysis</a:t>
            </a:r>
          </a:p>
          <a:p>
            <a:r>
              <a:rPr lang="en-US" sz="2400" b="0" i="0" dirty="0" smtClean="0">
                <a:solidFill>
                  <a:srgbClr val="202124"/>
                </a:solidFill>
                <a:effectLst/>
              </a:rPr>
              <a:t>The </a:t>
            </a:r>
            <a:r>
              <a:rPr lang="en-US" sz="2400" b="0" i="0" dirty="0">
                <a:solidFill>
                  <a:srgbClr val="202124"/>
                </a:solidFill>
                <a:effectLst/>
              </a:rPr>
              <a:t>most important task of semantic analysis is to get the exact meaning of the sentence and to analyze </a:t>
            </a:r>
            <a:r>
              <a:rPr lang="en-US" sz="2400" dirty="0">
                <a:solidFill>
                  <a:srgbClr val="000000"/>
                </a:solidFill>
              </a:rPr>
              <a:t>t</a:t>
            </a:r>
            <a:r>
              <a:rPr lang="en-US" sz="2400" b="0" i="0" dirty="0">
                <a:solidFill>
                  <a:srgbClr val="000000"/>
                </a:solidFill>
                <a:effectLst/>
              </a:rPr>
              <a:t>he    text for meaningfulness.</a:t>
            </a:r>
          </a:p>
          <a:p>
            <a:endParaRPr lang="en-IN" sz="24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534648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977B-EA5F-45CF-964D-528E5F3DD672}"/>
              </a:ext>
            </a:extLst>
          </p:cNvPr>
          <p:cNvSpPr>
            <a:spLocks noGrp="1"/>
          </p:cNvSpPr>
          <p:nvPr>
            <p:ph type="title"/>
          </p:nvPr>
        </p:nvSpPr>
        <p:spPr>
          <a:xfrm>
            <a:off x="838200" y="681487"/>
            <a:ext cx="9239250" cy="1286219"/>
          </a:xfrm>
        </p:spPr>
        <p:txBody>
          <a:bodyPr>
            <a:normAutofit/>
          </a:bodyPr>
          <a:lstStyle/>
          <a:p>
            <a:pPr algn="ctr"/>
            <a:r>
              <a:rPr lang="en-IN" sz="3600" dirty="0">
                <a:solidFill>
                  <a:schemeClr val="tx1">
                    <a:lumMod val="75000"/>
                    <a:lumOff val="25000"/>
                  </a:schemeClr>
                </a:solidFill>
                <a:latin typeface="+mn-lt"/>
              </a:rPr>
              <a:t>STEPS OF NATURAL LANGUAGE </a:t>
            </a:r>
            <a:r>
              <a:rPr lang="en-IN" sz="3600" dirty="0" smtClean="0">
                <a:solidFill>
                  <a:schemeClr val="tx1">
                    <a:lumMod val="75000"/>
                    <a:lumOff val="25000"/>
                  </a:schemeClr>
                </a:solidFill>
                <a:latin typeface="+mn-lt"/>
              </a:rPr>
              <a:t>PROCESSING</a:t>
            </a: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xmlns="" id="{E14184EF-C7C2-4F39-8E81-4D68B729F8ED}"/>
              </a:ext>
            </a:extLst>
          </p:cNvPr>
          <p:cNvSpPr>
            <a:spLocks noGrp="1"/>
          </p:cNvSpPr>
          <p:nvPr>
            <p:ph sz="quarter" idx="13"/>
          </p:nvPr>
        </p:nvSpPr>
        <p:spPr>
          <a:xfrm>
            <a:off x="838200" y="1930400"/>
            <a:ext cx="9044887" cy="3413125"/>
          </a:xfrm>
        </p:spPr>
        <p:txBody>
          <a:bodyPr>
            <a:normAutofit lnSpcReduction="10000"/>
          </a:bodyPr>
          <a:lstStyle/>
          <a:p>
            <a:pPr marL="0" indent="0">
              <a:buNone/>
            </a:pPr>
            <a:endParaRPr lang="en-IN" i="0" dirty="0">
              <a:solidFill>
                <a:srgbClr val="00B0F0"/>
              </a:solidFill>
              <a:effectLst/>
            </a:endParaRPr>
          </a:p>
          <a:p>
            <a:pPr marL="0" indent="0">
              <a:buNone/>
            </a:pPr>
            <a:r>
              <a:rPr lang="en-IN" b="1" i="0" dirty="0">
                <a:solidFill>
                  <a:schemeClr val="bg1">
                    <a:lumMod val="10000"/>
                  </a:schemeClr>
                </a:solidFill>
                <a:effectLst/>
              </a:rPr>
              <a:t>Discourse Analysis</a:t>
            </a:r>
          </a:p>
          <a:p>
            <a:r>
              <a:rPr lang="en-US" sz="2400" b="0" i="0" dirty="0" smtClean="0">
                <a:solidFill>
                  <a:srgbClr val="333333"/>
                </a:solidFill>
                <a:effectLst/>
              </a:rPr>
              <a:t>Discourse </a:t>
            </a:r>
            <a:r>
              <a:rPr lang="en-US" sz="2400" b="0" i="0" dirty="0">
                <a:solidFill>
                  <a:srgbClr val="333333"/>
                </a:solidFill>
                <a:effectLst/>
              </a:rPr>
              <a:t>analysis may be defined as the process of performing text , determining contextual information or language analysis, which involves text interpretation and knowing the social interactions. </a:t>
            </a:r>
            <a:r>
              <a:rPr lang="en-IN" sz="2400" b="0" i="0" dirty="0">
                <a:solidFill>
                  <a:srgbClr val="333333"/>
                </a:solidFill>
                <a:effectLst/>
              </a:rPr>
              <a:t> </a:t>
            </a:r>
          </a:p>
          <a:p>
            <a:pPr marL="0" indent="0">
              <a:buNone/>
            </a:pPr>
            <a:r>
              <a:rPr lang="en-US" b="1" i="0" dirty="0">
                <a:solidFill>
                  <a:schemeClr val="bg1">
                    <a:lumMod val="10000"/>
                  </a:schemeClr>
                </a:solidFill>
                <a:effectLst/>
              </a:rPr>
              <a:t> Pragmatic Analysis </a:t>
            </a:r>
          </a:p>
          <a:p>
            <a:r>
              <a:rPr lang="en-US" sz="2400" b="0" i="0" dirty="0" smtClean="0">
                <a:solidFill>
                  <a:srgbClr val="202124"/>
                </a:solidFill>
                <a:effectLst/>
              </a:rPr>
              <a:t>It </a:t>
            </a:r>
            <a:r>
              <a:rPr lang="en-US" sz="2400" b="0" i="0" dirty="0">
                <a:solidFill>
                  <a:srgbClr val="202124"/>
                </a:solidFill>
                <a:effectLst/>
              </a:rPr>
              <a:t>is </a:t>
            </a:r>
            <a:r>
              <a:rPr lang="en-US" sz="2400" i="0" dirty="0">
                <a:solidFill>
                  <a:srgbClr val="202124"/>
                </a:solidFill>
                <a:effectLst/>
              </a:rPr>
              <a:t>part of the process of extracting information from text</a:t>
            </a:r>
            <a:r>
              <a:rPr lang="en-US" sz="2400" b="0" i="0" dirty="0">
                <a:solidFill>
                  <a:srgbClr val="202124"/>
                </a:solidFill>
                <a:effectLst/>
              </a:rPr>
              <a:t>. Specifically, it's the portion that focuses on taking structures set of text and figuring out what the actual meaning was.</a:t>
            </a:r>
            <a:endParaRPr lang="en-IN" sz="2400" b="1" i="0" dirty="0">
              <a:solidFill>
                <a:srgbClr val="333333"/>
              </a:solidFill>
              <a:effectLst/>
            </a:endParaRPr>
          </a:p>
          <a:p>
            <a:endParaRPr lang="en-IN" sz="2400" dirty="0"/>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203258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LEXICAL PROCESSING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10000"/>
          </a:bodyPr>
          <a:lstStyle/>
          <a:p>
            <a:r>
              <a:rPr lang="en-US" dirty="0" smtClean="0"/>
              <a:t>Lexical analysis is the process of trying to understand what words mean, intuit their context, and note the relationship of one word to others. </a:t>
            </a:r>
          </a:p>
          <a:p>
            <a:r>
              <a:rPr lang="en-US" dirty="0" smtClean="0"/>
              <a:t>It is often the entry point to many NLP data pipelines.</a:t>
            </a:r>
          </a:p>
          <a:p>
            <a:r>
              <a:rPr lang="en-US" dirty="0" smtClean="0"/>
              <a:t>Lexical analysis can come in many forms and varieties. </a:t>
            </a:r>
          </a:p>
          <a:p>
            <a:r>
              <a:rPr lang="en-US" dirty="0" smtClean="0"/>
              <a:t>It is used as the first step of a compiler, for example, and takes a source code file and breaks down the lines of code to a series of "tokens", removing any whitespace or comments. </a:t>
            </a:r>
          </a:p>
          <a:p>
            <a:r>
              <a:rPr lang="en-US" dirty="0" smtClean="0"/>
              <a:t>In other types of analysis, lexical analysis might preserve multiple words together as an "n-gram" (or a sequence of items).</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ECD95-4F0B-4673-9E5E-4480AAA12343}"/>
              </a:ext>
            </a:extLst>
          </p:cNvPr>
          <p:cNvSpPr>
            <a:spLocks noGrp="1"/>
          </p:cNvSpPr>
          <p:nvPr>
            <p:ph type="title"/>
          </p:nvPr>
        </p:nvSpPr>
        <p:spPr>
          <a:xfrm>
            <a:off x="561975" y="1097173"/>
            <a:ext cx="10315575" cy="585788"/>
          </a:xfrm>
        </p:spPr>
        <p:txBody>
          <a:bodyPr>
            <a:noAutofit/>
          </a:bodyPr>
          <a:lstStyle/>
          <a:p>
            <a:pPr algn="ctr"/>
            <a:r>
              <a:rPr lang="en-IN" sz="2400" dirty="0" smtClean="0">
                <a:solidFill>
                  <a:schemeClr val="tx1">
                    <a:lumMod val="75000"/>
                    <a:lumOff val="25000"/>
                  </a:schemeClr>
                </a:solidFill>
                <a:latin typeface="+mn-lt"/>
              </a:rPr>
              <a:t>WHAT ARE THE SUBPARTS </a:t>
            </a:r>
            <a:r>
              <a:rPr lang="en-IN" sz="2400" dirty="0">
                <a:solidFill>
                  <a:schemeClr val="tx1">
                    <a:lumMod val="75000"/>
                    <a:lumOff val="25000"/>
                  </a:schemeClr>
                </a:solidFill>
                <a:latin typeface="+mn-lt"/>
              </a:rPr>
              <a:t>OF NATURAL LANGUAGE </a:t>
            </a:r>
            <a:r>
              <a:rPr lang="en-IN" sz="2400" dirty="0" smtClean="0">
                <a:solidFill>
                  <a:schemeClr val="tx1">
                    <a:lumMod val="75000"/>
                    <a:lumOff val="25000"/>
                  </a:schemeClr>
                </a:solidFill>
                <a:latin typeface="+mn-lt"/>
              </a:rPr>
              <a:t>PROCESSING ?</a:t>
            </a:r>
            <a:endParaRPr lang="en-IN" sz="2400" dirty="0">
              <a:solidFill>
                <a:schemeClr val="tx1">
                  <a:lumMod val="75000"/>
                  <a:lumOff val="25000"/>
                </a:schemeClr>
              </a:solidFill>
              <a:latin typeface="+mn-lt"/>
            </a:endParaRPr>
          </a:p>
        </p:txBody>
      </p:sp>
      <p:pic>
        <p:nvPicPr>
          <p:cNvPr id="1028" name="Picture 4" descr="The Universal Self-Help Keys of NLP - Neuro-Linguistic Programming | The  Whole Parent">
            <a:extLst>
              <a:ext uri="{FF2B5EF4-FFF2-40B4-BE49-F238E27FC236}">
                <a16:creationId xmlns:a16="http://schemas.microsoft.com/office/drawing/2014/main" xmlns="" id="{F76668F8-283C-46EF-922C-1659878619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92000" y="2114550"/>
            <a:ext cx="8201024" cy="390525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141520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SPEECH RECOGNITION?</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Autofit/>
          </a:bodyPr>
          <a:lstStyle/>
          <a:p>
            <a:r>
              <a:rPr lang="en-US" dirty="0" smtClean="0"/>
              <a:t>Speech recognition, also known as automatic speech recognition (ASR), computer speech recognition, or speech-to-text, is a capability which enables a program to process human speech into a written format. </a:t>
            </a:r>
          </a:p>
          <a:p>
            <a:r>
              <a:rPr lang="en-US" dirty="0" smtClean="0"/>
              <a:t>While it’s commonly confused with voice recognition, speech recognition focuses on the translation of speech from a verbal format to a text one whereas voice recognition just seeks to identify an individual user’s voice.</a:t>
            </a:r>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rPr>
              <a:t>WHAT ARE THE KEY FEATURES OF EFFECTIVE SPEECH RECOGNITION?</a:t>
            </a:r>
            <a:endParaRPr lang="en-US" sz="24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656272"/>
            <a:ext cx="9044887" cy="4549266"/>
          </a:xfrm>
        </p:spPr>
        <p:txBody>
          <a:bodyPr>
            <a:normAutofit fontScale="62500" lnSpcReduction="20000"/>
          </a:bodyPr>
          <a:lstStyle/>
          <a:p>
            <a:pPr fontAlgn="base"/>
            <a:r>
              <a:rPr lang="en-US" dirty="0" smtClean="0"/>
              <a:t>Many speech recognition applications and devices are available, but the more advanced solutions use AI and machine learning. They integrate grammar, syntax, structure, and composition of audio and voice signals to understand and process human speech. Ideally, they learn as they go — evolving responses with each interaction.</a:t>
            </a:r>
          </a:p>
          <a:p>
            <a:pPr fontAlgn="base"/>
            <a:r>
              <a:rPr lang="en-US" dirty="0" smtClean="0"/>
              <a:t>The best kind of systems also allow organizations to customize and adapt the technology to their specific requirements — everything from language and nuances of speech to brand recognition. For example:</a:t>
            </a:r>
          </a:p>
          <a:p>
            <a:pPr fontAlgn="base"/>
            <a:r>
              <a:rPr lang="en-US" b="1" dirty="0" smtClean="0"/>
              <a:t>Language weighting:</a:t>
            </a:r>
            <a:r>
              <a:rPr lang="en-US" dirty="0" smtClean="0"/>
              <a:t> Improve precision by weighting specific words that are spoken frequently (such as product names or industry jargon), beyond terms already in the base vocabulary.</a:t>
            </a:r>
          </a:p>
          <a:p>
            <a:pPr fontAlgn="base"/>
            <a:r>
              <a:rPr lang="en-US" b="1" dirty="0" smtClean="0"/>
              <a:t>Speaker labeling:</a:t>
            </a:r>
            <a:r>
              <a:rPr lang="en-US" dirty="0" smtClean="0"/>
              <a:t> Output a transcription that cites or tags each speaker’s contributions to a multi-participant conversation.</a:t>
            </a:r>
          </a:p>
          <a:p>
            <a:pPr fontAlgn="base"/>
            <a:r>
              <a:rPr lang="en-US" b="1" dirty="0" smtClean="0"/>
              <a:t>Acoustics training:</a:t>
            </a:r>
            <a:r>
              <a:rPr lang="en-US" dirty="0" smtClean="0"/>
              <a:t> Attend to the acoustical side of the business. Train the system to adapt to an acoustic environment (like the ambient noise in a call center) and speaker styles (like voice pitch, volume and pace).</a:t>
            </a:r>
          </a:p>
          <a:p>
            <a:pPr fontAlgn="base"/>
            <a:r>
              <a:rPr lang="en-US" b="1" dirty="0" smtClean="0"/>
              <a:t>Profanity filtering:</a:t>
            </a:r>
            <a:r>
              <a:rPr lang="en-US" dirty="0" smtClean="0"/>
              <a:t> Use filters to identify certain words or phrases and sanitize speech output.</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08959"/>
            <a:ext cx="9044887" cy="1181730"/>
          </a:xfrm>
        </p:spPr>
        <p:txBody>
          <a:bodyPr/>
          <a:lstStyle/>
          <a:p>
            <a:pPr algn="ctr"/>
            <a:r>
              <a:rPr lang="en-US" dirty="0" smtClean="0">
                <a:solidFill>
                  <a:schemeClr val="tx1">
                    <a:lumMod val="75000"/>
                    <a:lumOff val="25000"/>
                  </a:schemeClr>
                </a:solidFill>
                <a:latin typeface="+mn-lt"/>
              </a:rPr>
              <a:t>HOW SPEECH RECOGNITION WORKS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2182483"/>
            <a:ext cx="9044887" cy="4023055"/>
          </a:xfrm>
        </p:spPr>
        <p:txBody>
          <a:bodyPr>
            <a:normAutofit fontScale="92500" lnSpcReduction="10000"/>
          </a:bodyPr>
          <a:lstStyle/>
          <a:p>
            <a:r>
              <a:rPr lang="en-US" dirty="0" smtClean="0"/>
              <a:t>Speech recognition systems use computer algorithms to process and interpret spoken words and convert them into text. </a:t>
            </a:r>
          </a:p>
          <a:p>
            <a:r>
              <a:rPr lang="en-US" dirty="0" smtClean="0"/>
              <a:t>A software program turns the sound a microphone records into written language that computers and humans can understand, following these four steps:</a:t>
            </a:r>
          </a:p>
          <a:p>
            <a:r>
              <a:rPr lang="en-US" dirty="0" smtClean="0"/>
              <a:t> analyze the audio;</a:t>
            </a:r>
          </a:p>
          <a:p>
            <a:r>
              <a:rPr lang="en-US" dirty="0" smtClean="0"/>
              <a:t>break it into parts;</a:t>
            </a:r>
          </a:p>
          <a:p>
            <a:r>
              <a:rPr lang="en-US" dirty="0" smtClean="0"/>
              <a:t>digitize it into a computer-readable format; and</a:t>
            </a:r>
          </a:p>
          <a:p>
            <a:r>
              <a:rPr lang="en-US" dirty="0" smtClean="0"/>
              <a:t>use an algorithm to match it to the most suitable text representation.</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SPEECH RECOGNITION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20000"/>
          </a:bodyPr>
          <a:lstStyle/>
          <a:p>
            <a:r>
              <a:rPr lang="en-US" dirty="0" smtClean="0"/>
              <a:t>Speech recognition software must adapt to the highly variable and context-specific nature of human speech. The software algorithms that process and organize audio into text are trained on different speech patterns, speaking styles, languages, dialects, accents and phrasings. The software also separates spoken audio from background noise that often accompanies the signal.</a:t>
            </a:r>
          </a:p>
          <a:p>
            <a:r>
              <a:rPr lang="en-US" dirty="0" smtClean="0"/>
              <a:t>To meet these requirements, speech recognition systems use two types of models:</a:t>
            </a:r>
          </a:p>
          <a:p>
            <a:r>
              <a:rPr lang="en-US" b="1" dirty="0" smtClean="0"/>
              <a:t>Acoustic models.</a:t>
            </a:r>
            <a:r>
              <a:rPr lang="en-US" dirty="0" smtClean="0"/>
              <a:t> These represent the relationship between linguistic units of speech and audio signals.</a:t>
            </a:r>
          </a:p>
          <a:p>
            <a:r>
              <a:rPr lang="en-US" b="1" dirty="0" smtClean="0"/>
              <a:t>Language models.</a:t>
            </a:r>
            <a:r>
              <a:rPr lang="en-US" dirty="0" smtClean="0"/>
              <a:t> Here, sounds are matched with word sequences to distinguish between words that sound similar.</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APPLICATION IS SPEECH RECOGNITION USED FOR ?</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20000"/>
          </a:bodyPr>
          <a:lstStyle/>
          <a:p>
            <a:r>
              <a:rPr lang="en-US" dirty="0" smtClean="0"/>
              <a:t>Speech recognition systems have quite a few applications. </a:t>
            </a:r>
          </a:p>
          <a:p>
            <a:endParaRPr lang="en-US" dirty="0" smtClean="0"/>
          </a:p>
          <a:p>
            <a:pPr marL="514350" indent="-514350">
              <a:buAutoNum type="arabicPeriod"/>
            </a:pPr>
            <a:r>
              <a:rPr lang="en-US" dirty="0" smtClean="0"/>
              <a:t>Mobile Devices</a:t>
            </a:r>
          </a:p>
          <a:p>
            <a:pPr marL="514350" indent="-514350">
              <a:buAutoNum type="arabicPeriod"/>
            </a:pPr>
            <a:r>
              <a:rPr lang="en-US" dirty="0" smtClean="0"/>
              <a:t>Education</a:t>
            </a:r>
          </a:p>
          <a:p>
            <a:pPr marL="514350" indent="-514350">
              <a:buAutoNum type="arabicPeriod"/>
            </a:pPr>
            <a:r>
              <a:rPr lang="en-US" dirty="0" smtClean="0"/>
              <a:t>Customer service</a:t>
            </a:r>
          </a:p>
          <a:p>
            <a:pPr marL="514350" indent="-514350">
              <a:buAutoNum type="arabicPeriod"/>
            </a:pPr>
            <a:r>
              <a:rPr lang="en-US" dirty="0" smtClean="0"/>
              <a:t>Healthcare application</a:t>
            </a:r>
          </a:p>
          <a:p>
            <a:pPr marL="514350" indent="-514350">
              <a:buAutoNum type="arabicPeriod"/>
            </a:pPr>
            <a:r>
              <a:rPr lang="en-US" dirty="0" smtClean="0"/>
              <a:t>Disability assistance</a:t>
            </a:r>
          </a:p>
          <a:p>
            <a:pPr marL="514350" indent="-514350">
              <a:buAutoNum type="arabicPeriod"/>
            </a:pPr>
            <a:r>
              <a:rPr lang="en-US" dirty="0" smtClean="0"/>
              <a:t>Court reporting</a:t>
            </a:r>
          </a:p>
          <a:p>
            <a:pPr marL="514350" indent="-514350">
              <a:buAutoNum type="arabicPeriod"/>
            </a:pPr>
            <a:r>
              <a:rPr lang="en-US" dirty="0" smtClean="0"/>
              <a:t>Emotion recognition</a:t>
            </a:r>
          </a:p>
          <a:p>
            <a:pPr marL="514350" indent="-514350">
              <a:buAutoNum type="arabicPeriod"/>
            </a:pPr>
            <a:r>
              <a:rPr lang="en-US" dirty="0" smtClean="0"/>
              <a:t>Hands free communication</a:t>
            </a:r>
          </a:p>
          <a:p>
            <a:pPr marL="514350" indent="-514350">
              <a:buAutoNum type="arabicPeriod"/>
            </a:pPr>
            <a:endParaRPr lang="en-US" dirty="0" smtClean="0"/>
          </a:p>
          <a:p>
            <a:pPr marL="514350" indent="-514350">
              <a:buAutoNum type="arabicPeriod"/>
            </a:pPr>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79894"/>
            <a:ext cx="9044887" cy="810794"/>
          </a:xfrm>
        </p:spPr>
        <p:txBody>
          <a:bodyPr>
            <a:normAutofit/>
          </a:bodyPr>
          <a:lstStyle/>
          <a:p>
            <a:pPr algn="ctr"/>
            <a:r>
              <a:rPr lang="en-US" sz="2800" dirty="0" smtClean="0">
                <a:solidFill>
                  <a:schemeClr val="tx1">
                    <a:lumMod val="75000"/>
                    <a:lumOff val="25000"/>
                  </a:schemeClr>
                </a:solidFill>
                <a:latin typeface="+mn-lt"/>
              </a:rPr>
              <a:t>APPLICATIONS OF SPEECH RECOGNITION</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10000"/>
          </a:bodyPr>
          <a:lstStyle/>
          <a:p>
            <a:pPr marL="514350" indent="-514350">
              <a:buNone/>
            </a:pPr>
            <a:r>
              <a:rPr lang="en-US" sz="2000" b="1" dirty="0" smtClean="0"/>
              <a:t>Mobile devices:- </a:t>
            </a:r>
            <a:r>
              <a:rPr lang="en-US" sz="2000" dirty="0" err="1" smtClean="0"/>
              <a:t>Smartphones</a:t>
            </a:r>
            <a:r>
              <a:rPr lang="en-US" sz="2000" dirty="0" smtClean="0"/>
              <a:t> use voice commands for call routing, speech-to-text processing, voice dialing and voice search. </a:t>
            </a:r>
          </a:p>
          <a:p>
            <a:pPr marL="514350" indent="-514350">
              <a:buAutoNum type="arabicPeriod"/>
            </a:pPr>
            <a:r>
              <a:rPr lang="en-US" sz="2000" dirty="0" smtClean="0"/>
              <a:t>Users can respond to a text without looking at their devices. </a:t>
            </a:r>
          </a:p>
          <a:p>
            <a:pPr marL="514350" indent="-514350">
              <a:buAutoNum type="arabicPeriod"/>
            </a:pPr>
            <a:r>
              <a:rPr lang="en-US" sz="2000" dirty="0" smtClean="0"/>
              <a:t>On Apple </a:t>
            </a:r>
            <a:r>
              <a:rPr lang="en-US" sz="2000" dirty="0" err="1" smtClean="0"/>
              <a:t>iPhones</a:t>
            </a:r>
            <a:r>
              <a:rPr lang="en-US" sz="2000" dirty="0" smtClean="0"/>
              <a:t>, speech recognition powers the keyboard and </a:t>
            </a:r>
            <a:r>
              <a:rPr lang="en-US" sz="2000" dirty="0" err="1" smtClean="0"/>
              <a:t>Siri</a:t>
            </a:r>
            <a:r>
              <a:rPr lang="en-US" sz="2000" dirty="0" smtClean="0"/>
              <a:t>, the virtual assistant. </a:t>
            </a:r>
          </a:p>
          <a:p>
            <a:pPr marL="514350" indent="-514350">
              <a:buAutoNum type="arabicPeriod"/>
            </a:pPr>
            <a:r>
              <a:rPr lang="en-US" sz="2000" dirty="0" smtClean="0"/>
              <a:t>Functionality is available in secondary languages, too. </a:t>
            </a:r>
          </a:p>
          <a:p>
            <a:pPr marL="514350" indent="-514350">
              <a:buAutoNum type="arabicPeriod"/>
            </a:pPr>
            <a:r>
              <a:rPr lang="en-US" sz="2000" dirty="0" smtClean="0"/>
              <a:t>Speech recognition can also be found in word processing applications like Microsoft Word, where users can dictate words to be turned into text.</a:t>
            </a:r>
          </a:p>
          <a:p>
            <a:pPr marL="514350" indent="-514350">
              <a:buNone/>
            </a:pPr>
            <a:r>
              <a:rPr lang="en-US" sz="2000" b="1" dirty="0" smtClean="0"/>
              <a:t>Education.</a:t>
            </a:r>
            <a:r>
              <a:rPr lang="en-US" sz="2000" dirty="0" smtClean="0"/>
              <a:t> Speech recognition software is used in language instruction. The software hears the user's speech and offers help with pronunciation.</a:t>
            </a:r>
          </a:p>
          <a:p>
            <a:pPr>
              <a:buNone/>
            </a:pPr>
            <a:r>
              <a:rPr lang="en-US" sz="2000" b="1" dirty="0" smtClean="0"/>
              <a:t>Customer service.</a:t>
            </a:r>
            <a:r>
              <a:rPr lang="en-US" sz="2000" dirty="0" smtClean="0"/>
              <a:t> Automated voice assistants listen to customer queries and provides helpful resources.</a:t>
            </a:r>
          </a:p>
          <a:p>
            <a:pPr>
              <a:buNone/>
            </a:pPr>
            <a:r>
              <a:rPr lang="en-US" sz="2000" b="1" dirty="0" smtClean="0"/>
              <a:t>Healthcare applications.</a:t>
            </a:r>
            <a:r>
              <a:rPr lang="en-US" sz="2000" dirty="0" smtClean="0"/>
              <a:t> Doctors can use speech recognition software to transcribe notes in real time into healthcare records.</a:t>
            </a:r>
          </a:p>
          <a:p>
            <a:pPr marL="514350" indent="-514350">
              <a:buNone/>
            </a:pPr>
            <a:endParaRPr lang="en-US" sz="2000"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APPLICATIONS OF SPEECH RECOGNITION</a:t>
            </a:r>
            <a:endParaRPr lang="en-US" sz="2800" dirty="0">
              <a:latin typeface="+mn-lt"/>
            </a:endParaRPr>
          </a:p>
        </p:txBody>
      </p:sp>
      <p:sp>
        <p:nvSpPr>
          <p:cNvPr id="3" name="Content Placeholder 2"/>
          <p:cNvSpPr>
            <a:spLocks noGrp="1"/>
          </p:cNvSpPr>
          <p:nvPr>
            <p:ph sz="quarter" idx="13"/>
          </p:nvPr>
        </p:nvSpPr>
        <p:spPr/>
        <p:txBody>
          <a:bodyPr>
            <a:normAutofit fontScale="85000" lnSpcReduction="20000"/>
          </a:bodyPr>
          <a:lstStyle/>
          <a:p>
            <a:pPr>
              <a:buNone/>
            </a:pPr>
            <a:r>
              <a:rPr lang="en-US" b="1" dirty="0" smtClean="0"/>
              <a:t>Disability assistance.</a:t>
            </a:r>
            <a:r>
              <a:rPr lang="en-US" dirty="0" smtClean="0"/>
              <a:t> Speech recognition software can translate spoken words into text using closed</a:t>
            </a:r>
            <a:r>
              <a:rPr lang="en-US" u="sng" dirty="0" smtClean="0"/>
              <a:t> </a:t>
            </a:r>
            <a:r>
              <a:rPr lang="en-US" dirty="0" smtClean="0"/>
              <a:t>captions to enable a person with hearing loss to understand what others are saying. Speech recognition can also enable those with limited use of their hands to work with computers, using voice commands instead of typing.</a:t>
            </a:r>
          </a:p>
          <a:p>
            <a:pPr>
              <a:buNone/>
            </a:pPr>
            <a:r>
              <a:rPr lang="en-US" b="1" dirty="0" smtClean="0"/>
              <a:t>Court reporting.</a:t>
            </a:r>
            <a:r>
              <a:rPr lang="en-US" dirty="0" smtClean="0"/>
              <a:t> Software can be used to transcribe courtroom proceedings, precluding the need for human transcribers . </a:t>
            </a:r>
            <a:r>
              <a:rPr lang="en-US" b="1" dirty="0" smtClean="0"/>
              <a:t>Emotion recognition.</a:t>
            </a:r>
            <a:r>
              <a:rPr lang="en-US" dirty="0" smtClean="0"/>
              <a:t> This technology can analyze certain vocal characteristics to determine what emotion the speaker is feeling. Paired with sentiment analysis, this can reveal how someone feels about a product or service.</a:t>
            </a:r>
          </a:p>
          <a:p>
            <a:pPr>
              <a:buNone/>
            </a:pPr>
            <a:r>
              <a:rPr lang="en-US" b="1" dirty="0" smtClean="0"/>
              <a:t>Hands-free communication.</a:t>
            </a:r>
            <a:r>
              <a:rPr lang="en-US" dirty="0" smtClean="0"/>
              <a:t> Drivers use voice control for hands-free communication, controlling phones, radios and global positioning</a:t>
            </a:r>
            <a:r>
              <a:rPr lang="en-US" u="sng" dirty="0" smtClean="0"/>
              <a:t> </a:t>
            </a:r>
            <a:r>
              <a:rPr lang="en-US" dirty="0" smtClean="0"/>
              <a:t>systems, for instance.</a:t>
            </a:r>
          </a:p>
          <a:p>
            <a:pPr>
              <a:buNone/>
            </a:pPr>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rPr>
              <a:t>WHAT ARE THE DIFFERENT SPEECH RECOGNITION ALGORITHMS?</a:t>
            </a:r>
            <a:endParaRPr lang="en-US" sz="24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604513"/>
            <a:ext cx="9044887" cy="4601025"/>
          </a:xfrm>
        </p:spPr>
        <p:txBody>
          <a:bodyPr>
            <a:normAutofit fontScale="70000" lnSpcReduction="20000"/>
          </a:bodyPr>
          <a:lstStyle/>
          <a:p>
            <a:r>
              <a:rPr lang="en-US" dirty="0" smtClean="0"/>
              <a:t>The power behind speech recognition features comes from a set of algorithms and technologies. They include the following:</a:t>
            </a:r>
          </a:p>
          <a:p>
            <a:r>
              <a:rPr lang="en-US" b="1" dirty="0" smtClean="0"/>
              <a:t>Hidden Markov model.</a:t>
            </a:r>
            <a:r>
              <a:rPr lang="en-US" dirty="0" smtClean="0"/>
              <a:t> </a:t>
            </a:r>
            <a:r>
              <a:rPr lang="en-US" u="sng" dirty="0" smtClean="0"/>
              <a:t>HMMs</a:t>
            </a:r>
            <a:r>
              <a:rPr lang="en-US" dirty="0" smtClean="0"/>
              <a:t> are used in autonomous systems where a state is partially observable or when all of the information necessary to make a decision is not immediately available to the sensor (in speech recognition's case, a microphone). An example of this is in acoustic modeling, where a program must match linguistic units to audio signals using statistical probability.</a:t>
            </a:r>
          </a:p>
          <a:p>
            <a:r>
              <a:rPr lang="en-US" b="1" dirty="0" smtClean="0"/>
              <a:t>Natural language processing.</a:t>
            </a:r>
            <a:r>
              <a:rPr lang="en-US" dirty="0" smtClean="0"/>
              <a:t> </a:t>
            </a:r>
            <a:r>
              <a:rPr lang="en-US" u="sng" dirty="0" smtClean="0"/>
              <a:t>NLP</a:t>
            </a:r>
            <a:r>
              <a:rPr lang="en-US" dirty="0" smtClean="0"/>
              <a:t> eases and accelerates the speech recognition process.</a:t>
            </a:r>
          </a:p>
          <a:p>
            <a:r>
              <a:rPr lang="en-US" b="1" dirty="0" smtClean="0"/>
              <a:t>N-grams.</a:t>
            </a:r>
            <a:r>
              <a:rPr lang="en-US" dirty="0" smtClean="0"/>
              <a:t> This simple approach to language models creates a probability distribution for a sequence. An example would be an algorithm that looks at the last few words spoken, approximates the history of the sample of speech and uses that to determine the probability of the next word or phrase that will be spoken.</a:t>
            </a:r>
          </a:p>
          <a:p>
            <a:r>
              <a:rPr lang="en-US" b="1" dirty="0" smtClean="0"/>
              <a:t>Artificial intelligence.</a:t>
            </a:r>
            <a:r>
              <a:rPr lang="en-US" dirty="0" smtClean="0"/>
              <a:t> </a:t>
            </a:r>
            <a:r>
              <a:rPr lang="en-US" u="sng" dirty="0" smtClean="0"/>
              <a:t>AI</a:t>
            </a:r>
            <a:r>
              <a:rPr lang="en-US" dirty="0" smtClean="0"/>
              <a:t> and </a:t>
            </a:r>
            <a:r>
              <a:rPr lang="en-US" u="sng" dirty="0" smtClean="0"/>
              <a:t>machine learning</a:t>
            </a:r>
            <a:r>
              <a:rPr lang="en-US" dirty="0" smtClean="0"/>
              <a:t> methods like deep learning and neural networks are common in advanced speech recognition software. These systems use grammar, structure, syntax and composition of audio and voice signals to process speech. Machine learning systems gain knowledge with each use, making them well suited for nuances like accents.</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SIGNAL </a:t>
            </a:r>
            <a:r>
              <a:rPr lang="en-US" dirty="0" smtClean="0">
                <a:solidFill>
                  <a:schemeClr val="tx1">
                    <a:lumMod val="75000"/>
                    <a:lumOff val="25000"/>
                  </a:schemeClr>
                </a:solidFill>
                <a:latin typeface="+mn-lt"/>
              </a:rPr>
              <a:t>PROCESSING </a:t>
            </a:r>
            <a:r>
              <a:rPr lang="en-US" dirty="0" smtClean="0">
                <a:solidFill>
                  <a:schemeClr val="tx1">
                    <a:lumMod val="75000"/>
                    <a:lumOff val="25000"/>
                  </a:schemeClr>
                </a:solidFill>
                <a:latin typeface="+mn-lt"/>
              </a:rPr>
              <a:t>?</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Signal processing is </a:t>
            </a:r>
            <a:r>
              <a:rPr lang="en-US" b="1" dirty="0" smtClean="0"/>
              <a:t>a discipline of applied mathematics, using the tools of information theory, probability and statistics, vector spaces, harmonic analysis, optimization, and machine learning</a:t>
            </a:r>
            <a:r>
              <a:rPr lang="en-US" dirty="0" smtClean="0"/>
              <a:t>.</a:t>
            </a:r>
          </a:p>
          <a:p>
            <a:r>
              <a:rPr lang="en-US" b="1" dirty="0" smtClean="0"/>
              <a:t>AUDIO SIGNAL:- </a:t>
            </a:r>
            <a:r>
              <a:rPr lang="en-US" dirty="0" smtClean="0"/>
              <a:t>When an object vibrates, the air molecules oscillate to and fro from their rest position and transmits its energy to neighboring molecules. This results in the transmission of energy from one molecule to another which in turn produces a sound </a:t>
            </a:r>
            <a:r>
              <a:rPr lang="en-US" dirty="0" smtClean="0"/>
              <a:t>wave</a:t>
            </a:r>
            <a:r>
              <a:rPr lang="en-US" dirty="0" smtClean="0"/>
              <a:t>.</a:t>
            </a:r>
          </a:p>
          <a:p>
            <a:pPr>
              <a:buNone/>
            </a:pPr>
            <a:endParaRPr lang="en-US" dirty="0" smtClean="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46981"/>
            <a:ext cx="9044887" cy="1043707"/>
          </a:xfrm>
        </p:spPr>
        <p:txBody>
          <a:bodyPr>
            <a:normAutofit/>
          </a:bodyPr>
          <a:lstStyle/>
          <a:p>
            <a:pPr algn="ctr"/>
            <a:r>
              <a:rPr lang="en-US" dirty="0" smtClean="0">
                <a:solidFill>
                  <a:schemeClr val="tx1">
                    <a:lumMod val="75000"/>
                    <a:lumOff val="25000"/>
                  </a:schemeClr>
                </a:solidFill>
                <a:latin typeface="+mn-lt"/>
              </a:rPr>
              <a:t>PARAMETER OF AUDIO SIGNAL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2001328"/>
            <a:ext cx="9044887" cy="4204210"/>
          </a:xfrm>
        </p:spPr>
        <p:txBody>
          <a:bodyPr>
            <a:normAutofit/>
          </a:bodyPr>
          <a:lstStyle/>
          <a:p>
            <a:r>
              <a:rPr lang="en-US" sz="1800" b="1" dirty="0" smtClean="0"/>
              <a:t>Amplitude</a:t>
            </a:r>
            <a:r>
              <a:rPr lang="en-US" sz="1800" b="1" dirty="0" smtClean="0"/>
              <a:t>: </a:t>
            </a:r>
            <a:r>
              <a:rPr lang="en-US" sz="1800" dirty="0" smtClean="0"/>
              <a:t>Amplitude refers to the maximum displacement of the air molecules from the rest position</a:t>
            </a:r>
          </a:p>
          <a:p>
            <a:r>
              <a:rPr lang="en-US" sz="1800" b="1" dirty="0" smtClean="0"/>
              <a:t>Crest and Trough:</a:t>
            </a:r>
            <a:r>
              <a:rPr lang="en-US" sz="1800" dirty="0" smtClean="0"/>
              <a:t> The crest is the highest point in the wave whereas trough is the lowest point</a:t>
            </a:r>
          </a:p>
          <a:p>
            <a:r>
              <a:rPr lang="en-US" sz="1800" b="1" dirty="0" smtClean="0"/>
              <a:t>Wavelength: </a:t>
            </a:r>
            <a:r>
              <a:rPr lang="en-US" sz="1800" dirty="0" smtClean="0"/>
              <a:t>The distance between 2 successive crests or troughs is known as a </a:t>
            </a:r>
            <a:r>
              <a:rPr lang="en-US" sz="1800" dirty="0" smtClean="0"/>
              <a:t>wavelength</a:t>
            </a:r>
          </a:p>
          <a:p>
            <a:r>
              <a:rPr lang="en-US" sz="1800" b="1" dirty="0" smtClean="0"/>
              <a:t>Cycle: </a:t>
            </a:r>
            <a:r>
              <a:rPr lang="en-US" sz="1800" dirty="0" smtClean="0"/>
              <a:t>Every audio signal traverses in the form of cycles. One complete upward movement and downward movement of the signal form a cycle</a:t>
            </a:r>
          </a:p>
          <a:p>
            <a:r>
              <a:rPr lang="en-US" sz="1800" b="1" dirty="0" smtClean="0"/>
              <a:t>Frequency: </a:t>
            </a:r>
            <a:r>
              <a:rPr lang="en-US" sz="1800" dirty="0" smtClean="0"/>
              <a:t>Frequency refers to how fast a signal is changing over a period of </a:t>
            </a:r>
            <a:r>
              <a:rPr lang="en-US" sz="1800" dirty="0" smtClean="0"/>
              <a:t>time</a:t>
            </a:r>
          </a:p>
          <a:p>
            <a:endParaRPr lang="en-US" sz="1800" dirty="0" smtClean="0"/>
          </a:p>
          <a:p>
            <a:endParaRPr lang="en-US" sz="1800" dirty="0" smtClean="0"/>
          </a:p>
          <a:p>
            <a:endParaRPr lang="en-US" sz="1800" dirty="0" smtClean="0"/>
          </a:p>
          <a:p>
            <a:endParaRPr lang="en-US" sz="1800" dirty="0" smtClean="0"/>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pic>
        <p:nvPicPr>
          <p:cNvPr id="5" name="Picture 4" descr="audio_signal.PNG"/>
          <p:cNvPicPr>
            <a:picLocks noChangeAspect="1"/>
          </p:cNvPicPr>
          <p:nvPr/>
        </p:nvPicPr>
        <p:blipFill>
          <a:blip r:embed="rId3"/>
          <a:stretch>
            <a:fillRect/>
          </a:stretch>
        </p:blipFill>
        <p:spPr>
          <a:xfrm>
            <a:off x="2177260" y="4528869"/>
            <a:ext cx="6043184" cy="1962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2C25C-D011-4AEF-A2B6-B02EEE56A0E9}"/>
              </a:ext>
            </a:extLst>
          </p:cNvPr>
          <p:cNvSpPr>
            <a:spLocks noGrp="1"/>
          </p:cNvSpPr>
          <p:nvPr>
            <p:ph type="title"/>
          </p:nvPr>
        </p:nvSpPr>
        <p:spPr>
          <a:xfrm>
            <a:off x="323850" y="1038225"/>
            <a:ext cx="10544175" cy="714375"/>
          </a:xfrm>
        </p:spPr>
        <p:txBody>
          <a:bodyPr>
            <a:noAutofit/>
          </a:bodyPr>
          <a:lstStyle/>
          <a:p>
            <a:pPr algn="ctr"/>
            <a:r>
              <a:rPr lang="en-US" sz="2400" dirty="0">
                <a:solidFill>
                  <a:schemeClr val="tx1">
                    <a:lumMod val="75000"/>
                    <a:lumOff val="25000"/>
                  </a:schemeClr>
                </a:solidFill>
                <a:latin typeface="Arial Narrow" panose="020B0606020202030204" pitchFamily="34" charset="0"/>
              </a:rPr>
              <a:t> </a:t>
            </a:r>
            <a:r>
              <a:rPr lang="en-US" sz="2400" dirty="0" smtClean="0">
                <a:solidFill>
                  <a:schemeClr val="tx1">
                    <a:lumMod val="75000"/>
                    <a:lumOff val="25000"/>
                  </a:schemeClr>
                </a:solidFill>
                <a:latin typeface="Arial Narrow" panose="020B0606020202030204" pitchFamily="34" charset="0"/>
              </a:rPr>
              <a:t>WHAT ARE THE APPLICATIONS </a:t>
            </a:r>
            <a:r>
              <a:rPr lang="en-US" sz="2400" dirty="0">
                <a:solidFill>
                  <a:schemeClr val="tx1">
                    <a:lumMod val="75000"/>
                    <a:lumOff val="25000"/>
                  </a:schemeClr>
                </a:solidFill>
                <a:latin typeface="Arial Narrow" panose="020B0606020202030204" pitchFamily="34" charset="0"/>
              </a:rPr>
              <a:t>OF NATURAL LANGUAGE </a:t>
            </a:r>
            <a:r>
              <a:rPr lang="en-US" sz="2400" dirty="0" smtClean="0">
                <a:solidFill>
                  <a:schemeClr val="tx1">
                    <a:lumMod val="75000"/>
                    <a:lumOff val="25000"/>
                  </a:schemeClr>
                </a:solidFill>
                <a:latin typeface="Arial Narrow" panose="020B0606020202030204" pitchFamily="34" charset="0"/>
              </a:rPr>
              <a:t>PROCESSING ?</a:t>
            </a:r>
            <a:endParaRPr lang="en-IN" sz="2400" dirty="0">
              <a:solidFill>
                <a:schemeClr val="tx1">
                  <a:lumMod val="75000"/>
                  <a:lumOff val="25000"/>
                </a:schemeClr>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xmlns="" id="{E66D1A48-85C5-48A9-9E96-E91BEF1BCC0F}"/>
              </a:ext>
            </a:extLst>
          </p:cNvPr>
          <p:cNvSpPr>
            <a:spLocks noGrp="1"/>
          </p:cNvSpPr>
          <p:nvPr>
            <p:ph sz="quarter" idx="13"/>
          </p:nvPr>
        </p:nvSpPr>
        <p:spPr>
          <a:xfrm>
            <a:off x="857250" y="1873250"/>
            <a:ext cx="9044887" cy="3317875"/>
          </a:xfrm>
        </p:spPr>
        <p:txBody>
          <a:bodyPr>
            <a:normAutofit fontScale="92500" lnSpcReduction="10000"/>
          </a:bodyPr>
          <a:lstStyle/>
          <a:p>
            <a:pPr marL="0" indent="0">
              <a:buFont typeface="Arial" panose="020B0604020202020204" pitchFamily="34" charset="0"/>
              <a:buNone/>
            </a:pPr>
            <a:r>
              <a:rPr lang="en-IN" sz="2400" dirty="0">
                <a:solidFill>
                  <a:schemeClr val="bg2">
                    <a:lumMod val="10000"/>
                  </a:schemeClr>
                </a:solidFill>
              </a:rPr>
              <a:t/>
            </a:r>
            <a:br>
              <a:rPr lang="en-IN" sz="2400" dirty="0">
                <a:solidFill>
                  <a:schemeClr val="bg2">
                    <a:lumMod val="10000"/>
                  </a:schemeClr>
                </a:solidFill>
              </a:rPr>
            </a:br>
            <a:r>
              <a:rPr lang="en-IN" b="1" dirty="0">
                <a:solidFill>
                  <a:schemeClr val="bg1">
                    <a:lumMod val="10000"/>
                  </a:schemeClr>
                </a:solidFill>
              </a:rPr>
              <a:t>Search Autocomplete</a:t>
            </a:r>
          </a:p>
          <a:p>
            <a:r>
              <a:rPr lang="en-US" sz="2600" dirty="0" smtClean="0">
                <a:solidFill>
                  <a:schemeClr val="bg2">
                    <a:lumMod val="10000"/>
                  </a:schemeClr>
                </a:solidFill>
              </a:rPr>
              <a:t>When </a:t>
            </a:r>
            <a:r>
              <a:rPr lang="en-US" sz="2600" dirty="0">
                <a:solidFill>
                  <a:schemeClr val="bg2">
                    <a:lumMod val="10000"/>
                  </a:schemeClr>
                </a:solidFill>
              </a:rPr>
              <a:t>we search for something on Google, after typing 2-3 letters, it shows you all the possible search words.</a:t>
            </a:r>
          </a:p>
          <a:p>
            <a:pPr marL="0" indent="0">
              <a:buFont typeface="Arial" panose="020B0604020202020204" pitchFamily="34" charset="0"/>
              <a:buNone/>
            </a:pPr>
            <a:r>
              <a:rPr lang="en-IN" b="1" dirty="0">
                <a:solidFill>
                  <a:schemeClr val="bg1">
                    <a:lumMod val="10000"/>
                  </a:schemeClr>
                </a:solidFill>
              </a:rPr>
              <a:t>Search Autocorrect </a:t>
            </a:r>
            <a:endParaRPr lang="en-US" b="1" dirty="0" smtClean="0">
              <a:solidFill>
                <a:schemeClr val="bg1">
                  <a:lumMod val="10000"/>
                </a:schemeClr>
              </a:solidFill>
            </a:endParaRPr>
          </a:p>
          <a:p>
            <a:pPr marL="0" indent="0"/>
            <a:r>
              <a:rPr lang="en-US" sz="2600" dirty="0" smtClean="0">
                <a:solidFill>
                  <a:schemeClr val="bg2">
                    <a:lumMod val="10000"/>
                  </a:schemeClr>
                </a:solidFill>
              </a:rPr>
              <a:t>  When </a:t>
            </a:r>
            <a:r>
              <a:rPr lang="en-US" sz="2600" dirty="0">
                <a:solidFill>
                  <a:schemeClr val="bg2">
                    <a:lumMod val="10000"/>
                  </a:schemeClr>
                </a:solidFill>
              </a:rPr>
              <a:t>we search for something with spell mistakes, it corrects them and still finds relevant and correct results.  </a:t>
            </a:r>
          </a:p>
          <a:p>
            <a:pPr marL="0" indent="0">
              <a:buFont typeface="Arial" panose="020B0604020202020204" pitchFamily="34" charset="0"/>
              <a:buNone/>
            </a:pPr>
            <a:r>
              <a:rPr lang="en-US" sz="2600" dirty="0">
                <a:solidFill>
                  <a:schemeClr val="bg2">
                    <a:lumMod val="10000"/>
                  </a:schemeClr>
                </a:solidFill>
              </a:rPr>
              <a:t>Search autocomplete and autocorrect both help us in finding accurate results much efficiently. </a:t>
            </a: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331108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TYPES OF SIGNAL </a:t>
            </a:r>
            <a:endParaRPr lang="en-US" dirty="0">
              <a:solidFill>
                <a:schemeClr val="tx1">
                  <a:lumMod val="75000"/>
                  <a:lumOff val="25000"/>
                </a:schemeClr>
              </a:solidFill>
              <a:latin typeface="+mn-lt"/>
            </a:endParaRPr>
          </a:p>
        </p:txBody>
      </p:sp>
      <p:sp>
        <p:nvSpPr>
          <p:cNvPr id="5" name="Content Placeholder 4"/>
          <p:cNvSpPr>
            <a:spLocks noGrp="1"/>
          </p:cNvSpPr>
          <p:nvPr>
            <p:ph sz="quarter" idx="13"/>
          </p:nvPr>
        </p:nvSpPr>
        <p:spPr>
          <a:xfrm>
            <a:off x="838200" y="1716657"/>
            <a:ext cx="9044887" cy="4488881"/>
          </a:xfrm>
        </p:spPr>
        <p:txBody>
          <a:bodyPr/>
          <a:lstStyle/>
          <a:p>
            <a:pPr>
              <a:buNone/>
            </a:pPr>
            <a:r>
              <a:rPr lang="en-US" b="1" dirty="0" smtClean="0"/>
              <a:t>1. Digital Signal :- </a:t>
            </a:r>
            <a:r>
              <a:rPr lang="en-US" dirty="0" smtClean="0"/>
              <a:t>A digital signal is a discrete representation of a signal over a period of time. Here, the finite number of samples exists between any two-time intervals.</a:t>
            </a:r>
          </a:p>
          <a:p>
            <a:r>
              <a:rPr lang="en-US" dirty="0" smtClean="0"/>
              <a:t>For example, the batting average of top and middle-order batsmen year-wise forms a digital signal since it results in a finite number of samples</a:t>
            </a:r>
            <a:r>
              <a:rPr lang="en-US" dirty="0" smtClean="0"/>
              <a:t>.</a:t>
            </a:r>
          </a:p>
          <a:p>
            <a:endParaRPr lang="en-US" dirty="0" smtClean="0"/>
          </a:p>
          <a:p>
            <a:endParaRPr lang="en-US" dirty="0" smtClean="0"/>
          </a:p>
          <a:p>
            <a:endParaRPr lang="en-US" dirty="0" smtClean="0"/>
          </a:p>
          <a:p>
            <a:pPr>
              <a:buNone/>
            </a:pPr>
            <a:endParaRPr lang="en-US" dirty="0"/>
          </a:p>
        </p:txBody>
      </p:sp>
      <p:pic>
        <p:nvPicPr>
          <p:cNvPr id="6" name="Picture 5">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pic>
        <p:nvPicPr>
          <p:cNvPr id="7" name="Picture 6" descr="d1.PNG"/>
          <p:cNvPicPr>
            <a:picLocks noChangeAspect="1"/>
          </p:cNvPicPr>
          <p:nvPr/>
        </p:nvPicPr>
        <p:blipFill>
          <a:blip r:embed="rId3"/>
          <a:stretch>
            <a:fillRect/>
          </a:stretch>
        </p:blipFill>
        <p:spPr>
          <a:xfrm>
            <a:off x="1362957" y="4364960"/>
            <a:ext cx="8169223" cy="204688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TYPES OF SIGNAL</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pPr>
              <a:buNone/>
            </a:pPr>
            <a:r>
              <a:rPr lang="en-US" b="1" dirty="0" smtClean="0"/>
              <a:t>2. Analog </a:t>
            </a:r>
            <a:r>
              <a:rPr lang="en-US" b="1" dirty="0" smtClean="0"/>
              <a:t>signal</a:t>
            </a:r>
          </a:p>
          <a:p>
            <a:r>
              <a:rPr lang="en-US" dirty="0" smtClean="0"/>
              <a:t>An analog signal is a continuous representation of a signal over a period of time. In an analog signal, an infinite number of samples exist between any two-time intervals.</a:t>
            </a:r>
          </a:p>
          <a:p>
            <a:r>
              <a:rPr lang="en-US" dirty="0" smtClean="0"/>
              <a:t>For example, an audio signal is an analog one since it is a continuous representation of the signal</a:t>
            </a:r>
            <a:r>
              <a:rPr lang="en-US" dirty="0" smtClean="0"/>
              <a:t>.</a:t>
            </a:r>
          </a:p>
          <a:p>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pic>
        <p:nvPicPr>
          <p:cNvPr id="5" name="Picture 4" descr="AN1.PNG"/>
          <p:cNvPicPr>
            <a:picLocks noChangeAspect="1"/>
          </p:cNvPicPr>
          <p:nvPr/>
        </p:nvPicPr>
        <p:blipFill>
          <a:blip r:embed="rId3"/>
          <a:stretch>
            <a:fillRect/>
          </a:stretch>
        </p:blipFill>
        <p:spPr>
          <a:xfrm>
            <a:off x="1867985" y="4071667"/>
            <a:ext cx="6454700" cy="235501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rPr>
              <a:t>WHAT ARE THE SPEECH RECOGNITION MODELS ?</a:t>
            </a:r>
            <a:endParaRPr lang="en-US" sz="32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2415396"/>
            <a:ext cx="9044887" cy="3790142"/>
          </a:xfrm>
        </p:spPr>
        <p:txBody>
          <a:bodyPr/>
          <a:lstStyle/>
          <a:p>
            <a:pPr>
              <a:buNone/>
            </a:pPr>
            <a:r>
              <a:rPr lang="en-US" dirty="0" smtClean="0"/>
              <a:t>Speech recognition systems use two types of models:</a:t>
            </a:r>
          </a:p>
          <a:p>
            <a:r>
              <a:rPr lang="en-US" b="1" dirty="0" smtClean="0"/>
              <a:t>Acoustic models.</a:t>
            </a:r>
            <a:r>
              <a:rPr lang="en-US" dirty="0" smtClean="0"/>
              <a:t> These represent the relationship between linguistic units of speech and audio signals.</a:t>
            </a:r>
          </a:p>
          <a:p>
            <a:r>
              <a:rPr lang="en-US" b="1" dirty="0" smtClean="0"/>
              <a:t>Language models.</a:t>
            </a:r>
            <a:r>
              <a:rPr lang="en-US" dirty="0" smtClean="0"/>
              <a:t> Here, sounds are matched with word sequences to distinguish between words that sound similar.</a:t>
            </a:r>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TYPES OF SPEECH RECOGNITION MODEL  ?</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a:bodyPr>
          <a:lstStyle/>
          <a:p>
            <a:pPr>
              <a:buNone/>
            </a:pPr>
            <a:r>
              <a:rPr lang="en-US" sz="2000" b="1" dirty="0" smtClean="0"/>
              <a:t>1. Connectionist Temporal Classification</a:t>
            </a:r>
          </a:p>
          <a:p>
            <a:pPr>
              <a:buNone/>
            </a:pPr>
            <a:r>
              <a:rPr lang="en-US" sz="2000" b="1" dirty="0" smtClean="0"/>
              <a:t>2. Listen, Attend, Spell</a:t>
            </a:r>
            <a:endParaRPr lang="en-US" sz="2000" dirty="0" smtClean="0"/>
          </a:p>
          <a:p>
            <a:pPr>
              <a:buNone/>
            </a:pPr>
            <a:r>
              <a:rPr lang="en-US" sz="2000" b="1" dirty="0" smtClean="0"/>
              <a:t>3. </a:t>
            </a:r>
            <a:r>
              <a:rPr lang="en-US" sz="2000" b="1" dirty="0" err="1" smtClean="0"/>
              <a:t>Convolutional</a:t>
            </a:r>
            <a:r>
              <a:rPr lang="en-US" sz="2000" b="1" dirty="0" smtClean="0"/>
              <a:t> Architectures</a:t>
            </a:r>
            <a:endParaRPr lang="en-US" sz="2000" dirty="0" smtClean="0"/>
          </a:p>
          <a:p>
            <a:r>
              <a:rPr lang="en-US" sz="2000" b="1" dirty="0" smtClean="0"/>
              <a:t>Connectionist Temporal Classification:- </a:t>
            </a:r>
            <a:r>
              <a:rPr lang="en-US" sz="2000" dirty="0" smtClean="0"/>
              <a:t>Connectionist Temporal Classification (CTC) is a type of Neural Network output helpful in tackling sequence problems like handwriting and speech recognition where the timing varies. Using CTC ensures that one does not need an aligned dataset, which makes the training process more straightforward.</a:t>
            </a:r>
          </a:p>
          <a:p>
            <a:endParaRPr lang="en-US" sz="2000" dirty="0" smtClean="0"/>
          </a:p>
          <a:p>
            <a:endParaRPr lang="en-US" sz="2000" dirty="0" smtClean="0"/>
          </a:p>
          <a:p>
            <a:endParaRPr lang="en-US" sz="2000" dirty="0" smtClean="0"/>
          </a:p>
          <a:p>
            <a:endParaRPr lang="en-US" sz="2000" dirty="0" smtClean="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pic>
        <p:nvPicPr>
          <p:cNvPr id="5" name="Picture 4" descr="CNC.png"/>
          <p:cNvPicPr>
            <a:picLocks noChangeAspect="1"/>
          </p:cNvPicPr>
          <p:nvPr/>
        </p:nvPicPr>
        <p:blipFill>
          <a:blip r:embed="rId3"/>
          <a:stretch>
            <a:fillRect/>
          </a:stretch>
        </p:blipFill>
        <p:spPr>
          <a:xfrm>
            <a:off x="2353988" y="4714483"/>
            <a:ext cx="6042660" cy="11506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Listen, Attend, Spell</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Autofit/>
          </a:bodyPr>
          <a:lstStyle/>
          <a:p>
            <a:r>
              <a:rPr lang="en-US" sz="1600" b="1" dirty="0" smtClean="0"/>
              <a:t>Listen, Attend, Spell:- </a:t>
            </a:r>
            <a:r>
              <a:rPr lang="en-US" sz="1600" dirty="0" smtClean="0"/>
              <a:t>The Listen, Attend and Spell (LAS) model and other attention-based automatic speech recognition (ASR) models have known limitations when operated in a fully online mode. </a:t>
            </a:r>
          </a:p>
          <a:p>
            <a:r>
              <a:rPr lang="en-US" sz="1600" dirty="0" smtClean="0"/>
              <a:t>Listen, Attend and Spell (LAS), a neural network that learns to transcribe speech utterances to characters. </a:t>
            </a:r>
          </a:p>
          <a:p>
            <a:r>
              <a:rPr lang="en-US" sz="1600" dirty="0" smtClean="0"/>
              <a:t>Unlike traditional DNN-HMM models, this model learns all the components of a speech recognizer jointly. </a:t>
            </a:r>
          </a:p>
          <a:p>
            <a:r>
              <a:rPr lang="en-US" sz="1600" dirty="0" smtClean="0"/>
              <a:t>Our system has two components: a listener and a speller. </a:t>
            </a:r>
          </a:p>
          <a:p>
            <a:r>
              <a:rPr lang="en-US" sz="1600" dirty="0" smtClean="0"/>
              <a:t>The listener is a pyramidal recurrent network encoder that accepts filter bank spectra as inputs. </a:t>
            </a:r>
          </a:p>
          <a:p>
            <a:r>
              <a:rPr lang="en-US" sz="1600" dirty="0" smtClean="0"/>
              <a:t>The speller is an attention-based recurrent network decoder that emits characters as outputs. </a:t>
            </a:r>
          </a:p>
          <a:p>
            <a:r>
              <a:rPr lang="en-US" sz="1600" dirty="0" smtClean="0"/>
              <a:t>The network produces character sequences without making any independence assumptions between the characters. </a:t>
            </a:r>
          </a:p>
          <a:p>
            <a:r>
              <a:rPr lang="en-US" sz="1600" dirty="0" smtClean="0"/>
              <a:t>This is the key improvement of LAS over previous end-to-end CTC models. </a:t>
            </a:r>
          </a:p>
          <a:p>
            <a:r>
              <a:rPr lang="en-US" sz="1600" dirty="0" smtClean="0"/>
              <a:t>On a subset of the Google voice search task, LAS achieves a word error rate (WER) of 14.1% without a dictionary or a language model, and 10.3% with language model rescoring over the top 32 beams. </a:t>
            </a:r>
          </a:p>
          <a:p>
            <a:r>
              <a:rPr lang="en-US" sz="1600" dirty="0" smtClean="0"/>
              <a:t>By comparison, the state-of-the-art CLDNN-HMM model achieves a WER of 8.0%.</a:t>
            </a:r>
            <a:endParaRPr lang="en-US" sz="1600"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smtClean="0">
                <a:solidFill>
                  <a:schemeClr val="tx1">
                    <a:lumMod val="75000"/>
                    <a:lumOff val="25000"/>
                  </a:schemeClr>
                </a:solidFill>
                <a:latin typeface="+mn-lt"/>
              </a:rPr>
              <a:t>Convolutional</a:t>
            </a:r>
            <a:r>
              <a:rPr lang="en-US" sz="4000" dirty="0" smtClean="0">
                <a:solidFill>
                  <a:schemeClr val="tx1">
                    <a:lumMod val="75000"/>
                    <a:lumOff val="25000"/>
                  </a:schemeClr>
                </a:solidFill>
                <a:latin typeface="+mn-lt"/>
              </a:rPr>
              <a:t> Architectures</a:t>
            </a:r>
            <a:endParaRPr lang="en-US" sz="4000" dirty="0">
              <a:solidFill>
                <a:schemeClr val="tx1">
                  <a:lumMod val="75000"/>
                  <a:lumOff val="25000"/>
                </a:schemeClr>
              </a:solidFill>
              <a:latin typeface="+mn-lt"/>
            </a:endParaRPr>
          </a:p>
        </p:txBody>
      </p:sp>
      <p:pic>
        <p:nvPicPr>
          <p:cNvPr id="5" name="Content Placeholder 4" descr="Architecture-of-convolutional-neural-network-for-speech-recognition.png"/>
          <p:cNvPicPr>
            <a:picLocks noGrp="1" noChangeAspect="1"/>
          </p:cNvPicPr>
          <p:nvPr>
            <p:ph sz="quarter" idx="13"/>
          </p:nvPr>
        </p:nvPicPr>
        <p:blipFill>
          <a:blip r:embed="rId2"/>
          <a:stretch>
            <a:fillRect/>
          </a:stretch>
        </p:blipFill>
        <p:spPr>
          <a:xfrm>
            <a:off x="1855069" y="2089572"/>
            <a:ext cx="6477000" cy="3025140"/>
          </a:xfrm>
        </p:spPr>
      </p:pic>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CONVOLUTIONAL NEURAL NETWORK </a:t>
            </a:r>
            <a:endParaRPr lang="en-US" sz="36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r>
              <a:rPr lang="en-US" dirty="0" err="1" smtClean="0"/>
              <a:t>Convolutional</a:t>
            </a:r>
            <a:r>
              <a:rPr lang="en-US" dirty="0" smtClean="0"/>
              <a:t> Neural Network (CNN) is applied as advanced deep neural networks to classify each word from our pooled data set as a multi-class classification task. </a:t>
            </a:r>
          </a:p>
          <a:p>
            <a:r>
              <a:rPr lang="en-US" dirty="0" smtClean="0"/>
              <a:t>The proposed deep neural network returned 97.06% as word classification accuracy with a completely unknown speech sample. </a:t>
            </a:r>
          </a:p>
          <a:p>
            <a:r>
              <a:rPr lang="en-US" dirty="0" smtClean="0"/>
              <a:t>CNN is used to train and test our data. </a:t>
            </a:r>
          </a:p>
          <a:p>
            <a:r>
              <a:rPr lang="en-US" dirty="0" smtClean="0"/>
              <a:t>CNNs are a type of deep learning algorithm that are used to process data with a grid-like topology. </a:t>
            </a:r>
          </a:p>
          <a:p>
            <a:r>
              <a:rPr lang="en-US" dirty="0" smtClean="0"/>
              <a:t>CNNs are a type of deep learning algorithm that is used to process data that has a spatial or temporal relationship. </a:t>
            </a:r>
          </a:p>
          <a:p>
            <a:r>
              <a:rPr lang="en-US" dirty="0" smtClean="0"/>
              <a:t>CNNs are similar to other neural networks, but they have an added layer of complexity due to the fact that they use a </a:t>
            </a:r>
            <a:r>
              <a:rPr lang="en-US" b="1" dirty="0" smtClean="0"/>
              <a:t>series of </a:t>
            </a:r>
            <a:r>
              <a:rPr lang="en-US" b="1" dirty="0" err="1" smtClean="0"/>
              <a:t>convolutional</a:t>
            </a:r>
            <a:r>
              <a:rPr lang="en-US" b="1" dirty="0" smtClean="0"/>
              <a:t> layers</a:t>
            </a:r>
            <a:r>
              <a:rPr lang="en-US" dirty="0" smtClean="0"/>
              <a:t>. </a:t>
            </a:r>
          </a:p>
          <a:p>
            <a:r>
              <a:rPr lang="en-US" dirty="0" err="1" smtClean="0"/>
              <a:t>Convolutional</a:t>
            </a:r>
            <a:r>
              <a:rPr lang="en-US" dirty="0" smtClean="0"/>
              <a:t> layers are an essential component of </a:t>
            </a:r>
            <a:r>
              <a:rPr lang="en-US" dirty="0" err="1" smtClean="0"/>
              <a:t>Convolutional</a:t>
            </a:r>
            <a:r>
              <a:rPr lang="en-US" dirty="0" smtClean="0"/>
              <a:t> Neural Networks (CNNs).</a:t>
            </a:r>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SPEECH TO TEXT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pPr>
              <a:buNone/>
            </a:pPr>
            <a:r>
              <a:rPr lang="en-US" b="1" dirty="0" smtClean="0"/>
              <a:t>Speech-to-Text has three main methods to perform speech recognition. </a:t>
            </a:r>
            <a:r>
              <a:rPr lang="en-US" dirty="0" smtClean="0"/>
              <a:t>These are listed below:</a:t>
            </a:r>
          </a:p>
          <a:p>
            <a:r>
              <a:rPr lang="en-US" b="1" dirty="0" smtClean="0"/>
              <a:t>Synchronous Recognition</a:t>
            </a:r>
            <a:r>
              <a:rPr lang="en-US" dirty="0" smtClean="0"/>
              <a:t> (REST and </a:t>
            </a:r>
            <a:r>
              <a:rPr lang="en-US" dirty="0" err="1" smtClean="0"/>
              <a:t>gRPC</a:t>
            </a:r>
            <a:r>
              <a:rPr lang="en-US" dirty="0" smtClean="0"/>
              <a:t>) sends audio data to the Speech-to-Text API, performs recognition on that data, and returns results after all audio has been processed. Synchronous recognition requests are limited to audio data of 1 minute or less in duration.</a:t>
            </a:r>
          </a:p>
          <a:p>
            <a:r>
              <a:rPr lang="en-US" b="1" dirty="0" smtClean="0"/>
              <a:t>Asynchronous Recognition</a:t>
            </a:r>
            <a:r>
              <a:rPr lang="en-US" dirty="0" smtClean="0"/>
              <a:t> (REST and </a:t>
            </a:r>
            <a:r>
              <a:rPr lang="en-US" dirty="0" err="1" smtClean="0"/>
              <a:t>gRPC</a:t>
            </a:r>
            <a:r>
              <a:rPr lang="en-US" dirty="0" smtClean="0"/>
              <a:t>) sends audio data to the Speech-to-Text API and initiates a </a:t>
            </a:r>
            <a:r>
              <a:rPr lang="en-US" i="1" dirty="0" smtClean="0"/>
              <a:t>Long Running Operation</a:t>
            </a:r>
            <a:r>
              <a:rPr lang="en-US" dirty="0" smtClean="0"/>
              <a:t>. Using this operation, you can periodically poll for recognition results. Use asynchronous requests for audio data of any duration up to 480 minutes.</a:t>
            </a:r>
          </a:p>
          <a:p>
            <a:r>
              <a:rPr lang="en-US" b="1" dirty="0" smtClean="0"/>
              <a:t>Streaming Recognition</a:t>
            </a:r>
            <a:r>
              <a:rPr lang="en-US" dirty="0" smtClean="0"/>
              <a:t> (</a:t>
            </a:r>
            <a:r>
              <a:rPr lang="en-US" dirty="0" err="1" smtClean="0"/>
              <a:t>gRPC</a:t>
            </a:r>
            <a:r>
              <a:rPr lang="en-US" dirty="0" smtClean="0"/>
              <a:t> only) performs recognition on audio data provided within a </a:t>
            </a:r>
            <a:r>
              <a:rPr lang="en-US" dirty="0" err="1" smtClean="0"/>
              <a:t>gRPC</a:t>
            </a:r>
            <a:r>
              <a:rPr lang="en-US" dirty="0" smtClean="0"/>
              <a:t> bi-directional stream. Streaming requests are designed for real-time recognition purposes, such as capturing live audio from a microphone. Streaming recognition provides interim results while audio is being captured, allowing result to appear, for example, while a user is still speaking.</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TEXT TO SPEECH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r>
              <a:rPr lang="en-US" dirty="0" smtClean="0"/>
              <a:t>TTS(Text to Speech) interface that allows the computer to read a text like a human. this is also called </a:t>
            </a:r>
            <a:r>
              <a:rPr lang="en-US" i="1" dirty="0" smtClean="0"/>
              <a:t>read-aloud</a:t>
            </a:r>
            <a:r>
              <a:rPr lang="en-US" dirty="0" smtClean="0"/>
              <a:t> technology.</a:t>
            </a:r>
          </a:p>
          <a:p>
            <a:r>
              <a:rPr lang="en-US" dirty="0" smtClean="0"/>
              <a:t>In the real world, we can see numerous applications of the TTS system. this is widely used to make smart devices that can interact with humans.</a:t>
            </a:r>
          </a:p>
          <a:p>
            <a:pPr>
              <a:buNone/>
            </a:pPr>
            <a:r>
              <a:rPr lang="en-US" b="1" dirty="0" smtClean="0"/>
              <a:t>There are some major applications of the TTS system:</a:t>
            </a:r>
          </a:p>
          <a:p>
            <a:r>
              <a:rPr lang="en-US" dirty="0" smtClean="0"/>
              <a:t>Devices for blind people who can’t see but can listen. A device that can read text using OCR (Optical Character Recognition) and using text to speech it can read aloud.</a:t>
            </a:r>
          </a:p>
          <a:p>
            <a:r>
              <a:rPr lang="en-US" dirty="0" smtClean="0"/>
              <a:t>Smart Devices and Voice Assistants</a:t>
            </a:r>
          </a:p>
          <a:p>
            <a:r>
              <a:rPr lang="en-US" dirty="0" smtClean="0"/>
              <a:t>Text to Speech comes very useful for physically disabled people, </a:t>
            </a:r>
            <a:r>
              <a:rPr lang="en-US" dirty="0" err="1" smtClean="0"/>
              <a:t>i.e</a:t>
            </a:r>
            <a:r>
              <a:rPr lang="en-US" dirty="0" smtClean="0"/>
              <a:t> it can be used in mobile phones, computers to guide blind people.</a:t>
            </a:r>
          </a:p>
          <a:p>
            <a:pPr>
              <a:buNone/>
            </a:pPr>
            <a:r>
              <a:rPr lang="en-US" b="1" dirty="0" smtClean="0"/>
              <a:t>There could be multiple ways to perform Text2Speech but the easiest and most efficient way is to use Google’s API using the </a:t>
            </a:r>
            <a:r>
              <a:rPr lang="en-US" b="1" dirty="0" err="1" smtClean="0"/>
              <a:t>gTTS</a:t>
            </a:r>
            <a:r>
              <a:rPr lang="en-US" b="1" dirty="0" smtClean="0"/>
              <a:t> library</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VOICE ASSISTANT DEVICE</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0000" lnSpcReduction="20000"/>
          </a:bodyPr>
          <a:lstStyle/>
          <a:p>
            <a:r>
              <a:rPr lang="en-US" dirty="0" smtClean="0"/>
              <a:t>Voice assistants are the great innovation in the field of AI that can change the way of living of the people in a different manner. </a:t>
            </a:r>
          </a:p>
          <a:p>
            <a:r>
              <a:rPr lang="en-US" dirty="0" smtClean="0"/>
              <a:t>The voice assistant was first introduced on </a:t>
            </a:r>
            <a:r>
              <a:rPr lang="en-US" dirty="0" err="1" smtClean="0"/>
              <a:t>smartphones</a:t>
            </a:r>
            <a:r>
              <a:rPr lang="en-US" dirty="0" smtClean="0"/>
              <a:t> and after the popularity it got. </a:t>
            </a:r>
          </a:p>
          <a:p>
            <a:r>
              <a:rPr lang="en-US" dirty="0" smtClean="0"/>
              <a:t>It was widely accepted by all. Initially, the voice assistant was mostly being used in </a:t>
            </a:r>
            <a:r>
              <a:rPr lang="en-US" dirty="0" err="1" smtClean="0"/>
              <a:t>smartphones</a:t>
            </a:r>
            <a:r>
              <a:rPr lang="en-US" dirty="0" smtClean="0"/>
              <a:t> and laptops but now it is also coming as home automation and smart speakers. </a:t>
            </a:r>
          </a:p>
          <a:p>
            <a:r>
              <a:rPr lang="en-US" dirty="0" smtClean="0"/>
              <a:t>Many devices are becoming smarter in their own way to interact with human in an easy language. </a:t>
            </a:r>
          </a:p>
          <a:p>
            <a:r>
              <a:rPr lang="en-US" dirty="0" smtClean="0"/>
              <a:t>The Desktop based voice assistant are the programs that can recognize human voices and can respond via integrated voice system. </a:t>
            </a:r>
          </a:p>
          <a:p>
            <a:r>
              <a:rPr lang="en-US" dirty="0" smtClean="0"/>
              <a:t>This paper will define the working of a voice assistants, their main problems and limitations. </a:t>
            </a:r>
          </a:p>
          <a:p>
            <a:r>
              <a:rPr lang="en-US" dirty="0" smtClean="0"/>
              <a:t>In this paper it is described that the method of creating a voice assistant without using cloud services, which will allow the expansion of such devices in the future.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2C8FFF-5F89-438F-A9FD-5CCE2D0F658C}"/>
              </a:ext>
            </a:extLst>
          </p:cNvPr>
          <p:cNvSpPr>
            <a:spLocks noGrp="1"/>
          </p:cNvSpPr>
          <p:nvPr>
            <p:ph type="title"/>
          </p:nvPr>
        </p:nvSpPr>
        <p:spPr>
          <a:xfrm>
            <a:off x="733424" y="1219197"/>
            <a:ext cx="9436576" cy="595313"/>
          </a:xfrm>
        </p:spPr>
        <p:txBody>
          <a:bodyPr>
            <a:noAutofit/>
          </a:bodyPr>
          <a:lstStyle/>
          <a:p>
            <a:pPr algn="ctr"/>
            <a:r>
              <a:rPr lang="en-US" sz="2400" dirty="0" smtClean="0">
                <a:solidFill>
                  <a:schemeClr val="tx1">
                    <a:lumMod val="75000"/>
                    <a:lumOff val="25000"/>
                  </a:schemeClr>
                </a:solidFill>
                <a:latin typeface="+mn-lt"/>
              </a:rPr>
              <a:t> WHAT ARE THE APPLICATIONS OF NATURAL LANGUAGE PROCESSING ?</a:t>
            </a:r>
            <a:endParaRPr lang="en-IN" sz="2400" dirty="0">
              <a:solidFill>
                <a:srgbClr val="002060"/>
              </a:solidFill>
              <a:latin typeface="+mn-lt"/>
            </a:endParaRPr>
          </a:p>
        </p:txBody>
      </p:sp>
      <p:sp>
        <p:nvSpPr>
          <p:cNvPr id="3" name="Content Placeholder 2">
            <a:extLst>
              <a:ext uri="{FF2B5EF4-FFF2-40B4-BE49-F238E27FC236}">
                <a16:creationId xmlns:a16="http://schemas.microsoft.com/office/drawing/2014/main" xmlns="" id="{59107C08-405A-41BB-9B87-FBFF23CA9C9C}"/>
              </a:ext>
            </a:extLst>
          </p:cNvPr>
          <p:cNvSpPr>
            <a:spLocks noGrp="1"/>
          </p:cNvSpPr>
          <p:nvPr>
            <p:ph sz="quarter" idx="13"/>
          </p:nvPr>
        </p:nvSpPr>
        <p:spPr>
          <a:xfrm>
            <a:off x="929269" y="1923691"/>
            <a:ext cx="9044887" cy="4397731"/>
          </a:xfrm>
        </p:spPr>
        <p:txBody>
          <a:bodyPr>
            <a:noAutofit/>
          </a:bodyPr>
          <a:lstStyle/>
          <a:p>
            <a:pPr marL="0" indent="0">
              <a:buFont typeface="Arial" panose="020B0604020202020204" pitchFamily="34" charset="0"/>
              <a:buNone/>
            </a:pPr>
            <a:endParaRPr lang="en-US" sz="2000" dirty="0">
              <a:solidFill>
                <a:schemeClr val="bg2">
                  <a:lumMod val="10000"/>
                </a:schemeClr>
              </a:solidFill>
            </a:endParaRPr>
          </a:p>
          <a:p>
            <a:pPr marL="0" indent="0">
              <a:buFont typeface="Arial" panose="020B0604020202020204" pitchFamily="34" charset="0"/>
              <a:buNone/>
            </a:pPr>
            <a:endParaRPr lang="en-US" sz="2000" dirty="0">
              <a:solidFill>
                <a:schemeClr val="bg2">
                  <a:lumMod val="10000"/>
                </a:schemeClr>
              </a:solidFill>
            </a:endParaRPr>
          </a:p>
          <a:p>
            <a:pPr marL="0" indent="0">
              <a:buNone/>
            </a:pPr>
            <a:r>
              <a:rPr lang="en-US" sz="2000" b="1" dirty="0" smtClean="0">
                <a:solidFill>
                  <a:schemeClr val="bg1">
                    <a:lumMod val="10000"/>
                  </a:schemeClr>
                </a:solidFill>
              </a:rPr>
              <a:t>Grammar Checkers</a:t>
            </a:r>
          </a:p>
          <a:p>
            <a:r>
              <a:rPr lang="en-US" sz="2000" dirty="0" smtClean="0">
                <a:solidFill>
                  <a:schemeClr val="bg2">
                    <a:lumMod val="10000"/>
                  </a:schemeClr>
                </a:solidFill>
              </a:rPr>
              <a:t>This is one of the most widely used applications of natural language processing. These tools can correct grammar, spellings, suggest better synonyms, and help in delivering content with better clarity and engagement.</a:t>
            </a:r>
          </a:p>
          <a:p>
            <a:pPr marL="0" indent="0">
              <a:buFont typeface="Arial" panose="020B0604020202020204" pitchFamily="34" charset="0"/>
              <a:buNone/>
            </a:pPr>
            <a:r>
              <a:rPr lang="en-US" sz="2000" b="1" dirty="0" err="1" smtClean="0">
                <a:solidFill>
                  <a:schemeClr val="bg1">
                    <a:lumMod val="10000"/>
                  </a:schemeClr>
                </a:solidFill>
              </a:rPr>
              <a:t>Chatbots</a:t>
            </a:r>
            <a:endParaRPr lang="en-US" sz="2000" b="1" dirty="0" smtClean="0">
              <a:solidFill>
                <a:schemeClr val="bg1">
                  <a:lumMod val="10000"/>
                </a:schemeClr>
              </a:solidFill>
            </a:endParaRPr>
          </a:p>
          <a:p>
            <a:pPr marL="0" indent="0"/>
            <a:r>
              <a:rPr lang="en-US" sz="2000" dirty="0" smtClean="0">
                <a:solidFill>
                  <a:schemeClr val="bg2">
                    <a:lumMod val="10000"/>
                  </a:schemeClr>
                </a:solidFill>
              </a:rPr>
              <a:t>  Interacting </a:t>
            </a:r>
            <a:r>
              <a:rPr lang="en-US" sz="2000" dirty="0">
                <a:solidFill>
                  <a:schemeClr val="bg2">
                    <a:lumMod val="10000"/>
                  </a:schemeClr>
                </a:solidFill>
              </a:rPr>
              <a:t>with every customer manually, and resolving the problems becomes a </a:t>
            </a:r>
            <a:r>
              <a:rPr lang="en-US" sz="2000" dirty="0" smtClean="0">
                <a:solidFill>
                  <a:schemeClr val="bg2">
                    <a:lumMod val="10000"/>
                  </a:schemeClr>
                </a:solidFill>
              </a:rPr>
              <a:t>    tedious </a:t>
            </a:r>
            <a:r>
              <a:rPr lang="en-US" sz="2000" dirty="0">
                <a:solidFill>
                  <a:schemeClr val="bg2">
                    <a:lumMod val="10000"/>
                  </a:schemeClr>
                </a:solidFill>
              </a:rPr>
              <a:t>task. This is where Chatbots come into the picture, which solves basic queries of a </a:t>
            </a:r>
            <a:r>
              <a:rPr lang="en-US" sz="2000" dirty="0" smtClean="0">
                <a:solidFill>
                  <a:schemeClr val="bg2">
                    <a:lumMod val="10000"/>
                  </a:schemeClr>
                </a:solidFill>
              </a:rPr>
              <a:t>customer.</a:t>
            </a:r>
          </a:p>
          <a:p>
            <a:pPr marL="0" indent="0"/>
            <a:r>
              <a:rPr lang="en-US" sz="2000" dirty="0" smtClean="0">
                <a:solidFill>
                  <a:schemeClr val="bg2">
                    <a:lumMod val="10000"/>
                  </a:schemeClr>
                </a:solidFill>
              </a:rPr>
              <a:t>  Some more </a:t>
            </a:r>
            <a:r>
              <a:rPr lang="en-US" sz="2000" dirty="0">
                <a:solidFill>
                  <a:schemeClr val="bg2">
                    <a:lumMod val="10000"/>
                  </a:schemeClr>
                </a:solidFill>
              </a:rPr>
              <a:t>applications of NLP are Amazon's Alexa ,Apple's Siri, things like machine translation and text-filtering</a:t>
            </a:r>
            <a:r>
              <a:rPr lang="en-US" sz="2000" dirty="0" smtClean="0">
                <a:solidFill>
                  <a:schemeClr val="bg2">
                    <a:lumMod val="10000"/>
                  </a:schemeClr>
                </a:solidFill>
              </a:rPr>
              <a:t>.</a:t>
            </a:r>
            <a:endParaRPr lang="en-US" sz="2000" dirty="0">
              <a:solidFill>
                <a:schemeClr val="bg2">
                  <a:lumMod val="10000"/>
                </a:schemeClr>
              </a:solidFill>
            </a:endParaRPr>
          </a:p>
          <a:p>
            <a:pPr marL="0" indent="0">
              <a:buFont typeface="Arial" panose="020B0604020202020204" pitchFamily="34" charset="0"/>
              <a:buNone/>
            </a:pPr>
            <a:endParaRPr lang="en-US" sz="2000" dirty="0">
              <a:solidFill>
                <a:schemeClr val="bg2">
                  <a:lumMod val="10000"/>
                </a:schemeClr>
              </a:solidFill>
            </a:endParaRPr>
          </a:p>
          <a:p>
            <a:endParaRPr lang="en-US" sz="2000" dirty="0">
              <a:solidFill>
                <a:schemeClr val="bg2">
                  <a:lumMod val="10000"/>
                </a:schemeClr>
              </a:solidFill>
            </a:endParaRPr>
          </a:p>
          <a:p>
            <a:pPr marL="0" indent="0">
              <a:buFont typeface="Arial" panose="020B0604020202020204" pitchFamily="34" charset="0"/>
              <a:buNone/>
            </a:pPr>
            <a:r>
              <a:rPr lang="en-US" sz="2000" dirty="0">
                <a:solidFill>
                  <a:schemeClr val="bg2">
                    <a:lumMod val="10000"/>
                  </a:schemeClr>
                </a:solidFill>
              </a:rPr>
              <a:t/>
            </a:r>
            <a:br>
              <a:rPr lang="en-US" sz="2000" dirty="0">
                <a:solidFill>
                  <a:schemeClr val="bg2">
                    <a:lumMod val="10000"/>
                  </a:schemeClr>
                </a:solidFill>
              </a:rPr>
            </a:br>
            <a:endParaRPr lang="en-IN" sz="2000" dirty="0">
              <a:solidFill>
                <a:schemeClr val="bg2">
                  <a:lumMod val="10000"/>
                </a:schemeClr>
              </a:solidFill>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2350797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75307-6FCF-4BEE-BEC6-5AF60458294B}"/>
              </a:ext>
            </a:extLst>
          </p:cNvPr>
          <p:cNvSpPr>
            <a:spLocks noGrp="1"/>
          </p:cNvSpPr>
          <p:nvPr>
            <p:ph type="title"/>
          </p:nvPr>
        </p:nvSpPr>
        <p:spPr>
          <a:xfrm>
            <a:off x="838200" y="365125"/>
            <a:ext cx="9019011" cy="1325563"/>
          </a:xfrm>
        </p:spPr>
        <p:txBody>
          <a:bodyPr>
            <a:normAutofit/>
          </a:bodyPr>
          <a:lstStyle/>
          <a:p>
            <a:r>
              <a:rPr lang="en-IN" sz="4800" spc="-5" dirty="0">
                <a:solidFill>
                  <a:schemeClr val="tx1">
                    <a:lumMod val="75000"/>
                    <a:lumOff val="25000"/>
                  </a:schemeClr>
                </a:solidFill>
                <a:latin typeface="+mn-lt"/>
                <a:ea typeface="Adobe Fangsong Std R" panose="02020400000000000000" pitchFamily="18" charset="-128"/>
              </a:rPr>
              <a:t>                     Thank You !!!</a:t>
            </a:r>
            <a:endParaRPr lang="en-IN" sz="4800" dirty="0">
              <a:latin typeface="+mn-lt"/>
            </a:endParaRPr>
          </a:p>
        </p:txBody>
      </p:sp>
      <p:sp>
        <p:nvSpPr>
          <p:cNvPr id="4" name="Slide Number Placeholder 3">
            <a:extLst>
              <a:ext uri="{FF2B5EF4-FFF2-40B4-BE49-F238E27FC236}">
                <a16:creationId xmlns:a16="http://schemas.microsoft.com/office/drawing/2014/main" xmlns="" id="{BE5BDF25-F3C8-4FFF-9FF4-4C9D940C57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a:extLst>
              <a:ext uri="{FF2B5EF4-FFF2-40B4-BE49-F238E27FC236}">
                <a16:creationId xmlns:a16="http://schemas.microsoft.com/office/drawing/2014/main" xmlns="" id="{9A430FDD-5F83-44C4-983E-D1C4546963E0}"/>
              </a:ext>
            </a:extLst>
          </p:cNvPr>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1001256" y="1562100"/>
            <a:ext cx="1061362" cy="4681538"/>
          </a:xfrm>
          <a:prstGeom prst="rect">
            <a:avLst/>
          </a:prstGeom>
        </p:spPr>
      </p:pic>
      <p:sp>
        <p:nvSpPr>
          <p:cNvPr id="8" name="TextBox 7">
            <a:extLst>
              <a:ext uri="{FF2B5EF4-FFF2-40B4-BE49-F238E27FC236}">
                <a16:creationId xmlns:a16="http://schemas.microsoft.com/office/drawing/2014/main" xmlns="" id="{5CB54616-D4BB-42DC-892E-CDA02D7ED2BF}"/>
              </a:ext>
            </a:extLst>
          </p:cNvPr>
          <p:cNvSpPr txBox="1"/>
          <p:nvPr/>
        </p:nvSpPr>
        <p:spPr>
          <a:xfrm>
            <a:off x="2105025" y="1690689"/>
            <a:ext cx="4772024" cy="4022063"/>
          </a:xfrm>
          <a:prstGeom prst="rect">
            <a:avLst/>
          </a:prstGeom>
          <a:noFill/>
        </p:spPr>
        <p:txBody>
          <a:bodyPr wrap="square">
            <a:spAutoFit/>
          </a:bodyPr>
          <a:lstStyle/>
          <a:p>
            <a:pPr marL="0" indent="0">
              <a:lnSpc>
                <a:spcPct val="120000"/>
              </a:lnSpc>
              <a:spcBef>
                <a:spcPts val="309"/>
              </a:spcBef>
              <a:buNone/>
            </a:pPr>
            <a:r>
              <a:rPr lang="en-IN" sz="1800" b="1" spc="-5" dirty="0">
                <a:latin typeface="Adobe Caslon Pro Bold" panose="0205070206050A020403" pitchFamily="18" charset="0"/>
                <a:cs typeface="Arial"/>
              </a:rPr>
              <a:t>(USA)</a:t>
            </a:r>
          </a:p>
          <a:p>
            <a:pPr marL="0" marR="5080" indent="0">
              <a:lnSpc>
                <a:spcPct val="120000"/>
              </a:lnSpc>
              <a:spcBef>
                <a:spcPts val="209"/>
              </a:spcBef>
              <a:buNone/>
            </a:pPr>
            <a:r>
              <a:rPr lang="en-IN" sz="18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1800" b="1" spc="-5" dirty="0">
                <a:latin typeface="Adobe Caslon Pro Bold" panose="0205070206050A020403" pitchFamily="18" charset="0"/>
                <a:cs typeface="Arial"/>
              </a:rPr>
              <a:t>United States</a:t>
            </a:r>
          </a:p>
          <a:p>
            <a:pPr marL="0" indent="0">
              <a:lnSpc>
                <a:spcPct val="120000"/>
              </a:lnSpc>
              <a:spcBef>
                <a:spcPts val="35"/>
              </a:spcBef>
              <a:buNone/>
            </a:pPr>
            <a:endParaRPr lang="en-IN" sz="1800" b="1" spc="-5" dirty="0">
              <a:latin typeface="Adobe Caslon Pro Bold" panose="0205070206050A020403" pitchFamily="18" charset="0"/>
              <a:cs typeface="Arial"/>
            </a:endParaRPr>
          </a:p>
          <a:p>
            <a:pPr marL="0" indent="0">
              <a:lnSpc>
                <a:spcPct val="120000"/>
              </a:lnSpc>
              <a:buNone/>
            </a:pPr>
            <a:r>
              <a:rPr lang="en-IN" sz="1800" b="1" spc="-5" dirty="0">
                <a:latin typeface="Adobe Caslon Pro Bold" panose="0205070206050A020403" pitchFamily="18" charset="0"/>
                <a:cs typeface="Arial"/>
              </a:rPr>
              <a:t>(USA)</a:t>
            </a:r>
          </a:p>
          <a:p>
            <a:pPr marL="0" indent="0">
              <a:lnSpc>
                <a:spcPct val="120000"/>
              </a:lnSpc>
              <a:buNone/>
            </a:pPr>
            <a:r>
              <a:rPr lang="en-IN" sz="1800" b="1" spc="-5" dirty="0">
                <a:latin typeface="Adobe Caslon Pro Bold" panose="0205070206050A020403" pitchFamily="18" charset="0"/>
                <a:cs typeface="Arial"/>
              </a:rPr>
              <a:t>+1-844-889-4054</a:t>
            </a:r>
          </a:p>
          <a:p>
            <a:pPr marL="0" indent="0">
              <a:lnSpc>
                <a:spcPct val="120000"/>
              </a:lnSpc>
              <a:spcBef>
                <a:spcPts val="1650"/>
              </a:spcBef>
              <a:buNone/>
            </a:pPr>
            <a:r>
              <a:rPr lang="en-IN" sz="1800" b="1" spc="-5" dirty="0">
                <a:latin typeface="Adobe Caslon Pro Bold" panose="0205070206050A020403" pitchFamily="18" charset="0"/>
                <a:cs typeface="Arial"/>
              </a:rPr>
              <a:t>(Singapore)</a:t>
            </a:r>
          </a:p>
          <a:p>
            <a:pPr marL="0" indent="0">
              <a:lnSpc>
                <a:spcPct val="120000"/>
              </a:lnSpc>
              <a:spcBef>
                <a:spcPts val="210"/>
              </a:spcBef>
              <a:buNone/>
            </a:pPr>
            <a:r>
              <a:rPr lang="en-IN" sz="1800" b="1" spc="-5" dirty="0">
                <a:latin typeface="Adobe Caslon Pro Bold" panose="0205070206050A020403" pitchFamily="18" charset="0"/>
                <a:cs typeface="Arial"/>
              </a:rPr>
              <a:t>3 Temasek Avenue, Singapore 039190</a:t>
            </a:r>
          </a:p>
          <a:p>
            <a:pPr marL="0" marR="1608455" indent="0">
              <a:lnSpc>
                <a:spcPct val="120000"/>
              </a:lnSpc>
              <a:buNone/>
            </a:pPr>
            <a:r>
              <a:rPr lang="en-IN" sz="1800" b="1" spc="-5" dirty="0">
                <a:latin typeface="Adobe Caslon Pro Bold" panose="0205070206050A020403" pitchFamily="18" charset="0"/>
                <a:cs typeface="Arial"/>
                <a:hlinkClick r:id="rId3">
                  <a:extLst>
                    <a:ext uri="{A12FA001-AC4F-418D-AE19-62706E023703}">
                      <ahyp:hlinkClr xmlns:ahyp="http://schemas.microsoft.com/office/drawing/2018/hyperlinkcolor" xmlns="" val="tx"/>
                    </a:ext>
                  </a:extLst>
                </a:hlinkClick>
              </a:rPr>
              <a:t>info@careerera.com </a:t>
            </a:r>
            <a:r>
              <a:rPr lang="en-IN" sz="1800" b="1" spc="-5" dirty="0">
                <a:latin typeface="Adobe Caslon Pro Bold" panose="0205070206050A020403" pitchFamily="18" charset="0"/>
                <a:cs typeface="Arial"/>
              </a:rPr>
              <a:t> www.careerera.com</a:t>
            </a:r>
          </a:p>
        </p:txBody>
      </p:sp>
      <p:sp>
        <p:nvSpPr>
          <p:cNvPr id="10" name="TextBox 9">
            <a:extLst>
              <a:ext uri="{FF2B5EF4-FFF2-40B4-BE49-F238E27FC236}">
                <a16:creationId xmlns:a16="http://schemas.microsoft.com/office/drawing/2014/main" xmlns="" id="{4CA71CC5-7008-4F94-97EA-10CF6B6621EA}"/>
              </a:ext>
            </a:extLst>
          </p:cNvPr>
          <p:cNvSpPr txBox="1"/>
          <p:nvPr/>
        </p:nvSpPr>
        <p:spPr>
          <a:xfrm>
            <a:off x="6877049" y="1925772"/>
            <a:ext cx="2980161" cy="1972335"/>
          </a:xfrm>
          <a:prstGeom prst="rect">
            <a:avLst/>
          </a:prstGeom>
          <a:noFill/>
        </p:spPr>
        <p:txBody>
          <a:bodyPr wrap="square">
            <a:spAutoFit/>
          </a:bodyPr>
          <a:lstStyle/>
          <a:p>
            <a:pPr marL="12700">
              <a:spcBef>
                <a:spcPts val="100"/>
              </a:spcBef>
            </a:pPr>
            <a:r>
              <a:rPr lang="pt-BR" sz="1800" b="1" spc="-5" dirty="0">
                <a:latin typeface="Adobe Caslon Pro Bold" panose="0205070206050A020403" pitchFamily="18" charset="0"/>
                <a:cs typeface="Arial"/>
              </a:rPr>
              <a:t>(INDIA)</a:t>
            </a:r>
          </a:p>
          <a:p>
            <a:pPr marL="12700" marR="5080">
              <a:spcBef>
                <a:spcPts val="1680"/>
              </a:spcBef>
            </a:pPr>
            <a:r>
              <a:rPr lang="pt-BR" sz="1800" b="1" spc="-5" dirty="0">
                <a:latin typeface="Adobe Caslon Pro Bold" panose="0205070206050A020403" pitchFamily="18" charset="0"/>
                <a:cs typeface="Arial"/>
              </a:rPr>
              <a:t>B-44, Sector-59, Noida  Uttar Pradesh 201301</a:t>
            </a:r>
          </a:p>
          <a:p>
            <a:pPr>
              <a:spcBef>
                <a:spcPts val="20"/>
              </a:spcBef>
            </a:pPr>
            <a:endParaRPr lang="pt-BR" sz="1800" b="1" spc="-5" dirty="0">
              <a:latin typeface="Adobe Caslon Pro Bold" panose="0205070206050A020403" pitchFamily="18" charset="0"/>
              <a:cs typeface="Arial"/>
            </a:endParaRPr>
          </a:p>
          <a:p>
            <a:pPr marL="12700"/>
            <a:r>
              <a:rPr lang="pt-BR" sz="1800" b="1" spc="-5" dirty="0">
                <a:latin typeface="Adobe Caslon Pro Bold" panose="0205070206050A020403" pitchFamily="18" charset="0"/>
                <a:cs typeface="Arial"/>
              </a:rPr>
              <a:t>(INDIA)</a:t>
            </a:r>
          </a:p>
          <a:p>
            <a:pPr marL="12700"/>
            <a:r>
              <a:rPr lang="pt-BR" sz="1800" b="1" spc="-5" dirty="0">
                <a:latin typeface="Adobe Caslon Pro Bold" panose="0205070206050A020403" pitchFamily="18" charset="0"/>
                <a:cs typeface="Arial"/>
              </a:rPr>
              <a:t>+91-92-5000-4000</a:t>
            </a:r>
          </a:p>
        </p:txBody>
      </p:sp>
      <p:pic>
        <p:nvPicPr>
          <p:cNvPr id="9" name="Picture 2" descr="careereraonline Events | Eventbrite">
            <a:extLst>
              <a:ext uri="{FF2B5EF4-FFF2-40B4-BE49-F238E27FC236}">
                <a16:creationId xmlns:a16="http://schemas.microsoft.com/office/drawing/2014/main" xmlns="" id="{487D269A-B8C7-4A8A-B846-D8F03CF8018E}"/>
              </a:ext>
            </a:extLst>
          </p:cNvP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t="27828" b="28506"/>
          <a:stretch/>
        </p:blipFill>
        <p:spPr bwMode="auto">
          <a:xfrm>
            <a:off x="-71438" y="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693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FF650-042B-400D-A768-7165C8F44BA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xmlns="" id="{50585D32-481A-4315-B0EB-0EB0D40A662A}"/>
              </a:ext>
            </a:extLst>
          </p:cNvPr>
          <p:cNvSpPr>
            <a:spLocks noGrp="1"/>
          </p:cNvSpPr>
          <p:nvPr>
            <p:ph sz="quarter" idx="13"/>
          </p:nvPr>
        </p:nvSpPr>
        <p:spPr/>
        <p:txBody>
          <a:bodyPr/>
          <a:lstStyle/>
          <a:p>
            <a:r>
              <a:rPr lang="en-IN" dirty="0"/>
              <a:t> </a:t>
            </a:r>
          </a:p>
        </p:txBody>
      </p:sp>
      <p:pic>
        <p:nvPicPr>
          <p:cNvPr id="24578" name="Picture 2" descr="Understanding Evolution and Future of Natural Language Processing"/>
          <p:cNvPicPr>
            <a:picLocks noChangeAspect="1" noChangeArrowheads="1"/>
          </p:cNvPicPr>
          <p:nvPr/>
        </p:nvPicPr>
        <p:blipFill>
          <a:blip r:embed="rId2"/>
          <a:srcRect l="7192" r="11770"/>
          <a:stretch>
            <a:fillRect/>
          </a:stretch>
        </p:blipFill>
        <p:spPr bwMode="auto">
          <a:xfrm>
            <a:off x="1009291" y="1393794"/>
            <a:ext cx="8986965" cy="4323425"/>
          </a:xfrm>
          <a:prstGeom prst="rect">
            <a:avLst/>
          </a:prstGeom>
          <a:noFill/>
        </p:spPr>
      </p:pic>
      <p:pic>
        <p:nvPicPr>
          <p:cNvPr id="7" name="Picture 6">
            <a:extLst>
              <a:ext uri="{FF2B5EF4-FFF2-40B4-BE49-F238E27FC236}">
                <a16:creationId xmlns:a16="http://schemas.microsoft.com/office/drawing/2014/main" xmlns="" id="{F58FD248-6090-4A01-8835-94749759FAD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193037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F52A2-F036-4316-BC82-22C401DC5B3D}"/>
              </a:ext>
            </a:extLst>
          </p:cNvPr>
          <p:cNvSpPr>
            <a:spLocks noGrp="1"/>
          </p:cNvSpPr>
          <p:nvPr>
            <p:ph type="title"/>
          </p:nvPr>
        </p:nvSpPr>
        <p:spPr>
          <a:xfrm>
            <a:off x="495299" y="1139827"/>
            <a:ext cx="10315576" cy="476250"/>
          </a:xfrm>
        </p:spPr>
        <p:txBody>
          <a:bodyPr>
            <a:noAutofit/>
          </a:bodyPr>
          <a:lstStyle/>
          <a:p>
            <a:pPr algn="ctr"/>
            <a:r>
              <a:rPr lang="en-US" sz="2400" dirty="0">
                <a:solidFill>
                  <a:schemeClr val="tx1">
                    <a:lumMod val="75000"/>
                    <a:lumOff val="25000"/>
                  </a:schemeClr>
                </a:solidFill>
                <a:latin typeface="Arial Narrow" panose="020B0606020202030204" pitchFamily="34" charset="0"/>
              </a:rPr>
              <a:t/>
            </a:r>
            <a:br>
              <a:rPr lang="en-US" sz="2400" dirty="0">
                <a:solidFill>
                  <a:schemeClr val="tx1">
                    <a:lumMod val="75000"/>
                    <a:lumOff val="25000"/>
                  </a:schemeClr>
                </a:solidFill>
                <a:latin typeface="Arial Narrow" panose="020B0606020202030204" pitchFamily="34" charset="0"/>
              </a:rPr>
            </a:br>
            <a:r>
              <a:rPr lang="en-US" sz="2400" dirty="0" smtClean="0">
                <a:solidFill>
                  <a:schemeClr val="tx1">
                    <a:lumMod val="75000"/>
                    <a:lumOff val="25000"/>
                  </a:schemeClr>
                </a:solidFill>
                <a:latin typeface="Arial Narrow" panose="020B0606020202030204" pitchFamily="34" charset="0"/>
              </a:rPr>
              <a:t>WHAT ARE THE ADVANTAGES </a:t>
            </a:r>
            <a:r>
              <a:rPr lang="en-US" sz="2400" dirty="0">
                <a:solidFill>
                  <a:schemeClr val="tx1">
                    <a:lumMod val="75000"/>
                    <a:lumOff val="25000"/>
                  </a:schemeClr>
                </a:solidFill>
                <a:latin typeface="Arial Narrow" panose="020B0606020202030204" pitchFamily="34" charset="0"/>
              </a:rPr>
              <a:t>OF NATURAL LANGUAGE </a:t>
            </a:r>
            <a:r>
              <a:rPr lang="en-US" sz="2400" dirty="0" smtClean="0">
                <a:solidFill>
                  <a:schemeClr val="tx1">
                    <a:lumMod val="75000"/>
                    <a:lumOff val="25000"/>
                  </a:schemeClr>
                </a:solidFill>
                <a:latin typeface="Arial Narrow" panose="020B0606020202030204" pitchFamily="34" charset="0"/>
              </a:rPr>
              <a:t>PROCESSING ?</a:t>
            </a:r>
            <a:r>
              <a:rPr lang="en-US" sz="2400" dirty="0">
                <a:solidFill>
                  <a:schemeClr val="tx1">
                    <a:lumMod val="75000"/>
                    <a:lumOff val="25000"/>
                  </a:schemeClr>
                </a:solidFill>
                <a:latin typeface="Arial Narrow" panose="020B0606020202030204" pitchFamily="34" charset="0"/>
              </a:rPr>
              <a:t/>
            </a:r>
            <a:br>
              <a:rPr lang="en-US" sz="2400" dirty="0">
                <a:solidFill>
                  <a:schemeClr val="tx1">
                    <a:lumMod val="75000"/>
                    <a:lumOff val="25000"/>
                  </a:schemeClr>
                </a:solidFill>
                <a:latin typeface="Arial Narrow" panose="020B0606020202030204" pitchFamily="34" charset="0"/>
              </a:rPr>
            </a:br>
            <a:endParaRPr lang="en-IN" sz="2400" dirty="0">
              <a:solidFill>
                <a:schemeClr val="tx1">
                  <a:lumMod val="75000"/>
                  <a:lumOff val="25000"/>
                </a:schemeClr>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xmlns="" id="{2D9829B8-D52D-4CB4-A6DA-EC62690C8D3F}"/>
              </a:ext>
            </a:extLst>
          </p:cNvPr>
          <p:cNvSpPr>
            <a:spLocks noGrp="1"/>
          </p:cNvSpPr>
          <p:nvPr>
            <p:ph sz="quarter" idx="13"/>
          </p:nvPr>
        </p:nvSpPr>
        <p:spPr>
          <a:xfrm>
            <a:off x="838200" y="1930400"/>
            <a:ext cx="9044887" cy="4146550"/>
          </a:xfrm>
        </p:spPr>
        <p:txBody>
          <a:bodyPr>
            <a:normAutofit/>
          </a:bodyPr>
          <a:lstStyle/>
          <a:p>
            <a:pPr algn="just">
              <a:buFont typeface="Arial" panose="020B0604020202020204" pitchFamily="34" charset="0"/>
              <a:buChar char="•"/>
            </a:pPr>
            <a:r>
              <a:rPr lang="en-US" b="0" i="0" dirty="0">
                <a:solidFill>
                  <a:srgbClr val="000000"/>
                </a:solidFill>
                <a:effectLst/>
              </a:rPr>
              <a:t>NLP provide user’s with an advantage of solving their queries </a:t>
            </a:r>
            <a:r>
              <a:rPr lang="en-US" dirty="0">
                <a:solidFill>
                  <a:srgbClr val="000000"/>
                </a:solidFill>
              </a:rPr>
              <a:t>related to any subjects </a:t>
            </a:r>
            <a:r>
              <a:rPr lang="en-US" b="0" i="0" dirty="0">
                <a:solidFill>
                  <a:srgbClr val="000000"/>
                </a:solidFill>
                <a:effectLst/>
              </a:rPr>
              <a:t>within a second.  </a:t>
            </a:r>
          </a:p>
          <a:p>
            <a:pPr algn="just">
              <a:buFont typeface="Arial" panose="020B0604020202020204" pitchFamily="34" charset="0"/>
              <a:buChar char="•"/>
            </a:pPr>
            <a:r>
              <a:rPr lang="en-US" b="0" i="0" dirty="0">
                <a:solidFill>
                  <a:srgbClr val="000000"/>
                </a:solidFill>
                <a:effectLst/>
              </a:rPr>
              <a:t>NLP offers exact answers to their queries, means it does not </a:t>
            </a:r>
            <a:r>
              <a:rPr lang="en-US" dirty="0">
                <a:solidFill>
                  <a:srgbClr val="000000"/>
                </a:solidFill>
              </a:rPr>
              <a:t>provide irrelevant </a:t>
            </a:r>
            <a:r>
              <a:rPr lang="en-US" b="0" i="0" dirty="0">
                <a:solidFill>
                  <a:srgbClr val="000000"/>
                </a:solidFill>
                <a:effectLst/>
              </a:rPr>
              <a:t>information.</a:t>
            </a:r>
          </a:p>
          <a:p>
            <a:pPr algn="just">
              <a:buFont typeface="Arial" panose="020B0604020202020204" pitchFamily="34" charset="0"/>
              <a:buChar char="•"/>
            </a:pPr>
            <a:r>
              <a:rPr lang="en-US" b="0" i="0" dirty="0">
                <a:solidFill>
                  <a:srgbClr val="000000"/>
                </a:solidFill>
                <a:effectLst/>
              </a:rPr>
              <a:t>NLP helps machine to communicate with humans in their languages.</a:t>
            </a:r>
          </a:p>
          <a:p>
            <a:pPr algn="just">
              <a:buFont typeface="Arial" panose="020B0604020202020204" pitchFamily="34" charset="0"/>
              <a:buChar char="•"/>
            </a:pPr>
            <a:r>
              <a:rPr lang="en-US" b="0" i="0" dirty="0">
                <a:solidFill>
                  <a:srgbClr val="000000"/>
                </a:solidFill>
                <a:effectLst/>
              </a:rPr>
              <a:t>Most of the companies nowadays make use of NLP to improve the efficiency of documentation processes</a:t>
            </a:r>
            <a:r>
              <a:rPr lang="en-US" b="0" i="0" dirty="0" smtClean="0">
                <a:solidFill>
                  <a:srgbClr val="000000"/>
                </a:solidFill>
                <a:effectLst/>
              </a:rPr>
              <a:t>.</a:t>
            </a:r>
            <a:endParaRPr lang="en-US" b="0" i="0" dirty="0">
              <a:solidFill>
                <a:srgbClr val="000000"/>
              </a:solidFill>
              <a:effectLst/>
            </a:endParaRPr>
          </a:p>
        </p:txBody>
      </p:sp>
      <p:pic>
        <p:nvPicPr>
          <p:cNvPr id="5" name="Picture 4">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extLst>
      <p:ext uri="{BB962C8B-B14F-4D97-AF65-F5344CB8AC3E}">
        <p14:creationId xmlns:p14="http://schemas.microsoft.com/office/powerpoint/2010/main" xmlns="" val="365971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IS REGEX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889184"/>
            <a:ext cx="9044887" cy="4316353"/>
          </a:xfrm>
        </p:spPr>
        <p:txBody>
          <a:bodyPr>
            <a:normAutofit fontScale="92500" lnSpcReduction="10000"/>
          </a:bodyPr>
          <a:lstStyle/>
          <a:p>
            <a:r>
              <a:rPr lang="en-US" dirty="0" smtClean="0"/>
              <a:t>Regular expressions or </a:t>
            </a:r>
            <a:r>
              <a:rPr lang="en-US" dirty="0" err="1" smtClean="0"/>
              <a:t>RegEx</a:t>
            </a:r>
            <a:r>
              <a:rPr lang="en-US" dirty="0" smtClean="0"/>
              <a:t> is defined as a sequence of characters that are mainly used to find or replace patterns present in the text.</a:t>
            </a:r>
            <a:r>
              <a:rPr lang="en-US" b="1" dirty="0" smtClean="0"/>
              <a:t> </a:t>
            </a:r>
          </a:p>
          <a:p>
            <a:r>
              <a:rPr lang="en-US" dirty="0" smtClean="0"/>
              <a:t>In simple words, we can say that a regular expression is a set of characters or a pattern that is used to find substrings in a given string.</a:t>
            </a:r>
          </a:p>
          <a:p>
            <a:r>
              <a:rPr lang="en-US" dirty="0" smtClean="0"/>
              <a:t>A regular expression (RE) is a language for specifying text search strings. It helps us to match or extract other strings or sets of strings, with the help of a specialized syntax present in a pattern.</a:t>
            </a:r>
          </a:p>
          <a:p>
            <a:r>
              <a:rPr lang="en-US" b="1" dirty="0" smtClean="0"/>
              <a:t>For Example, </a:t>
            </a:r>
            <a:r>
              <a:rPr lang="en-US" dirty="0" smtClean="0"/>
              <a:t>extracting all </a:t>
            </a:r>
            <a:r>
              <a:rPr lang="en-US" dirty="0" err="1" smtClean="0"/>
              <a:t>hashtags</a:t>
            </a:r>
            <a:r>
              <a:rPr lang="en-US" dirty="0" smtClean="0"/>
              <a:t> from a tweet, getting email </a:t>
            </a:r>
            <a:r>
              <a:rPr lang="en-US" dirty="0" err="1" smtClean="0"/>
              <a:t>iD</a:t>
            </a:r>
            <a:r>
              <a:rPr lang="en-US" dirty="0" smtClean="0"/>
              <a:t> or phone numbers, etc from large unstructured text content.</a:t>
            </a:r>
          </a:p>
          <a:p>
            <a:endParaRPr lang="en-US" dirty="0"/>
          </a:p>
        </p:txBody>
      </p:sp>
      <p:pic>
        <p:nvPicPr>
          <p:cNvPr id="4" name="Picture 3">
            <a:extLst>
              <a:ext uri="{FF2B5EF4-FFF2-40B4-BE49-F238E27FC236}">
                <a16:creationId xmlns:a16="http://schemas.microsoft.com/office/drawing/2014/main" xmlns="" id="{F58FD248-6090-4A01-8835-94749759FA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Careerera">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reerera" id="{F9CB07F6-341C-43D4-ADC3-0175CE7D5337}" vid="{F0B18EC6-2442-4624-BC56-7B827063FD20}"/>
    </a:ext>
  </a:extLst>
</a:theme>
</file>

<file path=docProps/app.xml><?xml version="1.0" encoding="utf-8"?>
<Properties xmlns="http://schemas.openxmlformats.org/officeDocument/2006/extended-properties" xmlns:vt="http://schemas.openxmlformats.org/officeDocument/2006/docPropsVTypes">
  <Template>Careerera</Template>
  <TotalTime>5026</TotalTime>
  <Words>2445</Words>
  <Application>Microsoft Office PowerPoint</Application>
  <PresentationFormat>Custom</PresentationFormat>
  <Paragraphs>381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Careerera</vt:lpstr>
      <vt:lpstr>Slide 1</vt:lpstr>
      <vt:lpstr> NATURAL LANGUAGE PROCESSING </vt:lpstr>
      <vt:lpstr> WHAT IS NATURAL LANGUAGE PROCESSING?  </vt:lpstr>
      <vt:lpstr>WHAT ARE THE SUBPARTS OF NATURAL LANGUAGE PROCESSING ?</vt:lpstr>
      <vt:lpstr> WHAT ARE THE APPLICATIONS OF NATURAL LANGUAGE PROCESSING ?</vt:lpstr>
      <vt:lpstr> WHAT ARE THE APPLICATIONS OF NATURAL LANGUAGE PROCESSING ?</vt:lpstr>
      <vt:lpstr> </vt:lpstr>
      <vt:lpstr> WHAT ARE THE ADVANTAGES OF NATURAL LANGUAGE PROCESSING ? </vt:lpstr>
      <vt:lpstr>WHAT IS REGEX ?</vt:lpstr>
      <vt:lpstr> Identify the different components of an email address.</vt:lpstr>
      <vt:lpstr>WHAT ARE THE USE CASES OF REGEX?</vt:lpstr>
      <vt:lpstr>WHAT ARE THE COMMON REGEX FUNCTION IN NLP ?</vt:lpstr>
      <vt:lpstr>WHAT ARE THE REGEX FUNCTIONS ?</vt:lpstr>
      <vt:lpstr>REGEX FUNCTIONS</vt:lpstr>
      <vt:lpstr>WHAT ARE THE BASICS IN REGEX ?</vt:lpstr>
      <vt:lpstr>WHAT ARE THE META SEQUENCES IN REGEX ?</vt:lpstr>
      <vt:lpstr>WHAT ARE CHARACTER SETS IN REGEX?</vt:lpstr>
      <vt:lpstr>  NATURAL LANGUAGE UNDERSTANDING (NLU)    </vt:lpstr>
      <vt:lpstr> NATURAL LANGUAGE UNDERSTANDING EXAMPLES </vt:lpstr>
      <vt:lpstr>STEPS OF NATURAL LANGUAGE UNDERSTANDING</vt:lpstr>
      <vt:lpstr>     WHAT ARE THE STEPS OF NATURAL LANGUAGE UNDERSTANDING ?  </vt:lpstr>
      <vt:lpstr> WHAT IS NATURAL LANGUAGE GENERATION (NLG) ?    </vt:lpstr>
      <vt:lpstr> NATURAL LANGUAGE GENERATION EXAMPLES </vt:lpstr>
      <vt:lpstr> NATURAL LANGUAGE GENERATION EXAMPLES </vt:lpstr>
      <vt:lpstr>STEPS OF NATURAL LANGUAGE GENERATION</vt:lpstr>
      <vt:lpstr>WHAT ARE THE STEPS OF NATURAL LANGUAGE GENERATION ?</vt:lpstr>
      <vt:lpstr> WHAT ARE THE FEATURE ENGINEERING STRATEGIES ? </vt:lpstr>
      <vt:lpstr>WHAT ARE THE STEPS TO PRE-PROCESSED DATA ?</vt:lpstr>
      <vt:lpstr>STEPS TO PRE-PROCESSED DATA</vt:lpstr>
      <vt:lpstr>STEPS TO PRE-PROCESSED DATA</vt:lpstr>
      <vt:lpstr>NLU vs NLG</vt:lpstr>
      <vt:lpstr> WHAT ARE THE NATURAL LANGUAGE PROCESSING LIBRARIES ? </vt:lpstr>
      <vt:lpstr> NATURAL LANGUAGE PROCESSING LIBRARIES </vt:lpstr>
      <vt:lpstr> NATURAL LANGUAGE PROCESSING WITH MACHINE LEARNING</vt:lpstr>
      <vt:lpstr> WHAT IS THE ROLE OF MACHINE LEARNING IN NATURAL LANGUAGE PROCESSING ? </vt:lpstr>
      <vt:lpstr>    STEPS OF NATURAL LANGUAGE PROCESSING</vt:lpstr>
      <vt:lpstr>STEPS OF NATURAL LANGUAGE PROCESSING</vt:lpstr>
      <vt:lpstr>STEPS OF NATURAL LANGUAGE PROCESSING</vt:lpstr>
      <vt:lpstr>WHAT IS LEXICAL PROCESSING ?</vt:lpstr>
      <vt:lpstr>WHAT IS SPEECH RECOGNITION?</vt:lpstr>
      <vt:lpstr>WHAT ARE THE KEY FEATURES OF EFFECTIVE SPEECH RECOGNITION?</vt:lpstr>
      <vt:lpstr>HOW SPEECH RECOGNITION WORKS ?</vt:lpstr>
      <vt:lpstr>SPEECH RECOGNITION </vt:lpstr>
      <vt:lpstr>WHAT APPLICATION IS SPEECH RECOGNITION USED FOR ?</vt:lpstr>
      <vt:lpstr>APPLICATIONS OF SPEECH RECOGNITION</vt:lpstr>
      <vt:lpstr>APPLICATIONS OF SPEECH RECOGNITION</vt:lpstr>
      <vt:lpstr>WHAT ARE THE DIFFERENT SPEECH RECOGNITION ALGORITHMS?</vt:lpstr>
      <vt:lpstr>WHAT IS SIGNAL PROCESSING ?</vt:lpstr>
      <vt:lpstr>PARAMETER OF AUDIO SIGNAL </vt:lpstr>
      <vt:lpstr>TYPES OF SIGNAL </vt:lpstr>
      <vt:lpstr>TYPES OF SIGNAL</vt:lpstr>
      <vt:lpstr>WHAT ARE THE SPEECH RECOGNITION MODELS ?</vt:lpstr>
      <vt:lpstr>WHAT ARE THE TYPES OF SPEECH RECOGNITION MODEL  ?</vt:lpstr>
      <vt:lpstr>Listen, Attend, Spell</vt:lpstr>
      <vt:lpstr>Convolutional Architectures</vt:lpstr>
      <vt:lpstr>CONVOLUTIONAL NEURAL NETWORK </vt:lpstr>
      <vt:lpstr>SPEECH TO TEXT </vt:lpstr>
      <vt:lpstr>TEXT TO SPEECH </vt:lpstr>
      <vt:lpstr>VOICE ASSISTANT DEVICE</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kumari</dc:creator>
  <cp:lastModifiedBy>SNVA</cp:lastModifiedBy>
  <cp:revision>207</cp:revision>
  <dcterms:created xsi:type="dcterms:W3CDTF">2021-08-11T04:59:48Z</dcterms:created>
  <dcterms:modified xsi:type="dcterms:W3CDTF">2022-05-12T07:22:31Z</dcterms:modified>
</cp:coreProperties>
</file>