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7" r:id="rId2"/>
    <p:sldId id="259" r:id="rId3"/>
    <p:sldId id="260" r:id="rId4"/>
    <p:sldId id="258" r:id="rId5"/>
    <p:sldId id="261" r:id="rId6"/>
    <p:sldId id="262" r:id="rId7"/>
    <p:sldId id="270" r:id="rId8"/>
    <p:sldId id="271" r:id="rId9"/>
    <p:sldId id="290" r:id="rId10"/>
    <p:sldId id="272" r:id="rId11"/>
    <p:sldId id="274" r:id="rId12"/>
    <p:sldId id="275" r:id="rId13"/>
    <p:sldId id="265" r:id="rId14"/>
    <p:sldId id="273" r:id="rId15"/>
    <p:sldId id="380" r:id="rId16"/>
    <p:sldId id="266" r:id="rId17"/>
    <p:sldId id="267" r:id="rId18"/>
    <p:sldId id="269" r:id="rId19"/>
    <p:sldId id="276" r:id="rId20"/>
    <p:sldId id="277" r:id="rId21"/>
    <p:sldId id="278" r:id="rId22"/>
    <p:sldId id="279" r:id="rId23"/>
    <p:sldId id="280" r:id="rId24"/>
    <p:sldId id="372" r:id="rId25"/>
    <p:sldId id="370" r:id="rId26"/>
    <p:sldId id="371" r:id="rId27"/>
    <p:sldId id="373" r:id="rId28"/>
    <p:sldId id="374" r:id="rId29"/>
    <p:sldId id="376" r:id="rId30"/>
    <p:sldId id="377" r:id="rId31"/>
    <p:sldId id="378" r:id="rId32"/>
    <p:sldId id="379" r:id="rId33"/>
    <p:sldId id="281" r:id="rId34"/>
    <p:sldId id="282" r:id="rId35"/>
    <p:sldId id="283" r:id="rId36"/>
    <p:sldId id="284" r:id="rId37"/>
    <p:sldId id="285" r:id="rId38"/>
    <p:sldId id="286" r:id="rId39"/>
    <p:sldId id="287" r:id="rId40"/>
    <p:sldId id="288"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4" r:id="rId54"/>
    <p:sldId id="303"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8" r:id="rId103"/>
    <p:sldId id="353" r:id="rId104"/>
    <p:sldId id="354" r:id="rId105"/>
    <p:sldId id="355" r:id="rId106"/>
    <p:sldId id="356" r:id="rId107"/>
    <p:sldId id="357" r:id="rId108"/>
    <p:sldId id="359" r:id="rId109"/>
    <p:sldId id="360" r:id="rId110"/>
    <p:sldId id="361" r:id="rId111"/>
    <p:sldId id="362" r:id="rId112"/>
    <p:sldId id="363" r:id="rId113"/>
    <p:sldId id="369"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04" autoAdjust="0"/>
    <p:restoredTop sz="94660"/>
  </p:normalViewPr>
  <p:slideViewPr>
    <p:cSldViewPr snapToGrid="0">
      <p:cViewPr varScale="1">
        <p:scale>
          <a:sx n="88" d="100"/>
          <a:sy n="88" d="100"/>
        </p:scale>
        <p:origin x="-45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FEE4F-8883-40CA-BB99-4C3FA4B72EFA}" type="doc">
      <dgm:prSet loTypeId="urn:microsoft.com/office/officeart/2005/8/layout/pyramid2" loCatId="list" qsTypeId="urn:microsoft.com/office/officeart/2005/8/quickstyle/3d3" qsCatId="3D" csTypeId="urn:microsoft.com/office/officeart/2005/8/colors/accent1_2" csCatId="accent1" phldr="1"/>
      <dgm:spPr/>
    </dgm:pt>
    <dgm:pt modelId="{170E2215-C3BE-4483-BC50-35629D1DA90F}">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Regression vs Time Series</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CFE17190-FB91-4BED-A7D4-B7AFF634DCE5}" type="parTrans" cxnId="{58363304-58E9-467D-9125-B84F2DE4C665}">
      <dgm:prSet/>
      <dgm:spPr/>
      <dgm:t>
        <a:bodyPr/>
        <a:lstStyle/>
        <a:p>
          <a:endParaRPr lang="en-US"/>
        </a:p>
      </dgm:t>
    </dgm:pt>
    <dgm:pt modelId="{5B08A522-A3CC-4627-91B5-B50A34A187B3}" type="sibTrans" cxnId="{58363304-58E9-467D-9125-B84F2DE4C665}">
      <dgm:prSet/>
      <dgm:spPr/>
      <dgm:t>
        <a:bodyPr/>
        <a:lstStyle/>
        <a:p>
          <a:endParaRPr lang="en-US"/>
        </a:p>
      </dgm:t>
    </dgm:pt>
    <dgm:pt modelId="{14C9A8B9-8C31-4455-9B9B-7DF3861D9E50}">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Examples of Time Series Data</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03F63654-D993-4F61-BF84-D5B92166F4D2}" type="parTrans" cxnId="{66E226F2-41AF-48F7-88C8-4AF012B8D974}">
      <dgm:prSet/>
      <dgm:spPr/>
      <dgm:t>
        <a:bodyPr/>
        <a:lstStyle/>
        <a:p>
          <a:endParaRPr lang="en-US"/>
        </a:p>
      </dgm:t>
    </dgm:pt>
    <dgm:pt modelId="{FD76CBBA-A17C-4EA4-966D-2D1071A4CE9D}" type="sibTrans" cxnId="{66E226F2-41AF-48F7-88C8-4AF012B8D974}">
      <dgm:prSet/>
      <dgm:spPr/>
      <dgm:t>
        <a:bodyPr/>
        <a:lstStyle/>
        <a:p>
          <a:endParaRPr lang="en-US"/>
        </a:p>
      </dgm:t>
    </dgm:pt>
    <dgm:pt modelId="{F385CF71-2E82-4E25-A327-E418EA41C1EC}">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Trend, Seasonality, Noise and Stationarity.</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189613D3-4DCD-4115-A8F7-FB0365885170}" type="parTrans" cxnId="{E0A80F22-589F-44FE-A800-8AE4AA279A4F}">
      <dgm:prSet/>
      <dgm:spPr/>
      <dgm:t>
        <a:bodyPr/>
        <a:lstStyle/>
        <a:p>
          <a:endParaRPr lang="en-US"/>
        </a:p>
      </dgm:t>
    </dgm:pt>
    <dgm:pt modelId="{0F540764-309D-43D7-BA93-4FAC1F8F2B3B}" type="sibTrans" cxnId="{E0A80F22-589F-44FE-A800-8AE4AA279A4F}">
      <dgm:prSet/>
      <dgm:spPr/>
      <dgm:t>
        <a:bodyPr/>
        <a:lstStyle/>
        <a:p>
          <a:endParaRPr lang="en-US"/>
        </a:p>
      </dgm:t>
    </dgm:pt>
    <dgm:pt modelId="{B8698395-A566-45C5-B028-07470F86A53D}">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Time Series Operations.</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A324FA9B-A4EA-496F-BB5E-A1113D235C11}" type="parTrans" cxnId="{9FEEBE0F-9648-4DFF-9674-2BE9B2F421F5}">
      <dgm:prSet/>
      <dgm:spPr/>
      <dgm:t>
        <a:bodyPr/>
        <a:lstStyle/>
        <a:p>
          <a:endParaRPr lang="en-US"/>
        </a:p>
      </dgm:t>
    </dgm:pt>
    <dgm:pt modelId="{F799E83D-AEE3-41E5-8690-D3F12B6A195C}" type="sibTrans" cxnId="{9FEEBE0F-9648-4DFF-9674-2BE9B2F421F5}">
      <dgm:prSet/>
      <dgm:spPr/>
      <dgm:t>
        <a:bodyPr/>
        <a:lstStyle/>
        <a:p>
          <a:endParaRPr lang="en-US"/>
        </a:p>
      </dgm:t>
    </dgm:pt>
    <dgm:pt modelId="{4922675E-76C1-4BA0-A00E-7D175076A7CD}">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Detrending</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D297E17B-F852-4639-AA8C-DB00162E04C1}" type="parTrans" cxnId="{ACA2E880-5129-4987-8237-47AB8DC60F76}">
      <dgm:prSet/>
      <dgm:spPr/>
      <dgm:t>
        <a:bodyPr/>
        <a:lstStyle/>
        <a:p>
          <a:endParaRPr lang="en-US"/>
        </a:p>
      </dgm:t>
    </dgm:pt>
    <dgm:pt modelId="{325D29A6-8DFA-4244-87D9-6210D56EDEF1}" type="sibTrans" cxnId="{ACA2E880-5129-4987-8237-47AB8DC60F76}">
      <dgm:prSet/>
      <dgm:spPr/>
      <dgm:t>
        <a:bodyPr/>
        <a:lstStyle/>
        <a:p>
          <a:endParaRPr lang="en-US"/>
        </a:p>
      </dgm:t>
    </dgm:pt>
    <dgm:pt modelId="{3427C0CB-07D5-4040-BD7D-33A51CECCA93}">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Successive Differences</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86D1561E-E806-4C6B-8AE5-7FBD8E95F5E1}" type="parTrans" cxnId="{8441B41B-42D8-4727-B58A-FD821940A0DE}">
      <dgm:prSet/>
      <dgm:spPr/>
      <dgm:t>
        <a:bodyPr/>
        <a:lstStyle/>
        <a:p>
          <a:endParaRPr lang="en-US"/>
        </a:p>
      </dgm:t>
    </dgm:pt>
    <dgm:pt modelId="{BDCFF37B-1BC1-4160-915C-DAFF3B7A0174}" type="sibTrans" cxnId="{8441B41B-42D8-4727-B58A-FD821940A0DE}">
      <dgm:prSet/>
      <dgm:spPr/>
      <dgm:t>
        <a:bodyPr/>
        <a:lstStyle/>
        <a:p>
          <a:endParaRPr lang="en-US"/>
        </a:p>
      </dgm:t>
    </dgm:pt>
    <dgm:pt modelId="{C5C591B9-36DB-4A89-ADD1-1692F7C6C411}">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Moving Average and Smoothing</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5969B0FB-B371-4A94-B337-1A0BDC17FF1E}" type="parTrans" cxnId="{312830A4-B729-427E-9A20-B1F7B0D46CC9}">
      <dgm:prSet/>
      <dgm:spPr/>
      <dgm:t>
        <a:bodyPr/>
        <a:lstStyle/>
        <a:p>
          <a:endParaRPr lang="en-US"/>
        </a:p>
      </dgm:t>
    </dgm:pt>
    <dgm:pt modelId="{09D9B30A-E0CA-462C-B5C9-C4C20F92889F}" type="sibTrans" cxnId="{312830A4-B729-427E-9A20-B1F7B0D46CC9}">
      <dgm:prSet/>
      <dgm:spPr/>
      <dgm:t>
        <a:bodyPr/>
        <a:lstStyle/>
        <a:p>
          <a:endParaRPr lang="en-US"/>
        </a:p>
      </dgm:t>
    </dgm:pt>
    <dgm:pt modelId="{E66AB8BB-0937-4A16-814E-2FE33AF2F681}">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Exponentially weighted forecasting model</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4C614635-0E5A-4E6E-8853-40F383A4DD97}" type="parTrans" cxnId="{729DED8C-8AB3-4516-8C35-643315411F7D}">
      <dgm:prSet/>
      <dgm:spPr/>
      <dgm:t>
        <a:bodyPr/>
        <a:lstStyle/>
        <a:p>
          <a:endParaRPr lang="en-US"/>
        </a:p>
      </dgm:t>
    </dgm:pt>
    <dgm:pt modelId="{253F582C-26B8-4B91-9721-88B2CD25EE0B}" type="sibTrans" cxnId="{729DED8C-8AB3-4516-8C35-643315411F7D}">
      <dgm:prSet/>
      <dgm:spPr/>
      <dgm:t>
        <a:bodyPr/>
        <a:lstStyle/>
        <a:p>
          <a:endParaRPr lang="en-US"/>
        </a:p>
      </dgm:t>
    </dgm:pt>
    <dgm:pt modelId="{9C581649-7D9F-4623-8204-9DF8D791F5C1}">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Lagging</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CAFBF57C-A486-45DE-AD5E-09926A4AC1E5}" type="parTrans" cxnId="{215DB5E4-DA47-4430-8E43-132F8B7011A9}">
      <dgm:prSet/>
      <dgm:spPr/>
      <dgm:t>
        <a:bodyPr/>
        <a:lstStyle/>
        <a:p>
          <a:endParaRPr lang="en-US"/>
        </a:p>
      </dgm:t>
    </dgm:pt>
    <dgm:pt modelId="{2E45D99C-7FE0-455F-8078-D8CF71532913}" type="sibTrans" cxnId="{215DB5E4-DA47-4430-8E43-132F8B7011A9}">
      <dgm:prSet/>
      <dgm:spPr/>
      <dgm:t>
        <a:bodyPr/>
        <a:lstStyle/>
        <a:p>
          <a:endParaRPr lang="en-US"/>
        </a:p>
      </dgm:t>
    </dgm:pt>
    <dgm:pt modelId="{85769301-DDC7-4082-819A-935CA41331F0}">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Correlation and Auto-correlation</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722F130B-CAFD-4EA4-9365-299883C735E3}" type="parTrans" cxnId="{29EA5EA1-B224-4085-BAE7-CC8BC64C815C}">
      <dgm:prSet/>
      <dgm:spPr/>
      <dgm:t>
        <a:bodyPr/>
        <a:lstStyle/>
        <a:p>
          <a:endParaRPr lang="en-US"/>
        </a:p>
      </dgm:t>
    </dgm:pt>
    <dgm:pt modelId="{35FFC048-74D3-4930-B943-2C7837E07B09}" type="sibTrans" cxnId="{29EA5EA1-B224-4085-BAE7-CC8BC64C815C}">
      <dgm:prSet/>
      <dgm:spPr/>
      <dgm:t>
        <a:bodyPr/>
        <a:lstStyle/>
        <a:p>
          <a:endParaRPr lang="en-US"/>
        </a:p>
      </dgm:t>
    </dgm:pt>
    <dgm:pt modelId="{6C0E9105-702E-4A9B-B0D7-BD82616028D8}">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Holt Winters Methods</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1D09C1C4-4DB1-40AF-8962-C66A0000FA37}" type="parTrans" cxnId="{A01A607D-9A44-4FCF-9CDD-808A3E717726}">
      <dgm:prSet/>
      <dgm:spPr/>
      <dgm:t>
        <a:bodyPr/>
        <a:lstStyle/>
        <a:p>
          <a:endParaRPr lang="en-US"/>
        </a:p>
      </dgm:t>
    </dgm:pt>
    <dgm:pt modelId="{2FF67A5C-800B-4658-9E39-9302D1F9C595}" type="sibTrans" cxnId="{A01A607D-9A44-4FCF-9CDD-808A3E717726}">
      <dgm:prSet/>
      <dgm:spPr/>
      <dgm:t>
        <a:bodyPr/>
        <a:lstStyle/>
        <a:p>
          <a:endParaRPr lang="en-US"/>
        </a:p>
      </dgm:t>
    </dgm:pt>
    <dgm:pt modelId="{04FCA5E7-D635-4F6F-8CA6-34C37181DD72}">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Single Exponential smoothing</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FD018A15-DF7A-4AFA-87CD-18478B5AA558}" type="parTrans" cxnId="{AAC4D1C2-9CF5-452F-BDF9-766C3D3BFC7E}">
      <dgm:prSet/>
      <dgm:spPr/>
      <dgm:t>
        <a:bodyPr/>
        <a:lstStyle/>
        <a:p>
          <a:endParaRPr lang="en-US"/>
        </a:p>
      </dgm:t>
    </dgm:pt>
    <dgm:pt modelId="{D4DE305C-DA61-4660-834F-5D6F2841288C}" type="sibTrans" cxnId="{AAC4D1C2-9CF5-452F-BDF9-766C3D3BFC7E}">
      <dgm:prSet/>
      <dgm:spPr/>
      <dgm:t>
        <a:bodyPr/>
        <a:lstStyle/>
        <a:p>
          <a:endParaRPr lang="en-US"/>
        </a:p>
      </dgm:t>
    </dgm:pt>
    <dgm:pt modelId="{2B801177-76D0-43D2-8CCC-98C7E874BF49}">
      <dgm:prSet phldrT="[Text]" custT="1"/>
      <dgm:spPr/>
      <dgm:t>
        <a:bodyPr/>
        <a:lstStyle/>
        <a:p>
          <a:pPr>
            <a:buNone/>
          </a:pPr>
          <a:r>
            <a:rPr lang="en-IN" sz="1600" b="0" cap="none" spc="0" smtClean="0">
              <a:ln w="0"/>
              <a:solidFill>
                <a:schemeClr val="tx1"/>
              </a:solidFill>
              <a:effectLst>
                <a:outerShdw blurRad="38100" dist="19050" dir="2700000" algn="tl" rotWithShape="0">
                  <a:schemeClr val="dk1">
                    <a:alpha val="40000"/>
                  </a:schemeClr>
                </a:outerShdw>
              </a:effectLst>
            </a:rPr>
            <a:t>Holt’s linear trend method</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880DE9EA-E4D2-4C37-8B43-6CC186904AF8}" type="parTrans" cxnId="{A2FD940C-EAD9-4843-BCBC-F4655D66511F}">
      <dgm:prSet/>
      <dgm:spPr/>
      <dgm:t>
        <a:bodyPr/>
        <a:lstStyle/>
        <a:p>
          <a:endParaRPr lang="en-US"/>
        </a:p>
      </dgm:t>
    </dgm:pt>
    <dgm:pt modelId="{2BAF2233-28FD-4D7E-A561-6F0967C990A0}" type="sibTrans" cxnId="{A2FD940C-EAD9-4843-BCBC-F4655D66511F}">
      <dgm:prSet/>
      <dgm:spPr/>
      <dgm:t>
        <a:bodyPr/>
        <a:lstStyle/>
        <a:p>
          <a:endParaRPr lang="en-US"/>
        </a:p>
      </dgm:t>
    </dgm:pt>
    <dgm:pt modelId="{2A1940B0-4DAB-4C8C-AC45-7B8AEEB048F5}">
      <dgm:prSet phldrT="[Text]" custT="1"/>
      <dgm:spPr/>
      <dgm:t>
        <a:bodyPr/>
        <a:lstStyle/>
        <a:p>
          <a:pPr>
            <a:buNone/>
          </a:pPr>
          <a:r>
            <a:rPr lang="en-IN" sz="1600" b="0" cap="none" spc="0" smtClean="0">
              <a:ln w="0"/>
              <a:solidFill>
                <a:schemeClr val="tx1"/>
              </a:solidFill>
              <a:effectLst>
                <a:outerShdw blurRad="38100" dist="19050" dir="2700000" algn="tl" rotWithShape="0">
                  <a:schemeClr val="dk1">
                    <a:alpha val="40000"/>
                  </a:schemeClr>
                </a:outerShdw>
              </a:effectLst>
            </a:rPr>
            <a:t>Holt’s Winter seasonal method</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6460125B-1E06-4AC4-9800-A15F0277C2B8}" type="parTrans" cxnId="{2D6F3A36-BADF-4EEC-A54C-6863BF013639}">
      <dgm:prSet/>
      <dgm:spPr/>
      <dgm:t>
        <a:bodyPr/>
        <a:lstStyle/>
        <a:p>
          <a:endParaRPr lang="en-US"/>
        </a:p>
      </dgm:t>
    </dgm:pt>
    <dgm:pt modelId="{F00128BE-D3CE-410F-9826-E32C28F013A4}" type="sibTrans" cxnId="{2D6F3A36-BADF-4EEC-A54C-6863BF013639}">
      <dgm:prSet/>
      <dgm:spPr/>
      <dgm:t>
        <a:bodyPr/>
        <a:lstStyle/>
        <a:p>
          <a:endParaRPr lang="en-US"/>
        </a:p>
      </dgm:t>
    </dgm:pt>
    <dgm:pt modelId="{84B1CAA7-CB87-4A69-B353-8F55AF7BE423}">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ARIMA and SARIMA</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2CF9583C-E214-4B78-9AFE-872BEAC1AF30}" type="parTrans" cxnId="{29BBF7E1-A32E-45C2-848A-30B13243AF73}">
      <dgm:prSet/>
      <dgm:spPr/>
      <dgm:t>
        <a:bodyPr/>
        <a:lstStyle/>
        <a:p>
          <a:endParaRPr lang="en-US"/>
        </a:p>
      </dgm:t>
    </dgm:pt>
    <dgm:pt modelId="{D07508E4-2E9F-4C26-85B3-28C3B53C855F}" type="sibTrans" cxnId="{29BBF7E1-A32E-45C2-848A-30B13243AF73}">
      <dgm:prSet/>
      <dgm:spPr/>
      <dgm:t>
        <a:bodyPr/>
        <a:lstStyle/>
        <a:p>
          <a:endParaRPr lang="en-US"/>
        </a:p>
      </dgm:t>
    </dgm:pt>
    <dgm:pt modelId="{53755A35-CF18-4463-A83A-C60D37680721}">
      <dgm:prSet phldrT="[Text]" custT="1"/>
      <dgm:spPr/>
      <dgm:t>
        <a:bodyPr/>
        <a:lstStyle/>
        <a:p>
          <a:pPr>
            <a:buNone/>
          </a:pPr>
          <a:r>
            <a:rPr lang="en-IN" sz="1600" b="0" cap="none" spc="0" dirty="0" smtClean="0">
              <a:ln w="0"/>
              <a:solidFill>
                <a:schemeClr val="tx1"/>
              </a:solidFill>
              <a:effectLst>
                <a:outerShdw blurRad="38100" dist="19050" dir="2700000" algn="tl" rotWithShape="0">
                  <a:schemeClr val="dk1">
                    <a:alpha val="40000"/>
                  </a:schemeClr>
                </a:outerShdw>
              </a:effectLst>
            </a:rPr>
            <a:t>What is Time Series ?</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1E466F86-0052-4E24-B207-DB873B2EECEC}" type="parTrans" cxnId="{65BA96E1-B430-47E4-AF00-6FA7FE93C5D7}">
      <dgm:prSet/>
      <dgm:spPr/>
      <dgm:t>
        <a:bodyPr/>
        <a:lstStyle/>
        <a:p>
          <a:endParaRPr lang="en-US"/>
        </a:p>
      </dgm:t>
    </dgm:pt>
    <dgm:pt modelId="{6A2430D5-779E-443B-8546-7B4B4E2E3264}" type="sibTrans" cxnId="{65BA96E1-B430-47E4-AF00-6FA7FE93C5D7}">
      <dgm:prSet/>
      <dgm:spPr/>
      <dgm:t>
        <a:bodyPr/>
        <a:lstStyle/>
        <a:p>
          <a:endParaRPr lang="en-US"/>
        </a:p>
      </dgm:t>
    </dgm:pt>
    <dgm:pt modelId="{1E4B078E-280D-4E9C-83C9-932A87FD501C}" type="pres">
      <dgm:prSet presAssocID="{406FEE4F-8883-40CA-BB99-4C3FA4B72EFA}" presName="compositeShape" presStyleCnt="0">
        <dgm:presLayoutVars>
          <dgm:dir/>
          <dgm:resizeHandles/>
        </dgm:presLayoutVars>
      </dgm:prSet>
      <dgm:spPr/>
    </dgm:pt>
    <dgm:pt modelId="{DF7ACB60-83CC-4BA2-9046-0342ABBD3E39}" type="pres">
      <dgm:prSet presAssocID="{406FEE4F-8883-40CA-BB99-4C3FA4B72EFA}" presName="pyramid" presStyleLbl="node1" presStyleIdx="0" presStyleCnt="1"/>
      <dgm:spPr/>
    </dgm:pt>
    <dgm:pt modelId="{5291271B-AC1A-45F6-920A-82481C7B726C}" type="pres">
      <dgm:prSet presAssocID="{406FEE4F-8883-40CA-BB99-4C3FA4B72EFA}" presName="theList" presStyleCnt="0"/>
      <dgm:spPr/>
    </dgm:pt>
    <dgm:pt modelId="{38A3BC91-5770-4F04-884A-7F979DBFD286}" type="pres">
      <dgm:prSet presAssocID="{53755A35-CF18-4463-A83A-C60D37680721}" presName="aNode" presStyleLbl="fgAcc1" presStyleIdx="0" presStyleCnt="16">
        <dgm:presLayoutVars>
          <dgm:bulletEnabled val="1"/>
        </dgm:presLayoutVars>
      </dgm:prSet>
      <dgm:spPr/>
      <dgm:t>
        <a:bodyPr/>
        <a:lstStyle/>
        <a:p>
          <a:endParaRPr lang="en-US"/>
        </a:p>
      </dgm:t>
    </dgm:pt>
    <dgm:pt modelId="{FE972792-60F9-4E1A-A579-EEF6DE6923AE}" type="pres">
      <dgm:prSet presAssocID="{53755A35-CF18-4463-A83A-C60D37680721}" presName="aSpace" presStyleCnt="0"/>
      <dgm:spPr/>
    </dgm:pt>
    <dgm:pt modelId="{C4DA48D5-682C-41D7-9F01-9BC8F7797745}" type="pres">
      <dgm:prSet presAssocID="{170E2215-C3BE-4483-BC50-35629D1DA90F}" presName="aNode" presStyleLbl="fgAcc1" presStyleIdx="1" presStyleCnt="16">
        <dgm:presLayoutVars>
          <dgm:bulletEnabled val="1"/>
        </dgm:presLayoutVars>
      </dgm:prSet>
      <dgm:spPr/>
      <dgm:t>
        <a:bodyPr/>
        <a:lstStyle/>
        <a:p>
          <a:endParaRPr lang="en-US"/>
        </a:p>
      </dgm:t>
    </dgm:pt>
    <dgm:pt modelId="{792E4774-9BCB-4770-9DA2-0AF783AF0B9C}" type="pres">
      <dgm:prSet presAssocID="{170E2215-C3BE-4483-BC50-35629D1DA90F}" presName="aSpace" presStyleCnt="0"/>
      <dgm:spPr/>
    </dgm:pt>
    <dgm:pt modelId="{EADBCE4F-6659-4E3A-A0FC-C55CAF1BE7ED}" type="pres">
      <dgm:prSet presAssocID="{14C9A8B9-8C31-4455-9B9B-7DF3861D9E50}" presName="aNode" presStyleLbl="fgAcc1" presStyleIdx="2" presStyleCnt="16">
        <dgm:presLayoutVars>
          <dgm:bulletEnabled val="1"/>
        </dgm:presLayoutVars>
      </dgm:prSet>
      <dgm:spPr/>
      <dgm:t>
        <a:bodyPr/>
        <a:lstStyle/>
        <a:p>
          <a:endParaRPr lang="en-US"/>
        </a:p>
      </dgm:t>
    </dgm:pt>
    <dgm:pt modelId="{8797B770-4616-4EDC-B4A3-513FCEB8419A}" type="pres">
      <dgm:prSet presAssocID="{14C9A8B9-8C31-4455-9B9B-7DF3861D9E50}" presName="aSpace" presStyleCnt="0"/>
      <dgm:spPr/>
    </dgm:pt>
    <dgm:pt modelId="{6319DFC9-831B-43B9-9C4C-22550BD59D44}" type="pres">
      <dgm:prSet presAssocID="{F385CF71-2E82-4E25-A327-E418EA41C1EC}" presName="aNode" presStyleLbl="fgAcc1" presStyleIdx="3" presStyleCnt="16">
        <dgm:presLayoutVars>
          <dgm:bulletEnabled val="1"/>
        </dgm:presLayoutVars>
      </dgm:prSet>
      <dgm:spPr/>
      <dgm:t>
        <a:bodyPr/>
        <a:lstStyle/>
        <a:p>
          <a:endParaRPr lang="en-US"/>
        </a:p>
      </dgm:t>
    </dgm:pt>
    <dgm:pt modelId="{F9C14BDF-837C-4953-80C9-3F25309B3D91}" type="pres">
      <dgm:prSet presAssocID="{F385CF71-2E82-4E25-A327-E418EA41C1EC}" presName="aSpace" presStyleCnt="0"/>
      <dgm:spPr/>
    </dgm:pt>
    <dgm:pt modelId="{9F68D22A-70C7-4B8C-8C90-9EF05BCAFED2}" type="pres">
      <dgm:prSet presAssocID="{B8698395-A566-45C5-B028-07470F86A53D}" presName="aNode" presStyleLbl="fgAcc1" presStyleIdx="4" presStyleCnt="16">
        <dgm:presLayoutVars>
          <dgm:bulletEnabled val="1"/>
        </dgm:presLayoutVars>
      </dgm:prSet>
      <dgm:spPr/>
      <dgm:t>
        <a:bodyPr/>
        <a:lstStyle/>
        <a:p>
          <a:endParaRPr lang="en-US"/>
        </a:p>
      </dgm:t>
    </dgm:pt>
    <dgm:pt modelId="{5B2FD25D-7289-4E41-A14F-28A281857C10}" type="pres">
      <dgm:prSet presAssocID="{B8698395-A566-45C5-B028-07470F86A53D}" presName="aSpace" presStyleCnt="0"/>
      <dgm:spPr/>
    </dgm:pt>
    <dgm:pt modelId="{0D274EAA-CF61-4AC0-AA45-DFCE9F41D3FC}" type="pres">
      <dgm:prSet presAssocID="{4922675E-76C1-4BA0-A00E-7D175076A7CD}" presName="aNode" presStyleLbl="fgAcc1" presStyleIdx="5" presStyleCnt="16">
        <dgm:presLayoutVars>
          <dgm:bulletEnabled val="1"/>
        </dgm:presLayoutVars>
      </dgm:prSet>
      <dgm:spPr/>
      <dgm:t>
        <a:bodyPr/>
        <a:lstStyle/>
        <a:p>
          <a:endParaRPr lang="en-US"/>
        </a:p>
      </dgm:t>
    </dgm:pt>
    <dgm:pt modelId="{066BD2D7-2121-4DDE-9212-04AD031AA64F}" type="pres">
      <dgm:prSet presAssocID="{4922675E-76C1-4BA0-A00E-7D175076A7CD}" presName="aSpace" presStyleCnt="0"/>
      <dgm:spPr/>
    </dgm:pt>
    <dgm:pt modelId="{03688D25-45E8-481A-B40B-89EA056A193E}" type="pres">
      <dgm:prSet presAssocID="{3427C0CB-07D5-4040-BD7D-33A51CECCA93}" presName="aNode" presStyleLbl="fgAcc1" presStyleIdx="6" presStyleCnt="16">
        <dgm:presLayoutVars>
          <dgm:bulletEnabled val="1"/>
        </dgm:presLayoutVars>
      </dgm:prSet>
      <dgm:spPr/>
      <dgm:t>
        <a:bodyPr/>
        <a:lstStyle/>
        <a:p>
          <a:endParaRPr lang="en-US"/>
        </a:p>
      </dgm:t>
    </dgm:pt>
    <dgm:pt modelId="{53B3725B-18E7-4293-BFF0-C3FCB045556F}" type="pres">
      <dgm:prSet presAssocID="{3427C0CB-07D5-4040-BD7D-33A51CECCA93}" presName="aSpace" presStyleCnt="0"/>
      <dgm:spPr/>
    </dgm:pt>
    <dgm:pt modelId="{B9518E38-6606-41C0-9112-5F42B5588131}" type="pres">
      <dgm:prSet presAssocID="{C5C591B9-36DB-4A89-ADD1-1692F7C6C411}" presName="aNode" presStyleLbl="fgAcc1" presStyleIdx="7" presStyleCnt="16">
        <dgm:presLayoutVars>
          <dgm:bulletEnabled val="1"/>
        </dgm:presLayoutVars>
      </dgm:prSet>
      <dgm:spPr/>
      <dgm:t>
        <a:bodyPr/>
        <a:lstStyle/>
        <a:p>
          <a:endParaRPr lang="en-US"/>
        </a:p>
      </dgm:t>
    </dgm:pt>
    <dgm:pt modelId="{07B9C25F-37E8-4D10-B9EC-A2EB4AF2A8CB}" type="pres">
      <dgm:prSet presAssocID="{C5C591B9-36DB-4A89-ADD1-1692F7C6C411}" presName="aSpace" presStyleCnt="0"/>
      <dgm:spPr/>
    </dgm:pt>
    <dgm:pt modelId="{C316AB9E-134E-4CA1-86E0-DB73F037E6CE}" type="pres">
      <dgm:prSet presAssocID="{E66AB8BB-0937-4A16-814E-2FE33AF2F681}" presName="aNode" presStyleLbl="fgAcc1" presStyleIdx="8" presStyleCnt="16">
        <dgm:presLayoutVars>
          <dgm:bulletEnabled val="1"/>
        </dgm:presLayoutVars>
      </dgm:prSet>
      <dgm:spPr/>
      <dgm:t>
        <a:bodyPr/>
        <a:lstStyle/>
        <a:p>
          <a:endParaRPr lang="en-US"/>
        </a:p>
      </dgm:t>
    </dgm:pt>
    <dgm:pt modelId="{4DF0DAE6-E7FF-4E1A-95AF-4833EECC09D1}" type="pres">
      <dgm:prSet presAssocID="{E66AB8BB-0937-4A16-814E-2FE33AF2F681}" presName="aSpace" presStyleCnt="0"/>
      <dgm:spPr/>
    </dgm:pt>
    <dgm:pt modelId="{93D02DF1-7E56-44C6-A9B1-1B844EA201C1}" type="pres">
      <dgm:prSet presAssocID="{9C581649-7D9F-4623-8204-9DF8D791F5C1}" presName="aNode" presStyleLbl="fgAcc1" presStyleIdx="9" presStyleCnt="16">
        <dgm:presLayoutVars>
          <dgm:bulletEnabled val="1"/>
        </dgm:presLayoutVars>
      </dgm:prSet>
      <dgm:spPr/>
      <dgm:t>
        <a:bodyPr/>
        <a:lstStyle/>
        <a:p>
          <a:endParaRPr lang="en-US"/>
        </a:p>
      </dgm:t>
    </dgm:pt>
    <dgm:pt modelId="{79020FD0-4923-4085-9590-0A10F4608396}" type="pres">
      <dgm:prSet presAssocID="{9C581649-7D9F-4623-8204-9DF8D791F5C1}" presName="aSpace" presStyleCnt="0"/>
      <dgm:spPr/>
    </dgm:pt>
    <dgm:pt modelId="{8CBB1736-A162-4390-9B13-881D8067E401}" type="pres">
      <dgm:prSet presAssocID="{85769301-DDC7-4082-819A-935CA41331F0}" presName="aNode" presStyleLbl="fgAcc1" presStyleIdx="10" presStyleCnt="16">
        <dgm:presLayoutVars>
          <dgm:bulletEnabled val="1"/>
        </dgm:presLayoutVars>
      </dgm:prSet>
      <dgm:spPr/>
      <dgm:t>
        <a:bodyPr/>
        <a:lstStyle/>
        <a:p>
          <a:endParaRPr lang="en-US"/>
        </a:p>
      </dgm:t>
    </dgm:pt>
    <dgm:pt modelId="{A374F91C-6D7C-4007-8E24-CD83CA499DA4}" type="pres">
      <dgm:prSet presAssocID="{85769301-DDC7-4082-819A-935CA41331F0}" presName="aSpace" presStyleCnt="0"/>
      <dgm:spPr/>
    </dgm:pt>
    <dgm:pt modelId="{81FE5168-886E-445D-9340-D601A6D75E1A}" type="pres">
      <dgm:prSet presAssocID="{6C0E9105-702E-4A9B-B0D7-BD82616028D8}" presName="aNode" presStyleLbl="fgAcc1" presStyleIdx="11" presStyleCnt="16">
        <dgm:presLayoutVars>
          <dgm:bulletEnabled val="1"/>
        </dgm:presLayoutVars>
      </dgm:prSet>
      <dgm:spPr/>
      <dgm:t>
        <a:bodyPr/>
        <a:lstStyle/>
        <a:p>
          <a:endParaRPr lang="en-US"/>
        </a:p>
      </dgm:t>
    </dgm:pt>
    <dgm:pt modelId="{98DE1C01-4187-4E2D-B7AE-81196EE52C6D}" type="pres">
      <dgm:prSet presAssocID="{6C0E9105-702E-4A9B-B0D7-BD82616028D8}" presName="aSpace" presStyleCnt="0"/>
      <dgm:spPr/>
    </dgm:pt>
    <dgm:pt modelId="{C07255F1-A595-4A64-9C8A-97565CE1CCE2}" type="pres">
      <dgm:prSet presAssocID="{04FCA5E7-D635-4F6F-8CA6-34C37181DD72}" presName="aNode" presStyleLbl="fgAcc1" presStyleIdx="12" presStyleCnt="16">
        <dgm:presLayoutVars>
          <dgm:bulletEnabled val="1"/>
        </dgm:presLayoutVars>
      </dgm:prSet>
      <dgm:spPr/>
      <dgm:t>
        <a:bodyPr/>
        <a:lstStyle/>
        <a:p>
          <a:endParaRPr lang="en-US"/>
        </a:p>
      </dgm:t>
    </dgm:pt>
    <dgm:pt modelId="{6326E83F-C559-448E-BC08-2BBB8C81DB54}" type="pres">
      <dgm:prSet presAssocID="{04FCA5E7-D635-4F6F-8CA6-34C37181DD72}" presName="aSpace" presStyleCnt="0"/>
      <dgm:spPr/>
    </dgm:pt>
    <dgm:pt modelId="{6CB6E335-B422-460C-959B-064AE58FDE93}" type="pres">
      <dgm:prSet presAssocID="{2B801177-76D0-43D2-8CCC-98C7E874BF49}" presName="aNode" presStyleLbl="fgAcc1" presStyleIdx="13" presStyleCnt="16">
        <dgm:presLayoutVars>
          <dgm:bulletEnabled val="1"/>
        </dgm:presLayoutVars>
      </dgm:prSet>
      <dgm:spPr/>
      <dgm:t>
        <a:bodyPr/>
        <a:lstStyle/>
        <a:p>
          <a:endParaRPr lang="en-US"/>
        </a:p>
      </dgm:t>
    </dgm:pt>
    <dgm:pt modelId="{3D840A5B-8E97-40D8-AC7C-D31CCF735919}" type="pres">
      <dgm:prSet presAssocID="{2B801177-76D0-43D2-8CCC-98C7E874BF49}" presName="aSpace" presStyleCnt="0"/>
      <dgm:spPr/>
    </dgm:pt>
    <dgm:pt modelId="{1434E323-9683-40CC-8DEF-53B52DBEC33A}" type="pres">
      <dgm:prSet presAssocID="{2A1940B0-4DAB-4C8C-AC45-7B8AEEB048F5}" presName="aNode" presStyleLbl="fgAcc1" presStyleIdx="14" presStyleCnt="16">
        <dgm:presLayoutVars>
          <dgm:bulletEnabled val="1"/>
        </dgm:presLayoutVars>
      </dgm:prSet>
      <dgm:spPr/>
      <dgm:t>
        <a:bodyPr/>
        <a:lstStyle/>
        <a:p>
          <a:endParaRPr lang="en-US"/>
        </a:p>
      </dgm:t>
    </dgm:pt>
    <dgm:pt modelId="{7B07C04C-9712-46E0-A962-58F16E9AE0A3}" type="pres">
      <dgm:prSet presAssocID="{2A1940B0-4DAB-4C8C-AC45-7B8AEEB048F5}" presName="aSpace" presStyleCnt="0"/>
      <dgm:spPr/>
    </dgm:pt>
    <dgm:pt modelId="{9FA70A77-4491-47F8-8C97-4B52247A3989}" type="pres">
      <dgm:prSet presAssocID="{84B1CAA7-CB87-4A69-B353-8F55AF7BE423}" presName="aNode" presStyleLbl="fgAcc1" presStyleIdx="15" presStyleCnt="16">
        <dgm:presLayoutVars>
          <dgm:bulletEnabled val="1"/>
        </dgm:presLayoutVars>
      </dgm:prSet>
      <dgm:spPr/>
      <dgm:t>
        <a:bodyPr/>
        <a:lstStyle/>
        <a:p>
          <a:endParaRPr lang="en-US"/>
        </a:p>
      </dgm:t>
    </dgm:pt>
    <dgm:pt modelId="{BA704827-887C-4282-91BD-77DE4C6BAC0D}" type="pres">
      <dgm:prSet presAssocID="{84B1CAA7-CB87-4A69-B353-8F55AF7BE423}" presName="aSpace" presStyleCnt="0"/>
      <dgm:spPr/>
    </dgm:pt>
  </dgm:ptLst>
  <dgm:cxnLst>
    <dgm:cxn modelId="{729DED8C-8AB3-4516-8C35-643315411F7D}" srcId="{406FEE4F-8883-40CA-BB99-4C3FA4B72EFA}" destId="{E66AB8BB-0937-4A16-814E-2FE33AF2F681}" srcOrd="8" destOrd="0" parTransId="{4C614635-0E5A-4E6E-8853-40F383A4DD97}" sibTransId="{253F582C-26B8-4B91-9721-88B2CD25EE0B}"/>
    <dgm:cxn modelId="{C8F24F31-068F-4146-9208-440B37FA84A2}" type="presOf" srcId="{3427C0CB-07D5-4040-BD7D-33A51CECCA93}" destId="{03688D25-45E8-481A-B40B-89EA056A193E}" srcOrd="0" destOrd="0" presId="urn:microsoft.com/office/officeart/2005/8/layout/pyramid2"/>
    <dgm:cxn modelId="{E0A80F22-589F-44FE-A800-8AE4AA279A4F}" srcId="{406FEE4F-8883-40CA-BB99-4C3FA4B72EFA}" destId="{F385CF71-2E82-4E25-A327-E418EA41C1EC}" srcOrd="3" destOrd="0" parTransId="{189613D3-4DCD-4115-A8F7-FB0365885170}" sibTransId="{0F540764-309D-43D7-BA93-4FAC1F8F2B3B}"/>
    <dgm:cxn modelId="{A01A607D-9A44-4FCF-9CDD-808A3E717726}" srcId="{406FEE4F-8883-40CA-BB99-4C3FA4B72EFA}" destId="{6C0E9105-702E-4A9B-B0D7-BD82616028D8}" srcOrd="11" destOrd="0" parTransId="{1D09C1C4-4DB1-40AF-8962-C66A0000FA37}" sibTransId="{2FF67A5C-800B-4658-9E39-9302D1F9C595}"/>
    <dgm:cxn modelId="{A2FD940C-EAD9-4843-BCBC-F4655D66511F}" srcId="{406FEE4F-8883-40CA-BB99-4C3FA4B72EFA}" destId="{2B801177-76D0-43D2-8CCC-98C7E874BF49}" srcOrd="13" destOrd="0" parTransId="{880DE9EA-E4D2-4C37-8B43-6CC186904AF8}" sibTransId="{2BAF2233-28FD-4D7E-A561-6F0967C990A0}"/>
    <dgm:cxn modelId="{40FFB44C-9AF3-4900-AFAA-FC54BC5399E8}" type="presOf" srcId="{85769301-DDC7-4082-819A-935CA41331F0}" destId="{8CBB1736-A162-4390-9B13-881D8067E401}" srcOrd="0" destOrd="0" presId="urn:microsoft.com/office/officeart/2005/8/layout/pyramid2"/>
    <dgm:cxn modelId="{1D7D4EB9-D25B-4EC2-8205-02B14BADDF08}" type="presOf" srcId="{B8698395-A566-45C5-B028-07470F86A53D}" destId="{9F68D22A-70C7-4B8C-8C90-9EF05BCAFED2}" srcOrd="0" destOrd="0" presId="urn:microsoft.com/office/officeart/2005/8/layout/pyramid2"/>
    <dgm:cxn modelId="{2018627F-2558-4B4A-9A73-4880CE44B884}" type="presOf" srcId="{406FEE4F-8883-40CA-BB99-4C3FA4B72EFA}" destId="{1E4B078E-280D-4E9C-83C9-932A87FD501C}" srcOrd="0" destOrd="0" presId="urn:microsoft.com/office/officeart/2005/8/layout/pyramid2"/>
    <dgm:cxn modelId="{ACA2E880-5129-4987-8237-47AB8DC60F76}" srcId="{406FEE4F-8883-40CA-BB99-4C3FA4B72EFA}" destId="{4922675E-76C1-4BA0-A00E-7D175076A7CD}" srcOrd="5" destOrd="0" parTransId="{D297E17B-F852-4639-AA8C-DB00162E04C1}" sibTransId="{325D29A6-8DFA-4244-87D9-6210D56EDEF1}"/>
    <dgm:cxn modelId="{EF540841-1CEC-495D-9819-9605D204751D}" type="presOf" srcId="{6C0E9105-702E-4A9B-B0D7-BD82616028D8}" destId="{81FE5168-886E-445D-9340-D601A6D75E1A}" srcOrd="0" destOrd="0" presId="urn:microsoft.com/office/officeart/2005/8/layout/pyramid2"/>
    <dgm:cxn modelId="{AAC4D1C2-9CF5-452F-BDF9-766C3D3BFC7E}" srcId="{406FEE4F-8883-40CA-BB99-4C3FA4B72EFA}" destId="{04FCA5E7-D635-4F6F-8CA6-34C37181DD72}" srcOrd="12" destOrd="0" parTransId="{FD018A15-DF7A-4AFA-87CD-18478B5AA558}" sibTransId="{D4DE305C-DA61-4660-834F-5D6F2841288C}"/>
    <dgm:cxn modelId="{8441B41B-42D8-4727-B58A-FD821940A0DE}" srcId="{406FEE4F-8883-40CA-BB99-4C3FA4B72EFA}" destId="{3427C0CB-07D5-4040-BD7D-33A51CECCA93}" srcOrd="6" destOrd="0" parTransId="{86D1561E-E806-4C6B-8AE5-7FBD8E95F5E1}" sibTransId="{BDCFF37B-1BC1-4160-915C-DAFF3B7A0174}"/>
    <dgm:cxn modelId="{85282CC4-92BD-4FEE-BDA8-642FD134EB33}" type="presOf" srcId="{170E2215-C3BE-4483-BC50-35629D1DA90F}" destId="{C4DA48D5-682C-41D7-9F01-9BC8F7797745}" srcOrd="0" destOrd="0" presId="urn:microsoft.com/office/officeart/2005/8/layout/pyramid2"/>
    <dgm:cxn modelId="{9FEEBE0F-9648-4DFF-9674-2BE9B2F421F5}" srcId="{406FEE4F-8883-40CA-BB99-4C3FA4B72EFA}" destId="{B8698395-A566-45C5-B028-07470F86A53D}" srcOrd="4" destOrd="0" parTransId="{A324FA9B-A4EA-496F-BB5E-A1113D235C11}" sibTransId="{F799E83D-AEE3-41E5-8690-D3F12B6A195C}"/>
    <dgm:cxn modelId="{BC18E685-42B0-405D-8380-6A962B728702}" type="presOf" srcId="{C5C591B9-36DB-4A89-ADD1-1692F7C6C411}" destId="{B9518E38-6606-41C0-9112-5F42B5588131}" srcOrd="0" destOrd="0" presId="urn:microsoft.com/office/officeart/2005/8/layout/pyramid2"/>
    <dgm:cxn modelId="{57B6D9F0-0B56-4823-AEE7-54E264498127}" type="presOf" srcId="{04FCA5E7-D635-4F6F-8CA6-34C37181DD72}" destId="{C07255F1-A595-4A64-9C8A-97565CE1CCE2}" srcOrd="0" destOrd="0" presId="urn:microsoft.com/office/officeart/2005/8/layout/pyramid2"/>
    <dgm:cxn modelId="{58363304-58E9-467D-9125-B84F2DE4C665}" srcId="{406FEE4F-8883-40CA-BB99-4C3FA4B72EFA}" destId="{170E2215-C3BE-4483-BC50-35629D1DA90F}" srcOrd="1" destOrd="0" parTransId="{CFE17190-FB91-4BED-A7D4-B7AFF634DCE5}" sibTransId="{5B08A522-A3CC-4627-91B5-B50A34A187B3}"/>
    <dgm:cxn modelId="{6AC403E7-1D11-4F79-8B6D-0F9AF9BAF98A}" type="presOf" srcId="{4922675E-76C1-4BA0-A00E-7D175076A7CD}" destId="{0D274EAA-CF61-4AC0-AA45-DFCE9F41D3FC}" srcOrd="0" destOrd="0" presId="urn:microsoft.com/office/officeart/2005/8/layout/pyramid2"/>
    <dgm:cxn modelId="{29BBF7E1-A32E-45C2-848A-30B13243AF73}" srcId="{406FEE4F-8883-40CA-BB99-4C3FA4B72EFA}" destId="{84B1CAA7-CB87-4A69-B353-8F55AF7BE423}" srcOrd="15" destOrd="0" parTransId="{2CF9583C-E214-4B78-9AFE-872BEAC1AF30}" sibTransId="{D07508E4-2E9F-4C26-85B3-28C3B53C855F}"/>
    <dgm:cxn modelId="{215DB5E4-DA47-4430-8E43-132F8B7011A9}" srcId="{406FEE4F-8883-40CA-BB99-4C3FA4B72EFA}" destId="{9C581649-7D9F-4623-8204-9DF8D791F5C1}" srcOrd="9" destOrd="0" parTransId="{CAFBF57C-A486-45DE-AD5E-09926A4AC1E5}" sibTransId="{2E45D99C-7FE0-455F-8078-D8CF71532913}"/>
    <dgm:cxn modelId="{29EA5EA1-B224-4085-BAE7-CC8BC64C815C}" srcId="{406FEE4F-8883-40CA-BB99-4C3FA4B72EFA}" destId="{85769301-DDC7-4082-819A-935CA41331F0}" srcOrd="10" destOrd="0" parTransId="{722F130B-CAFD-4EA4-9365-299883C735E3}" sibTransId="{35FFC048-74D3-4930-B943-2C7837E07B09}"/>
    <dgm:cxn modelId="{34CDCFBA-B4E6-4079-865C-BFA518A19E5E}" type="presOf" srcId="{14C9A8B9-8C31-4455-9B9B-7DF3861D9E50}" destId="{EADBCE4F-6659-4E3A-A0FC-C55CAF1BE7ED}" srcOrd="0" destOrd="0" presId="urn:microsoft.com/office/officeart/2005/8/layout/pyramid2"/>
    <dgm:cxn modelId="{3E47C7BC-B0EB-4215-902C-F305F0632A87}" type="presOf" srcId="{53755A35-CF18-4463-A83A-C60D37680721}" destId="{38A3BC91-5770-4F04-884A-7F979DBFD286}" srcOrd="0" destOrd="0" presId="urn:microsoft.com/office/officeart/2005/8/layout/pyramid2"/>
    <dgm:cxn modelId="{312830A4-B729-427E-9A20-B1F7B0D46CC9}" srcId="{406FEE4F-8883-40CA-BB99-4C3FA4B72EFA}" destId="{C5C591B9-36DB-4A89-ADD1-1692F7C6C411}" srcOrd="7" destOrd="0" parTransId="{5969B0FB-B371-4A94-B337-1A0BDC17FF1E}" sibTransId="{09D9B30A-E0CA-462C-B5C9-C4C20F92889F}"/>
    <dgm:cxn modelId="{D3F2E78A-B386-47C8-9725-D4D321129B04}" type="presOf" srcId="{2B801177-76D0-43D2-8CCC-98C7E874BF49}" destId="{6CB6E335-B422-460C-959B-064AE58FDE93}" srcOrd="0" destOrd="0" presId="urn:microsoft.com/office/officeart/2005/8/layout/pyramid2"/>
    <dgm:cxn modelId="{237611D6-C8F5-4DFC-8948-6ED986A23A0D}" type="presOf" srcId="{9C581649-7D9F-4623-8204-9DF8D791F5C1}" destId="{93D02DF1-7E56-44C6-A9B1-1B844EA201C1}" srcOrd="0" destOrd="0" presId="urn:microsoft.com/office/officeart/2005/8/layout/pyramid2"/>
    <dgm:cxn modelId="{DC596369-9E40-4A48-B4DE-589E61F9DCC9}" type="presOf" srcId="{F385CF71-2E82-4E25-A327-E418EA41C1EC}" destId="{6319DFC9-831B-43B9-9C4C-22550BD59D44}" srcOrd="0" destOrd="0" presId="urn:microsoft.com/office/officeart/2005/8/layout/pyramid2"/>
    <dgm:cxn modelId="{849231B5-EC34-4D02-AB10-A3DF21E9CAA9}" type="presOf" srcId="{84B1CAA7-CB87-4A69-B353-8F55AF7BE423}" destId="{9FA70A77-4491-47F8-8C97-4B52247A3989}" srcOrd="0" destOrd="0" presId="urn:microsoft.com/office/officeart/2005/8/layout/pyramid2"/>
    <dgm:cxn modelId="{3E89B73E-8540-450F-8456-791862445E6D}" type="presOf" srcId="{2A1940B0-4DAB-4C8C-AC45-7B8AEEB048F5}" destId="{1434E323-9683-40CC-8DEF-53B52DBEC33A}" srcOrd="0" destOrd="0" presId="urn:microsoft.com/office/officeart/2005/8/layout/pyramid2"/>
    <dgm:cxn modelId="{66E226F2-41AF-48F7-88C8-4AF012B8D974}" srcId="{406FEE4F-8883-40CA-BB99-4C3FA4B72EFA}" destId="{14C9A8B9-8C31-4455-9B9B-7DF3861D9E50}" srcOrd="2" destOrd="0" parTransId="{03F63654-D993-4F61-BF84-D5B92166F4D2}" sibTransId="{FD76CBBA-A17C-4EA4-966D-2D1071A4CE9D}"/>
    <dgm:cxn modelId="{2D6F3A36-BADF-4EEC-A54C-6863BF013639}" srcId="{406FEE4F-8883-40CA-BB99-4C3FA4B72EFA}" destId="{2A1940B0-4DAB-4C8C-AC45-7B8AEEB048F5}" srcOrd="14" destOrd="0" parTransId="{6460125B-1E06-4AC4-9800-A15F0277C2B8}" sibTransId="{F00128BE-D3CE-410F-9826-E32C28F013A4}"/>
    <dgm:cxn modelId="{BC7BC5DB-20AF-4490-BDF4-56687879D6A3}" type="presOf" srcId="{E66AB8BB-0937-4A16-814E-2FE33AF2F681}" destId="{C316AB9E-134E-4CA1-86E0-DB73F037E6CE}" srcOrd="0" destOrd="0" presId="urn:microsoft.com/office/officeart/2005/8/layout/pyramid2"/>
    <dgm:cxn modelId="{65BA96E1-B430-47E4-AF00-6FA7FE93C5D7}" srcId="{406FEE4F-8883-40CA-BB99-4C3FA4B72EFA}" destId="{53755A35-CF18-4463-A83A-C60D37680721}" srcOrd="0" destOrd="0" parTransId="{1E466F86-0052-4E24-B207-DB873B2EECEC}" sibTransId="{6A2430D5-779E-443B-8546-7B4B4E2E3264}"/>
    <dgm:cxn modelId="{10857BA9-CF17-457E-94D4-17344463E888}" type="presParOf" srcId="{1E4B078E-280D-4E9C-83C9-932A87FD501C}" destId="{DF7ACB60-83CC-4BA2-9046-0342ABBD3E39}" srcOrd="0" destOrd="0" presId="urn:microsoft.com/office/officeart/2005/8/layout/pyramid2"/>
    <dgm:cxn modelId="{8CBCF3C5-1723-475A-97A3-308EA3CE290B}" type="presParOf" srcId="{1E4B078E-280D-4E9C-83C9-932A87FD501C}" destId="{5291271B-AC1A-45F6-920A-82481C7B726C}" srcOrd="1" destOrd="0" presId="urn:microsoft.com/office/officeart/2005/8/layout/pyramid2"/>
    <dgm:cxn modelId="{483EA9E9-3734-48E5-B361-8103B69DAAEA}" type="presParOf" srcId="{5291271B-AC1A-45F6-920A-82481C7B726C}" destId="{38A3BC91-5770-4F04-884A-7F979DBFD286}" srcOrd="0" destOrd="0" presId="urn:microsoft.com/office/officeart/2005/8/layout/pyramid2"/>
    <dgm:cxn modelId="{A7F4DC52-3AE5-43B0-92D6-5B43770DAF00}" type="presParOf" srcId="{5291271B-AC1A-45F6-920A-82481C7B726C}" destId="{FE972792-60F9-4E1A-A579-EEF6DE6923AE}" srcOrd="1" destOrd="0" presId="urn:microsoft.com/office/officeart/2005/8/layout/pyramid2"/>
    <dgm:cxn modelId="{C6CAB824-F326-4F88-8655-EB0F1B979851}" type="presParOf" srcId="{5291271B-AC1A-45F6-920A-82481C7B726C}" destId="{C4DA48D5-682C-41D7-9F01-9BC8F7797745}" srcOrd="2" destOrd="0" presId="urn:microsoft.com/office/officeart/2005/8/layout/pyramid2"/>
    <dgm:cxn modelId="{6436169D-9E12-4903-9249-2041EBB86175}" type="presParOf" srcId="{5291271B-AC1A-45F6-920A-82481C7B726C}" destId="{792E4774-9BCB-4770-9DA2-0AF783AF0B9C}" srcOrd="3" destOrd="0" presId="urn:microsoft.com/office/officeart/2005/8/layout/pyramid2"/>
    <dgm:cxn modelId="{B4AE6D34-40B1-426B-A4D7-1AC296EFF8DA}" type="presParOf" srcId="{5291271B-AC1A-45F6-920A-82481C7B726C}" destId="{EADBCE4F-6659-4E3A-A0FC-C55CAF1BE7ED}" srcOrd="4" destOrd="0" presId="urn:microsoft.com/office/officeart/2005/8/layout/pyramid2"/>
    <dgm:cxn modelId="{26E24A9D-B531-4E10-9715-FD7E42437CFB}" type="presParOf" srcId="{5291271B-AC1A-45F6-920A-82481C7B726C}" destId="{8797B770-4616-4EDC-B4A3-513FCEB8419A}" srcOrd="5" destOrd="0" presId="urn:microsoft.com/office/officeart/2005/8/layout/pyramid2"/>
    <dgm:cxn modelId="{27973B2E-A01D-40C0-AA93-6CD1ECCCDAF1}" type="presParOf" srcId="{5291271B-AC1A-45F6-920A-82481C7B726C}" destId="{6319DFC9-831B-43B9-9C4C-22550BD59D44}" srcOrd="6" destOrd="0" presId="urn:microsoft.com/office/officeart/2005/8/layout/pyramid2"/>
    <dgm:cxn modelId="{1D735AB3-5A78-4F1A-951D-B4DA938544A7}" type="presParOf" srcId="{5291271B-AC1A-45F6-920A-82481C7B726C}" destId="{F9C14BDF-837C-4953-80C9-3F25309B3D91}" srcOrd="7" destOrd="0" presId="urn:microsoft.com/office/officeart/2005/8/layout/pyramid2"/>
    <dgm:cxn modelId="{51C015E4-B439-49B1-B114-DDA45A09026B}" type="presParOf" srcId="{5291271B-AC1A-45F6-920A-82481C7B726C}" destId="{9F68D22A-70C7-4B8C-8C90-9EF05BCAFED2}" srcOrd="8" destOrd="0" presId="urn:microsoft.com/office/officeart/2005/8/layout/pyramid2"/>
    <dgm:cxn modelId="{6F87DAD0-0ED9-46B6-919C-DF086EDE2023}" type="presParOf" srcId="{5291271B-AC1A-45F6-920A-82481C7B726C}" destId="{5B2FD25D-7289-4E41-A14F-28A281857C10}" srcOrd="9" destOrd="0" presId="urn:microsoft.com/office/officeart/2005/8/layout/pyramid2"/>
    <dgm:cxn modelId="{B8635D9F-3D8C-4112-82D8-C24746FFBD25}" type="presParOf" srcId="{5291271B-AC1A-45F6-920A-82481C7B726C}" destId="{0D274EAA-CF61-4AC0-AA45-DFCE9F41D3FC}" srcOrd="10" destOrd="0" presId="urn:microsoft.com/office/officeart/2005/8/layout/pyramid2"/>
    <dgm:cxn modelId="{E58630C4-FB08-4824-9295-9E3762EB34EC}" type="presParOf" srcId="{5291271B-AC1A-45F6-920A-82481C7B726C}" destId="{066BD2D7-2121-4DDE-9212-04AD031AA64F}" srcOrd="11" destOrd="0" presId="urn:microsoft.com/office/officeart/2005/8/layout/pyramid2"/>
    <dgm:cxn modelId="{1A361244-BEDC-469E-B1E7-60B7DBB05391}" type="presParOf" srcId="{5291271B-AC1A-45F6-920A-82481C7B726C}" destId="{03688D25-45E8-481A-B40B-89EA056A193E}" srcOrd="12" destOrd="0" presId="urn:microsoft.com/office/officeart/2005/8/layout/pyramid2"/>
    <dgm:cxn modelId="{1F2A8713-FBC6-4276-B515-46ADC18964F6}" type="presParOf" srcId="{5291271B-AC1A-45F6-920A-82481C7B726C}" destId="{53B3725B-18E7-4293-BFF0-C3FCB045556F}" srcOrd="13" destOrd="0" presId="urn:microsoft.com/office/officeart/2005/8/layout/pyramid2"/>
    <dgm:cxn modelId="{A6D714CE-999A-46C4-83E2-19A0D0587200}" type="presParOf" srcId="{5291271B-AC1A-45F6-920A-82481C7B726C}" destId="{B9518E38-6606-41C0-9112-5F42B5588131}" srcOrd="14" destOrd="0" presId="urn:microsoft.com/office/officeart/2005/8/layout/pyramid2"/>
    <dgm:cxn modelId="{9D0CB351-DBA7-40AD-8F87-D58C5CC6D92C}" type="presParOf" srcId="{5291271B-AC1A-45F6-920A-82481C7B726C}" destId="{07B9C25F-37E8-4D10-B9EC-A2EB4AF2A8CB}" srcOrd="15" destOrd="0" presId="urn:microsoft.com/office/officeart/2005/8/layout/pyramid2"/>
    <dgm:cxn modelId="{2D98387B-092E-4DBE-A764-BED2E370539E}" type="presParOf" srcId="{5291271B-AC1A-45F6-920A-82481C7B726C}" destId="{C316AB9E-134E-4CA1-86E0-DB73F037E6CE}" srcOrd="16" destOrd="0" presId="urn:microsoft.com/office/officeart/2005/8/layout/pyramid2"/>
    <dgm:cxn modelId="{6093CDF6-5868-4160-8E27-C497ECD9D814}" type="presParOf" srcId="{5291271B-AC1A-45F6-920A-82481C7B726C}" destId="{4DF0DAE6-E7FF-4E1A-95AF-4833EECC09D1}" srcOrd="17" destOrd="0" presId="urn:microsoft.com/office/officeart/2005/8/layout/pyramid2"/>
    <dgm:cxn modelId="{512D3A6E-4B4B-4A27-80B7-C06B7F6025F0}" type="presParOf" srcId="{5291271B-AC1A-45F6-920A-82481C7B726C}" destId="{93D02DF1-7E56-44C6-A9B1-1B844EA201C1}" srcOrd="18" destOrd="0" presId="urn:microsoft.com/office/officeart/2005/8/layout/pyramid2"/>
    <dgm:cxn modelId="{27ACA3BE-F28A-4A29-A0A5-670368A57A2C}" type="presParOf" srcId="{5291271B-AC1A-45F6-920A-82481C7B726C}" destId="{79020FD0-4923-4085-9590-0A10F4608396}" srcOrd="19" destOrd="0" presId="urn:microsoft.com/office/officeart/2005/8/layout/pyramid2"/>
    <dgm:cxn modelId="{E9A51B64-21E2-4A63-B996-E3B52AD1D972}" type="presParOf" srcId="{5291271B-AC1A-45F6-920A-82481C7B726C}" destId="{8CBB1736-A162-4390-9B13-881D8067E401}" srcOrd="20" destOrd="0" presId="urn:microsoft.com/office/officeart/2005/8/layout/pyramid2"/>
    <dgm:cxn modelId="{6D1C54CD-F242-4B30-86F6-B3187B61D546}" type="presParOf" srcId="{5291271B-AC1A-45F6-920A-82481C7B726C}" destId="{A374F91C-6D7C-4007-8E24-CD83CA499DA4}" srcOrd="21" destOrd="0" presId="urn:microsoft.com/office/officeart/2005/8/layout/pyramid2"/>
    <dgm:cxn modelId="{1D292AE5-9A20-42AF-A6E9-128164C9D968}" type="presParOf" srcId="{5291271B-AC1A-45F6-920A-82481C7B726C}" destId="{81FE5168-886E-445D-9340-D601A6D75E1A}" srcOrd="22" destOrd="0" presId="urn:microsoft.com/office/officeart/2005/8/layout/pyramid2"/>
    <dgm:cxn modelId="{60976635-67C1-40D5-8862-ED942AC4358A}" type="presParOf" srcId="{5291271B-AC1A-45F6-920A-82481C7B726C}" destId="{98DE1C01-4187-4E2D-B7AE-81196EE52C6D}" srcOrd="23" destOrd="0" presId="urn:microsoft.com/office/officeart/2005/8/layout/pyramid2"/>
    <dgm:cxn modelId="{C92C7C0E-08B0-4738-9691-0782516EAD78}" type="presParOf" srcId="{5291271B-AC1A-45F6-920A-82481C7B726C}" destId="{C07255F1-A595-4A64-9C8A-97565CE1CCE2}" srcOrd="24" destOrd="0" presId="urn:microsoft.com/office/officeart/2005/8/layout/pyramid2"/>
    <dgm:cxn modelId="{FE626FFA-4A6F-4F1F-8653-54AFBE82C108}" type="presParOf" srcId="{5291271B-AC1A-45F6-920A-82481C7B726C}" destId="{6326E83F-C559-448E-BC08-2BBB8C81DB54}" srcOrd="25" destOrd="0" presId="urn:microsoft.com/office/officeart/2005/8/layout/pyramid2"/>
    <dgm:cxn modelId="{5F7491DD-4933-4D9E-94A6-7113A093BF23}" type="presParOf" srcId="{5291271B-AC1A-45F6-920A-82481C7B726C}" destId="{6CB6E335-B422-460C-959B-064AE58FDE93}" srcOrd="26" destOrd="0" presId="urn:microsoft.com/office/officeart/2005/8/layout/pyramid2"/>
    <dgm:cxn modelId="{F712C2E8-32A7-4CB0-900C-A830F8D10A89}" type="presParOf" srcId="{5291271B-AC1A-45F6-920A-82481C7B726C}" destId="{3D840A5B-8E97-40D8-AC7C-D31CCF735919}" srcOrd="27" destOrd="0" presId="urn:microsoft.com/office/officeart/2005/8/layout/pyramid2"/>
    <dgm:cxn modelId="{CD10FF45-606F-4D0E-BEDE-59D59AF62643}" type="presParOf" srcId="{5291271B-AC1A-45F6-920A-82481C7B726C}" destId="{1434E323-9683-40CC-8DEF-53B52DBEC33A}" srcOrd="28" destOrd="0" presId="urn:microsoft.com/office/officeart/2005/8/layout/pyramid2"/>
    <dgm:cxn modelId="{0FD5585B-C3A4-48A3-8600-1F92D3867247}" type="presParOf" srcId="{5291271B-AC1A-45F6-920A-82481C7B726C}" destId="{7B07C04C-9712-46E0-A962-58F16E9AE0A3}" srcOrd="29" destOrd="0" presId="urn:microsoft.com/office/officeart/2005/8/layout/pyramid2"/>
    <dgm:cxn modelId="{C8F000A6-38C0-42E1-B907-EB6F263FBF56}" type="presParOf" srcId="{5291271B-AC1A-45F6-920A-82481C7B726C}" destId="{9FA70A77-4491-47F8-8C97-4B52247A3989}" srcOrd="30" destOrd="0" presId="urn:microsoft.com/office/officeart/2005/8/layout/pyramid2"/>
    <dgm:cxn modelId="{8BE88163-1069-472A-B576-396008915BEA}" type="presParOf" srcId="{5291271B-AC1A-45F6-920A-82481C7B726C}" destId="{BA704827-887C-4282-91BD-77DE4C6BAC0D}" srcOrd="31" destOrd="0" presId="urn:microsoft.com/office/officeart/2005/8/layout/pyramid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ACB60-83CC-4BA2-9046-0342ABBD3E39}">
      <dsp:nvSpPr>
        <dsp:cNvPr id="0" name=""/>
        <dsp:cNvSpPr/>
      </dsp:nvSpPr>
      <dsp:spPr>
        <a:xfrm>
          <a:off x="411417" y="0"/>
          <a:ext cx="5634492" cy="5634492"/>
        </a:xfrm>
        <a:prstGeom prst="triangl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8A3BC91-5770-4F04-884A-7F979DBFD286}">
      <dsp:nvSpPr>
        <dsp:cNvPr id="0" name=""/>
        <dsp:cNvSpPr/>
      </dsp:nvSpPr>
      <dsp:spPr>
        <a:xfrm>
          <a:off x="3228663" y="563999"/>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What is Time Series ?</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576221"/>
        <a:ext cx="3637975" cy="225916"/>
      </dsp:txXfrm>
    </dsp:sp>
    <dsp:sp modelId="{C4DA48D5-682C-41D7-9F01-9BC8F7797745}">
      <dsp:nvSpPr>
        <dsp:cNvPr id="0" name=""/>
        <dsp:cNvSpPr/>
      </dsp:nvSpPr>
      <dsp:spPr>
        <a:xfrm>
          <a:off x="3228663" y="845655"/>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Regression vs Time Series</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857877"/>
        <a:ext cx="3637975" cy="225916"/>
      </dsp:txXfrm>
    </dsp:sp>
    <dsp:sp modelId="{EADBCE4F-6659-4E3A-A0FC-C55CAF1BE7ED}">
      <dsp:nvSpPr>
        <dsp:cNvPr id="0" name=""/>
        <dsp:cNvSpPr/>
      </dsp:nvSpPr>
      <dsp:spPr>
        <a:xfrm>
          <a:off x="3228663" y="1127311"/>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Examples of Time Series Data</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1139533"/>
        <a:ext cx="3637975" cy="225916"/>
      </dsp:txXfrm>
    </dsp:sp>
    <dsp:sp modelId="{6319DFC9-831B-43B9-9C4C-22550BD59D44}">
      <dsp:nvSpPr>
        <dsp:cNvPr id="0" name=""/>
        <dsp:cNvSpPr/>
      </dsp:nvSpPr>
      <dsp:spPr>
        <a:xfrm>
          <a:off x="3228663" y="1408966"/>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Trend, Seasonality, Noise and Stationarity.</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1421188"/>
        <a:ext cx="3637975" cy="225916"/>
      </dsp:txXfrm>
    </dsp:sp>
    <dsp:sp modelId="{9F68D22A-70C7-4B8C-8C90-9EF05BCAFED2}">
      <dsp:nvSpPr>
        <dsp:cNvPr id="0" name=""/>
        <dsp:cNvSpPr/>
      </dsp:nvSpPr>
      <dsp:spPr>
        <a:xfrm>
          <a:off x="3228663" y="1690622"/>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Time Series Operations.</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1702844"/>
        <a:ext cx="3637975" cy="225916"/>
      </dsp:txXfrm>
    </dsp:sp>
    <dsp:sp modelId="{0D274EAA-CF61-4AC0-AA45-DFCE9F41D3FC}">
      <dsp:nvSpPr>
        <dsp:cNvPr id="0" name=""/>
        <dsp:cNvSpPr/>
      </dsp:nvSpPr>
      <dsp:spPr>
        <a:xfrm>
          <a:off x="3228663" y="1972278"/>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Detrending</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1984500"/>
        <a:ext cx="3637975" cy="225916"/>
      </dsp:txXfrm>
    </dsp:sp>
    <dsp:sp modelId="{03688D25-45E8-481A-B40B-89EA056A193E}">
      <dsp:nvSpPr>
        <dsp:cNvPr id="0" name=""/>
        <dsp:cNvSpPr/>
      </dsp:nvSpPr>
      <dsp:spPr>
        <a:xfrm>
          <a:off x="3228663" y="2253934"/>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Successive </a:t>
          </a:r>
          <a:r>
            <a:rPr lang="en-IN" sz="1600" b="0" kern="1200" cap="none" spc="0" dirty="0" smtClean="0">
              <a:ln w="0"/>
              <a:solidFill>
                <a:schemeClr val="tx1"/>
              </a:solidFill>
              <a:effectLst>
                <a:outerShdw blurRad="38100" dist="19050" dir="2700000" algn="tl" rotWithShape="0">
                  <a:schemeClr val="dk1">
                    <a:alpha val="40000"/>
                  </a:schemeClr>
                </a:outerShdw>
              </a:effectLst>
            </a:rPr>
            <a:t>Differences</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2266156"/>
        <a:ext cx="3637975" cy="225916"/>
      </dsp:txXfrm>
    </dsp:sp>
    <dsp:sp modelId="{B9518E38-6606-41C0-9112-5F42B5588131}">
      <dsp:nvSpPr>
        <dsp:cNvPr id="0" name=""/>
        <dsp:cNvSpPr/>
      </dsp:nvSpPr>
      <dsp:spPr>
        <a:xfrm>
          <a:off x="3228663" y="2535590"/>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Moving Average and Smoothing</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2547812"/>
        <a:ext cx="3637975" cy="225916"/>
      </dsp:txXfrm>
    </dsp:sp>
    <dsp:sp modelId="{C316AB9E-134E-4CA1-86E0-DB73F037E6CE}">
      <dsp:nvSpPr>
        <dsp:cNvPr id="0" name=""/>
        <dsp:cNvSpPr/>
      </dsp:nvSpPr>
      <dsp:spPr>
        <a:xfrm>
          <a:off x="3228663" y="2817246"/>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Exponentially weighted forecasting model</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2829468"/>
        <a:ext cx="3637975" cy="225916"/>
      </dsp:txXfrm>
    </dsp:sp>
    <dsp:sp modelId="{93D02DF1-7E56-44C6-A9B1-1B844EA201C1}">
      <dsp:nvSpPr>
        <dsp:cNvPr id="0" name=""/>
        <dsp:cNvSpPr/>
      </dsp:nvSpPr>
      <dsp:spPr>
        <a:xfrm>
          <a:off x="3228663" y="3098901"/>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Lagging</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3111123"/>
        <a:ext cx="3637975" cy="225916"/>
      </dsp:txXfrm>
    </dsp:sp>
    <dsp:sp modelId="{8CBB1736-A162-4390-9B13-881D8067E401}">
      <dsp:nvSpPr>
        <dsp:cNvPr id="0" name=""/>
        <dsp:cNvSpPr/>
      </dsp:nvSpPr>
      <dsp:spPr>
        <a:xfrm>
          <a:off x="3228663" y="3380557"/>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Correlation and Auto-correlation</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3392779"/>
        <a:ext cx="3637975" cy="225916"/>
      </dsp:txXfrm>
    </dsp:sp>
    <dsp:sp modelId="{81FE5168-886E-445D-9340-D601A6D75E1A}">
      <dsp:nvSpPr>
        <dsp:cNvPr id="0" name=""/>
        <dsp:cNvSpPr/>
      </dsp:nvSpPr>
      <dsp:spPr>
        <a:xfrm>
          <a:off x="3228663" y="3662213"/>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Holt Winters Methods</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3674435"/>
        <a:ext cx="3637975" cy="225916"/>
      </dsp:txXfrm>
    </dsp:sp>
    <dsp:sp modelId="{C07255F1-A595-4A64-9C8A-97565CE1CCE2}">
      <dsp:nvSpPr>
        <dsp:cNvPr id="0" name=""/>
        <dsp:cNvSpPr/>
      </dsp:nvSpPr>
      <dsp:spPr>
        <a:xfrm>
          <a:off x="3228663" y="3943869"/>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Single Exponential smoothing</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3956091"/>
        <a:ext cx="3637975" cy="225916"/>
      </dsp:txXfrm>
    </dsp:sp>
    <dsp:sp modelId="{6CB6E335-B422-460C-959B-064AE58FDE93}">
      <dsp:nvSpPr>
        <dsp:cNvPr id="0" name=""/>
        <dsp:cNvSpPr/>
      </dsp:nvSpPr>
      <dsp:spPr>
        <a:xfrm>
          <a:off x="3228663" y="4225525"/>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smtClean="0">
              <a:ln w="0"/>
              <a:solidFill>
                <a:schemeClr val="tx1"/>
              </a:solidFill>
              <a:effectLst>
                <a:outerShdw blurRad="38100" dist="19050" dir="2700000" algn="tl" rotWithShape="0">
                  <a:schemeClr val="dk1">
                    <a:alpha val="40000"/>
                  </a:schemeClr>
                </a:outerShdw>
              </a:effectLst>
            </a:rPr>
            <a:t>Holt’s linear trend method</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4237747"/>
        <a:ext cx="3637975" cy="225916"/>
      </dsp:txXfrm>
    </dsp:sp>
    <dsp:sp modelId="{1434E323-9683-40CC-8DEF-53B52DBEC33A}">
      <dsp:nvSpPr>
        <dsp:cNvPr id="0" name=""/>
        <dsp:cNvSpPr/>
      </dsp:nvSpPr>
      <dsp:spPr>
        <a:xfrm>
          <a:off x="3228663" y="4507180"/>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smtClean="0">
              <a:ln w="0"/>
              <a:solidFill>
                <a:schemeClr val="tx1"/>
              </a:solidFill>
              <a:effectLst>
                <a:outerShdw blurRad="38100" dist="19050" dir="2700000" algn="tl" rotWithShape="0">
                  <a:schemeClr val="dk1">
                    <a:alpha val="40000"/>
                  </a:schemeClr>
                </a:outerShdw>
              </a:effectLst>
            </a:rPr>
            <a:t>Holt’s Winter seasonal method</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4519402"/>
        <a:ext cx="3637975" cy="225916"/>
      </dsp:txXfrm>
    </dsp:sp>
    <dsp:sp modelId="{9FA70A77-4491-47F8-8C97-4B52247A3989}">
      <dsp:nvSpPr>
        <dsp:cNvPr id="0" name=""/>
        <dsp:cNvSpPr/>
      </dsp:nvSpPr>
      <dsp:spPr>
        <a:xfrm>
          <a:off x="3228663" y="4788836"/>
          <a:ext cx="3662419" cy="25036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0" kern="1200" cap="none" spc="0" dirty="0" smtClean="0">
              <a:ln w="0"/>
              <a:solidFill>
                <a:schemeClr val="tx1"/>
              </a:solidFill>
              <a:effectLst>
                <a:outerShdw blurRad="38100" dist="19050" dir="2700000" algn="tl" rotWithShape="0">
                  <a:schemeClr val="dk1">
                    <a:alpha val="40000"/>
                  </a:schemeClr>
                </a:outerShdw>
              </a:effectLst>
            </a:rPr>
            <a:t>ARIMA and SARIMA</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3240885" y="4801058"/>
        <a:ext cx="3637975" cy="22591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F213E-726F-47FC-9646-0CABA7287712}" type="datetimeFigureOut">
              <a:rPr lang="en-IN" smtClean="0"/>
              <a:pPr/>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BAFFA-B9A8-45B0-88E0-75910A8125B1}" type="slidenum">
              <a:rPr lang="en-IN" smtClean="0"/>
              <a:pPr/>
              <a:t>‹#›</a:t>
            </a:fld>
            <a:endParaRPr lang="en-IN"/>
          </a:p>
        </p:txBody>
      </p:sp>
    </p:spTree>
    <p:extLst>
      <p:ext uri="{BB962C8B-B14F-4D97-AF65-F5344CB8AC3E}">
        <p14:creationId xmlns="" xmlns:p14="http://schemas.microsoft.com/office/powerpoint/2010/main" val="16145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Careerera is one of the leading providers of Higher Education Professional Certification Training, Test Preparation, K -12 Education, Language Training, and other skill training for Adults and kids in the field of IT, Management, Software Development, Project Management, Quality Assurance and many more.</a:t>
            </a:r>
          </a:p>
          <a:p>
            <a:endParaRPr lang="en-US" dirty="0"/>
          </a:p>
          <a:p>
            <a:r>
              <a:rPr lang="en-US" dirty="0"/>
              <a:t>NEET, JEE Mains, AIEEE and more</a:t>
            </a:r>
            <a:endParaRPr lang="en-IN" dirty="0"/>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E0FA8D-9C83-4E96-9AE5-085C7DF6C6E2}"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15736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5D8FB0D7-83FC-48AB-87E0-F8FDF8A85079}"/>
              </a:ext>
            </a:extLst>
          </p:cNvPr>
          <p:cNvGrpSpPr/>
          <p:nvPr userDrawn="1"/>
        </p:nvGrpSpPr>
        <p:grpSpPr>
          <a:xfrm rot="281639">
            <a:off x="9203860" y="2164070"/>
            <a:ext cx="3832496" cy="5271389"/>
            <a:chOff x="4819517" y="2883145"/>
            <a:chExt cx="664917" cy="914557"/>
          </a:xfrm>
        </p:grpSpPr>
        <p:sp>
          <p:nvSpPr>
            <p:cNvPr id="8" name="Isosceles Triangle 7">
              <a:extLst>
                <a:ext uri="{FF2B5EF4-FFF2-40B4-BE49-F238E27FC236}">
                  <a16:creationId xmlns="" xmlns:a16="http://schemas.microsoft.com/office/drawing/2014/main" id="{9B9C52BA-4CCB-456B-9858-0D2E3307482F}"/>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DF44E2BA-1A4F-4F1C-A48B-CFBA12B9D8F5}"/>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AF4B6B3C-9B7B-4F3B-A698-F2A509F8F9D1}"/>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6E1F0B4F-E967-400C-B8A8-271393632B8C}"/>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 xmlns:a16="http://schemas.microsoft.com/office/drawing/2014/main"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 xmlns:a16="http://schemas.microsoft.com/office/drawing/2014/main"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 xmlns:a16="http://schemas.microsoft.com/office/drawing/2014/main" id="{750CEEEB-FA8D-4DDE-8C81-E7C9352317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A41967-67D6-42A7-990B-DF536AE4D1E9}"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Footer Placeholder 4">
            <a:extLst>
              <a:ext uri="{FF2B5EF4-FFF2-40B4-BE49-F238E27FC236}">
                <a16:creationId xmlns="" xmlns:a16="http://schemas.microsoft.com/office/drawing/2014/main" id="{71311DFE-8BCD-43F1-AAB3-6B4D414F833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133B8969-9C6A-41EC-99CB-97D32C31A9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pSp>
        <p:nvGrpSpPr>
          <p:cNvPr id="23" name="Group 22">
            <a:extLst>
              <a:ext uri="{FF2B5EF4-FFF2-40B4-BE49-F238E27FC236}">
                <a16:creationId xmlns="" xmlns:a16="http://schemas.microsoft.com/office/drawing/2014/main" id="{8D34AB07-6B1E-4407-8FC1-F7C3B9D69FD2}"/>
              </a:ext>
            </a:extLst>
          </p:cNvPr>
          <p:cNvGrpSpPr/>
          <p:nvPr userDrawn="1"/>
        </p:nvGrpSpPr>
        <p:grpSpPr>
          <a:xfrm>
            <a:off x="403300" y="1773213"/>
            <a:ext cx="3178100" cy="1128739"/>
            <a:chOff x="4819517" y="2883145"/>
            <a:chExt cx="2575046" cy="914557"/>
          </a:xfrm>
        </p:grpSpPr>
        <p:grpSp>
          <p:nvGrpSpPr>
            <p:cNvPr id="24" name="Group 23">
              <a:extLst>
                <a:ext uri="{FF2B5EF4-FFF2-40B4-BE49-F238E27FC236}">
                  <a16:creationId xmlns="" xmlns:a16="http://schemas.microsoft.com/office/drawing/2014/main" id="{F2E69536-681A-410F-B254-6925898D1784}"/>
                </a:ext>
              </a:extLst>
            </p:cNvPr>
            <p:cNvGrpSpPr/>
            <p:nvPr userDrawn="1"/>
          </p:nvGrpSpPr>
          <p:grpSpPr>
            <a:xfrm>
              <a:off x="4819517" y="2883145"/>
              <a:ext cx="664917" cy="914557"/>
              <a:chOff x="4819517" y="2883145"/>
              <a:chExt cx="664917" cy="914557"/>
            </a:xfrm>
          </p:grpSpPr>
          <p:sp>
            <p:nvSpPr>
              <p:cNvPr id="27" name="Isosceles Triangle 26">
                <a:extLst>
                  <a:ext uri="{FF2B5EF4-FFF2-40B4-BE49-F238E27FC236}">
                    <a16:creationId xmlns="" xmlns:a16="http://schemas.microsoft.com/office/drawing/2014/main" id="{4F5577B1-57F9-43EF-9370-9DDC4475407D}"/>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EF3D72C-E454-49AE-BFB6-0DFE929BE569}"/>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29B53A02-2B41-4728-B85C-6B050F937022}"/>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7D1B2F26-9C3C-483E-8786-87550CF020E6}"/>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 xmlns:a16="http://schemas.microsoft.com/office/drawing/2014/main" id="{15DED0BD-2E3E-4687-85AE-1F3627EC882D}"/>
                </a:ext>
              </a:extLst>
            </p:cNvPr>
            <p:cNvSpPr txBox="1"/>
            <p:nvPr userDrawn="1"/>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 xmlns:a16="http://schemas.microsoft.com/office/drawing/2014/main" id="{663911DA-D578-42C3-A0B7-DAE8B3F15127}"/>
                </a:ext>
              </a:extLst>
            </p:cNvPr>
            <p:cNvSpPr txBox="1"/>
            <p:nvPr userDrawn="1"/>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17762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49F54B-5181-48B5-A825-65CE70FEE180}"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userDrawn="1"/>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80316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50B4DD2-B3DA-45F3-9459-0DD5C1559FAC}"/>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0" y="816864"/>
            <a:ext cx="12192000" cy="5224272"/>
          </a:xfrm>
          <a:prstGeom prst="rect">
            <a:avLst/>
          </a:prstGeom>
        </p:spPr>
      </p:pic>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49F54B-5181-48B5-A825-65CE70FEE180}"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userDrawn="1"/>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4262399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3FD4162-3917-4C73-ABB9-2DAE052F997B}"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userDrawn="1"/>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userDrawn="1"/>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014787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D51EDD-0795-4E1B-93F9-F8B29AEE508A}"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EE04511-8959-4CD1-88F9-51A8846ECCA6}"/>
              </a:ext>
            </a:extLst>
          </p:cNvPr>
          <p:cNvSpPr/>
          <p:nvPr userDrawn="1"/>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userDrawn="1"/>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 xmlns:a16="http://schemas.microsoft.com/office/drawing/2014/main"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4" name="Freeform: Shape 43">
            <a:extLst>
              <a:ext uri="{FF2B5EF4-FFF2-40B4-BE49-F238E27FC236}">
                <a16:creationId xmlns="" xmlns:a16="http://schemas.microsoft.com/office/drawing/2014/main" id="{FE5AF42F-6FD9-458C-8FB7-EC37208EA618}"/>
              </a:ext>
            </a:extLst>
          </p:cNvPr>
          <p:cNvSpPr/>
          <p:nvPr userDrawn="1"/>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 xmlns:a16="http://schemas.microsoft.com/office/drawing/2014/main"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dirty="0"/>
              <a:t>Click to edit Master title style</a:t>
            </a:r>
            <a:endParaRPr lang="en-IN" dirty="0"/>
          </a:p>
        </p:txBody>
      </p:sp>
      <p:sp>
        <p:nvSpPr>
          <p:cNvPr id="47" name="Freeform: Shape 46">
            <a:extLst>
              <a:ext uri="{FF2B5EF4-FFF2-40B4-BE49-F238E27FC236}">
                <a16:creationId xmlns="" xmlns:a16="http://schemas.microsoft.com/office/drawing/2014/main" id="{3177C1C4-AA32-4A07-B795-A9914CD14E32}"/>
              </a:ext>
            </a:extLst>
          </p:cNvPr>
          <p:cNvSpPr/>
          <p:nvPr userDrawn="1"/>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 xmlns:a16="http://schemas.microsoft.com/office/drawing/2014/main"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3" name="Picture Placeholder 52">
            <a:extLst>
              <a:ext uri="{FF2B5EF4-FFF2-40B4-BE49-F238E27FC236}">
                <a16:creationId xmlns="" xmlns:a16="http://schemas.microsoft.com/office/drawing/2014/main"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endParaRPr lang="en-IN" dirty="0"/>
          </a:p>
        </p:txBody>
      </p:sp>
      <p:sp>
        <p:nvSpPr>
          <p:cNvPr id="54" name="Picture Placeholder 53">
            <a:extLst>
              <a:ext uri="{FF2B5EF4-FFF2-40B4-BE49-F238E27FC236}">
                <a16:creationId xmlns="" xmlns:a16="http://schemas.microsoft.com/office/drawing/2014/main"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endParaRPr lang="en-IN" dirty="0"/>
          </a:p>
        </p:txBody>
      </p:sp>
      <p:sp>
        <p:nvSpPr>
          <p:cNvPr id="46" name="Text Placeholder 45">
            <a:extLst>
              <a:ext uri="{FF2B5EF4-FFF2-40B4-BE49-F238E27FC236}">
                <a16:creationId xmlns="" xmlns:a16="http://schemas.microsoft.com/office/drawing/2014/main"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 xmlns:a16="http://schemas.microsoft.com/office/drawing/2014/main"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 xmlns:p14="http://schemas.microsoft.com/office/powerpoint/2010/main" val="339701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CC27F65-3504-44D9-BDFF-7FFF30BF6422}"/>
              </a:ext>
            </a:extLst>
          </p:cNvPr>
          <p:cNvGrpSpPr/>
          <p:nvPr userDrawn="1"/>
        </p:nvGrpSpPr>
        <p:grpSpPr>
          <a:xfrm rot="9900000">
            <a:off x="9086387" y="2127580"/>
            <a:ext cx="2339953" cy="3218478"/>
            <a:chOff x="4819517" y="2883145"/>
            <a:chExt cx="664917" cy="914557"/>
          </a:xfrm>
        </p:grpSpPr>
        <p:sp>
          <p:nvSpPr>
            <p:cNvPr id="7" name="Isosceles Triangle 6">
              <a:extLst>
                <a:ext uri="{FF2B5EF4-FFF2-40B4-BE49-F238E27FC236}">
                  <a16:creationId xmlns="" xmlns:a16="http://schemas.microsoft.com/office/drawing/2014/main" id="{67B065FB-9C3A-4E31-B232-ABA7525CBD77}"/>
                </a:ext>
              </a:extLst>
            </p:cNvPr>
            <p:cNvSpPr/>
            <p:nvPr userDrawn="1"/>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9006805-3E10-427F-998F-48BA748DDC5F}"/>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7D15DA48-6924-4DDE-B0FD-1054DF86F011}"/>
                </a:ext>
              </a:extLst>
            </p:cNvPr>
            <p:cNvSpPr/>
            <p:nvPr userDrawn="1"/>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119228F7-CD6D-40BA-9BE5-0B537CD7A9C7}"/>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 xmlns:a16="http://schemas.microsoft.com/office/drawing/2014/main" id="{D453461E-406D-481D-9134-5AF03435206D}"/>
              </a:ext>
            </a:extLst>
          </p:cNvPr>
          <p:cNvSpPr/>
          <p:nvPr userDrawn="1"/>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F7CD23-5403-44E1-AD5C-CCB4A72507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4B3CA6-5163-428C-BC7B-788802BA8F23}"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73DCA1AA-70AC-444C-B5B4-1C39EC10E50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7277FDC5-09F9-4045-B251-FB5548AD1C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1" name="Content Placeholder 6">
            <a:extLst>
              <a:ext uri="{FF2B5EF4-FFF2-40B4-BE49-F238E27FC236}">
                <a16:creationId xmlns="" xmlns:a16="http://schemas.microsoft.com/office/drawing/2014/main"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 xmlns:a16="http://schemas.microsoft.com/office/drawing/2014/main" id="{AE4112E8-9749-4C60-AE8B-334887AC4EA4}"/>
              </a:ext>
            </a:extLst>
          </p:cNvPr>
          <p:cNvSpPr/>
          <p:nvPr userDrawn="1"/>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3320550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4CC99273-778A-4118-9367-79732E4A768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66AB51-F5AB-4AA6-A307-BBBB940F128E}"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5" name="Text Placeholder 14">
            <a:extLst>
              <a:ext uri="{FF2B5EF4-FFF2-40B4-BE49-F238E27FC236}">
                <a16:creationId xmlns="" xmlns:a16="http://schemas.microsoft.com/office/drawing/2014/main"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edit Master text styles</a:t>
            </a:r>
            <a:endParaRPr lang="en-IN" dirty="0"/>
          </a:p>
        </p:txBody>
      </p:sp>
      <p:pic>
        <p:nvPicPr>
          <p:cNvPr id="164" name="Graphic 163">
            <a:extLst>
              <a:ext uri="{FF2B5EF4-FFF2-40B4-BE49-F238E27FC236}">
                <a16:creationId xmlns="" xmlns:a16="http://schemas.microsoft.com/office/drawing/2014/main" id="{AC3E733B-3BD8-45D9-AFF3-F33D16BDC675}"/>
              </a:ext>
            </a:extLst>
          </p:cNvPr>
          <p:cNvPicPr>
            <a:picLocks noChangeAspect="1"/>
          </p:cNvPicPr>
          <p:nvPr userDrawn="1"/>
        </p:nvPicPr>
        <p:blipFill rotWithShape="1">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 xmlns:a16="http://schemas.microsoft.com/office/drawing/2014/main" id="{59184293-A429-483E-ADBB-C70680115318}"/>
              </a:ext>
            </a:extLst>
          </p:cNvPr>
          <p:cNvPicPr>
            <a:picLocks noChangeAspect="1"/>
          </p:cNvPicPr>
          <p:nvPr userDrawn="1"/>
        </p:nvPicPr>
        <p:blipFill rotWithShape="1">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 xmlns:a16="http://schemas.microsoft.com/office/drawing/2014/main" id="{83E91401-8550-4261-896F-F2AA6E7F28A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18851657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C48EE7EF-FB5B-4DA3-A6FA-CBD4E43E22A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08F719-58D4-44A4-9A62-3C43E1FCF8DA}"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312AA6B6-1EC1-4E1C-B4F8-A80A4616FE8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3EEF7A31-542F-4FFE-90E7-A6D8D2E686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Picture Placeholder 6">
            <a:extLst>
              <a:ext uri="{FF2B5EF4-FFF2-40B4-BE49-F238E27FC236}">
                <a16:creationId xmlns="" xmlns:a16="http://schemas.microsoft.com/office/drawing/2014/main" id="{396B0270-95D9-4185-B451-BF501F9A00EA}"/>
              </a:ext>
            </a:extLst>
          </p:cNvPr>
          <p:cNvSpPr>
            <a:spLocks noGrp="1"/>
          </p:cNvSpPr>
          <p:nvPr>
            <p:ph type="pic" sz="quarter" idx="13"/>
          </p:nvPr>
        </p:nvSpPr>
        <p:spPr>
          <a:xfrm>
            <a:off x="365125" y="885523"/>
            <a:ext cx="11512550" cy="5370897"/>
          </a:xfrm>
        </p:spPr>
        <p:txBody>
          <a:bodyPr/>
          <a:lstStyle/>
          <a:p>
            <a:endParaRPr lang="en-IN" dirty="0"/>
          </a:p>
        </p:txBody>
      </p:sp>
      <p:sp>
        <p:nvSpPr>
          <p:cNvPr id="8" name="Title 1">
            <a:extLst>
              <a:ext uri="{FF2B5EF4-FFF2-40B4-BE49-F238E27FC236}">
                <a16:creationId xmlns="" xmlns:a16="http://schemas.microsoft.com/office/drawing/2014/main"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dirty="0"/>
              <a:t>Click to edit Master title style</a:t>
            </a:r>
            <a:endParaRPr lang="en-IN" dirty="0"/>
          </a:p>
        </p:txBody>
      </p:sp>
    </p:spTree>
    <p:extLst>
      <p:ext uri="{BB962C8B-B14F-4D97-AF65-F5344CB8AC3E}">
        <p14:creationId xmlns="" xmlns:p14="http://schemas.microsoft.com/office/powerpoint/2010/main" val="360642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06BAC64-D913-4D94-9F27-7CCC047A091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8526BE3-7D55-49D1-9540-7FAC5E43FDD3}"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F0827068-87FA-4182-9B7D-160F86FED6F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FAEAF436-5552-4D19-BD78-C192C806F8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2299011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B73B0-A0E8-4F87-9DDD-8C70C1A3201F}"/>
              </a:ext>
            </a:extLst>
          </p:cNvPr>
          <p:cNvSpPr>
            <a:spLocks noGrp="1"/>
          </p:cNvSpPr>
          <p:nvPr>
            <p:ph type="title"/>
          </p:nvPr>
        </p:nvSpPr>
        <p:spPr>
          <a:xfrm>
            <a:off x="838200" y="365125"/>
            <a:ext cx="4233421" cy="5853112"/>
          </a:xfrm>
        </p:spPr>
        <p:txBody>
          <a:bodyPr/>
          <a:lstStyle>
            <a:lvl1pPr>
              <a:defRPr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EA286CEA-6786-4726-9AD7-B7F9DBAC411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70C199F-6144-48A3-B821-33E50D6D4E30}"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BCB6770B-6046-46BB-8FCC-30EC32DABA8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256F0D61-1E22-4F55-B1DE-BB39C2B8DA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Content Placeholder 6">
            <a:extLst>
              <a:ext uri="{FF2B5EF4-FFF2-40B4-BE49-F238E27FC236}">
                <a16:creationId xmlns="" xmlns:a16="http://schemas.microsoft.com/office/drawing/2014/main"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 xmlns:a16="http://schemas.microsoft.com/office/drawing/2014/main"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 xmlns:a16="http://schemas.microsoft.com/office/drawing/2014/main"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 xmlns:a16="http://schemas.microsoft.com/office/drawing/2014/main"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 xmlns:p14="http://schemas.microsoft.com/office/powerpoint/2010/main" val="137619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1B41B-42F0-441D-A4AE-CF6156723F8B}"/>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DBBB7FB-8DED-464F-8A5B-FBF290BC6AE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779EB3-8DA2-41E7-BC44-0ABE47FE2EED}"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1A049A73-12B2-4923-8811-5C8E6C08C5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p>
        </p:txBody>
      </p:sp>
      <p:sp>
        <p:nvSpPr>
          <p:cNvPr id="5" name="Slide Number Placeholder 4">
            <a:extLst>
              <a:ext uri="{FF2B5EF4-FFF2-40B4-BE49-F238E27FC236}">
                <a16:creationId xmlns="" xmlns:a16="http://schemas.microsoft.com/office/drawing/2014/main" id="{60E2FD3E-DB3C-4BFC-8408-FBAFD78A78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pSp>
        <p:nvGrpSpPr>
          <p:cNvPr id="19" name="Group 18">
            <a:extLst>
              <a:ext uri="{FF2B5EF4-FFF2-40B4-BE49-F238E27FC236}">
                <a16:creationId xmlns="" xmlns:a16="http://schemas.microsoft.com/office/drawing/2014/main" id="{BDBAF478-E063-4206-98C6-6C10FA9F590B}"/>
              </a:ext>
            </a:extLst>
          </p:cNvPr>
          <p:cNvGrpSpPr/>
          <p:nvPr userDrawn="1"/>
        </p:nvGrpSpPr>
        <p:grpSpPr>
          <a:xfrm>
            <a:off x="11077802" y="19966"/>
            <a:ext cx="1095434" cy="407431"/>
            <a:chOff x="4819517" y="2883145"/>
            <a:chExt cx="2688941" cy="1000113"/>
          </a:xfrm>
        </p:grpSpPr>
        <p:grpSp>
          <p:nvGrpSpPr>
            <p:cNvPr id="12" name="Group 11">
              <a:extLst>
                <a:ext uri="{FF2B5EF4-FFF2-40B4-BE49-F238E27FC236}">
                  <a16:creationId xmlns="" xmlns:a16="http://schemas.microsoft.com/office/drawing/2014/main" id="{AFF1E570-F6DB-433B-A826-C51389A47246}"/>
                </a:ext>
              </a:extLst>
            </p:cNvPr>
            <p:cNvGrpSpPr/>
            <p:nvPr userDrawn="1"/>
          </p:nvGrpSpPr>
          <p:grpSpPr>
            <a:xfrm>
              <a:off x="4819517" y="2883145"/>
              <a:ext cx="664917" cy="914557"/>
              <a:chOff x="4819517" y="2883145"/>
              <a:chExt cx="664917" cy="914557"/>
            </a:xfrm>
          </p:grpSpPr>
          <p:sp>
            <p:nvSpPr>
              <p:cNvPr id="8" name="Isosceles Triangle 7">
                <a:extLst>
                  <a:ext uri="{FF2B5EF4-FFF2-40B4-BE49-F238E27FC236}">
                    <a16:creationId xmlns="" xmlns:a16="http://schemas.microsoft.com/office/drawing/2014/main" id="{166CA144-59DA-4E12-8741-6389B91CB390}"/>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5C33F313-E67A-4699-AA45-13361C34F8E3}"/>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BCE09CCF-B33B-49DD-8238-87BD7C7E4E7D}"/>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D0A5364A-1B93-466E-B141-82141D29DD7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 xmlns:a16="http://schemas.microsoft.com/office/drawing/2014/main" id="{D355B7B9-A175-4F96-82D0-7FA671CDBF02}"/>
                </a:ext>
              </a:extLst>
            </p:cNvPr>
            <p:cNvSpPr txBox="1"/>
            <p:nvPr userDrawn="1"/>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 xmlns:a16="http://schemas.microsoft.com/office/drawing/2014/main" id="{D7D070FE-00AE-4653-89FB-56EC84CAB449}"/>
                </a:ext>
              </a:extLst>
            </p:cNvPr>
            <p:cNvSpPr txBox="1"/>
            <p:nvPr userDrawn="1"/>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 xmlns:a16="http://schemas.microsoft.com/office/drawing/2014/main" id="{B3E04498-C436-4A32-A931-061530A4B9A4}"/>
              </a:ext>
            </a:extLst>
          </p:cNvPr>
          <p:cNvSpPr/>
          <p:nvPr userDrawn="1"/>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 xmlns:a16="http://schemas.microsoft.com/office/drawing/2014/main" id="{57207036-5AE2-45EF-817C-E859E1974C57}"/>
              </a:ext>
            </a:extLst>
          </p:cNvPr>
          <p:cNvSpPr/>
          <p:nvPr userDrawn="1"/>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B0C0B796-F8E1-4E92-830A-550D42456BFE}"/>
              </a:ext>
            </a:extLst>
          </p:cNvPr>
          <p:cNvSpPr/>
          <p:nvPr userDrawn="1"/>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BE3F208C-5279-41F5-8AB0-A9AAA58A8593}"/>
              </a:ext>
            </a:extLst>
          </p:cNvPr>
          <p:cNvSpPr/>
          <p:nvPr userDrawn="1"/>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 xmlns:a16="http://schemas.microsoft.com/office/drawing/2014/main" id="{2DE41851-7DE7-4B8E-B47C-E88DF2ECB0EC}"/>
              </a:ext>
            </a:extLst>
          </p:cNvPr>
          <p:cNvPicPr>
            <a:picLocks noChangeAspect="1"/>
          </p:cNvPicPr>
          <p:nvPr userDrawn="1"/>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 xmlns:a16="http://schemas.microsoft.com/office/drawing/2014/main" id="{D54A3989-9E34-4A50-8BCF-FBE44111CBEC}"/>
              </a:ext>
            </a:extLst>
          </p:cNvPr>
          <p:cNvGrpSpPr/>
          <p:nvPr userDrawn="1"/>
        </p:nvGrpSpPr>
        <p:grpSpPr>
          <a:xfrm rot="20877761">
            <a:off x="515449" y="1351048"/>
            <a:ext cx="1882018" cy="2588613"/>
            <a:chOff x="4819517" y="2883145"/>
            <a:chExt cx="664917" cy="914557"/>
          </a:xfrm>
        </p:grpSpPr>
        <p:sp>
          <p:nvSpPr>
            <p:cNvPr id="27" name="Isosceles Triangle 26">
              <a:extLst>
                <a:ext uri="{FF2B5EF4-FFF2-40B4-BE49-F238E27FC236}">
                  <a16:creationId xmlns="" xmlns:a16="http://schemas.microsoft.com/office/drawing/2014/main" id="{F9C3FC71-AC13-4456-BAA2-1AB0EA0CEF3F}"/>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22B7D90-02D7-42F3-98DA-E8141B3682B2}"/>
                </a:ext>
              </a:extLst>
            </p:cNvPr>
            <p:cNvSpPr/>
            <p:nvPr userDrawn="1"/>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A021A0FA-0D97-496D-A4A5-243ADD0A2D09}"/>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CBF98C6E-0BDC-4196-975C-BBC095A83F45}"/>
                </a:ext>
              </a:extLst>
            </p:cNvPr>
            <p:cNvSpPr/>
            <p:nvPr userDrawn="1"/>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 xmlns:a16="http://schemas.microsoft.com/office/drawing/2014/main" id="{1C85DD83-E78E-4476-93E0-A9715E5DB9FA}"/>
              </a:ext>
            </a:extLst>
          </p:cNvPr>
          <p:cNvGrpSpPr/>
          <p:nvPr userDrawn="1"/>
        </p:nvGrpSpPr>
        <p:grpSpPr>
          <a:xfrm>
            <a:off x="11344420" y="3996964"/>
            <a:ext cx="847580" cy="2861035"/>
            <a:chOff x="11344420" y="3996964"/>
            <a:chExt cx="847580" cy="2861035"/>
          </a:xfrm>
        </p:grpSpPr>
        <p:sp>
          <p:nvSpPr>
            <p:cNvPr id="31" name="Isosceles Triangle 30">
              <a:extLst>
                <a:ext uri="{FF2B5EF4-FFF2-40B4-BE49-F238E27FC236}">
                  <a16:creationId xmlns="" xmlns:a16="http://schemas.microsoft.com/office/drawing/2014/main" id="{49EF0FE0-D362-428F-8DF7-EF89CC8B676A}"/>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 xmlns:a16="http://schemas.microsoft.com/office/drawing/2014/main" id="{89106AEC-8454-4ACF-AF95-76F09BC6A411}"/>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40806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userDrawn="1"/>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userDrawn="1"/>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833A2F-64D0-437C-86A8-430F46707097}"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 xmlns:a16="http://schemas.microsoft.com/office/drawing/2014/main" id="{4F3EB639-A998-4865-818A-B4421A64D72E}"/>
              </a:ext>
            </a:extLst>
          </p:cNvPr>
          <p:cNvGrpSpPr/>
          <p:nvPr userDrawn="1"/>
        </p:nvGrpSpPr>
        <p:grpSpPr>
          <a:xfrm>
            <a:off x="10925402" y="136525"/>
            <a:ext cx="1095434" cy="407431"/>
            <a:chOff x="4819517" y="2883145"/>
            <a:chExt cx="2688941" cy="1000113"/>
          </a:xfrm>
        </p:grpSpPr>
        <p:grpSp>
          <p:nvGrpSpPr>
            <p:cNvPr id="19" name="Group 18">
              <a:extLst>
                <a:ext uri="{FF2B5EF4-FFF2-40B4-BE49-F238E27FC236}">
                  <a16:creationId xmlns="" xmlns:a16="http://schemas.microsoft.com/office/drawing/2014/main" id="{08ED60D1-58FC-4CA8-895C-9473890FC7E3}"/>
                </a:ext>
              </a:extLst>
            </p:cNvPr>
            <p:cNvGrpSpPr/>
            <p:nvPr userDrawn="1"/>
          </p:nvGrpSpPr>
          <p:grpSpPr>
            <a:xfrm>
              <a:off x="4819517" y="2883145"/>
              <a:ext cx="664917" cy="914557"/>
              <a:chOff x="4819517" y="2883145"/>
              <a:chExt cx="664917" cy="914557"/>
            </a:xfrm>
          </p:grpSpPr>
          <p:sp>
            <p:nvSpPr>
              <p:cNvPr id="22" name="Isosceles Triangle 21">
                <a:extLst>
                  <a:ext uri="{FF2B5EF4-FFF2-40B4-BE49-F238E27FC236}">
                    <a16:creationId xmlns="" xmlns:a16="http://schemas.microsoft.com/office/drawing/2014/main" id="{87D7F2FB-114E-4049-A750-CBD25A147415}"/>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13B2DDCB-7E0B-471F-ADCB-3BF3935DF4D7}"/>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0A28B9F8-A2A9-46B0-B128-D2940A3D3ECF}"/>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 xmlns:a16="http://schemas.microsoft.com/office/drawing/2014/main" id="{9CE9145D-72C0-44E3-87D2-D9B03A1F84F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 xmlns:a16="http://schemas.microsoft.com/office/drawing/2014/main" id="{04984FB0-251D-4148-8C62-95C4BCDC97B9}"/>
                </a:ext>
              </a:extLst>
            </p:cNvPr>
            <p:cNvSpPr txBox="1"/>
            <p:nvPr userDrawn="1"/>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 xmlns:a16="http://schemas.microsoft.com/office/drawing/2014/main" id="{89EA5FFF-2876-4310-8ACF-E9E5F8E4280D}"/>
                </a:ext>
              </a:extLst>
            </p:cNvPr>
            <p:cNvSpPr txBox="1"/>
            <p:nvPr userDrawn="1"/>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457695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3745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userDrawn="1"/>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userDrawn="1"/>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userDrawn="1"/>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userDrawn="1"/>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userDrawn="1"/>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95DFCB-0C7E-4ADB-BFDE-7185B1851D51}"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 xmlns:p14="http://schemas.microsoft.com/office/powerpoint/2010/main" val="141216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D94C4E-BED4-4304-936F-7C7BEB0A2263}"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userDrawn="1"/>
        </p:nvGrpSpPr>
        <p:grpSpPr>
          <a:xfrm>
            <a:off x="11344420" y="3996964"/>
            <a:ext cx="847580" cy="2861035"/>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16A33C2C-0513-4AF6-8AEF-CC4EFF6EF0DA}"/>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243425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D42A34-55C5-471F-B0B2-AD653DB25C5F}"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userDrawn="1"/>
        </p:nvGrpSpPr>
        <p:grpSpPr>
          <a:xfrm>
            <a:off x="11572076" y="4765425"/>
            <a:ext cx="619924" cy="2092574"/>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74022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172BB0-31CD-44D5-87B1-49B3E1C5A04E}"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Rectangle 5">
            <a:extLst>
              <a:ext uri="{FF2B5EF4-FFF2-40B4-BE49-F238E27FC236}">
                <a16:creationId xmlns="" xmlns:a16="http://schemas.microsoft.com/office/drawing/2014/main" id="{2DD11871-99BF-439B-BC8B-E7FE8F17D556}"/>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userDrawn="1"/>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 xmlns:a16="http://schemas.microsoft.com/office/drawing/2014/main"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dirty="0"/>
              <a:t>Click to edit Master text styles</a:t>
            </a:r>
          </a:p>
        </p:txBody>
      </p:sp>
    </p:spTree>
    <p:extLst>
      <p:ext uri="{BB962C8B-B14F-4D97-AF65-F5344CB8AC3E}">
        <p14:creationId xmlns="" xmlns:p14="http://schemas.microsoft.com/office/powerpoint/2010/main" val="212730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06CC12-484C-4078-AA7C-7E6267EEB678}"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Rectangle 5">
            <a:extLst>
              <a:ext uri="{FF2B5EF4-FFF2-40B4-BE49-F238E27FC236}">
                <a16:creationId xmlns="" xmlns:a16="http://schemas.microsoft.com/office/drawing/2014/main" id="{2DD11871-99BF-439B-BC8B-E7FE8F17D556}"/>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userDrawn="1"/>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99615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06CC12-484C-4078-AA7C-7E6267EEB678}"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Rectangle 5">
            <a:extLst>
              <a:ext uri="{FF2B5EF4-FFF2-40B4-BE49-F238E27FC236}">
                <a16:creationId xmlns="" xmlns:a16="http://schemas.microsoft.com/office/drawing/2014/main" id="{2DD11871-99BF-439B-BC8B-E7FE8F17D556}"/>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userDrawn="1"/>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96943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7740EDB-44B4-4931-8772-EA7C2E4998D1}"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pSp>
        <p:nvGrpSpPr>
          <p:cNvPr id="9" name="Group 8">
            <a:extLst>
              <a:ext uri="{FF2B5EF4-FFF2-40B4-BE49-F238E27FC236}">
                <a16:creationId xmlns="" xmlns:a16="http://schemas.microsoft.com/office/drawing/2014/main" id="{CEB4C29A-1206-4996-9BE6-092D198558FE}"/>
              </a:ext>
            </a:extLst>
          </p:cNvPr>
          <p:cNvGrpSpPr/>
          <p:nvPr userDrawn="1"/>
        </p:nvGrpSpPr>
        <p:grpSpPr>
          <a:xfrm>
            <a:off x="11344420" y="3996964"/>
            <a:ext cx="847580" cy="2861035"/>
            <a:chOff x="11344420" y="3996964"/>
            <a:chExt cx="847580" cy="2861035"/>
          </a:xfrm>
        </p:grpSpPr>
        <p:sp>
          <p:nvSpPr>
            <p:cNvPr id="10" name="Isosceles Triangle 9">
              <a:extLst>
                <a:ext uri="{FF2B5EF4-FFF2-40B4-BE49-F238E27FC236}">
                  <a16:creationId xmlns="" xmlns:a16="http://schemas.microsoft.com/office/drawing/2014/main" id="{C89BAF11-2094-42D0-96AA-C5360C4083FE}"/>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FABE11D9-6F94-47E4-9523-2DA282513C44}"/>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 xmlns:a16="http://schemas.microsoft.com/office/drawing/2014/main"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 xmlns:a16="http://schemas.microsoft.com/office/drawing/2014/main"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 xmlns:a16="http://schemas.microsoft.com/office/drawing/2014/main"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 xmlns:a16="http://schemas.microsoft.com/office/drawing/2014/main" id="{F5D9B0C7-3ED1-4321-9157-403BA07BADBA}"/>
              </a:ext>
            </a:extLst>
          </p:cNvPr>
          <p:cNvSpPr/>
          <p:nvPr userDrawn="1"/>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46225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3523465-40AB-4937-BCA9-BBCD8891FFE9}"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Footer Placeholder 4">
            <a:extLst>
              <a:ext uri="{FF2B5EF4-FFF2-40B4-BE49-F238E27FC236}">
                <a16:creationId xmlns="" xmlns:a16="http://schemas.microsoft.com/office/drawing/2014/main"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864696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E053194-BA62-4AB3-9FDE-1504703BE009}"/>
              </a:ext>
            </a:extLst>
          </p:cNvPr>
          <p:cNvSpPr>
            <a:spLocks noGrp="1"/>
          </p:cNvSpPr>
          <p:nvPr>
            <p:ph type="subTitle" idx="1"/>
          </p:nvPr>
        </p:nvSpPr>
        <p:spPr>
          <a:xfrm>
            <a:off x="1029788" y="2988019"/>
            <a:ext cx="9144000" cy="473648"/>
          </a:xfrm>
        </p:spPr>
        <p:txBody>
          <a:bodyPr/>
          <a:lstStyle/>
          <a:p>
            <a:r>
              <a:rPr lang="en-US" dirty="0"/>
              <a:t>A warm welcome to Careerera family</a:t>
            </a:r>
            <a:endParaRPr lang="en-IN" dirty="0"/>
          </a:p>
        </p:txBody>
      </p:sp>
    </p:spTree>
    <p:extLst>
      <p:ext uri="{BB962C8B-B14F-4D97-AF65-F5344CB8AC3E}">
        <p14:creationId xmlns="" xmlns:p14="http://schemas.microsoft.com/office/powerpoint/2010/main" val="2765597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28744"/>
            <a:ext cx="9263329" cy="1061944"/>
          </a:xfrm>
        </p:spPr>
        <p:txBody>
          <a:bodyPr>
            <a:noAutofit/>
          </a:bodyPr>
          <a:lstStyle/>
          <a:p>
            <a:pPr algn="ctr"/>
            <a:r>
              <a:rPr lang="en-US" sz="2400" dirty="0" smtClean="0">
                <a:solidFill>
                  <a:schemeClr val="tx1">
                    <a:lumMod val="75000"/>
                    <a:lumOff val="25000"/>
                  </a:schemeClr>
                </a:solidFill>
                <a:latin typeface="+mn-lt"/>
              </a:rPr>
              <a:t>WHEN WE SHOULD USE TIME SERIES ANALYSIS FORECASTING ?</a:t>
            </a:r>
            <a:endParaRPr lang="en-US" sz="24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908539" y="1947984"/>
            <a:ext cx="9044887" cy="3758224"/>
          </a:xfrm>
        </p:spPr>
        <p:txBody>
          <a:bodyPr>
            <a:noAutofit/>
          </a:bodyPr>
          <a:lstStyle/>
          <a:p>
            <a:r>
              <a:rPr lang="en-US" sz="2400" dirty="0" smtClean="0"/>
              <a:t>Time series forecasting occurs when </a:t>
            </a:r>
            <a:r>
              <a:rPr lang="en-US" sz="2400" dirty="0" smtClean="0"/>
              <a:t>your</a:t>
            </a:r>
            <a:r>
              <a:rPr lang="en-US" sz="2400" dirty="0" smtClean="0"/>
              <a:t> </a:t>
            </a:r>
            <a:r>
              <a:rPr lang="en-US" sz="2400" dirty="0" smtClean="0"/>
              <a:t>predictions based on historical time stamped data.</a:t>
            </a:r>
          </a:p>
          <a:p>
            <a:r>
              <a:rPr lang="en-US" sz="2400" dirty="0" smtClean="0"/>
              <a:t> It involves building models through historical analysis and using the to make observations and drive future strategic decision-making.</a:t>
            </a:r>
          </a:p>
          <a:p>
            <a:r>
              <a:rPr lang="en-US" sz="2400" dirty="0"/>
              <a:t>Examples of time series are the number of units sold or the closing value of Nasdaq. </a:t>
            </a:r>
            <a:endParaRPr lang="en-US" sz="2400" dirty="0" smtClean="0"/>
          </a:p>
          <a:p>
            <a:r>
              <a:rPr lang="en-US" sz="2400" dirty="0" smtClean="0"/>
              <a:t>The </a:t>
            </a:r>
            <a:r>
              <a:rPr lang="en-US" sz="2400" dirty="0"/>
              <a:t>demand of one of your products and the exchange rate of the British Pound Sterling vs the American Dollar are two more examples of time series.</a:t>
            </a: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9246166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91197"/>
            <a:ext cx="9044887" cy="699491"/>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Content Placeholder 5"/>
          <p:cNvSpPr>
            <a:spLocks noGrp="1"/>
          </p:cNvSpPr>
          <p:nvPr>
            <p:ph sz="quarter" idx="13"/>
          </p:nvPr>
        </p:nvSpPr>
        <p:spPr>
          <a:xfrm>
            <a:off x="838200" y="1930401"/>
            <a:ext cx="9044887" cy="2048042"/>
          </a:xfrm>
        </p:spPr>
        <p:txBody>
          <a:bodyPr>
            <a:normAutofit/>
          </a:bodyPr>
          <a:lstStyle/>
          <a:p>
            <a:pPr marL="0" indent="0">
              <a:buNone/>
            </a:pPr>
            <a:r>
              <a:rPr lang="en-US" sz="2000" b="1" dirty="0" smtClean="0"/>
              <a:t>4. Make series stationery &amp; determine the d value: </a:t>
            </a:r>
            <a:r>
              <a:rPr lang="en-US" sz="2000" dirty="0" smtClean="0"/>
              <a:t> After the statistical test confirmed that the series is not stationary, the next step is to remove the trend and make the series stationary.</a:t>
            </a:r>
          </a:p>
          <a:p>
            <a:pPr marL="0" indent="0">
              <a:buNone/>
            </a:pPr>
            <a:r>
              <a:rPr lang="en-US" sz="2000" dirty="0" smtClean="0"/>
              <a:t>One of the most common methods of dealing with removing both the trend and seasonality is differencing and the number of times the differencing was performed to make the series stationary is the d value.</a:t>
            </a:r>
            <a:endParaRPr lang="en-US" sz="2000" dirty="0"/>
          </a:p>
        </p:txBody>
      </p:sp>
      <p:pic>
        <p:nvPicPr>
          <p:cNvPr id="10242" name="Picture 2" descr="https://miro.medium.com/max/875/0*byP7QkZ83RKuSm5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46747" y="4251407"/>
            <a:ext cx="8334375" cy="352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
        <p:nvSpPr>
          <p:cNvPr id="9" name="Content Placeholder 4"/>
          <p:cNvSpPr txBox="1">
            <a:spLocks/>
          </p:cNvSpPr>
          <p:nvPr/>
        </p:nvSpPr>
        <p:spPr>
          <a:xfrm>
            <a:off x="838200" y="4966286"/>
            <a:ext cx="9044887" cy="76467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t>After a couple of differencing the test confirms that the data is stationary. That means the d value is 2.</a:t>
            </a:r>
            <a:endParaRPr lang="en-US" sz="2000" dirty="0"/>
          </a:p>
        </p:txBody>
      </p:sp>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1143316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019908"/>
            <a:ext cx="9044887" cy="670780"/>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3957053"/>
          </a:xfrm>
        </p:spPr>
        <p:txBody>
          <a:bodyPr>
            <a:normAutofit/>
          </a:bodyPr>
          <a:lstStyle/>
          <a:p>
            <a:pPr marL="0" indent="0">
              <a:buNone/>
            </a:pPr>
            <a:r>
              <a:rPr lang="en-US" sz="2000" b="1" dirty="0" smtClean="0"/>
              <a:t>5. Create ACF and PACF Plots &amp; determine the p and q values: </a:t>
            </a:r>
            <a:r>
              <a:rPr lang="en-US" sz="2000" dirty="0" smtClean="0"/>
              <a:t>The </a:t>
            </a:r>
            <a:r>
              <a:rPr lang="en-US" sz="2000" b="1" dirty="0" smtClean="0"/>
              <a:t>Partial Autocorrelation Function </a:t>
            </a:r>
            <a:r>
              <a:rPr lang="en-US" sz="2000" dirty="0" smtClean="0"/>
              <a:t>(PACF) gives the partial correlation of a time series with its own lagged values, controlling for the values of the time series at all shorter lags</a:t>
            </a:r>
            <a:r>
              <a:rPr lang="en-US" sz="2000" dirty="0"/>
              <a:t>. The Autocorrelation Function gives the correlation of a time series with its own lagged values but without controlling the other lags</a:t>
            </a:r>
            <a:r>
              <a:rPr lang="en-US" sz="2000" dirty="0" smtClean="0"/>
              <a:t>.</a:t>
            </a:r>
          </a:p>
          <a:p>
            <a:pPr marL="0" indent="0">
              <a:buNone/>
            </a:pPr>
            <a:r>
              <a:rPr lang="en-US" sz="2000" dirty="0"/>
              <a:t>The ACF plot for the AR(p) time series would be strong to a lag of p and remain stagnant for subsequent lag values, trailing off at some point as the effect is weakened. The PACF, on the other hand, describes the direct relationship between an observation and its lag. This generally leads to no correlation for lag values beyond p</a:t>
            </a:r>
            <a:r>
              <a:rPr lang="en-US" sz="2000" dirty="0" smtClean="0"/>
              <a:t>.</a:t>
            </a:r>
          </a:p>
          <a:p>
            <a:pPr marL="0" indent="0">
              <a:buNone/>
            </a:pPr>
            <a:r>
              <a:rPr lang="en-US" sz="2000" dirty="0"/>
              <a:t>The ACF for the MA(q) process would show a strong correlation with recent values up to the lag of q, then an immediate decline to minimal or no correlation. For the PACF, the plot shows a strong relationship to the lag and then a tailing off to no correlation from the lag onwards. Below is the ACF &amp; PACFplot for our stationary data.</a:t>
            </a: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6487372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75946"/>
            <a:ext cx="9044887" cy="714742"/>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1266" name="Picture 2" descr="https://miro.medium.com/max/875/0*zyRCZ9oEh-G4sFOO"/>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193800" y="2444263"/>
            <a:ext cx="8334375" cy="2897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78860087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28744"/>
            <a:ext cx="9044887" cy="637348"/>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2290" name="Picture 2" descr="https://miro.medium.com/max/726/0*4ypxn8Uit0kQfGP3"/>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492015" y="1451194"/>
            <a:ext cx="5534025" cy="33079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852557" y="4944270"/>
            <a:ext cx="8812939" cy="1323439"/>
          </a:xfrm>
          <a:prstGeom prst="rect">
            <a:avLst/>
          </a:prstGeom>
        </p:spPr>
        <p:txBody>
          <a:bodyPr wrap="square">
            <a:spAutoFit/>
          </a:bodyPr>
          <a:lstStyle/>
          <a:p>
            <a:r>
              <a:rPr lang="en-US" sz="2000" dirty="0">
                <a:solidFill>
                  <a:srgbClr val="292929"/>
                </a:solidFill>
                <a:latin typeface="charter"/>
              </a:rPr>
              <a:t>PACF &amp; ACF suggested that AR(2) &amp; MA(2), the next step is to run the ARIMA model using the range of values estimated by the ACF &amp; PACF. Information criterion like AIC (Akaike Information Criterion) or BIC(Bayesian Information Criterion) will be used to choose among correctly fitted models.</a:t>
            </a:r>
            <a:endParaRPr lang="en-US" sz="2000" dirty="0"/>
          </a:p>
        </p:txBody>
      </p:sp>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59184526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28744"/>
            <a:ext cx="9044887" cy="686710"/>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693821" y="1605337"/>
            <a:ext cx="9044887" cy="471740"/>
          </a:xfrm>
        </p:spPr>
        <p:txBody>
          <a:bodyPr>
            <a:normAutofit/>
          </a:bodyPr>
          <a:lstStyle/>
          <a:p>
            <a:pPr marL="0" indent="0">
              <a:buNone/>
            </a:pPr>
            <a:r>
              <a:rPr lang="en-US" sz="2000" b="1" dirty="0" smtClean="0"/>
              <a:t>6. Fit ARIMA Model:  </a:t>
            </a:r>
            <a:endParaRPr lang="en-US" sz="2000" b="1" dirty="0"/>
          </a:p>
        </p:txBody>
      </p:sp>
      <p:pic>
        <p:nvPicPr>
          <p:cNvPr id="13314" name="Picture 2" descr="https://miro.medium.com/max/875/0*z-YmjdfDll_D6eA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70021" y="2184399"/>
            <a:ext cx="8334375" cy="3975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8187520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88023"/>
            <a:ext cx="9044887" cy="802665"/>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4338" name="Picture 2" descr="https://miro.medium.com/max/361/0*5EG07Cf7-YYrY0Jq"/>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4038600" y="2021305"/>
            <a:ext cx="2752725" cy="968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14340" name="Picture 4" descr="https://miro.medium.com/max/875/0*VFXxZbX5fxRBIhkN"/>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28000" y="3529264"/>
            <a:ext cx="8334375" cy="2350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1262202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61646"/>
            <a:ext cx="9044887" cy="829042"/>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5362" name="Picture 2" descr="https://miro.medium.com/max/763/0*TH7ElHWiOFhoBwL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343150" y="2623343"/>
            <a:ext cx="5810250" cy="1659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87086622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05608"/>
            <a:ext cx="9044887" cy="785080"/>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Picture 4" descr="https://miro.medium.com/max/875/0*KdwXiV6nasQxcqlw"/>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857551" y="1885950"/>
            <a:ext cx="6753049"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6829514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9760"/>
            <a:ext cx="9044887" cy="865948"/>
          </a:xfrm>
        </p:spPr>
        <p:txBody>
          <a:bodyPr>
            <a:normAutofit/>
          </a:bodyPr>
          <a:lstStyle/>
          <a:p>
            <a:pPr algn="ctr"/>
            <a:r>
              <a:rPr lang="en-US" sz="3200" dirty="0" smtClean="0">
                <a:solidFill>
                  <a:schemeClr val="tx1">
                    <a:lumMod val="75000"/>
                    <a:lumOff val="25000"/>
                  </a:schemeClr>
                </a:solidFill>
                <a:latin typeface="+mn-lt"/>
              </a:rPr>
              <a:t>WHAT IS Auto ARIMA MODEL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793392"/>
          </a:xfrm>
        </p:spPr>
        <p:txBody>
          <a:bodyPr>
            <a:noAutofit/>
          </a:bodyPr>
          <a:lstStyle/>
          <a:p>
            <a:r>
              <a:rPr lang="en-US" b="1" dirty="0" smtClean="0"/>
              <a:t>Auto ARIMA model: </a:t>
            </a:r>
            <a:r>
              <a:rPr lang="en-US" dirty="0" smtClean="0"/>
              <a:t> The  Advantage of using Auto over the ARIMA model is that after data preprocessing step we can skip the next steps &amp; directly fit our model. </a:t>
            </a:r>
          </a:p>
          <a:p>
            <a:r>
              <a:rPr lang="en-US" dirty="0" smtClean="0"/>
              <a:t>It uses the AIC (Akaike Information Criterion) &amp; BIC (Bayesian Information Criterion) Values generated by trying different combinations of p,q &amp; d values to fit the model.</a:t>
            </a:r>
          </a:p>
          <a:p>
            <a:endParaRPr lang="en-US" b="1"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9636879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019908"/>
            <a:ext cx="9044887" cy="670780"/>
          </a:xfrm>
        </p:spPr>
        <p:txBody>
          <a:bodyPr>
            <a:normAutofit/>
          </a:bodyPr>
          <a:lstStyle/>
          <a:p>
            <a:pPr algn="ctr"/>
            <a:r>
              <a:rPr lang="en-US" sz="3200" dirty="0" smtClean="0">
                <a:solidFill>
                  <a:schemeClr val="tx1">
                    <a:lumMod val="75000"/>
                    <a:lumOff val="25000"/>
                  </a:schemeClr>
                </a:solidFill>
                <a:latin typeface="+mn-lt"/>
              </a:rPr>
              <a:t>Auto-ARIMA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6386" name="Picture 2" descr="https://miro.medium.com/max/875/0*e476jTN83I_qDml9"/>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193800" y="2206869"/>
            <a:ext cx="8334375" cy="319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658213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rPr>
              <a:t>REGRESSION VS TIME SERIES</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49471405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59125"/>
            <a:ext cx="9044887" cy="922937"/>
          </a:xfrm>
        </p:spPr>
        <p:txBody>
          <a:bodyPr>
            <a:normAutofit/>
          </a:bodyPr>
          <a:lstStyle/>
          <a:p>
            <a:pPr algn="ctr"/>
            <a:r>
              <a:rPr lang="en-US" sz="3200" dirty="0" smtClean="0">
                <a:solidFill>
                  <a:schemeClr val="tx1">
                    <a:lumMod val="75000"/>
                    <a:lumOff val="25000"/>
                  </a:schemeClr>
                </a:solidFill>
                <a:latin typeface="+mn-lt"/>
              </a:rPr>
              <a:t>Auto-ARIMA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8434" name="Picture 2" descr="https://miro.medium.com/max/649/0*q4QxaH0RERLy_BQW"/>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890346" y="1930400"/>
            <a:ext cx="7209691"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25086858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96815"/>
            <a:ext cx="9044887" cy="793873"/>
          </a:xfrm>
        </p:spPr>
        <p:txBody>
          <a:bodyPr>
            <a:normAutofit/>
          </a:bodyPr>
          <a:lstStyle/>
          <a:p>
            <a:pPr algn="ctr"/>
            <a:r>
              <a:rPr lang="en-US" sz="3200" dirty="0" smtClean="0">
                <a:solidFill>
                  <a:schemeClr val="tx1">
                    <a:lumMod val="75000"/>
                    <a:lumOff val="25000"/>
                  </a:schemeClr>
                </a:solidFill>
                <a:latin typeface="+mn-lt"/>
              </a:rPr>
              <a:t>Auto-ARIMA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4206631"/>
          </a:xfrm>
        </p:spPr>
        <p:txBody>
          <a:bodyPr>
            <a:noAutofit/>
          </a:bodyPr>
          <a:lstStyle/>
          <a:p>
            <a:r>
              <a:rPr lang="en-US" sz="2400" dirty="0" smtClean="0"/>
              <a:t>The residual plots for the auto ARIMA model look pretty good.</a:t>
            </a:r>
          </a:p>
          <a:p>
            <a:r>
              <a:rPr lang="en-US" sz="2400" b="1" dirty="0" smtClean="0"/>
              <a:t>Histogram Plus estimated density plot: </a:t>
            </a:r>
            <a:r>
              <a:rPr lang="en-US" sz="2400" dirty="0" smtClean="0"/>
              <a:t>The red KDE line follows closely with the N(0,1) line. This is good indication that the residual are normally distributed.</a:t>
            </a:r>
          </a:p>
          <a:p>
            <a:r>
              <a:rPr lang="en-US" sz="2400" b="1" dirty="0" smtClean="0"/>
              <a:t>The Q-Q-Plot</a:t>
            </a:r>
            <a:r>
              <a:rPr lang="en-US" sz="2400" b="1" dirty="0"/>
              <a:t>: </a:t>
            </a:r>
            <a:r>
              <a:rPr lang="en-US" sz="2400" dirty="0"/>
              <a:t>Shows that the ordered distribution of residuals (blue dots) follows the linear trend of the samples taken from a standard normal distribution with N(0, 1). This is an indication that the residuals are normally distributed</a:t>
            </a:r>
            <a:r>
              <a:rPr lang="en-US" sz="2400" dirty="0" smtClean="0"/>
              <a:t>.</a:t>
            </a:r>
          </a:p>
          <a:p>
            <a:r>
              <a:rPr lang="en-US" sz="2400" b="1" dirty="0" smtClean="0"/>
              <a:t>The Standardize residual </a:t>
            </a:r>
            <a:r>
              <a:rPr lang="en-US" sz="2400" b="1" dirty="0"/>
              <a:t>plot: </a:t>
            </a:r>
            <a:r>
              <a:rPr lang="en-US" sz="2400" dirty="0"/>
              <a:t>The residuals over time don’t display any obvious seasonality and appear to be white noise.</a:t>
            </a: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20099659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00139"/>
            <a:ext cx="9044887" cy="790549"/>
          </a:xfrm>
        </p:spPr>
        <p:txBody>
          <a:bodyPr>
            <a:normAutofit/>
          </a:bodyPr>
          <a:lstStyle/>
          <a:p>
            <a:pPr algn="ctr"/>
            <a:r>
              <a:rPr lang="en-US" sz="3200" dirty="0" smtClean="0">
                <a:solidFill>
                  <a:schemeClr val="tx1">
                    <a:lumMod val="75000"/>
                    <a:lumOff val="25000"/>
                  </a:schemeClr>
                </a:solidFill>
                <a:latin typeface="+mn-lt"/>
              </a:rPr>
              <a:t>Auto-ARIMA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717868"/>
          </a:xfrm>
        </p:spPr>
        <p:txBody>
          <a:bodyPr>
            <a:normAutofit/>
          </a:bodyPr>
          <a:lstStyle/>
          <a:p>
            <a:r>
              <a:rPr lang="en-US" sz="2000" b="1" dirty="0" smtClean="0"/>
              <a:t>The Correlogram </a:t>
            </a:r>
            <a:r>
              <a:rPr lang="en-US" sz="2000" b="1" dirty="0"/>
              <a:t>plot: </a:t>
            </a:r>
            <a:r>
              <a:rPr lang="en-US" sz="2000" dirty="0"/>
              <a:t>Shows that the time series residuals have low correlation with lagged versions of itself.</a:t>
            </a:r>
          </a:p>
        </p:txBody>
      </p:sp>
      <p:pic>
        <p:nvPicPr>
          <p:cNvPr id="19458" name="Picture 2" descr="https://miro.medium.com/max/875/0*rBOJEUq9Gk0GxL6v"/>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02213" y="2631016"/>
            <a:ext cx="8334375" cy="37080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9699089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 xmlns:a16="http://schemas.microsoft.com/office/drawing/2014/main"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 xmlns:a16="http://schemas.microsoft.com/office/drawing/2014/main"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 xmlns:a16="http://schemas.microsoft.com/office/drawing/2014/main" id="{3101F597-3B0F-4FF6-B040-1BA87A6B68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3698" y="1690688"/>
            <a:ext cx="1120874" cy="4514850"/>
          </a:xfrm>
          <a:prstGeom prst="rect">
            <a:avLst/>
          </a:prstGeom>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0599282" y="6227763"/>
            <a:ext cx="1592718" cy="655377"/>
          </a:xfrm>
          <a:prstGeom prst="rect">
            <a:avLst/>
          </a:prstGeom>
          <a:ln>
            <a:noFill/>
          </a:ln>
          <a:effectLst>
            <a:softEdge rad="112500"/>
          </a:effectLst>
        </p:spPr>
      </p:pic>
    </p:spTree>
    <p:extLst>
      <p:ext uri="{BB962C8B-B14F-4D97-AF65-F5344CB8AC3E}">
        <p14:creationId xmlns="" xmlns:p14="http://schemas.microsoft.com/office/powerpoint/2010/main" val="2561033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84738"/>
            <a:ext cx="9044887" cy="705950"/>
          </a:xfrm>
        </p:spPr>
        <p:txBody>
          <a:bodyPr>
            <a:normAutofit/>
          </a:bodyPr>
          <a:lstStyle/>
          <a:p>
            <a:pPr algn="ctr"/>
            <a:r>
              <a:rPr lang="en-US" sz="3600" dirty="0" smtClean="0">
                <a:solidFill>
                  <a:schemeClr val="tx1">
                    <a:lumMod val="75000"/>
                    <a:lumOff val="25000"/>
                  </a:schemeClr>
                </a:solidFill>
              </a:rPr>
              <a:t>REGRESSION VS TIME SERIES</a:t>
            </a:r>
            <a:endParaRPr lang="en-US" sz="36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749431"/>
          </a:xfrm>
        </p:spPr>
        <p:txBody>
          <a:bodyPr>
            <a:noAutofit/>
          </a:bodyPr>
          <a:lstStyle/>
          <a:p>
            <a:r>
              <a:rPr lang="en-US" sz="2000" dirty="0" smtClean="0"/>
              <a:t>Time series as an extension. Time series uses terms such as autocorrelation and moving average to summarize historical information of the y variable with the hope the these features better predict future y.</a:t>
            </a:r>
          </a:p>
          <a:p>
            <a:r>
              <a:rPr lang="en-US" sz="2000" dirty="0" smtClean="0"/>
              <a:t> In time series forecasting , prediction is the primary goal.</a:t>
            </a:r>
          </a:p>
          <a:p>
            <a:r>
              <a:rPr lang="en-US" sz="2000" dirty="0"/>
              <a:t>Regression uses independent variables, while time series usually uses the target variable itself. </a:t>
            </a:r>
            <a:endParaRPr lang="en-US" sz="2000" dirty="0" smtClean="0"/>
          </a:p>
          <a:p>
            <a:r>
              <a:rPr lang="en-US" sz="2000" dirty="0" smtClean="0"/>
              <a:t>Look </a:t>
            </a:r>
            <a:r>
              <a:rPr lang="en-US" sz="2000" dirty="0"/>
              <a:t>at the underlying assumptions for a time series and linear regression models</a:t>
            </a:r>
            <a:r>
              <a:rPr lang="en-US" sz="2000" dirty="0" smtClean="0"/>
              <a:t>.</a:t>
            </a:r>
          </a:p>
          <a:p>
            <a:r>
              <a:rPr lang="en-US" sz="2000" dirty="0"/>
              <a:t>If you have continuous target variable, then it is a regression problem. For instance, in bigmart sales we have the sales to predict, which is continuous. </a:t>
            </a:r>
            <a:endParaRPr lang="en-US" sz="2000" dirty="0" smtClean="0"/>
          </a:p>
          <a:p>
            <a:r>
              <a:rPr lang="en-US" sz="2000" dirty="0" smtClean="0"/>
              <a:t>Hence </a:t>
            </a:r>
            <a:r>
              <a:rPr lang="en-US" sz="2000" dirty="0"/>
              <a:t>this becomes a regression problem</a:t>
            </a:r>
            <a:r>
              <a:rPr lang="en-US" sz="2000" dirty="0" smtClean="0"/>
              <a:t>.</a:t>
            </a:r>
            <a:endParaRPr lang="en-US" sz="20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044466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rPr>
              <a:t>EXAMPLES OF TIME SERIES DATA </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340347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055077"/>
            <a:ext cx="9044887" cy="635611"/>
          </a:xfrm>
        </p:spPr>
        <p:txBody>
          <a:bodyPr>
            <a:normAutofit/>
          </a:bodyPr>
          <a:lstStyle/>
          <a:p>
            <a:pPr algn="ctr"/>
            <a:r>
              <a:rPr lang="en-US" sz="3600" dirty="0" smtClean="0">
                <a:solidFill>
                  <a:schemeClr val="tx1">
                    <a:lumMod val="75000"/>
                    <a:lumOff val="25000"/>
                  </a:schemeClr>
                </a:solidFill>
              </a:rPr>
              <a:t>EXAMPLE OF TIME SERIES DATA </a:t>
            </a:r>
            <a:endParaRPr lang="en-US" sz="36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828562"/>
          </a:xfrm>
        </p:spPr>
        <p:txBody>
          <a:bodyPr>
            <a:normAutofit/>
          </a:bodyPr>
          <a:lstStyle/>
          <a:p>
            <a:r>
              <a:rPr lang="en-US" sz="2000" dirty="0" smtClean="0"/>
              <a:t>There are several Examples from a range of industries to make the notations of time series analysis and forecasting more concrete:</a:t>
            </a:r>
          </a:p>
          <a:p>
            <a:pPr>
              <a:buFont typeface="Wingdings" panose="05000000000000000000" pitchFamily="2" charset="2"/>
              <a:buChar char="Ø"/>
            </a:pPr>
            <a:r>
              <a:rPr lang="en-US" sz="2000" dirty="0" smtClean="0"/>
              <a:t>Forecasting the Closing price of a stock each Day.</a:t>
            </a:r>
          </a:p>
          <a:p>
            <a:pPr>
              <a:buFont typeface="Wingdings" panose="05000000000000000000" pitchFamily="2" charset="2"/>
              <a:buChar char="Ø"/>
            </a:pPr>
            <a:r>
              <a:rPr lang="en-US" sz="2000" dirty="0" smtClean="0"/>
              <a:t>Forecasting product sales in units sold each day for a Store.</a:t>
            </a:r>
          </a:p>
          <a:p>
            <a:pPr>
              <a:buFont typeface="Wingdings" panose="05000000000000000000" pitchFamily="2" charset="2"/>
              <a:buChar char="Ø"/>
            </a:pPr>
            <a:r>
              <a:rPr lang="en-US" sz="2000" dirty="0" smtClean="0"/>
              <a:t>Forecasting unemployment for a state each quarter.</a:t>
            </a:r>
          </a:p>
          <a:p>
            <a:pPr>
              <a:buFont typeface="Wingdings" panose="05000000000000000000" pitchFamily="2" charset="2"/>
              <a:buChar char="Ø"/>
            </a:pPr>
            <a:r>
              <a:rPr lang="en-US" sz="2000" dirty="0" smtClean="0"/>
              <a:t>Forecasting the average price of gasoline each Day.</a:t>
            </a:r>
          </a:p>
          <a:p>
            <a:pPr>
              <a:buFont typeface="Wingdings" panose="05000000000000000000" pitchFamily="2" charset="2"/>
              <a:buChar char="Ø"/>
            </a:pPr>
            <a:r>
              <a:rPr lang="en-US" sz="2000" dirty="0" smtClean="0"/>
              <a:t>Forecasting utilization demand on a server each hour.</a:t>
            </a:r>
          </a:p>
          <a:p>
            <a:pPr>
              <a:buFont typeface="Wingdings" panose="05000000000000000000" pitchFamily="2" charset="2"/>
              <a:buChar char="Ø"/>
            </a:pPr>
            <a:r>
              <a:rPr lang="en-US" sz="2000" dirty="0" smtClean="0"/>
              <a:t>Forecasting the number of passengers through a train station each Day.</a:t>
            </a:r>
          </a:p>
          <a:p>
            <a:pPr>
              <a:buFont typeface="Wingdings" panose="05000000000000000000" pitchFamily="2" charset="2"/>
              <a:buChar char="Ø"/>
            </a:pPr>
            <a:r>
              <a:rPr lang="en-US" sz="2000" dirty="0" smtClean="0"/>
              <a:t>Forecasting the corn yield in tons by state each Year.</a:t>
            </a:r>
            <a:endParaRPr lang="en-US" sz="20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062363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solidFill>
                  <a:schemeClr val="tx1">
                    <a:lumMod val="75000"/>
                    <a:lumOff val="25000"/>
                  </a:schemeClr>
                </a:solidFill>
                <a:latin typeface="+mn-lt"/>
              </a:rPr>
              <a:t>WHAT IS </a:t>
            </a:r>
            <a:r>
              <a:rPr lang="en-US" sz="2400" dirty="0" smtClean="0">
                <a:solidFill>
                  <a:schemeClr val="tx1">
                    <a:lumMod val="75000"/>
                    <a:lumOff val="25000"/>
                  </a:schemeClr>
                </a:solidFill>
                <a:latin typeface="+mn-lt"/>
              </a:rPr>
              <a:t>LEVEL, TREND</a:t>
            </a:r>
            <a:r>
              <a:rPr lang="en-US" sz="2400" dirty="0" smtClean="0">
                <a:solidFill>
                  <a:schemeClr val="tx1">
                    <a:lumMod val="75000"/>
                    <a:lumOff val="25000"/>
                  </a:schemeClr>
                </a:solidFill>
                <a:latin typeface="+mn-lt"/>
              </a:rPr>
              <a:t>, </a:t>
            </a:r>
            <a:r>
              <a:rPr lang="en-US" sz="2400" dirty="0" smtClean="0">
                <a:solidFill>
                  <a:schemeClr val="tx1">
                    <a:lumMod val="75000"/>
                    <a:lumOff val="25000"/>
                  </a:schemeClr>
                </a:solidFill>
                <a:latin typeface="+mn-lt"/>
              </a:rPr>
              <a:t>SEASONALITY, NOISE AND </a:t>
            </a:r>
            <a:r>
              <a:rPr lang="en-US" sz="2400" dirty="0" smtClean="0">
                <a:solidFill>
                  <a:schemeClr val="tx1">
                    <a:lumMod val="75000"/>
                    <a:lumOff val="25000"/>
                  </a:schemeClr>
                </a:solidFill>
                <a:latin typeface="+mn-lt"/>
              </a:rPr>
              <a:t>STATIONARITY</a:t>
            </a:r>
            <a:r>
              <a:rPr lang="en-US" sz="2400" dirty="0" smtClean="0">
                <a:latin typeface="+mn-lt"/>
              </a:rPr>
              <a:t> </a:t>
            </a:r>
            <a:r>
              <a:rPr lang="en-US" sz="2400" dirty="0" smtClean="0">
                <a:solidFill>
                  <a:schemeClr val="tx1">
                    <a:lumMod val="75000"/>
                    <a:lumOff val="25000"/>
                  </a:schemeClr>
                </a:solidFill>
                <a:latin typeface="+mn-lt"/>
              </a:rPr>
              <a:t>?</a:t>
            </a:r>
            <a:endParaRPr lang="en-US" sz="24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a:bodyPr>
          <a:lstStyle/>
          <a:p>
            <a:r>
              <a:rPr lang="en-US" b="1" i="1" dirty="0" smtClean="0"/>
              <a:t>Level</a:t>
            </a:r>
            <a:r>
              <a:rPr lang="en-US" dirty="0" smtClean="0"/>
              <a:t>: The base value for the series if it were a straight line.</a:t>
            </a:r>
          </a:p>
          <a:p>
            <a:r>
              <a:rPr lang="en-US" b="1" i="1" dirty="0" smtClean="0"/>
              <a:t>Trend</a:t>
            </a:r>
            <a:r>
              <a:rPr lang="en-US" dirty="0" smtClean="0"/>
              <a:t>: The linear increasing or decreasing behavior of the series over time.</a:t>
            </a:r>
          </a:p>
          <a:p>
            <a:r>
              <a:rPr lang="en-US" b="1" i="1" dirty="0" smtClean="0"/>
              <a:t>Seasonality</a:t>
            </a:r>
            <a:r>
              <a:rPr lang="en-US" dirty="0" smtClean="0"/>
              <a:t>: The repeating patterns or cycles of behavior over time.</a:t>
            </a:r>
          </a:p>
          <a:p>
            <a:r>
              <a:rPr lang="en-US" b="1" i="1" dirty="0" smtClean="0"/>
              <a:t>Noise</a:t>
            </a:r>
            <a:r>
              <a:rPr lang="en-US" dirty="0" smtClean="0"/>
              <a:t>: The variability in the observations that cannot be explained by the model</a:t>
            </a:r>
            <a:r>
              <a:rPr lang="en-US" dirty="0" smtClean="0"/>
              <a:t>.</a:t>
            </a:r>
          </a:p>
          <a:p>
            <a:r>
              <a:rPr lang="en-US" b="1" i="1" dirty="0" err="1" smtClean="0"/>
              <a:t>Stationarity</a:t>
            </a:r>
            <a:r>
              <a:rPr lang="en-US" b="1" i="1" dirty="0" smtClean="0"/>
              <a:t>: </a:t>
            </a:r>
            <a:r>
              <a:rPr lang="en-US" dirty="0" smtClean="0"/>
              <a:t> A time series has </a:t>
            </a:r>
            <a:r>
              <a:rPr lang="en-US" dirty="0" err="1" smtClean="0"/>
              <a:t>stationarity</a:t>
            </a:r>
            <a:r>
              <a:rPr lang="en-US" dirty="0" smtClean="0"/>
              <a:t> if a shift in time doesn't cause a change in the shape of the distribution. </a:t>
            </a:r>
            <a:endParaRPr lang="en-US" i="1" dirty="0" smtClean="0"/>
          </a:p>
          <a:p>
            <a:endParaRPr lang="en-US"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rPr>
              <a:t>TIME SERIES COMPONENTS</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1491678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3915"/>
            <a:ext cx="9044887" cy="741119"/>
          </a:xfrm>
        </p:spPr>
        <p:txBody>
          <a:bodyPr>
            <a:normAutofit fontScale="90000"/>
          </a:bodyPr>
          <a:lstStyle/>
          <a:p>
            <a:pPr algn="ctr"/>
            <a:r>
              <a:rPr lang="en-US" sz="3600" dirty="0" smtClean="0">
                <a:solidFill>
                  <a:schemeClr val="tx1">
                    <a:lumMod val="75000"/>
                    <a:lumOff val="25000"/>
                  </a:schemeClr>
                </a:solidFill>
                <a:latin typeface="+mn-lt"/>
              </a:rPr>
              <a:t>WHAT ARE </a:t>
            </a:r>
            <a:r>
              <a:rPr lang="en-US" sz="3600" dirty="0" smtClean="0">
                <a:solidFill>
                  <a:schemeClr val="tx1">
                    <a:lumMod val="75000"/>
                    <a:lumOff val="25000"/>
                  </a:schemeClr>
                </a:solidFill>
                <a:latin typeface="+mn-lt"/>
              </a:rPr>
              <a:t>THE COMPONENTS OF TIME SERIES </a:t>
            </a:r>
            <a:r>
              <a:rPr lang="en-US" sz="3600" dirty="0" smtClean="0">
                <a:solidFill>
                  <a:schemeClr val="tx1">
                    <a:lumMod val="75000"/>
                    <a:lumOff val="25000"/>
                  </a:schemeClr>
                </a:solidFill>
                <a:latin typeface="+mn-lt"/>
              </a:rPr>
              <a:t>?</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582616"/>
            <a:ext cx="9044887" cy="4773734"/>
          </a:xfrm>
        </p:spPr>
        <p:txBody>
          <a:bodyPr>
            <a:normAutofit/>
          </a:bodyPr>
          <a:lstStyle/>
          <a:p>
            <a:pPr>
              <a:buFont typeface="Wingdings" panose="05000000000000000000" pitchFamily="2" charset="2"/>
              <a:buChar char="Ø"/>
            </a:pPr>
            <a:r>
              <a:rPr lang="en-US" sz="2000" dirty="0" smtClean="0"/>
              <a:t>A useful abstraction for selecting forecasting methods is to break a time series down into Systematic and Unsystematic components.</a:t>
            </a:r>
          </a:p>
          <a:p>
            <a:pPr marL="514350" indent="-514350">
              <a:buAutoNum type="arabicPeriod"/>
            </a:pPr>
            <a:r>
              <a:rPr lang="en-US" sz="2000" dirty="0" smtClean="0"/>
              <a:t>Systematic:- Components of the time series that have consistency or recurrence and can be described and modeled.</a:t>
            </a:r>
            <a:endParaRPr lang="en-US" sz="2000" dirty="0"/>
          </a:p>
          <a:p>
            <a:pPr marL="514350" indent="-514350">
              <a:buAutoNum type="arabicPeriod"/>
            </a:pPr>
            <a:r>
              <a:rPr lang="en-US" sz="2000" dirty="0" smtClean="0"/>
              <a:t>Non – Systematic: -Components of the Time Series that cannot be directly modeled.</a:t>
            </a:r>
          </a:p>
          <a:p>
            <a:pPr>
              <a:buFont typeface="Wingdings" panose="05000000000000000000" pitchFamily="2" charset="2"/>
              <a:buChar char="Ø"/>
            </a:pPr>
            <a:r>
              <a:rPr lang="en-US" sz="2000" dirty="0"/>
              <a:t>A given time series is through to consist of three Systematic Components including Level , Trend , Seasonality , and one non – Systematic Components called noise.</a:t>
            </a:r>
          </a:p>
          <a:p>
            <a:pPr>
              <a:buFont typeface="Wingdings" panose="05000000000000000000" pitchFamily="2" charset="2"/>
              <a:buChar char="Ø"/>
            </a:pPr>
            <a:r>
              <a:rPr lang="en-US" sz="2000" dirty="0"/>
              <a:t>These Components are Defined Follows:</a:t>
            </a:r>
          </a:p>
          <a:p>
            <a:pPr marL="0" indent="0">
              <a:buNone/>
            </a:pPr>
            <a:r>
              <a:rPr lang="en-US" sz="2000" dirty="0"/>
              <a:t>1. </a:t>
            </a:r>
            <a:r>
              <a:rPr lang="en-US" sz="2000" dirty="0">
                <a:solidFill>
                  <a:srgbClr val="FF0000"/>
                </a:solidFill>
              </a:rPr>
              <a:t>Level</a:t>
            </a:r>
            <a:r>
              <a:rPr lang="en-US" sz="2000" dirty="0"/>
              <a:t> :The average value in the series</a:t>
            </a:r>
          </a:p>
          <a:p>
            <a:pPr marL="0" indent="0">
              <a:buNone/>
            </a:pPr>
            <a:r>
              <a:rPr lang="en-US" sz="2000" dirty="0"/>
              <a:t>2. </a:t>
            </a:r>
            <a:r>
              <a:rPr lang="en-US" sz="2000" dirty="0">
                <a:solidFill>
                  <a:srgbClr val="FF0000"/>
                </a:solidFill>
              </a:rPr>
              <a:t>Trend</a:t>
            </a:r>
            <a:r>
              <a:rPr lang="en-US" sz="2000" dirty="0"/>
              <a:t> : The increasing or decreasing value in the series.</a:t>
            </a:r>
          </a:p>
          <a:p>
            <a:pPr marL="0" indent="0">
              <a:buNone/>
            </a:pPr>
            <a:r>
              <a:rPr lang="en-US" sz="2000" dirty="0"/>
              <a:t>3. </a:t>
            </a:r>
            <a:r>
              <a:rPr lang="en-US" sz="2000" dirty="0">
                <a:solidFill>
                  <a:srgbClr val="FF0000"/>
                </a:solidFill>
              </a:rPr>
              <a:t>Seasonality </a:t>
            </a:r>
            <a:r>
              <a:rPr lang="en-US" sz="2000" dirty="0"/>
              <a:t>: The repeating short – term cycle in the series.</a:t>
            </a:r>
          </a:p>
          <a:p>
            <a:pPr marL="0" indent="0">
              <a:buNone/>
            </a:pPr>
            <a:r>
              <a:rPr lang="en-US" sz="2000" dirty="0"/>
              <a:t>4. </a:t>
            </a:r>
            <a:r>
              <a:rPr lang="en-US" sz="2000" dirty="0">
                <a:solidFill>
                  <a:srgbClr val="FF0000"/>
                </a:solidFill>
              </a:rPr>
              <a:t>Noise </a:t>
            </a:r>
            <a:r>
              <a:rPr lang="en-US" sz="2000" dirty="0"/>
              <a:t>: The random variation in the series</a:t>
            </a:r>
            <a:r>
              <a:rPr lang="en-US" sz="2000" dirty="0" smtClean="0"/>
              <a:t>.</a:t>
            </a: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674687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rPr>
              <a:t>TIME SERIES OPERATIONS</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339956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324" y="835269"/>
            <a:ext cx="9044887" cy="855419"/>
          </a:xfrm>
        </p:spPr>
        <p:txBody>
          <a:bodyPr>
            <a:normAutofit/>
          </a:bodyPr>
          <a:lstStyle/>
          <a:p>
            <a:pPr algn="ctr"/>
            <a:r>
              <a:rPr lang="en-US" sz="3600" dirty="0" smtClean="0">
                <a:solidFill>
                  <a:schemeClr val="tx1">
                    <a:lumMod val="75000"/>
                    <a:lumOff val="25000"/>
                  </a:schemeClr>
                </a:solidFill>
                <a:latin typeface="+mn-lt"/>
              </a:rPr>
              <a:t>WHAT ARE </a:t>
            </a:r>
            <a:r>
              <a:rPr lang="en-US" sz="3600" dirty="0" smtClean="0">
                <a:solidFill>
                  <a:schemeClr val="tx1">
                    <a:lumMod val="75000"/>
                    <a:lumOff val="25000"/>
                  </a:schemeClr>
                </a:solidFill>
                <a:latin typeface="+mn-lt"/>
              </a:rPr>
              <a:t>THE OPERATIONS </a:t>
            </a:r>
            <a:r>
              <a:rPr lang="en-US" sz="3600" dirty="0" smtClean="0">
                <a:solidFill>
                  <a:schemeClr val="tx1">
                    <a:lumMod val="75000"/>
                    <a:lumOff val="25000"/>
                  </a:schemeClr>
                </a:solidFill>
                <a:latin typeface="+mn-lt"/>
              </a:rPr>
              <a:t>IN TIME SERIES?</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p:cNvSpPr>
            <a:spLocks noGrp="1"/>
          </p:cNvSpPr>
          <p:nvPr>
            <p:ph sz="quarter" idx="13"/>
          </p:nvPr>
        </p:nvSpPr>
        <p:spPr>
          <a:xfrm>
            <a:off x="838200" y="1930400"/>
            <a:ext cx="9044887" cy="4233008"/>
          </a:xfrm>
        </p:spPr>
        <p:txBody>
          <a:bodyPr>
            <a:noAutofit/>
          </a:bodyPr>
          <a:lstStyle/>
          <a:p>
            <a:r>
              <a:rPr lang="en-US" sz="2400" dirty="0" smtClean="0"/>
              <a:t>Time series is a sequence of time-based data points collected at specific intervals of a given phenomenon that undergoes changes over time.</a:t>
            </a:r>
          </a:p>
          <a:p>
            <a:r>
              <a:rPr lang="en-US" sz="2400" dirty="0" smtClean="0"/>
              <a:t>It is indexed according to time.</a:t>
            </a:r>
          </a:p>
          <a:p>
            <a:r>
              <a:rPr lang="en-US" sz="2400" dirty="0" smtClean="0"/>
              <a:t> The four variations to time series are:</a:t>
            </a:r>
          </a:p>
          <a:p>
            <a:pPr>
              <a:buFont typeface="Wingdings" panose="05000000000000000000" pitchFamily="2" charset="2"/>
              <a:buChar char="Ø"/>
            </a:pPr>
            <a:r>
              <a:rPr lang="en-US" sz="2400" dirty="0" smtClean="0"/>
              <a:t>Seasonal variations</a:t>
            </a:r>
          </a:p>
          <a:p>
            <a:pPr>
              <a:buFont typeface="Wingdings" panose="05000000000000000000" pitchFamily="2" charset="2"/>
              <a:buChar char="Ø"/>
            </a:pPr>
            <a:r>
              <a:rPr lang="en-US" sz="2400" dirty="0" smtClean="0"/>
              <a:t>Trend Variations</a:t>
            </a:r>
          </a:p>
          <a:p>
            <a:pPr>
              <a:buFont typeface="Wingdings" panose="05000000000000000000" pitchFamily="2" charset="2"/>
              <a:buChar char="Ø"/>
            </a:pPr>
            <a:r>
              <a:rPr lang="en-US" sz="2400" dirty="0" smtClean="0"/>
              <a:t>Cyclic Variations</a:t>
            </a:r>
          </a:p>
          <a:p>
            <a:pPr>
              <a:buFont typeface="Wingdings" panose="05000000000000000000" pitchFamily="2" charset="2"/>
              <a:buChar char="Ø"/>
            </a:pPr>
            <a:r>
              <a:rPr lang="en-US" sz="2400" dirty="0"/>
              <a:t>r</a:t>
            </a:r>
            <a:r>
              <a:rPr lang="en-US" sz="2400" dirty="0" smtClean="0"/>
              <a:t>abdom Variations</a:t>
            </a:r>
            <a:endParaRPr lang="en-US" sz="2400" dirty="0"/>
          </a:p>
        </p:txBody>
      </p:sp>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672806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b="1" u="sng" dirty="0" smtClean="0">
                <a:solidFill>
                  <a:schemeClr val="tx1">
                    <a:lumMod val="75000"/>
                    <a:lumOff val="25000"/>
                  </a:schemeClr>
                </a:solidFill>
              </a:rPr>
              <a:t>TIME SERIES FORECASTING</a:t>
            </a:r>
            <a:endParaRPr lang="en-US" sz="4000" b="1" u="sng"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433343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rPr>
              <a:t>DETRENDING</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442910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37683"/>
            <a:ext cx="9044887" cy="894830"/>
          </a:xfrm>
        </p:spPr>
        <p:txBody>
          <a:bodyPr>
            <a:normAutofit/>
          </a:bodyPr>
          <a:lstStyle/>
          <a:p>
            <a:pPr algn="ctr"/>
            <a:r>
              <a:rPr lang="en-US" sz="4000" dirty="0" smtClean="0">
                <a:solidFill>
                  <a:schemeClr val="tx1">
                    <a:lumMod val="75000"/>
                    <a:lumOff val="25000"/>
                  </a:schemeClr>
                </a:solidFill>
              </a:rPr>
              <a:t>WHAT IS A DETREND ?</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4159849"/>
          </a:xfrm>
        </p:spPr>
        <p:txBody>
          <a:bodyPr>
            <a:normAutofit fontScale="92500" lnSpcReduction="10000"/>
          </a:bodyPr>
          <a:lstStyle/>
          <a:p>
            <a:r>
              <a:rPr lang="en-US" sz="2400" dirty="0" smtClean="0"/>
              <a:t>A detrend involves removing the effect of trend  from a data set to show only the difference in values from the trend it allows cyclical and other patterns to be identified. </a:t>
            </a:r>
          </a:p>
          <a:p>
            <a:r>
              <a:rPr lang="en-US" sz="2400" dirty="0" smtClean="0"/>
              <a:t>Detrending can be done using regression analysis and other statistical techniques. </a:t>
            </a:r>
          </a:p>
          <a:p>
            <a:r>
              <a:rPr lang="en-US" sz="2400" dirty="0" smtClean="0"/>
              <a:t>Detrending shows a different aspect of time series data by removing deterministic and stochastic trends. </a:t>
            </a:r>
          </a:p>
          <a:p>
            <a:r>
              <a:rPr lang="en-US" sz="2400" dirty="0"/>
              <a:t>When you detrend data, you remove an aspect from the data that you think is causing some kind of distortion</a:t>
            </a:r>
            <a:r>
              <a:rPr lang="en-US" sz="2400" dirty="0" smtClean="0"/>
              <a:t>.</a:t>
            </a:r>
          </a:p>
          <a:p>
            <a:pPr>
              <a:buNone/>
            </a:pPr>
            <a:r>
              <a:rPr lang="en-US" sz="2400" b="1" dirty="0" smtClean="0"/>
              <a:t>There are two common methods used to </a:t>
            </a:r>
            <a:r>
              <a:rPr lang="en-US" sz="2400" b="1" dirty="0" err="1" smtClean="0"/>
              <a:t>detrend</a:t>
            </a:r>
            <a:r>
              <a:rPr lang="en-US" sz="2400" b="1" dirty="0" smtClean="0"/>
              <a:t> time series data:</a:t>
            </a:r>
          </a:p>
          <a:p>
            <a:pPr fontAlgn="base">
              <a:buNone/>
            </a:pPr>
            <a:r>
              <a:rPr lang="en-US" sz="1900" b="1" dirty="0" smtClean="0"/>
              <a:t>METHOD 1:- </a:t>
            </a:r>
            <a:r>
              <a:rPr lang="en-US" sz="1900" dirty="0" err="1" smtClean="0"/>
              <a:t>Detrend</a:t>
            </a:r>
            <a:r>
              <a:rPr lang="en-US" sz="1900" dirty="0" smtClean="0"/>
              <a:t> by Differencing</a:t>
            </a:r>
          </a:p>
          <a:p>
            <a:pPr>
              <a:buNone/>
            </a:pPr>
            <a:r>
              <a:rPr lang="en-US" sz="1900" b="1" dirty="0" smtClean="0"/>
              <a:t>METHOD 2:- </a:t>
            </a:r>
            <a:r>
              <a:rPr lang="en-US" sz="1900" dirty="0" err="1" smtClean="0"/>
              <a:t>Detrend</a:t>
            </a:r>
            <a:r>
              <a:rPr lang="en-US" sz="1900" dirty="0" smtClean="0"/>
              <a:t> by Model Fitting</a:t>
            </a:r>
          </a:p>
          <a:p>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030971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rPr>
              <a:t>DETREND</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026" name="Picture 2" descr="detrend data"/>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367247" y="1961356"/>
            <a:ext cx="7515497" cy="4124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32779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17685"/>
            <a:ext cx="9044887" cy="873003"/>
          </a:xfrm>
        </p:spPr>
        <p:txBody>
          <a:bodyPr>
            <a:normAutofit/>
          </a:bodyPr>
          <a:lstStyle/>
          <a:p>
            <a:pPr algn="ctr"/>
            <a:r>
              <a:rPr lang="en-US" sz="4000" dirty="0" smtClean="0">
                <a:solidFill>
                  <a:schemeClr val="tx1">
                    <a:lumMod val="75000"/>
                    <a:lumOff val="25000"/>
                  </a:schemeClr>
                </a:solidFill>
              </a:rPr>
              <a:t>HOW DETRENDING WORKS ?</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995947"/>
          </a:xfrm>
        </p:spPr>
        <p:txBody>
          <a:bodyPr>
            <a:normAutofit/>
          </a:bodyPr>
          <a:lstStyle/>
          <a:p>
            <a:r>
              <a:rPr lang="en-US" dirty="0" smtClean="0"/>
              <a:t>To “Detrend” Time series data means to remove an underlying trend in the data. </a:t>
            </a:r>
          </a:p>
          <a:p>
            <a:r>
              <a:rPr lang="en-US" dirty="0" smtClean="0"/>
              <a:t>The main reason we would want to do this is to more easily see subtends in the data that are seasonal or cyclical.</a:t>
            </a:r>
            <a:endParaRPr lang="en-US" dirty="0"/>
          </a:p>
          <a:p>
            <a:r>
              <a:rPr lang="en-US" dirty="0" smtClean="0"/>
              <a:t>For Example, consider the following time series data that represent the total series for some company during 20 consecutive periods:</a:t>
            </a:r>
          </a:p>
          <a:p>
            <a:endParaRPr lang="en-US" dirty="0" smtClean="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746915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53915"/>
            <a:ext cx="9044887" cy="1136773"/>
          </a:xfrm>
        </p:spPr>
        <p:txBody>
          <a:bodyPr>
            <a:normAutofit/>
          </a:bodyPr>
          <a:lstStyle/>
          <a:p>
            <a:pPr algn="ctr"/>
            <a:r>
              <a:rPr lang="en-US" sz="3600" dirty="0" smtClean="0">
                <a:solidFill>
                  <a:schemeClr val="tx1">
                    <a:lumMod val="75000"/>
                    <a:lumOff val="25000"/>
                  </a:schemeClr>
                </a:solidFill>
                <a:latin typeface="+mn-lt"/>
              </a:rPr>
              <a:t>DETREND WORKING </a:t>
            </a:r>
            <a:endParaRPr lang="en-US" sz="36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Picture 2" descr="Detrend time series data"/>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055253" y="1885950"/>
            <a:ext cx="6559028"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099356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29762"/>
            <a:ext cx="9044887" cy="960926"/>
          </a:xfrm>
        </p:spPr>
        <p:txBody>
          <a:bodyPr>
            <a:normAutofit/>
          </a:bodyPr>
          <a:lstStyle/>
          <a:p>
            <a:pPr algn="ctr"/>
            <a:r>
              <a:rPr lang="en-US" sz="3600" dirty="0" smtClean="0">
                <a:solidFill>
                  <a:schemeClr val="tx1">
                    <a:lumMod val="75000"/>
                    <a:lumOff val="25000"/>
                  </a:schemeClr>
                </a:solidFill>
                <a:latin typeface="+mn-lt"/>
              </a:rPr>
              <a:t>HOW DETRENDING WORKS ?</a:t>
            </a:r>
            <a:endParaRPr lang="en-US" sz="36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3898901"/>
          </a:xfrm>
        </p:spPr>
        <p:txBody>
          <a:bodyPr>
            <a:noAutofit/>
          </a:bodyPr>
          <a:lstStyle/>
          <a:p>
            <a:r>
              <a:rPr lang="en-US" dirty="0" smtClean="0"/>
              <a:t>Clearly the sales is trending upwards over time, but there also appears to be a cyclical or seasonal trend in the data, which can be seen by the tiny “hills” that occur over time.</a:t>
            </a:r>
          </a:p>
          <a:p>
            <a:r>
              <a:rPr lang="en-US" dirty="0" smtClean="0"/>
              <a:t>To gain a better view of this cyclical trend, we can detrend the data. </a:t>
            </a:r>
          </a:p>
          <a:p>
            <a:r>
              <a:rPr lang="en-US" dirty="0" smtClean="0"/>
              <a:t>In this case, this would involve removing the overall upward trend over time so that the resulting data represents just the cyclical trend.</a:t>
            </a:r>
          </a:p>
        </p:txBody>
      </p:sp>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029806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59423"/>
            <a:ext cx="9044887" cy="1031265"/>
          </a:xfrm>
        </p:spPr>
        <p:txBody>
          <a:bodyPr>
            <a:normAutofit/>
          </a:bodyPr>
          <a:lstStyle/>
          <a:p>
            <a:pPr algn="ctr"/>
            <a:r>
              <a:rPr lang="en-US" sz="3600" dirty="0" smtClean="0">
                <a:solidFill>
                  <a:schemeClr val="tx1">
                    <a:lumMod val="75000"/>
                    <a:lumOff val="25000"/>
                  </a:schemeClr>
                </a:solidFill>
                <a:latin typeface="+mn-lt"/>
              </a:rPr>
              <a:t>DETREND WORKING</a:t>
            </a:r>
            <a:endParaRPr lang="en-US" sz="36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3074" name="Picture 2" descr="Detrending time series data example"/>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498129" y="1889683"/>
            <a:ext cx="6093779" cy="3751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372637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37937"/>
            <a:ext cx="9044887" cy="952751"/>
          </a:xfrm>
        </p:spPr>
        <p:txBody>
          <a:bodyPr>
            <a:noAutofit/>
          </a:bodyPr>
          <a:lstStyle/>
          <a:p>
            <a:pPr algn="ctr"/>
            <a:r>
              <a:rPr lang="en-US" sz="3600" dirty="0" smtClean="0">
                <a:solidFill>
                  <a:schemeClr val="tx1">
                    <a:lumMod val="75000"/>
                    <a:lumOff val="25000"/>
                  </a:schemeClr>
                </a:solidFill>
              </a:rPr>
              <a:t>METHOD 1 : DETREND BY DIFFERENCING </a:t>
            </a:r>
            <a:endParaRPr lang="en-US" sz="36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586480"/>
          </a:xfrm>
        </p:spPr>
        <p:txBody>
          <a:bodyPr>
            <a:normAutofit/>
          </a:bodyPr>
          <a:lstStyle/>
          <a:p>
            <a:r>
              <a:rPr lang="en-US" dirty="0"/>
              <a:t>One way to detrend time series data is to simply create a new dataset where each observation is the difference between itself and the previous observation</a:t>
            </a:r>
            <a:r>
              <a:rPr lang="en-US" dirty="0" smtClean="0"/>
              <a:t>.</a:t>
            </a:r>
          </a:p>
          <a:p>
            <a:r>
              <a:rPr lang="en-US" dirty="0"/>
              <a:t>For example, the following image shows how to use differencing to detrend a data series</a:t>
            </a:r>
            <a:r>
              <a:rPr lang="en-US" dirty="0" smtClean="0"/>
              <a:t>.</a:t>
            </a:r>
          </a:p>
          <a:p>
            <a:r>
              <a:rPr lang="en-US" dirty="0"/>
              <a:t>To obtain the first value of </a:t>
            </a:r>
            <a:r>
              <a:rPr lang="en-US" dirty="0" smtClean="0"/>
              <a:t>the </a:t>
            </a:r>
            <a:r>
              <a:rPr lang="en-US" dirty="0" err="1" smtClean="0"/>
              <a:t>detrended</a:t>
            </a:r>
            <a:r>
              <a:rPr lang="en-US" dirty="0" smtClean="0"/>
              <a:t> time </a:t>
            </a:r>
            <a:r>
              <a:rPr lang="en-US" dirty="0"/>
              <a:t>series data, we calculate 13 – 8 = 5. Then to obtain the next value we calculate 18-13 = 5, and so on.</a:t>
            </a: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1371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03385"/>
            <a:ext cx="9044887" cy="758703"/>
          </a:xfrm>
        </p:spPr>
        <p:txBody>
          <a:bodyPr>
            <a:normAutofit/>
          </a:bodyPr>
          <a:lstStyle/>
          <a:p>
            <a:pPr algn="ctr"/>
            <a:r>
              <a:rPr lang="en-US" sz="3200" dirty="0" smtClean="0">
                <a:solidFill>
                  <a:schemeClr val="tx1">
                    <a:lumMod val="75000"/>
                    <a:lumOff val="25000"/>
                  </a:schemeClr>
                </a:solidFill>
                <a:latin typeface="+mn-lt"/>
              </a:rPr>
              <a:t>METHOD 1 : DETREND BY DIFFERENCING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5122" name="Picture 2" descr="Detrend time series data by differencing"/>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984997" y="1906438"/>
            <a:ext cx="4077216" cy="3735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8" name="Picture 2" descr="Detrend time series data"/>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382883" y="1923689"/>
            <a:ext cx="4502989" cy="3699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30682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6"/>
            <a:ext cx="9044887" cy="693654"/>
          </a:xfrm>
        </p:spPr>
        <p:txBody>
          <a:bodyPr>
            <a:normAutofit/>
          </a:bodyPr>
          <a:lstStyle/>
          <a:p>
            <a:pPr algn="ctr"/>
            <a:r>
              <a:rPr lang="en-US" sz="3200" dirty="0" smtClean="0">
                <a:solidFill>
                  <a:schemeClr val="tx1">
                    <a:lumMod val="75000"/>
                    <a:lumOff val="25000"/>
                  </a:schemeClr>
                </a:solidFill>
                <a:latin typeface="+mn-lt"/>
              </a:rPr>
              <a:t>METHOD 1 : DETREND BY DIFFERENCING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058779"/>
            <a:ext cx="5691993" cy="709635"/>
          </a:xfrm>
        </p:spPr>
        <p:txBody>
          <a:bodyPr>
            <a:normAutofit/>
          </a:bodyPr>
          <a:lstStyle/>
          <a:p>
            <a:pPr algn="ctr"/>
            <a:r>
              <a:rPr lang="en-US" sz="2000" dirty="0"/>
              <a:t>And this plot shows the detrended data:</a:t>
            </a:r>
          </a:p>
        </p:txBody>
      </p:sp>
      <p:pic>
        <p:nvPicPr>
          <p:cNvPr id="7170" name="Picture 2" descr="Detrending time series data exampl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67959" y="1975450"/>
            <a:ext cx="6777630" cy="33815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059098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1999" cy="6857999"/>
          </a:xfrm>
          <a:prstGeom prst="rect">
            <a:avLst/>
          </a:prstGeom>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3916741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01163"/>
            <a:ext cx="9044887" cy="729760"/>
          </a:xfrm>
        </p:spPr>
        <p:txBody>
          <a:bodyPr>
            <a:normAutofit/>
          </a:bodyPr>
          <a:lstStyle/>
          <a:p>
            <a:pPr algn="ctr"/>
            <a:r>
              <a:rPr lang="en-US" sz="3600" dirty="0" smtClean="0">
                <a:solidFill>
                  <a:schemeClr val="tx1">
                    <a:lumMod val="75000"/>
                    <a:lumOff val="25000"/>
                  </a:schemeClr>
                </a:solidFill>
                <a:latin typeface="+mn-lt"/>
              </a:rPr>
              <a:t>METHOD 2: DETREND BY MODEL FITTING</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332524"/>
            <a:ext cx="9044887" cy="1331545"/>
          </a:xfrm>
        </p:spPr>
        <p:txBody>
          <a:bodyPr>
            <a:normAutofit/>
          </a:bodyPr>
          <a:lstStyle/>
          <a:p>
            <a:r>
              <a:rPr lang="en-US" sz="2000" dirty="0"/>
              <a:t>Another way to detrend time series data is to fit a regression model to the data and then </a:t>
            </a:r>
            <a:r>
              <a:rPr lang="en-US" sz="2000" dirty="0" smtClean="0"/>
              <a:t>calculate the </a:t>
            </a:r>
            <a:r>
              <a:rPr lang="en-US" sz="2000" dirty="0"/>
              <a:t>difference between the observed values and the predicted values from the </a:t>
            </a:r>
            <a:r>
              <a:rPr lang="en-US" sz="2000" dirty="0" smtClean="0"/>
              <a:t>model.</a:t>
            </a:r>
          </a:p>
          <a:p>
            <a:r>
              <a:rPr lang="en-US" sz="2000" dirty="0" smtClean="0"/>
              <a:t>For example, suppose we have the same dataset:</a:t>
            </a:r>
            <a:endParaRPr lang="en-US" sz="2000" dirty="0"/>
          </a:p>
        </p:txBody>
      </p:sp>
      <p:pic>
        <p:nvPicPr>
          <p:cNvPr id="8194" name="Picture 2" descr="https://www.statology.org/wp-content/uploads/2021/01/detrend4.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16266" y="2664069"/>
            <a:ext cx="2170236" cy="36922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961951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725121"/>
          </a:xfrm>
        </p:spPr>
        <p:txBody>
          <a:bodyPr>
            <a:normAutofit/>
          </a:bodyPr>
          <a:lstStyle/>
          <a:p>
            <a:pPr algn="ctr"/>
            <a:r>
              <a:rPr lang="en-US" sz="2800" dirty="0" smtClean="0">
                <a:solidFill>
                  <a:schemeClr val="tx1">
                    <a:lumMod val="75000"/>
                    <a:lumOff val="25000"/>
                  </a:schemeClr>
                </a:solidFill>
                <a:latin typeface="+mn-lt"/>
              </a:rPr>
              <a:t>METHOD 2: DETREND BY MODEL FITTING</a:t>
            </a:r>
            <a:endParaRPr lang="en-US" sz="28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3" y="1213338"/>
            <a:ext cx="9044887" cy="1296377"/>
          </a:xfrm>
        </p:spPr>
        <p:txBody>
          <a:bodyPr>
            <a:normAutofit lnSpcReduction="10000"/>
          </a:bodyPr>
          <a:lstStyle/>
          <a:p>
            <a:r>
              <a:rPr lang="en-US" sz="2000" dirty="0"/>
              <a:t>If we fit a simple linear regression model to the data, we can obtain a predicted value for each observation in the dataset</a:t>
            </a:r>
            <a:r>
              <a:rPr lang="en-US" sz="2000" dirty="0" smtClean="0"/>
              <a:t>.</a:t>
            </a:r>
            <a:endParaRPr lang="en-US" sz="2000" dirty="0"/>
          </a:p>
          <a:p>
            <a:r>
              <a:rPr lang="en-US" sz="2000" dirty="0"/>
              <a:t>We can then find the difference between the actual value and the predicted value for each observation. These differences represent the detrended data.</a:t>
            </a:r>
          </a:p>
        </p:txBody>
      </p:sp>
      <p:pic>
        <p:nvPicPr>
          <p:cNvPr id="9218" name="Picture 2" descr="Detrend data by model fitt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74421" y="2632807"/>
            <a:ext cx="6991350" cy="3786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062596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918243"/>
          </a:xfrm>
        </p:spPr>
        <p:txBody>
          <a:bodyPr>
            <a:normAutofit/>
          </a:bodyPr>
          <a:lstStyle/>
          <a:p>
            <a:pPr algn="ctr"/>
            <a:r>
              <a:rPr lang="en-US" sz="3200" dirty="0" smtClean="0">
                <a:solidFill>
                  <a:schemeClr val="tx1">
                    <a:lumMod val="75000"/>
                    <a:lumOff val="25000"/>
                  </a:schemeClr>
                </a:solidFill>
                <a:latin typeface="+mn-lt"/>
              </a:rPr>
              <a:t>METHOD 2: DETREND BY MODEL FITTING</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283368"/>
            <a:ext cx="9044887" cy="796758"/>
          </a:xfrm>
        </p:spPr>
        <p:txBody>
          <a:bodyPr>
            <a:normAutofit/>
          </a:bodyPr>
          <a:lstStyle/>
          <a:p>
            <a:r>
              <a:rPr lang="en-US" sz="2000" dirty="0"/>
              <a:t>If we create a plot of the detrended data, we can visualize the seasonal or cyclical trend in the data much more easily:</a:t>
            </a:r>
          </a:p>
        </p:txBody>
      </p:sp>
      <p:pic>
        <p:nvPicPr>
          <p:cNvPr id="10242" name="Picture 2" descr="https://www.statology.org/wp-content/uploads/2021/01/detrend6.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42503" y="2201611"/>
            <a:ext cx="6968097" cy="40387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974259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18147"/>
            <a:ext cx="9044887" cy="861184"/>
          </a:xfrm>
        </p:spPr>
        <p:txBody>
          <a:bodyPr>
            <a:normAutofit/>
          </a:bodyPr>
          <a:lstStyle/>
          <a:p>
            <a:pPr algn="ctr"/>
            <a:r>
              <a:rPr lang="en-US" sz="4000" dirty="0" smtClean="0">
                <a:solidFill>
                  <a:schemeClr val="tx1">
                    <a:lumMod val="75000"/>
                    <a:lumOff val="25000"/>
                  </a:schemeClr>
                </a:solidFill>
              </a:rPr>
              <a:t>SUCCESSIVE DIFFERENCES</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3643923"/>
          </a:xfrm>
        </p:spPr>
        <p:txBody>
          <a:bodyPr>
            <a:noAutofit/>
          </a:bodyPr>
          <a:lstStyle/>
          <a:p>
            <a:r>
              <a:rPr lang="en-US" dirty="0" smtClean="0"/>
              <a:t>If you want to use successive difference, your first difference sequence should be 10 , 24 , 44 , 70 , 102 – was it ? </a:t>
            </a:r>
          </a:p>
          <a:p>
            <a:r>
              <a:rPr lang="en-US" dirty="0" smtClean="0"/>
              <a:t>Then Repeating two more items you should (in this case) get a constant third difference…</a:t>
            </a:r>
          </a:p>
          <a:p>
            <a:r>
              <a:rPr lang="en-US" dirty="0" smtClean="0"/>
              <a:t>If you want a polynomial , constant difference identify your pattern as cubic. Divide the constant by 3 !</a:t>
            </a:r>
            <a:endParaRPr lang="en-US"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77137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latin typeface="+mn-lt"/>
              </a:rPr>
              <a:t>MOVING AVERAGE AND SMOOTHING</a:t>
            </a:r>
            <a:endParaRPr lang="en-US" sz="40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38251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23192"/>
            <a:ext cx="9044887" cy="767496"/>
          </a:xfrm>
        </p:spPr>
        <p:txBody>
          <a:bodyPr>
            <a:normAutofit/>
          </a:bodyPr>
          <a:lstStyle/>
          <a:p>
            <a:pPr algn="ctr"/>
            <a:r>
              <a:rPr lang="en-US" sz="3600" dirty="0" smtClean="0">
                <a:solidFill>
                  <a:schemeClr val="tx1">
                    <a:lumMod val="75000"/>
                    <a:lumOff val="25000"/>
                  </a:schemeClr>
                </a:solidFill>
                <a:latin typeface="+mn-lt"/>
              </a:rPr>
              <a:t>WHAT IS MOVING AVERAGE SMOOTHING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06438"/>
            <a:ext cx="9044887" cy="3817353"/>
          </a:xfrm>
        </p:spPr>
        <p:txBody>
          <a:bodyPr>
            <a:noAutofit/>
          </a:bodyPr>
          <a:lstStyle/>
          <a:p>
            <a:pPr>
              <a:buNone/>
            </a:pPr>
            <a:endParaRPr lang="en-US" dirty="0" smtClean="0"/>
          </a:p>
          <a:p>
            <a:r>
              <a:rPr lang="en-US" dirty="0" smtClean="0"/>
              <a:t>Moving averages can smooth time series data, reveal underlying trends, and identify components for use in statistical modeling. </a:t>
            </a:r>
          </a:p>
          <a:p>
            <a:r>
              <a:rPr lang="en-US" dirty="0" smtClean="0"/>
              <a:t>Smoothing is the process of removing random variations that appear as coarseness in a plot of raw time series data. </a:t>
            </a:r>
          </a:p>
          <a:p>
            <a:r>
              <a:rPr lang="en-US" dirty="0" smtClean="0"/>
              <a:t>It reduces the noise to emphasize the signal that can contain trends and cycles. Analysts also refer to the smoothing process as filtering the data.</a:t>
            </a:r>
            <a:endParaRPr lang="en-US" dirty="0"/>
          </a:p>
        </p:txBody>
      </p:sp>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471903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05608"/>
            <a:ext cx="9044887" cy="785080"/>
          </a:xfrm>
        </p:spPr>
        <p:txBody>
          <a:bodyPr>
            <a:normAutofit/>
          </a:bodyPr>
          <a:lstStyle/>
          <a:p>
            <a:pPr algn="ctr"/>
            <a:r>
              <a:rPr lang="en-US" sz="2800" dirty="0" smtClean="0">
                <a:solidFill>
                  <a:schemeClr val="tx1">
                    <a:lumMod val="75000"/>
                    <a:lumOff val="25000"/>
                  </a:schemeClr>
                </a:solidFill>
                <a:latin typeface="+mn-lt"/>
              </a:rPr>
              <a:t>WHAT IS MOVING AVERAGE SMOOTHING ?</a:t>
            </a:r>
            <a:endParaRPr lang="en-US" sz="28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793392"/>
          </a:xfrm>
        </p:spPr>
        <p:txBody>
          <a:bodyPr>
            <a:noAutofit/>
          </a:bodyPr>
          <a:lstStyle/>
          <a:p>
            <a:r>
              <a:rPr lang="en-US" sz="2400" dirty="0" smtClean="0"/>
              <a:t>Calculating a moving average involves creating a new series where the values are comprised of the average of raw observations in the original time series.</a:t>
            </a:r>
          </a:p>
          <a:p>
            <a:r>
              <a:rPr lang="en-US" sz="2400" dirty="0" smtClean="0"/>
              <a:t>A moving average require that you specify a window size called the window width.</a:t>
            </a:r>
          </a:p>
          <a:p>
            <a:r>
              <a:rPr lang="en-US" sz="2400" dirty="0" smtClean="0"/>
              <a:t>This defines the number of raw observations used to calculate the moving average value.</a:t>
            </a:r>
          </a:p>
          <a:p>
            <a:r>
              <a:rPr lang="en-US" sz="2400" b="1" dirty="0" smtClean="0"/>
              <a:t>The “moving” part in the moving average that are used: </a:t>
            </a:r>
          </a:p>
          <a:p>
            <a:pPr>
              <a:buFont typeface="Wingdings" pitchFamily="2" charset="2"/>
              <a:buChar char="Ø"/>
            </a:pPr>
            <a:r>
              <a:rPr lang="en-US" sz="2400" b="1" dirty="0" smtClean="0"/>
              <a:t>Centered moving Average.</a:t>
            </a:r>
          </a:p>
          <a:p>
            <a:pPr>
              <a:buFont typeface="Wingdings" pitchFamily="2" charset="2"/>
              <a:buChar char="Ø"/>
            </a:pPr>
            <a:r>
              <a:rPr lang="en-US" sz="2400" b="1" dirty="0" smtClean="0"/>
              <a:t>Trailing moving Average.</a:t>
            </a:r>
            <a:endParaRPr lang="en-US" sz="2400" b="1"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1415076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6"/>
            <a:ext cx="9044887" cy="1041644"/>
          </a:xfrm>
        </p:spPr>
        <p:txBody>
          <a:bodyPr>
            <a:normAutofit/>
          </a:bodyPr>
          <a:lstStyle/>
          <a:p>
            <a:pPr algn="ctr"/>
            <a:r>
              <a:rPr lang="en-US" sz="3200" dirty="0" smtClean="0">
                <a:solidFill>
                  <a:schemeClr val="tx1">
                    <a:lumMod val="75000"/>
                    <a:lumOff val="25000"/>
                  </a:schemeClr>
                </a:solidFill>
                <a:latin typeface="+mn-lt"/>
              </a:rPr>
              <a:t>WHAT IS CENTERED MOVING AVERAGE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96916"/>
            <a:ext cx="9044887" cy="4088422"/>
          </a:xfrm>
        </p:spPr>
        <p:txBody>
          <a:bodyPr>
            <a:noAutofit/>
          </a:bodyPr>
          <a:lstStyle/>
          <a:p>
            <a:pPr marL="0" indent="0">
              <a:buNone/>
            </a:pPr>
            <a:r>
              <a:rPr lang="en-US" sz="2000" b="1" dirty="0" smtClean="0">
                <a:solidFill>
                  <a:srgbClr val="FF0000"/>
                </a:solidFill>
              </a:rPr>
              <a:t>1.Centered Moving Average:-</a:t>
            </a:r>
          </a:p>
          <a:p>
            <a:r>
              <a:rPr lang="en-US" sz="2000" dirty="0" smtClean="0"/>
              <a:t>The value at time(t) is calculated as the average of raw observations at, before, and after time (t).</a:t>
            </a:r>
          </a:p>
          <a:p>
            <a:r>
              <a:rPr lang="en-US" sz="2000" dirty="0" smtClean="0"/>
              <a:t>For Examples, a center moving average with a window of 3 would be calculated as:</a:t>
            </a:r>
          </a:p>
          <a:p>
            <a:endParaRPr lang="en-US" sz="2000" dirty="0" smtClean="0"/>
          </a:p>
          <a:p>
            <a:endParaRPr lang="en-US" sz="2000" dirty="0"/>
          </a:p>
          <a:p>
            <a:r>
              <a:rPr lang="en-US" sz="2000" dirty="0" smtClean="0"/>
              <a:t>This method require knowledge of future values, and as such is used on time series analysis to better understand the dataset.</a:t>
            </a:r>
          </a:p>
          <a:p>
            <a:r>
              <a:rPr lang="en-US" sz="2000" dirty="0" smtClean="0"/>
              <a:t>A center moving average can be used as a general method to remove trend and seasonal components from a time series, a method that we often cannot use when forecasting.</a:t>
            </a:r>
          </a:p>
        </p:txBody>
      </p:sp>
      <p:sp>
        <p:nvSpPr>
          <p:cNvPr id="7" name="TextBox 6"/>
          <p:cNvSpPr txBox="1"/>
          <p:nvPr/>
        </p:nvSpPr>
        <p:spPr>
          <a:xfrm>
            <a:off x="2289548" y="3466561"/>
            <a:ext cx="5133474" cy="3820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t>c</a:t>
            </a:r>
            <a:r>
              <a:rPr lang="en-US" dirty="0" smtClean="0"/>
              <a:t>enter_ma(t) = mean(obs(t-1), obs(t),obs(t+1))</a:t>
            </a:r>
            <a:endParaRPr lang="en-US" dirty="0"/>
          </a:p>
        </p:txBody>
      </p:sp>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434197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961171"/>
          </a:xfrm>
        </p:spPr>
        <p:txBody>
          <a:bodyPr>
            <a:normAutofit/>
          </a:bodyPr>
          <a:lstStyle/>
          <a:p>
            <a:pPr algn="ctr"/>
            <a:r>
              <a:rPr lang="en-US" sz="3200" dirty="0" smtClean="0">
                <a:solidFill>
                  <a:schemeClr val="tx1">
                    <a:lumMod val="75000"/>
                    <a:lumOff val="25000"/>
                  </a:schemeClr>
                </a:solidFill>
                <a:latin typeface="+mn-lt"/>
              </a:rPr>
              <a:t>WHAT IS TRAILING MOVING AVERAGE?</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477108"/>
            <a:ext cx="9044887" cy="4181690"/>
          </a:xfrm>
        </p:spPr>
        <p:txBody>
          <a:bodyPr>
            <a:noAutofit/>
          </a:bodyPr>
          <a:lstStyle/>
          <a:p>
            <a:pPr marL="0" indent="0">
              <a:buNone/>
            </a:pPr>
            <a:r>
              <a:rPr lang="en-US" sz="2400" b="1" dirty="0">
                <a:solidFill>
                  <a:srgbClr val="FF0000"/>
                </a:solidFill>
              </a:rPr>
              <a:t>2. Trailing Moving Average:-</a:t>
            </a:r>
          </a:p>
          <a:p>
            <a:r>
              <a:rPr lang="en-US" sz="2400" dirty="0"/>
              <a:t>The Value at time(t) is calculated as the average of the raw observations at and before the time (t)</a:t>
            </a:r>
          </a:p>
          <a:p>
            <a:r>
              <a:rPr lang="en-US" sz="2400" dirty="0"/>
              <a:t>For </a:t>
            </a:r>
            <a:r>
              <a:rPr lang="en-US" sz="2400" dirty="0" smtClean="0"/>
              <a:t>example, a trailing moving average with a window of 3 would be calculated as:</a:t>
            </a:r>
          </a:p>
          <a:p>
            <a:endParaRPr lang="en-US" sz="2400" dirty="0"/>
          </a:p>
          <a:p>
            <a:endParaRPr lang="en-US" sz="2400" dirty="0" smtClean="0"/>
          </a:p>
          <a:p>
            <a:r>
              <a:rPr lang="en-US" sz="2400" dirty="0" smtClean="0"/>
              <a:t>Trailing moving average only uses historical observations and is used on Time series forecasting.</a:t>
            </a:r>
          </a:p>
        </p:txBody>
      </p:sp>
      <p:sp>
        <p:nvSpPr>
          <p:cNvPr id="6" name="TextBox 5"/>
          <p:cNvSpPr txBox="1"/>
          <p:nvPr/>
        </p:nvSpPr>
        <p:spPr>
          <a:xfrm>
            <a:off x="2375003" y="3876492"/>
            <a:ext cx="5133474" cy="3820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trail_ma(t) = mean(obs(t-2), obs(t-1),obs(t))</a:t>
            </a:r>
            <a:endParaRPr lang="en-US" dirty="0"/>
          </a:p>
        </p:txBody>
      </p:sp>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3664690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4000" b="1" u="sng" dirty="0" smtClean="0">
                <a:solidFill>
                  <a:schemeClr val="tx1">
                    <a:lumMod val="75000"/>
                    <a:lumOff val="25000"/>
                  </a:schemeClr>
                </a:solidFill>
                <a:latin typeface="+mn-lt"/>
              </a:rPr>
              <a:t>EXPONENTIALLY WEIGHTED FORECASTING MODEL</a:t>
            </a:r>
            <a:endParaRPr lang="en-US" sz="40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948648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3D3C52-5CCD-4614-A16D-AC3D5A371647}"/>
              </a:ext>
            </a:extLst>
          </p:cNvPr>
          <p:cNvSpPr>
            <a:spLocks noGrp="1"/>
          </p:cNvSpPr>
          <p:nvPr>
            <p:ph type="title"/>
          </p:nvPr>
        </p:nvSpPr>
        <p:spPr>
          <a:xfrm>
            <a:off x="1592718" y="301055"/>
            <a:ext cx="9240715" cy="581331"/>
          </a:xfrm>
        </p:spPr>
        <p:txBody>
          <a:bodyPr>
            <a:normAutofit/>
          </a:bodyPr>
          <a:lstStyle/>
          <a:p>
            <a:pPr algn="ctr"/>
            <a:r>
              <a:rPr lang="en-IN" sz="3200" dirty="0" smtClean="0">
                <a:solidFill>
                  <a:schemeClr val="tx1">
                    <a:lumMod val="75000"/>
                    <a:lumOff val="25000"/>
                  </a:schemeClr>
                </a:solidFill>
              </a:rPr>
              <a:t>CONTENT OF :-  TIME SERIES FORECASTING.</a:t>
            </a:r>
            <a:endParaRPr lang="en-IN" sz="3200" dirty="0">
              <a:solidFill>
                <a:schemeClr val="tx1">
                  <a:lumMod val="75000"/>
                  <a:lumOff val="25000"/>
                </a:schemeClr>
              </a:solidFill>
            </a:endParaRPr>
          </a:p>
        </p:txBody>
      </p:sp>
      <p:sp>
        <p:nvSpPr>
          <p:cNvPr id="4" name="Slide Number Placeholder 3">
            <a:extLst>
              <a:ext uri="{FF2B5EF4-FFF2-40B4-BE49-F238E27FC236}">
                <a16:creationId xmlns="" xmlns:a16="http://schemas.microsoft.com/office/drawing/2014/main" id="{9640506F-B278-4A4F-876F-67E648AEA34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aphicFrame>
        <p:nvGraphicFramePr>
          <p:cNvPr id="6" name="Content Placeholder 5">
            <a:extLst>
              <a:ext uri="{FF2B5EF4-FFF2-40B4-BE49-F238E27FC236}">
                <a16:creationId xmlns="" xmlns:a16="http://schemas.microsoft.com/office/drawing/2014/main" id="{4D8FEC9F-EFD3-448D-BFD3-4F3D85178085}"/>
              </a:ext>
            </a:extLst>
          </p:cNvPr>
          <p:cNvGraphicFramePr>
            <a:graphicFrameLocks noGrp="1"/>
          </p:cNvGraphicFramePr>
          <p:nvPr>
            <p:ph sz="quarter" idx="13"/>
            <p:extLst>
              <p:ext uri="{D42A27DB-BD31-4B8C-83A1-F6EECF244321}">
                <p14:modId xmlns="" xmlns:p14="http://schemas.microsoft.com/office/powerpoint/2010/main" val="4120180688"/>
              </p:ext>
            </p:extLst>
          </p:nvPr>
        </p:nvGraphicFramePr>
        <p:xfrm>
          <a:off x="2509716" y="1086983"/>
          <a:ext cx="7302500" cy="5634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6964236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91308"/>
            <a:ext cx="9044887" cy="729760"/>
          </a:xfrm>
        </p:spPr>
        <p:txBody>
          <a:bodyPr>
            <a:normAutofit/>
          </a:bodyPr>
          <a:lstStyle/>
          <a:p>
            <a:pPr algn="ctr"/>
            <a:r>
              <a:rPr lang="en-US" sz="4000" dirty="0" smtClean="0">
                <a:solidFill>
                  <a:schemeClr val="tx1">
                    <a:lumMod val="75000"/>
                    <a:lumOff val="25000"/>
                  </a:schemeClr>
                </a:solidFill>
              </a:rPr>
              <a:t>WHAT IS EXPONENTIAL SMOOTHING ?</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834147"/>
            <a:ext cx="9044887" cy="4003945"/>
          </a:xfrm>
        </p:spPr>
        <p:txBody>
          <a:bodyPr>
            <a:noAutofit/>
          </a:bodyPr>
          <a:lstStyle/>
          <a:p>
            <a:r>
              <a:rPr lang="en-US" sz="2400" dirty="0" smtClean="0"/>
              <a:t>Exponential smoothing is a time series forecasting method for univariate data.</a:t>
            </a:r>
          </a:p>
          <a:p>
            <a:r>
              <a:rPr lang="en-US" sz="2400" dirty="0" smtClean="0"/>
              <a:t>Time series methods like the Box-Jenkins ARIMA family of methods develop a model where the prediction is a weighted linear sum of recent past observations or lags.</a:t>
            </a:r>
          </a:p>
          <a:p>
            <a:r>
              <a:rPr lang="en-US" sz="2400" dirty="0" smtClean="0"/>
              <a:t>Exponential smoothing methods may be considered as peers and an alternative to the popular Box-Jenkins ARIMA class of methods for time series forecasting.</a:t>
            </a:r>
          </a:p>
          <a:p>
            <a:r>
              <a:rPr lang="en-US" sz="2400" dirty="0" smtClean="0"/>
              <a:t>Collectively, the methods are something referred to as ETS models, referring to the explicit modeling of Error, Trend and Seasonality.</a:t>
            </a: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8941103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05608"/>
            <a:ext cx="9044887" cy="785080"/>
          </a:xfrm>
        </p:spPr>
        <p:txBody>
          <a:bodyPr>
            <a:normAutofit/>
          </a:bodyPr>
          <a:lstStyle/>
          <a:p>
            <a:pPr algn="ctr"/>
            <a:r>
              <a:rPr lang="en-US" sz="4000" dirty="0" smtClean="0">
                <a:solidFill>
                  <a:schemeClr val="tx1">
                    <a:lumMod val="75000"/>
                    <a:lumOff val="25000"/>
                  </a:schemeClr>
                </a:solidFill>
              </a:rPr>
              <a:t>TYPES OF EXPONENTIAL SMOOTHING </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1"/>
            <a:ext cx="9044887" cy="3696676"/>
          </a:xfrm>
        </p:spPr>
        <p:txBody>
          <a:bodyPr>
            <a:noAutofit/>
          </a:bodyPr>
          <a:lstStyle/>
          <a:p>
            <a:r>
              <a:rPr lang="en-US" sz="2400" dirty="0" smtClean="0"/>
              <a:t>There are three main types of Exponential smoothing time series forecasting methods.</a:t>
            </a:r>
          </a:p>
          <a:p>
            <a:r>
              <a:rPr lang="en-US" sz="2400" dirty="0" smtClean="0"/>
              <a:t>A Simple method that assumes no systematic structure, an extension that explicitly handles trends, and the most advanced approach that add support for seasonality.</a:t>
            </a:r>
          </a:p>
          <a:p>
            <a:pPr marL="0" indent="0">
              <a:buNone/>
            </a:pPr>
            <a:r>
              <a:rPr lang="en-US" sz="2400" dirty="0" smtClean="0"/>
              <a:t>1. </a:t>
            </a:r>
            <a:r>
              <a:rPr lang="en-US" sz="2400" dirty="0">
                <a:solidFill>
                  <a:srgbClr val="FF0000"/>
                </a:solidFill>
              </a:rPr>
              <a:t>Single Exponential Smoothing</a:t>
            </a:r>
            <a:endParaRPr lang="en-US" sz="2400" dirty="0" smtClean="0">
              <a:solidFill>
                <a:srgbClr val="FF0000"/>
              </a:solidFill>
            </a:endParaRPr>
          </a:p>
          <a:p>
            <a:pPr marL="0" indent="0">
              <a:buNone/>
            </a:pPr>
            <a:r>
              <a:rPr lang="en-US" sz="2400" dirty="0" smtClean="0"/>
              <a:t>2. </a:t>
            </a:r>
            <a:r>
              <a:rPr lang="en-US" sz="2400" dirty="0">
                <a:solidFill>
                  <a:srgbClr val="FF0000"/>
                </a:solidFill>
              </a:rPr>
              <a:t>Double Exponential Smoothing </a:t>
            </a:r>
          </a:p>
          <a:p>
            <a:pPr marL="0" indent="0">
              <a:buNone/>
            </a:pPr>
            <a:r>
              <a:rPr lang="en-US" sz="2400" dirty="0" smtClean="0"/>
              <a:t>3. </a:t>
            </a:r>
            <a:r>
              <a:rPr lang="en-US" sz="2400" dirty="0">
                <a:solidFill>
                  <a:srgbClr val="FF0000"/>
                </a:solidFill>
              </a:rPr>
              <a:t>Triple Exponential Smoothing </a:t>
            </a: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1055667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08892"/>
            <a:ext cx="9044887" cy="881796"/>
          </a:xfrm>
        </p:spPr>
        <p:txBody>
          <a:bodyPr>
            <a:normAutofit fontScale="90000"/>
          </a:bodyPr>
          <a:lstStyle/>
          <a:p>
            <a:pPr algn="ctr"/>
            <a:r>
              <a:rPr lang="en-US" sz="4000" dirty="0" smtClean="0">
                <a:solidFill>
                  <a:schemeClr val="tx1">
                    <a:lumMod val="75000"/>
                    <a:lumOff val="25000"/>
                  </a:schemeClr>
                </a:solidFill>
                <a:latin typeface="+mn-lt"/>
              </a:rPr>
              <a:t>WHAT IS SINGLE </a:t>
            </a:r>
            <a:r>
              <a:rPr lang="en-US" sz="4000" dirty="0" smtClean="0">
                <a:solidFill>
                  <a:schemeClr val="tx1">
                    <a:lumMod val="75000"/>
                    <a:lumOff val="25000"/>
                  </a:schemeClr>
                </a:solidFill>
                <a:latin typeface="+mn-lt"/>
              </a:rPr>
              <a:t>EXPONENTIAL </a:t>
            </a:r>
            <a:r>
              <a:rPr lang="en-US" sz="4000" dirty="0" smtClean="0">
                <a:solidFill>
                  <a:schemeClr val="tx1">
                    <a:lumMod val="75000"/>
                    <a:lumOff val="25000"/>
                  </a:schemeClr>
                </a:solidFill>
                <a:latin typeface="+mn-lt"/>
              </a:rPr>
              <a:t>SMOOTHING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758224"/>
          </a:xfrm>
        </p:spPr>
        <p:txBody>
          <a:bodyPr>
            <a:noAutofit/>
          </a:bodyPr>
          <a:lstStyle/>
          <a:p>
            <a:r>
              <a:rPr lang="en-US" dirty="0" smtClean="0"/>
              <a:t>Single Exponential Smoothing, SES for short, also called Simple Exponential Smoothing, is a time series forecasting methods for univariate data without a trend or seasonality.</a:t>
            </a:r>
          </a:p>
          <a:p>
            <a:r>
              <a:rPr lang="en-US" dirty="0" smtClean="0"/>
              <a:t>It requires a single parameter, called alpha (a), also called the smoothing factor or smoothing coefficient.</a:t>
            </a:r>
          </a:p>
          <a:p>
            <a:pPr fontAlgn="base"/>
            <a:r>
              <a:rPr lang="en-US" dirty="0"/>
              <a:t>Hyperparameters:</a:t>
            </a:r>
          </a:p>
          <a:p>
            <a:r>
              <a:rPr lang="en-US" dirty="0">
                <a:solidFill>
                  <a:srgbClr val="FF0000"/>
                </a:solidFill>
              </a:rPr>
              <a:t>Alpha</a:t>
            </a:r>
            <a:r>
              <a:rPr lang="en-US" dirty="0" smtClean="0"/>
              <a:t> : Smoothing factor for the level.</a:t>
            </a:r>
            <a:endParaRPr lang="en-US"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906324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44062"/>
            <a:ext cx="9044887" cy="846626"/>
          </a:xfrm>
        </p:spPr>
        <p:txBody>
          <a:bodyPr>
            <a:normAutofit/>
          </a:bodyPr>
          <a:lstStyle/>
          <a:p>
            <a:pPr algn="ctr"/>
            <a:r>
              <a:rPr lang="en-US" sz="3200" dirty="0" smtClean="0">
                <a:solidFill>
                  <a:schemeClr val="tx1">
                    <a:lumMod val="75000"/>
                    <a:lumOff val="25000"/>
                  </a:schemeClr>
                </a:solidFill>
                <a:latin typeface="+mn-lt"/>
              </a:rPr>
              <a:t>WHAT IS DOUBLE </a:t>
            </a:r>
            <a:r>
              <a:rPr lang="en-US" sz="3200" dirty="0" smtClean="0">
                <a:solidFill>
                  <a:schemeClr val="tx1">
                    <a:lumMod val="75000"/>
                    <a:lumOff val="25000"/>
                  </a:schemeClr>
                </a:solidFill>
                <a:latin typeface="+mn-lt"/>
              </a:rPr>
              <a:t>EXPONENTIAL SMOOTHING </a:t>
            </a:r>
            <a:r>
              <a:rPr lang="en-US" sz="3200" dirty="0" smtClean="0">
                <a:solidFill>
                  <a:schemeClr val="tx1">
                    <a:lumMod val="75000"/>
                    <a:lumOff val="25000"/>
                  </a:schemeClr>
                </a:solidFill>
                <a:latin typeface="+mn-lt"/>
              </a:rPr>
              <a:t>?</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934069"/>
          </a:xfrm>
        </p:spPr>
        <p:txBody>
          <a:bodyPr>
            <a:noAutofit/>
          </a:bodyPr>
          <a:lstStyle/>
          <a:p>
            <a:r>
              <a:rPr lang="en-US" sz="2000" dirty="0" smtClean="0"/>
              <a:t>Double Exponential Smoothing is an extension to Exponential Smoothing that explicitly adds support for trends in the univariate time series.</a:t>
            </a:r>
          </a:p>
          <a:p>
            <a:r>
              <a:rPr lang="en-US" sz="2000" dirty="0" smtClean="0"/>
              <a:t>In addition to the alpha parameter for controlling smoothing factor for the level, an additional smoothing factor is added to control the decay of the influence of the change in trend called beta (b).</a:t>
            </a:r>
          </a:p>
          <a:p>
            <a:r>
              <a:rPr lang="en-US" sz="2000" dirty="0" smtClean="0"/>
              <a:t>The method supports trend that change in different ways: an additive and a multiplicative, depending on whether the trend is linear or exponential respectively.</a:t>
            </a:r>
          </a:p>
          <a:p>
            <a:r>
              <a:rPr lang="en-US" sz="2000" dirty="0"/>
              <a:t>Double Exponential Smoothing with an additive trend is classically referred to as Holt’s linear trend model, named for the developer of the method Charles Holt</a:t>
            </a:r>
            <a:r>
              <a:rPr lang="en-US" sz="2000" dirty="0" smtClean="0"/>
              <a:t>.</a:t>
            </a:r>
            <a:endParaRPr lang="en-US" sz="20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5033561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40777"/>
            <a:ext cx="9044887" cy="749911"/>
          </a:xfrm>
        </p:spPr>
        <p:txBody>
          <a:bodyPr>
            <a:normAutofit/>
          </a:bodyPr>
          <a:lstStyle/>
          <a:p>
            <a:pPr algn="ctr"/>
            <a:r>
              <a:rPr lang="en-US" sz="3200" dirty="0" smtClean="0">
                <a:solidFill>
                  <a:schemeClr val="tx1">
                    <a:lumMod val="75000"/>
                    <a:lumOff val="25000"/>
                  </a:schemeClr>
                </a:solidFill>
                <a:latin typeface="+mn-lt"/>
              </a:rPr>
              <a:t>WHAT IS DOUBLE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837354"/>
          </a:xfrm>
        </p:spPr>
        <p:txBody>
          <a:bodyPr>
            <a:noAutofit/>
          </a:bodyPr>
          <a:lstStyle/>
          <a:p>
            <a:r>
              <a:rPr lang="en-US" sz="2000" dirty="0">
                <a:solidFill>
                  <a:srgbClr val="FF0000"/>
                </a:solidFill>
              </a:rPr>
              <a:t>Additive Trend</a:t>
            </a:r>
            <a:r>
              <a:rPr lang="en-US" sz="2000" dirty="0" smtClean="0"/>
              <a:t>: Double Exponential Smoothing with a linear trend.</a:t>
            </a:r>
          </a:p>
          <a:p>
            <a:r>
              <a:rPr lang="en-US" sz="2000" dirty="0">
                <a:solidFill>
                  <a:srgbClr val="FF0000"/>
                </a:solidFill>
              </a:rPr>
              <a:t>Multiplicative Trend</a:t>
            </a:r>
            <a:r>
              <a:rPr lang="en-US" sz="2000" b="1" dirty="0" smtClean="0"/>
              <a:t>: </a:t>
            </a:r>
            <a:r>
              <a:rPr lang="en-US" sz="2000" dirty="0" smtClean="0"/>
              <a:t>Double </a:t>
            </a:r>
            <a:r>
              <a:rPr lang="en-US" sz="2000" b="1" dirty="0" smtClean="0"/>
              <a:t> </a:t>
            </a:r>
            <a:r>
              <a:rPr lang="en-US" sz="2000" dirty="0" smtClean="0"/>
              <a:t>Exponential Smoothing with an exponential trend.</a:t>
            </a:r>
          </a:p>
          <a:p>
            <a:pPr marL="0" indent="0">
              <a:buNone/>
            </a:pPr>
            <a:endParaRPr lang="en-US" sz="2000" dirty="0" smtClean="0"/>
          </a:p>
          <a:p>
            <a:r>
              <a:rPr lang="en-US" sz="2000" b="1" dirty="0" smtClean="0"/>
              <a:t>Hyperparameteres:</a:t>
            </a:r>
          </a:p>
          <a:p>
            <a:r>
              <a:rPr lang="en-US" sz="2000" dirty="0">
                <a:solidFill>
                  <a:srgbClr val="FF0000"/>
                </a:solidFill>
              </a:rPr>
              <a:t>Alpha</a:t>
            </a:r>
            <a:r>
              <a:rPr lang="en-US" sz="2000" b="1" dirty="0" smtClean="0"/>
              <a:t>: </a:t>
            </a:r>
            <a:r>
              <a:rPr lang="en-US" sz="2000" dirty="0" smtClean="0"/>
              <a:t>Smoothing factor for the level.</a:t>
            </a:r>
          </a:p>
          <a:p>
            <a:r>
              <a:rPr lang="en-US" sz="2000" dirty="0">
                <a:solidFill>
                  <a:srgbClr val="FF0000"/>
                </a:solidFill>
              </a:rPr>
              <a:t>Beta</a:t>
            </a:r>
            <a:r>
              <a:rPr lang="en-US" sz="2000" b="1" dirty="0" smtClean="0"/>
              <a:t>: </a:t>
            </a:r>
            <a:r>
              <a:rPr lang="en-US" sz="2000" dirty="0" smtClean="0"/>
              <a:t>Smoothing factor for the trend.</a:t>
            </a:r>
          </a:p>
          <a:p>
            <a:r>
              <a:rPr lang="en-US" sz="2000" dirty="0">
                <a:solidFill>
                  <a:srgbClr val="FF0000"/>
                </a:solidFill>
              </a:rPr>
              <a:t>Trend Type</a:t>
            </a:r>
            <a:r>
              <a:rPr lang="en-US" sz="2000" b="1" dirty="0" smtClean="0"/>
              <a:t>: </a:t>
            </a:r>
            <a:r>
              <a:rPr lang="en-US" sz="2000" dirty="0" smtClean="0"/>
              <a:t>Additive or multiplicative.</a:t>
            </a:r>
          </a:p>
          <a:p>
            <a:r>
              <a:rPr lang="en-US" sz="2000" dirty="0">
                <a:solidFill>
                  <a:srgbClr val="FF0000"/>
                </a:solidFill>
              </a:rPr>
              <a:t>Dampen Type</a:t>
            </a:r>
            <a:r>
              <a:rPr lang="en-US" sz="2000" b="1" dirty="0" smtClean="0"/>
              <a:t>:  </a:t>
            </a:r>
            <a:r>
              <a:rPr lang="en-US" sz="2000" dirty="0" smtClean="0"/>
              <a:t>Additive or Multiplicative.</a:t>
            </a:r>
          </a:p>
          <a:p>
            <a:r>
              <a:rPr lang="en-US" sz="2000" dirty="0">
                <a:solidFill>
                  <a:srgbClr val="FF0000"/>
                </a:solidFill>
              </a:rPr>
              <a:t>Phi</a:t>
            </a:r>
            <a:r>
              <a:rPr lang="en-US" sz="2000" b="1" dirty="0" smtClean="0"/>
              <a:t>: </a:t>
            </a:r>
            <a:r>
              <a:rPr lang="en-US" sz="2000" dirty="0" smtClean="0"/>
              <a:t>Damping coefficient.</a:t>
            </a:r>
            <a:endParaRPr lang="en-US" sz="20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6264814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61646"/>
            <a:ext cx="9044887" cy="829042"/>
          </a:xfrm>
        </p:spPr>
        <p:txBody>
          <a:bodyPr>
            <a:normAutofit fontScale="90000"/>
          </a:bodyPr>
          <a:lstStyle/>
          <a:p>
            <a:pPr algn="ctr"/>
            <a:r>
              <a:rPr lang="en-US" sz="4000" dirty="0" smtClean="0">
                <a:solidFill>
                  <a:schemeClr val="tx1">
                    <a:lumMod val="75000"/>
                    <a:lumOff val="25000"/>
                  </a:schemeClr>
                </a:solidFill>
                <a:latin typeface="+mn-lt"/>
              </a:rPr>
              <a:t>WHAT IS TRIPLE </a:t>
            </a:r>
            <a:r>
              <a:rPr lang="en-US" sz="4000" dirty="0" smtClean="0">
                <a:solidFill>
                  <a:schemeClr val="tx1">
                    <a:lumMod val="75000"/>
                    <a:lumOff val="25000"/>
                  </a:schemeClr>
                </a:solidFill>
                <a:latin typeface="+mn-lt"/>
              </a:rPr>
              <a:t>EXPONENTIAL SMOOTHING </a:t>
            </a:r>
            <a:r>
              <a:rPr lang="en-US" sz="4000" dirty="0" smtClean="0">
                <a:solidFill>
                  <a:schemeClr val="tx1">
                    <a:lumMod val="75000"/>
                    <a:lumOff val="25000"/>
                  </a:schemeClr>
                </a:solidFill>
                <a:latin typeface="+mn-lt"/>
              </a:rPr>
              <a:t>?</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898899"/>
          </a:xfrm>
        </p:spPr>
        <p:txBody>
          <a:bodyPr>
            <a:noAutofit/>
          </a:bodyPr>
          <a:lstStyle/>
          <a:p>
            <a:r>
              <a:rPr lang="en-US" sz="2400" dirty="0" smtClean="0"/>
              <a:t>Triple Exponential Smoothing is an extension of Exponential Smoothing that explicitly adds support for seasonality to the univariate time series.</a:t>
            </a:r>
          </a:p>
          <a:p>
            <a:r>
              <a:rPr lang="en-US" sz="2400" dirty="0" smtClean="0"/>
              <a:t>This method is something called Holt-Winter Exponential Smoothing, named for two contributors to the method: Charles Holt and Peter Winters.</a:t>
            </a:r>
          </a:p>
          <a:p>
            <a:r>
              <a:rPr lang="en-US" sz="2400" dirty="0" smtClean="0"/>
              <a:t>In Additional to the alpha and beta smoothing factor, a </a:t>
            </a:r>
            <a:r>
              <a:rPr lang="en-US" sz="2400" dirty="0" smtClean="0"/>
              <a:t>new </a:t>
            </a:r>
            <a:r>
              <a:rPr lang="en-US" sz="2400" dirty="0" smtClean="0"/>
              <a:t>parameter is added called gamma (g) that control the influence on the seasonal component.</a:t>
            </a:r>
          </a:p>
          <a:p>
            <a:endParaRPr lang="en-US" sz="2400" dirty="0" smtClean="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319508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6"/>
            <a:ext cx="9044887" cy="982412"/>
          </a:xfrm>
        </p:spPr>
        <p:txBody>
          <a:bodyPr>
            <a:normAutofit/>
          </a:bodyPr>
          <a:lstStyle/>
          <a:p>
            <a:pPr algn="ctr"/>
            <a:r>
              <a:rPr lang="en-US" sz="3200" dirty="0" smtClean="0">
                <a:solidFill>
                  <a:schemeClr val="tx1">
                    <a:lumMod val="75000"/>
                    <a:lumOff val="25000"/>
                  </a:schemeClr>
                </a:solidFill>
                <a:latin typeface="+mn-lt"/>
              </a:rPr>
              <a:t>WHAT IS TRIPLE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20253"/>
            <a:ext cx="9044887" cy="4585285"/>
          </a:xfrm>
        </p:spPr>
        <p:txBody>
          <a:bodyPr>
            <a:noAutofit/>
          </a:bodyPr>
          <a:lstStyle/>
          <a:p>
            <a:r>
              <a:rPr lang="en-US" sz="2000" dirty="0" smtClean="0">
                <a:solidFill>
                  <a:srgbClr val="FF0000"/>
                </a:solidFill>
              </a:rPr>
              <a:t>Additive Seasonality</a:t>
            </a:r>
            <a:r>
              <a:rPr lang="en-US" sz="2000" b="1" dirty="0" smtClean="0"/>
              <a:t>:</a:t>
            </a:r>
            <a:r>
              <a:rPr lang="en-US" sz="2000" dirty="0" smtClean="0"/>
              <a:t> Triple Exponential Smoothing with a linear seasonality.</a:t>
            </a:r>
          </a:p>
          <a:p>
            <a:r>
              <a:rPr lang="en-US" sz="2000" dirty="0" smtClean="0">
                <a:solidFill>
                  <a:srgbClr val="FF0000"/>
                </a:solidFill>
              </a:rPr>
              <a:t>Multiplicative Seasonality</a:t>
            </a:r>
            <a:r>
              <a:rPr lang="en-US" sz="2000" dirty="0" smtClean="0"/>
              <a:t>: Triple Exponential Smoothing with an exponential seasonality.</a:t>
            </a:r>
          </a:p>
          <a:p>
            <a:r>
              <a:rPr lang="en-US" sz="2000" b="1" dirty="0"/>
              <a:t>Hyperparameters:</a:t>
            </a:r>
          </a:p>
          <a:p>
            <a:r>
              <a:rPr lang="en-US" sz="2000" dirty="0" smtClean="0">
                <a:solidFill>
                  <a:srgbClr val="FF0000"/>
                </a:solidFill>
              </a:rPr>
              <a:t>Alpha</a:t>
            </a:r>
            <a:r>
              <a:rPr lang="en-US" sz="2000" dirty="0" smtClean="0"/>
              <a:t>: Smoothing factor for the level</a:t>
            </a:r>
          </a:p>
          <a:p>
            <a:r>
              <a:rPr lang="en-US" sz="2000" dirty="0">
                <a:solidFill>
                  <a:srgbClr val="FF0000"/>
                </a:solidFill>
              </a:rPr>
              <a:t>Beta</a:t>
            </a:r>
            <a:r>
              <a:rPr lang="en-US" sz="2000" dirty="0" smtClean="0"/>
              <a:t>: Smoothing factor for the trend</a:t>
            </a:r>
          </a:p>
          <a:p>
            <a:r>
              <a:rPr lang="en-US" sz="2000" dirty="0">
                <a:solidFill>
                  <a:srgbClr val="FF0000"/>
                </a:solidFill>
              </a:rPr>
              <a:t>Gamma</a:t>
            </a:r>
            <a:r>
              <a:rPr lang="en-US" sz="2000" dirty="0" smtClean="0"/>
              <a:t>: Smoothing factor for the seasonality.</a:t>
            </a:r>
          </a:p>
          <a:p>
            <a:r>
              <a:rPr lang="en-US" sz="2000" dirty="0">
                <a:solidFill>
                  <a:srgbClr val="FF0000"/>
                </a:solidFill>
              </a:rPr>
              <a:t>Trend</a:t>
            </a:r>
            <a:r>
              <a:rPr lang="en-US" sz="2000" dirty="0" smtClean="0"/>
              <a:t> Type: Additive or Multiplicative.</a:t>
            </a:r>
          </a:p>
          <a:p>
            <a:r>
              <a:rPr lang="en-US" sz="2000" dirty="0">
                <a:solidFill>
                  <a:srgbClr val="FF0000"/>
                </a:solidFill>
              </a:rPr>
              <a:t>Dampen</a:t>
            </a:r>
            <a:r>
              <a:rPr lang="en-US" sz="2000" dirty="0" smtClean="0"/>
              <a:t> Type: Additive or Multiplicative.</a:t>
            </a:r>
          </a:p>
          <a:p>
            <a:r>
              <a:rPr lang="en-US" sz="2000" dirty="0">
                <a:solidFill>
                  <a:srgbClr val="FF0000"/>
                </a:solidFill>
              </a:rPr>
              <a:t>Phi</a:t>
            </a:r>
            <a:r>
              <a:rPr lang="en-US" sz="2000" dirty="0" smtClean="0"/>
              <a:t>: Damping coefficient.</a:t>
            </a:r>
          </a:p>
          <a:p>
            <a:r>
              <a:rPr lang="en-US" sz="2000" dirty="0">
                <a:solidFill>
                  <a:srgbClr val="FF0000"/>
                </a:solidFill>
              </a:rPr>
              <a:t>Seasonality</a:t>
            </a:r>
            <a:r>
              <a:rPr lang="en-US" sz="2000" dirty="0" smtClean="0"/>
              <a:t> Type: Additive or Multiplicative.</a:t>
            </a:r>
          </a:p>
          <a:p>
            <a:r>
              <a:rPr lang="en-US" sz="2000" dirty="0">
                <a:solidFill>
                  <a:srgbClr val="FF0000"/>
                </a:solidFill>
              </a:rPr>
              <a:t>Period</a:t>
            </a:r>
            <a:r>
              <a:rPr lang="en-US" sz="2000" dirty="0" smtClean="0"/>
              <a:t>: Time steps in seasonal period.</a:t>
            </a:r>
            <a:endParaRPr lang="en-US" sz="20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500735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rPr>
              <a:t>LAGGING </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11687621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96815"/>
            <a:ext cx="9044887" cy="793873"/>
          </a:xfrm>
        </p:spPr>
        <p:txBody>
          <a:bodyPr>
            <a:normAutofit/>
          </a:bodyPr>
          <a:lstStyle/>
          <a:p>
            <a:pPr algn="ctr"/>
            <a:r>
              <a:rPr lang="en-US" sz="4000" dirty="0" smtClean="0">
                <a:solidFill>
                  <a:schemeClr val="tx1">
                    <a:lumMod val="75000"/>
                    <a:lumOff val="25000"/>
                  </a:schemeClr>
                </a:solidFill>
                <a:latin typeface="+mn-lt"/>
              </a:rPr>
              <a:t>WHAT IS LAGGING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2149231"/>
          </a:xfrm>
        </p:spPr>
        <p:txBody>
          <a:bodyPr>
            <a:noAutofit/>
          </a:bodyPr>
          <a:lstStyle/>
          <a:p>
            <a:r>
              <a:rPr lang="en-US" sz="2400" dirty="0"/>
              <a:t>Sometimes, the impact of a predictor which is included in a regression model will not be simple and immediate. </a:t>
            </a:r>
            <a:endParaRPr lang="en-US" sz="2400" dirty="0" smtClean="0"/>
          </a:p>
          <a:p>
            <a:r>
              <a:rPr lang="en-US" sz="2400" dirty="0"/>
              <a:t>In these situations, we need to allow for lagged effects of the predictor. Suppose that we have only one predictor in our model. Then a model which allows for lagged effects can be written </a:t>
            </a:r>
            <a:r>
              <a:rPr lang="en-US" sz="2400" dirty="0" smtClean="0"/>
              <a:t>as</a:t>
            </a:r>
          </a:p>
        </p:txBody>
      </p:sp>
      <p:pic>
        <p:nvPicPr>
          <p:cNvPr id="6" name="Picture 5"/>
          <p:cNvPicPr>
            <a:picLocks noChangeAspect="1"/>
          </p:cNvPicPr>
          <p:nvPr/>
        </p:nvPicPr>
        <p:blipFill>
          <a:blip r:embed="rId2"/>
          <a:stretch>
            <a:fillRect/>
          </a:stretch>
        </p:blipFill>
        <p:spPr>
          <a:xfrm>
            <a:off x="962718" y="4319343"/>
            <a:ext cx="8744098" cy="1428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8918326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latin typeface="+mn-lt"/>
              </a:rPr>
              <a:t>CORRELATION AND AUTO - CORRELATION</a:t>
            </a:r>
            <a:endParaRPr lang="en-US" sz="40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187715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b="1" u="sng" dirty="0" smtClean="0">
                <a:solidFill>
                  <a:schemeClr val="tx1">
                    <a:lumMod val="75000"/>
                    <a:lumOff val="25000"/>
                  </a:schemeClr>
                </a:solidFill>
              </a:rPr>
              <a:t>WHAT IS TIME SERIES FORECASTING</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7171753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WHAT IS CORRELATION AND AUTO – CORRELATION ?</a:t>
            </a:r>
            <a:endParaRPr lang="en-US" sz="28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1"/>
            <a:ext cx="9044887" cy="3582376"/>
          </a:xfrm>
        </p:spPr>
        <p:txBody>
          <a:bodyPr>
            <a:noAutofit/>
          </a:bodyPr>
          <a:lstStyle/>
          <a:p>
            <a:r>
              <a:rPr lang="en-US" sz="2400" dirty="0"/>
              <a:t>Just as correlation measures the extent of a linear relationship between two variables, autocorrelation measures the linear relationship between </a:t>
            </a:r>
            <a:r>
              <a:rPr lang="en-US" sz="2400" i="1" dirty="0"/>
              <a:t>lagged values</a:t>
            </a:r>
            <a:r>
              <a:rPr lang="en-US" sz="2400" dirty="0"/>
              <a:t> of a time series</a:t>
            </a:r>
            <a:r>
              <a:rPr lang="en-US" sz="2400" dirty="0" smtClean="0"/>
              <a:t>.</a:t>
            </a:r>
          </a:p>
          <a:p>
            <a:r>
              <a:rPr lang="en-US" sz="2400" dirty="0"/>
              <a:t>There are several autocorrelation </a:t>
            </a:r>
            <a:r>
              <a:rPr lang="en-US" sz="2400" dirty="0" smtClean="0"/>
              <a:t>coefficients, corresponding </a:t>
            </a:r>
            <a:r>
              <a:rPr lang="en-US" sz="2400" dirty="0"/>
              <a:t>to each panel in the lag plot</a:t>
            </a:r>
            <a:r>
              <a:rPr lang="en-US" sz="2400" dirty="0" smtClean="0"/>
              <a:t>.</a:t>
            </a:r>
          </a:p>
          <a:p>
            <a:r>
              <a:rPr lang="en-US" sz="2400" dirty="0" smtClean="0"/>
              <a:t> </a:t>
            </a:r>
            <a:r>
              <a:rPr lang="en-US" sz="2400" dirty="0"/>
              <a:t>For </a:t>
            </a:r>
            <a:r>
              <a:rPr lang="en-US" sz="2400" dirty="0" smtClean="0"/>
              <a:t>example:-</a:t>
            </a:r>
          </a:p>
          <a:p>
            <a:r>
              <a:rPr lang="en-US" sz="2400" dirty="0" smtClean="0"/>
              <a:t>r1r1</a:t>
            </a:r>
            <a:r>
              <a:rPr lang="en-US" sz="2400" dirty="0"/>
              <a:t> measures the relationship between ytyt and yt−1yt−</a:t>
            </a:r>
            <a:r>
              <a:rPr lang="en-US" sz="2400" dirty="0" smtClean="0"/>
              <a:t>1</a:t>
            </a:r>
          </a:p>
          <a:p>
            <a:r>
              <a:rPr lang="en-US" sz="2400" dirty="0" smtClean="0"/>
              <a:t>r2r2</a:t>
            </a:r>
            <a:r>
              <a:rPr lang="en-US" sz="2400" dirty="0"/>
              <a:t> measures the relationship between ytyt and yt−2yt−2, and so on</a:t>
            </a:r>
            <a:r>
              <a:rPr lang="en-US" sz="2400" dirty="0" smtClean="0"/>
              <a:t>.</a:t>
            </a:r>
          </a:p>
          <a:p>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7141373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52854"/>
            <a:ext cx="9044887" cy="837834"/>
          </a:xfrm>
        </p:spPr>
        <p:txBody>
          <a:bodyPr>
            <a:normAutofit fontScale="90000"/>
          </a:bodyPr>
          <a:lstStyle/>
          <a:p>
            <a:pPr algn="ctr"/>
            <a:r>
              <a:rPr lang="en-US" sz="3200" dirty="0" smtClean="0">
                <a:solidFill>
                  <a:schemeClr val="tx1">
                    <a:lumMod val="75000"/>
                    <a:lumOff val="25000"/>
                  </a:schemeClr>
                </a:solidFill>
                <a:latin typeface="+mn-lt"/>
              </a:rPr>
              <a:t>FORMULA OF CORRELATION AND AUTO-CORRELATION</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p:cNvPicPr>
            <a:picLocks noGrp="1" noChangeAspect="1"/>
          </p:cNvPicPr>
          <p:nvPr>
            <p:ph sz="quarter" idx="13"/>
          </p:nvPr>
        </p:nvPicPr>
        <p:blipFill>
          <a:blip r:embed="rId2"/>
          <a:stretch>
            <a:fillRect/>
          </a:stretch>
        </p:blipFill>
        <p:spPr>
          <a:xfrm>
            <a:off x="1449876" y="2444262"/>
            <a:ext cx="7505700" cy="32211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7735112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rPr>
              <a:t>HOLT WINTERS METHODS</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42497374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98358"/>
            <a:ext cx="9044887" cy="792330"/>
          </a:xfrm>
        </p:spPr>
        <p:txBody>
          <a:bodyPr>
            <a:normAutofit/>
          </a:bodyPr>
          <a:lstStyle/>
          <a:p>
            <a:pPr algn="ctr"/>
            <a:r>
              <a:rPr lang="en-US" sz="3600" dirty="0" smtClean="0">
                <a:solidFill>
                  <a:schemeClr val="tx1">
                    <a:lumMod val="75000"/>
                    <a:lumOff val="25000"/>
                  </a:schemeClr>
                </a:solidFill>
                <a:latin typeface="+mn-lt"/>
              </a:rPr>
              <a:t>WHAT IS HOLT WINTERS FORECASTING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60302"/>
            <a:ext cx="9044887" cy="4053636"/>
          </a:xfrm>
        </p:spPr>
        <p:txBody>
          <a:bodyPr>
            <a:noAutofit/>
          </a:bodyPr>
          <a:lstStyle/>
          <a:p>
            <a:r>
              <a:rPr lang="en-US" sz="2400" dirty="0" smtClean="0"/>
              <a:t>The Holt  Winter method – also known as triple exponential smoothing – is an incredibly popular and relatively simple methods for times series forecasting.</a:t>
            </a:r>
          </a:p>
          <a:p>
            <a:r>
              <a:rPr lang="en-US" sz="2400" dirty="0" smtClean="0"/>
              <a:t>This article will be a somewhat through introduction into the math and theory of the Holt-Winter methods, complete with a  python implementation from scratch.</a:t>
            </a:r>
          </a:p>
          <a:p>
            <a:r>
              <a:rPr lang="en-US" sz="2400" dirty="0"/>
              <a:t>A Holt-Winters model is defined by its three order parameters, alpha, beta, gamma. </a:t>
            </a:r>
            <a:endParaRPr lang="en-US" sz="2400" dirty="0" smtClean="0"/>
          </a:p>
          <a:p>
            <a:r>
              <a:rPr lang="en-US" sz="2400" dirty="0" smtClean="0"/>
              <a:t>Alpha </a:t>
            </a:r>
            <a:r>
              <a:rPr lang="en-US" sz="2400" dirty="0"/>
              <a:t>specifies the coefficient for the level smoothing</a:t>
            </a:r>
            <a:r>
              <a:rPr lang="en-US" sz="2400" dirty="0" smtClean="0"/>
              <a:t>.</a:t>
            </a:r>
          </a:p>
          <a:p>
            <a:r>
              <a:rPr lang="en-US" sz="2400" dirty="0" smtClean="0"/>
              <a:t>Beta </a:t>
            </a:r>
            <a:r>
              <a:rPr lang="en-US" sz="2400" dirty="0"/>
              <a:t>specifies the coefficient for the trend smoothing.</a:t>
            </a:r>
            <a:endParaRPr lang="en-US" sz="2400" dirty="0" smtClean="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5862742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HOLT WINTERS FORECASTING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026" name="Picture 2" descr="https://miro.medium.com/max/2000/1*p9Ke08FdkFC4v6p8zFi03w.png"/>
          <p:cNvPicPr>
            <a:picLocks noGrp="1" noChangeAspect="1" noChangeArrowheads="1"/>
          </p:cNvPicPr>
          <p:nvPr>
            <p:ph sz="quarter" idx="13"/>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40877" y="1930400"/>
            <a:ext cx="6840220"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6990493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WHAT IS HOLT – WINTERS METHODS?</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716658"/>
            <a:ext cx="9044887" cy="4201064"/>
          </a:xfrm>
        </p:spPr>
        <p:txBody>
          <a:bodyPr>
            <a:noAutofit/>
          </a:bodyPr>
          <a:lstStyle/>
          <a:p>
            <a:r>
              <a:rPr lang="en-US" sz="2400" dirty="0"/>
              <a:t>Holt (1957) and Winters (1960) extended Holt’s method to capture seasonality</a:t>
            </a:r>
            <a:r>
              <a:rPr lang="en-US" sz="2400" dirty="0" smtClean="0"/>
              <a:t>.</a:t>
            </a:r>
          </a:p>
          <a:p>
            <a:r>
              <a:rPr lang="en-US" sz="2400" dirty="0" smtClean="0"/>
              <a:t>Charles Holt and Peter Winter’s is one of the oldest time series analysis techniques which takes into account the trend and seasonality while doing the forecasting. </a:t>
            </a:r>
            <a:endParaRPr lang="en-US" sz="2400" dirty="0"/>
          </a:p>
          <a:p>
            <a:r>
              <a:rPr lang="en-US" sz="2400" dirty="0"/>
              <a:t>The Holt-Winters seasonal method comprises the forecast equation and three smoothing equations — one for the level ℓt, one for the trend bt  , and one for the seasonal component st , with corresponding smoothing parameters </a:t>
            </a:r>
            <a:r>
              <a:rPr lang="el-GR" sz="2400" dirty="0"/>
              <a:t>α,β∗ </a:t>
            </a:r>
            <a:r>
              <a:rPr lang="en-US" sz="2400" dirty="0"/>
              <a:t>and </a:t>
            </a:r>
            <a:r>
              <a:rPr lang="el-GR" sz="2400" dirty="0"/>
              <a:t>γ</a:t>
            </a:r>
            <a:r>
              <a:rPr lang="el-GR" sz="2400" dirty="0" smtClean="0"/>
              <a:t>.</a:t>
            </a:r>
            <a:endParaRPr lang="en-US" sz="2400" dirty="0" smtClean="0"/>
          </a:p>
          <a:p>
            <a:r>
              <a:rPr lang="en-US" sz="2400" dirty="0" smtClean="0"/>
              <a:t>The three aspects are 3 types of exponential smoothing and hence the hold winter’s method is also known as triple exponential smoothing.</a:t>
            </a:r>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0475126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IS HOLT – WINTERS METHODS?</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526875"/>
            <a:ext cx="9044887" cy="4293633"/>
          </a:xfrm>
        </p:spPr>
        <p:txBody>
          <a:bodyPr>
            <a:noAutofit/>
          </a:bodyPr>
          <a:lstStyle/>
          <a:p>
            <a:pPr marL="514350" indent="-514350">
              <a:buFont typeface="+mj-lt"/>
              <a:buAutoNum type="arabicPeriod"/>
            </a:pPr>
            <a:r>
              <a:rPr lang="en-US" sz="2000" b="1" dirty="0" smtClean="0">
                <a:solidFill>
                  <a:srgbClr val="FF0000"/>
                </a:solidFill>
              </a:rPr>
              <a:t>Simple Exponential Smoothing (SES)</a:t>
            </a:r>
            <a:r>
              <a:rPr lang="en-US" sz="2000" b="1" dirty="0">
                <a:solidFill>
                  <a:srgbClr val="FF0000"/>
                </a:solidFill>
              </a:rPr>
              <a:t>:-</a:t>
            </a:r>
            <a:r>
              <a:rPr lang="en-US" sz="2000" dirty="0">
                <a:solidFill>
                  <a:srgbClr val="FF0000"/>
                </a:solidFill>
              </a:rPr>
              <a:t> </a:t>
            </a:r>
            <a:r>
              <a:rPr lang="en-US" sz="2000" dirty="0" smtClean="0"/>
              <a:t>Simple exponential smoothing assumes that the time series has no change in level. Thus, it can not be used with series that contain trend, seasonality, or both.</a:t>
            </a:r>
          </a:p>
          <a:p>
            <a:pPr marL="514350" indent="-514350">
              <a:buFont typeface="+mj-lt"/>
              <a:buAutoNum type="arabicPeriod"/>
            </a:pPr>
            <a:r>
              <a:rPr lang="en-US" sz="2000" b="1" dirty="0" smtClean="0">
                <a:solidFill>
                  <a:srgbClr val="FF0000"/>
                </a:solidFill>
              </a:rPr>
              <a:t>Holt’s Exponential Smoothing (HES):- </a:t>
            </a:r>
            <a:r>
              <a:rPr lang="en-US" sz="2000" dirty="0" smtClean="0"/>
              <a:t>Holt’s exponential smoothing is one step above simple exponential smoothing, as it allows the time series data to have a trend component. Holt’s exponential smoothing is still incapable of cope with seasonal data.</a:t>
            </a:r>
          </a:p>
          <a:p>
            <a:pPr marL="514350" indent="-514350">
              <a:buFont typeface="+mj-lt"/>
              <a:buAutoNum type="arabicPeriod"/>
            </a:pPr>
            <a:r>
              <a:rPr lang="en-US" sz="2000" b="1" dirty="0">
                <a:solidFill>
                  <a:srgbClr val="FF0000"/>
                </a:solidFill>
              </a:rPr>
              <a:t>Winter’s Exponential Smoothing  (WES):-</a:t>
            </a:r>
            <a:r>
              <a:rPr lang="en-US" sz="2000" b="1" dirty="0" smtClean="0"/>
              <a:t> </a:t>
            </a:r>
            <a:r>
              <a:rPr lang="en-US" sz="2000" dirty="0" smtClean="0"/>
              <a:t>Winter’s exponential smoothing is an extension to Holt’s exponential smoothing that finally allows for the inclusion of seasonality. Winter’s exponential smoothing is what is referred to as the Holt-winter methods.</a:t>
            </a:r>
            <a:endParaRPr lang="en-US" sz="20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573275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31652"/>
            <a:ext cx="9044887" cy="395763"/>
          </a:xfrm>
        </p:spPr>
        <p:txBody>
          <a:bodyPr>
            <a:normAutofit fontScale="90000"/>
          </a:bodyPr>
          <a:lstStyle/>
          <a:p>
            <a:pPr algn="ctr"/>
            <a:r>
              <a:rPr lang="en-US" sz="3200" dirty="0" smtClean="0">
                <a:solidFill>
                  <a:schemeClr val="tx1">
                    <a:lumMod val="75000"/>
                    <a:lumOff val="25000"/>
                  </a:schemeClr>
                </a:solidFill>
                <a:latin typeface="+mn-lt"/>
              </a:rPr>
              <a:t>WHAT IS SIMPLE EXPONENTIAL SMOOTHING ?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564323"/>
            <a:ext cx="9044887" cy="1025369"/>
          </a:xfrm>
        </p:spPr>
        <p:txBody>
          <a:bodyPr>
            <a:normAutofit/>
          </a:bodyPr>
          <a:lstStyle/>
          <a:p>
            <a:r>
              <a:rPr lang="en-US" sz="2000" dirty="0" smtClean="0"/>
              <a:t>The Simple Exponential smoothing method does not take into account any trend or seasonality. Rather, it assumes that the time series data only has a level, L.</a:t>
            </a:r>
            <a:endParaRPr lang="en-US" sz="2000" dirty="0"/>
          </a:p>
        </p:txBody>
      </p:sp>
      <p:sp>
        <p:nvSpPr>
          <p:cNvPr id="6" name="TextBox 5"/>
          <p:cNvSpPr txBox="1"/>
          <p:nvPr/>
        </p:nvSpPr>
        <p:spPr>
          <a:xfrm>
            <a:off x="2091644" y="2483658"/>
            <a:ext cx="5694948" cy="492443"/>
          </a:xfrm>
          <a:prstGeom prst="rect">
            <a:avLst/>
          </a:prstGeom>
          <a:noFill/>
        </p:spPr>
        <p:txBody>
          <a:bodyPr wrap="square" rtlCol="0">
            <a:spAutoFit/>
          </a:bodyPr>
          <a:lstStyle/>
          <a:p>
            <a:pPr algn="ctr"/>
            <a:r>
              <a:rPr lang="en-US" sz="2600" b="1" dirty="0">
                <a:solidFill>
                  <a:srgbClr val="FF0000"/>
                </a:solidFill>
              </a:rPr>
              <a:t>UPDATE EQUATION</a:t>
            </a:r>
          </a:p>
        </p:txBody>
      </p:sp>
      <p:sp>
        <p:nvSpPr>
          <p:cNvPr id="7" name="TextBox 6"/>
          <p:cNvSpPr txBox="1"/>
          <p:nvPr/>
        </p:nvSpPr>
        <p:spPr>
          <a:xfrm>
            <a:off x="2079164" y="3011372"/>
            <a:ext cx="6511205" cy="400110"/>
          </a:xfrm>
          <a:prstGeom prst="rect">
            <a:avLst/>
          </a:prstGeom>
          <a:noFill/>
        </p:spPr>
        <p:txBody>
          <a:bodyPr wrap="none" rtlCol="0">
            <a:spAutoFit/>
          </a:bodyPr>
          <a:lstStyle/>
          <a:p>
            <a:pPr algn="ctr"/>
            <a:r>
              <a:rPr lang="en-US" sz="2000" dirty="0" smtClean="0"/>
              <a:t>We can define the simple exponential smoothing method as:</a:t>
            </a:r>
            <a:endParaRPr lang="en-US" sz="2000" dirty="0"/>
          </a:p>
        </p:txBody>
      </p:sp>
      <p:pic>
        <p:nvPicPr>
          <p:cNvPr id="8" name="Picture 7"/>
          <p:cNvPicPr>
            <a:picLocks noChangeAspect="1"/>
          </p:cNvPicPr>
          <p:nvPr/>
        </p:nvPicPr>
        <p:blipFill>
          <a:blip r:embed="rId2"/>
          <a:stretch>
            <a:fillRect/>
          </a:stretch>
        </p:blipFill>
        <p:spPr>
          <a:xfrm>
            <a:off x="1031631" y="3723251"/>
            <a:ext cx="8458200" cy="24137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5628172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1153124"/>
          </a:xfrm>
        </p:spPr>
        <p:txBody>
          <a:bodyPr>
            <a:normAutofit/>
          </a:bodyPr>
          <a:lstStyle/>
          <a:p>
            <a:pPr algn="ctr"/>
            <a:r>
              <a:rPr lang="en-US" sz="2800" dirty="0" smtClean="0">
                <a:solidFill>
                  <a:schemeClr val="tx1">
                    <a:lumMod val="75000"/>
                    <a:lumOff val="25000"/>
                  </a:schemeClr>
                </a:solidFill>
                <a:latin typeface="+mn-lt"/>
              </a:rPr>
              <a:t>WHAT IS SIMPLE EXPONENTIAL SMOOTHING ? </a:t>
            </a:r>
            <a:endParaRPr lang="en-US" sz="28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315077"/>
            <a:ext cx="9044887" cy="1773180"/>
          </a:xfrm>
        </p:spPr>
        <p:txBody>
          <a:bodyPr>
            <a:normAutofit/>
          </a:bodyPr>
          <a:lstStyle/>
          <a:p>
            <a:r>
              <a:rPr lang="en-US" sz="2000" dirty="0" smtClean="0"/>
              <a:t>This equation is known as the level update equation, as it updates the level of the current time step bases on the previous level estimate. The equation is therefore recursive, since every level estimate must be computed using every estimate before it.</a:t>
            </a:r>
            <a:endParaRPr lang="en-US" sz="2000" dirty="0"/>
          </a:p>
        </p:txBody>
      </p:sp>
      <p:pic>
        <p:nvPicPr>
          <p:cNvPr id="6" name="Picture 5"/>
          <p:cNvPicPr>
            <a:picLocks noChangeAspect="1"/>
          </p:cNvPicPr>
          <p:nvPr/>
        </p:nvPicPr>
        <p:blipFill>
          <a:blip r:embed="rId2"/>
          <a:stretch>
            <a:fillRect/>
          </a:stretch>
        </p:blipFill>
        <p:spPr>
          <a:xfrm>
            <a:off x="1196790" y="3204037"/>
            <a:ext cx="8305800" cy="2411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7917545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28744"/>
            <a:ext cx="9044887" cy="863172"/>
          </a:xfrm>
        </p:spPr>
        <p:txBody>
          <a:bodyPr>
            <a:noAutofit/>
          </a:bodyPr>
          <a:lstStyle/>
          <a:p>
            <a:pPr algn="ctr"/>
            <a:r>
              <a:rPr lang="en-US" sz="2800" dirty="0" smtClean="0">
                <a:solidFill>
                  <a:schemeClr val="tx1">
                    <a:lumMod val="75000"/>
                    <a:lumOff val="25000"/>
                  </a:schemeClr>
                </a:solidFill>
                <a:latin typeface="+mn-lt"/>
              </a:rPr>
              <a:t>IMPLEMENTATION OF SIMPLE EXPONENTIAL SMOOTHING </a:t>
            </a:r>
            <a:endParaRPr lang="en-US" sz="28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794294"/>
            <a:ext cx="9044887" cy="1458861"/>
          </a:xfrm>
        </p:spPr>
        <p:txBody>
          <a:bodyPr>
            <a:normAutofit/>
          </a:bodyPr>
          <a:lstStyle/>
          <a:p>
            <a:r>
              <a:rPr lang="en-US" sz="2000" dirty="0" smtClean="0"/>
              <a:t>We will implementation simple exponential smoothing in python, and see some examples.</a:t>
            </a:r>
          </a:p>
          <a:p>
            <a:r>
              <a:rPr lang="en-US" sz="2000" dirty="0" smtClean="0"/>
              <a:t>Recalling the equation, simple exponential smoothing can be implemented as:</a:t>
            </a:r>
            <a:endParaRPr lang="en-US" sz="2000" dirty="0"/>
          </a:p>
        </p:txBody>
      </p:sp>
      <p:sp>
        <p:nvSpPr>
          <p:cNvPr id="6" name="TextBox 5"/>
          <p:cNvSpPr txBox="1"/>
          <p:nvPr/>
        </p:nvSpPr>
        <p:spPr>
          <a:xfrm>
            <a:off x="1153932" y="3700731"/>
            <a:ext cx="8413422" cy="163121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smtClean="0"/>
              <a:t>From typing import List</a:t>
            </a:r>
          </a:p>
          <a:p>
            <a:r>
              <a:rPr lang="en-US" sz="2000" dirty="0" smtClean="0"/>
              <a:t>def simple_es(series: List, alpha:float) -&gt; float:</a:t>
            </a:r>
          </a:p>
          <a:p>
            <a:r>
              <a:rPr lang="en-US" sz="2000" dirty="0" smtClean="0"/>
              <a:t>	if len(series) &lt;2:</a:t>
            </a:r>
          </a:p>
          <a:p>
            <a:r>
              <a:rPr lang="en-US" sz="2000" dirty="0" smtClean="0"/>
              <a:t>		return series[0]</a:t>
            </a:r>
          </a:p>
          <a:p>
            <a:r>
              <a:rPr lang="en-US" sz="2000" dirty="0"/>
              <a:t>	</a:t>
            </a:r>
            <a:r>
              <a:rPr lang="en-US" sz="2000" dirty="0" smtClean="0"/>
              <a:t>return (alpha*series[-1]) + ((1 - alpha) * ses(series[: -1],alpha) )</a:t>
            </a:r>
            <a:endParaRPr lang="en-US" sz="2000" dirty="0"/>
          </a:p>
        </p:txBody>
      </p:sp>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665723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12324" y="629728"/>
            <a:ext cx="9044887" cy="838587"/>
          </a:xfrm>
        </p:spPr>
        <p:txBody>
          <a:bodyPr>
            <a:normAutofit/>
          </a:bodyPr>
          <a:lstStyle/>
          <a:p>
            <a:pPr algn="ctr"/>
            <a:r>
              <a:rPr lang="en-US" sz="3600" dirty="0" smtClean="0">
                <a:solidFill>
                  <a:schemeClr val="tx1">
                    <a:lumMod val="75000"/>
                    <a:lumOff val="25000"/>
                  </a:schemeClr>
                </a:solidFill>
              </a:rPr>
              <a:t>WHAT IS TIME SERIES FORECASTING ?</a:t>
            </a:r>
            <a:endParaRPr lang="en-US" sz="36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pPr lvl="0"/>
            <a:fld id="{2E49A3BE-8DBC-4553-BBD8-398DC5C4FD3A}" type="slidenum">
              <a:rPr lang="en-IN" noProof="0" smtClean="0"/>
              <a:pPr lvl="0"/>
              <a:t>6</a:t>
            </a:fld>
            <a:endParaRPr lang="en-IN" noProof="0" dirty="0"/>
          </a:p>
        </p:txBody>
      </p:sp>
      <p:sp>
        <p:nvSpPr>
          <p:cNvPr id="11" name="Content Placeholder 10"/>
          <p:cNvSpPr>
            <a:spLocks noGrp="1"/>
          </p:cNvSpPr>
          <p:nvPr>
            <p:ph sz="quarter" idx="13"/>
          </p:nvPr>
        </p:nvSpPr>
        <p:spPr>
          <a:xfrm>
            <a:off x="838200" y="1423358"/>
            <a:ext cx="9044887" cy="4827973"/>
          </a:xfrm>
        </p:spPr>
        <p:txBody>
          <a:bodyPr>
            <a:noAutofit/>
          </a:bodyPr>
          <a:lstStyle/>
          <a:p>
            <a:r>
              <a:rPr lang="en-US" sz="2000" dirty="0" smtClean="0"/>
              <a:t>Time series forecasting is a techniques for the prediction of events through a sequence of time. </a:t>
            </a:r>
          </a:p>
          <a:p>
            <a:r>
              <a:rPr lang="en-US" sz="2000" dirty="0" smtClean="0"/>
              <a:t>The techniques predict future events by analyzing the trends of the past, on the assumption that future trends will hold similar to historical trends.</a:t>
            </a:r>
          </a:p>
          <a:p>
            <a:r>
              <a:rPr lang="en-US" sz="2000" dirty="0" smtClean="0"/>
              <a:t>“The </a:t>
            </a:r>
            <a:r>
              <a:rPr lang="en-US" sz="2000" dirty="0"/>
              <a:t>purpose of time series analysis is generally twofold: to understand or model the stochastic mechanisms that gives rise to an observed series and to predict or forecast the future values of a series based on the history of that </a:t>
            </a:r>
            <a:r>
              <a:rPr lang="en-US" sz="2000" dirty="0" smtClean="0"/>
              <a:t>series.”</a:t>
            </a:r>
          </a:p>
          <a:p>
            <a:endParaRPr lang="en-US" sz="2000" dirty="0" smtClean="0"/>
          </a:p>
          <a:p>
            <a:endParaRPr lang="en-US" sz="2000" dirty="0" smtClean="0"/>
          </a:p>
          <a:p>
            <a:endParaRPr lang="en-US" sz="2000" dirty="0" smtClean="0"/>
          </a:p>
          <a:p>
            <a:endParaRPr lang="en-US" sz="2000" dirty="0" smtClean="0"/>
          </a:p>
          <a:p>
            <a:endParaRPr lang="en-US" sz="2000" dirty="0"/>
          </a:p>
        </p:txBody>
      </p:sp>
      <p:sp>
        <p:nvSpPr>
          <p:cNvPr id="5" name="Footer Placeholder 2"/>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7" name="Content Placeholder 5" descr="time_series.jpeg"/>
          <p:cNvPicPr>
            <a:picLocks noChangeAspect="1"/>
          </p:cNvPicPr>
          <p:nvPr/>
        </p:nvPicPr>
        <p:blipFill>
          <a:blip r:embed="rId3"/>
          <a:stretch>
            <a:fillRect/>
          </a:stretch>
        </p:blipFill>
        <p:spPr>
          <a:xfrm>
            <a:off x="2756358" y="4088920"/>
            <a:ext cx="5209259" cy="2340893"/>
          </a:xfrm>
          <a:prstGeom prst="rect">
            <a:avLst/>
          </a:prstGeom>
        </p:spPr>
      </p:pic>
    </p:spTree>
    <p:extLst>
      <p:ext uri="{BB962C8B-B14F-4D97-AF65-F5344CB8AC3E}">
        <p14:creationId xmlns="" xmlns:p14="http://schemas.microsoft.com/office/powerpoint/2010/main" val="31401500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30442"/>
            <a:ext cx="9044887" cy="760246"/>
          </a:xfrm>
        </p:spPr>
        <p:txBody>
          <a:bodyPr>
            <a:normAutofit/>
          </a:bodyPr>
          <a:lstStyle/>
          <a:p>
            <a:pPr algn="ctr"/>
            <a:r>
              <a:rPr lang="en-US" sz="4000" dirty="0" smtClean="0">
                <a:solidFill>
                  <a:schemeClr val="tx1">
                    <a:lumMod val="75000"/>
                    <a:lumOff val="25000"/>
                  </a:schemeClr>
                </a:solidFill>
                <a:latin typeface="+mn-lt"/>
              </a:rPr>
              <a:t>FORECASTING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2896577"/>
          </a:xfrm>
        </p:spPr>
        <p:txBody>
          <a:bodyPr>
            <a:normAutofit/>
          </a:bodyPr>
          <a:lstStyle/>
          <a:p>
            <a:r>
              <a:rPr lang="en-US" dirty="0" smtClean="0"/>
              <a:t>When forecasting with the SES method, the future time steps is just the level of the current time step. Therefore, the forecast is the level L at time step t.</a:t>
            </a:r>
          </a:p>
          <a:p>
            <a:r>
              <a:rPr lang="en-US" dirty="0" smtClean="0"/>
              <a:t>As an example, we will apply our python SES implementation to some real world data:</a:t>
            </a:r>
            <a:endParaRPr lang="en-US"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4647120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61646"/>
            <a:ext cx="9044887" cy="829042"/>
          </a:xfrm>
        </p:spPr>
        <p:txBody>
          <a:bodyPr>
            <a:normAutofit/>
          </a:bodyPr>
          <a:lstStyle/>
          <a:p>
            <a:pPr algn="ctr"/>
            <a:r>
              <a:rPr lang="en-US" sz="3200" dirty="0" smtClean="0">
                <a:solidFill>
                  <a:schemeClr val="tx1">
                    <a:lumMod val="75000"/>
                    <a:lumOff val="25000"/>
                  </a:schemeClr>
                </a:solidFill>
                <a:latin typeface="+mn-lt"/>
              </a:rPr>
              <a:t>FORECASTING</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2050" name="Picture 2" descr="https://miro.medium.com/max/875/1*5WFi1IvQ9Gxrpf_CqQSHsw.png"/>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494693" y="1930400"/>
            <a:ext cx="7851530"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5936730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27538"/>
            <a:ext cx="9044887" cy="820000"/>
          </a:xfrm>
        </p:spPr>
        <p:txBody>
          <a:bodyPr>
            <a:normAutofit/>
          </a:bodyPr>
          <a:lstStyle/>
          <a:p>
            <a:pPr algn="ctr"/>
            <a:r>
              <a:rPr lang="en-US" sz="3200" dirty="0" smtClean="0">
                <a:solidFill>
                  <a:schemeClr val="tx1">
                    <a:lumMod val="75000"/>
                    <a:lumOff val="25000"/>
                  </a:schemeClr>
                </a:solidFill>
                <a:latin typeface="+mn-lt"/>
              </a:rPr>
              <a:t>WHAT IS HOLT’S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560872"/>
            <a:ext cx="9044887" cy="1984747"/>
          </a:xfrm>
        </p:spPr>
        <p:txBody>
          <a:bodyPr>
            <a:normAutofit/>
          </a:bodyPr>
          <a:lstStyle/>
          <a:p>
            <a:r>
              <a:rPr lang="en-US" sz="2000" dirty="0" smtClean="0"/>
              <a:t>A Step up from simple exponential smoothing, Holt’s exponential smoothing method is capable of taking into account a trend component. Holt’s method is often referred to as double exponential smoothing.</a:t>
            </a:r>
          </a:p>
          <a:p>
            <a:r>
              <a:rPr lang="en-US" sz="2000" dirty="0" smtClean="0"/>
              <a:t>Holt’s method extends simple exponential smoothing by assuming that the time series has both a level and a trend. A forecast with Holt’s method can therefore be defined as:</a:t>
            </a:r>
          </a:p>
        </p:txBody>
      </p:sp>
      <p:pic>
        <p:nvPicPr>
          <p:cNvPr id="6" name="Picture 5"/>
          <p:cNvPicPr>
            <a:picLocks noChangeAspect="1"/>
          </p:cNvPicPr>
          <p:nvPr/>
        </p:nvPicPr>
        <p:blipFill>
          <a:blip r:embed="rId2"/>
          <a:stretch>
            <a:fillRect/>
          </a:stretch>
        </p:blipFill>
        <p:spPr>
          <a:xfrm>
            <a:off x="1292970" y="3942501"/>
            <a:ext cx="7867650" cy="1620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4339809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70438"/>
            <a:ext cx="9044887" cy="820250"/>
          </a:xfrm>
        </p:spPr>
        <p:txBody>
          <a:bodyPr>
            <a:normAutofit/>
          </a:bodyPr>
          <a:lstStyle/>
          <a:p>
            <a:pPr algn="ctr"/>
            <a:r>
              <a:rPr lang="en-US" sz="3200" dirty="0" smtClean="0">
                <a:solidFill>
                  <a:schemeClr val="tx1">
                    <a:lumMod val="75000"/>
                    <a:lumOff val="25000"/>
                  </a:schemeClr>
                </a:solidFill>
                <a:latin typeface="+mn-lt"/>
              </a:rPr>
              <a:t>WHAT IS HOLT’S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1"/>
            <a:ext cx="9044887" cy="3810976"/>
          </a:xfrm>
        </p:spPr>
        <p:txBody>
          <a:bodyPr>
            <a:noAutofit/>
          </a:bodyPr>
          <a:lstStyle/>
          <a:p>
            <a:r>
              <a:rPr lang="en-US" sz="2400" dirty="0" smtClean="0"/>
              <a:t>As we can see, it is literally just a simple extenuation of original SES method, just with the inclusion of the trend, T, component.</a:t>
            </a:r>
          </a:p>
          <a:p>
            <a:r>
              <a:rPr lang="en-US" sz="2400" dirty="0" smtClean="0"/>
              <a:t>However it is important to note that are two types of time series, each with their own slightly different forecasting equation:</a:t>
            </a:r>
          </a:p>
          <a:p>
            <a:pPr marL="514350" indent="-514350">
              <a:buFont typeface="+mj-lt"/>
              <a:buAutoNum type="arabicPeriod"/>
            </a:pPr>
            <a:r>
              <a:rPr lang="en-US" sz="2400" b="1" dirty="0">
                <a:solidFill>
                  <a:srgbClr val="FF0000"/>
                </a:solidFill>
              </a:rPr>
              <a:t>Additive:-</a:t>
            </a:r>
            <a:r>
              <a:rPr lang="en-US" sz="2400" dirty="0" smtClean="0"/>
              <a:t> In an additive time series, the time series is the sum of its components.</a:t>
            </a:r>
          </a:p>
          <a:p>
            <a:pPr marL="514350" indent="-514350">
              <a:buFont typeface="+mj-lt"/>
              <a:buAutoNum type="arabicPeriod"/>
            </a:pPr>
            <a:r>
              <a:rPr lang="en-US" sz="2400" b="1" dirty="0">
                <a:solidFill>
                  <a:srgbClr val="FF0000"/>
                </a:solidFill>
              </a:rPr>
              <a:t>Multiplicative:-</a:t>
            </a:r>
            <a:r>
              <a:rPr lang="en-US" sz="2400" dirty="0" smtClean="0"/>
              <a:t> In a multiplicative time series, the time series is the product of its components.</a:t>
            </a:r>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2958468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17685"/>
            <a:ext cx="9044887" cy="873003"/>
          </a:xfrm>
        </p:spPr>
        <p:txBody>
          <a:bodyPr>
            <a:normAutofit/>
          </a:bodyPr>
          <a:lstStyle/>
          <a:p>
            <a:pPr algn="ctr"/>
            <a:r>
              <a:rPr lang="en-US" sz="3200" dirty="0" smtClean="0">
                <a:solidFill>
                  <a:schemeClr val="tx1">
                    <a:lumMod val="75000"/>
                    <a:lumOff val="25000"/>
                  </a:schemeClr>
                </a:solidFill>
                <a:latin typeface="+mn-lt"/>
              </a:rPr>
              <a:t>WHAT IS HOLT’S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937313" y="1840959"/>
            <a:ext cx="9044887" cy="620888"/>
          </a:xfrm>
        </p:spPr>
        <p:txBody>
          <a:bodyPr>
            <a:normAutofit/>
          </a:bodyPr>
          <a:lstStyle/>
          <a:p>
            <a:r>
              <a:rPr lang="en-US" sz="2000" dirty="0" smtClean="0"/>
              <a:t>The forecasting equation must correspond to the particular type of time series:</a:t>
            </a:r>
          </a:p>
        </p:txBody>
      </p:sp>
      <p:pic>
        <p:nvPicPr>
          <p:cNvPr id="3074" name="Picture 2" descr="https://miro.medium.com/max/875/1*MsldiLC7AN1Od3JRFQjRJQ.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14825" y="2918525"/>
            <a:ext cx="8334375" cy="2666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6343010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28744"/>
            <a:ext cx="9044887" cy="751092"/>
          </a:xfrm>
        </p:spPr>
        <p:txBody>
          <a:bodyPr>
            <a:normAutofit/>
          </a:bodyPr>
          <a:lstStyle/>
          <a:p>
            <a:pPr algn="ctr"/>
            <a:r>
              <a:rPr lang="en-US" sz="3200" dirty="0" smtClean="0">
                <a:solidFill>
                  <a:schemeClr val="tx1">
                    <a:lumMod val="75000"/>
                    <a:lumOff val="25000"/>
                  </a:schemeClr>
                </a:solidFill>
                <a:latin typeface="+mn-lt"/>
              </a:rPr>
              <a:t>WHAT IS HOLT’S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629652" y="2032454"/>
            <a:ext cx="9044887" cy="3671277"/>
          </a:xfrm>
        </p:spPr>
        <p:txBody>
          <a:bodyPr>
            <a:normAutofit/>
          </a:bodyPr>
          <a:lstStyle/>
          <a:p>
            <a:r>
              <a:rPr lang="en-US" sz="2000" dirty="0" smtClean="0"/>
              <a:t>The trend estimate for a given t can be computed as:</a:t>
            </a:r>
          </a:p>
          <a:p>
            <a:endParaRPr lang="en-US" sz="2000" dirty="0" smtClean="0"/>
          </a:p>
          <a:p>
            <a:endParaRPr lang="en-US" sz="2000" dirty="0"/>
          </a:p>
          <a:p>
            <a:endParaRPr lang="en-US" sz="2000" dirty="0" smtClean="0"/>
          </a:p>
          <a:p>
            <a:r>
              <a:rPr lang="en-US" sz="2000" dirty="0" smtClean="0"/>
              <a:t>This equation is known as the trend update equation, as it updates the trend estimate of the current time step based on the difference between previous level estimates. </a:t>
            </a:r>
          </a:p>
          <a:p>
            <a:r>
              <a:rPr lang="en-US" sz="2000" dirty="0" smtClean="0"/>
              <a:t>Beta also has the domain </a:t>
            </a:r>
            <a:r>
              <a:rPr lang="el-GR" sz="2000" dirty="0"/>
              <a:t>0 ≤ β ≤ </a:t>
            </a:r>
            <a:r>
              <a:rPr lang="el-GR" sz="2000" dirty="0" smtClean="0"/>
              <a:t>1</a:t>
            </a:r>
            <a:r>
              <a:rPr lang="en-US" sz="2000" dirty="0" smtClean="0"/>
              <a:t>, and it dedicates how fast a given trend estimate should be adjusted.</a:t>
            </a:r>
            <a:endParaRPr lang="en-US" sz="2000" dirty="0"/>
          </a:p>
        </p:txBody>
      </p:sp>
      <p:sp>
        <p:nvSpPr>
          <p:cNvPr id="6" name="TextBox 5"/>
          <p:cNvSpPr txBox="1"/>
          <p:nvPr/>
        </p:nvSpPr>
        <p:spPr>
          <a:xfrm>
            <a:off x="2087016" y="1379836"/>
            <a:ext cx="5646821" cy="461665"/>
          </a:xfrm>
          <a:prstGeom prst="rect">
            <a:avLst/>
          </a:prstGeom>
          <a:noFill/>
        </p:spPr>
        <p:txBody>
          <a:bodyPr wrap="square" rtlCol="0">
            <a:spAutoFit/>
          </a:bodyPr>
          <a:lstStyle/>
          <a:p>
            <a:pPr algn="ctr"/>
            <a:r>
              <a:rPr lang="en-US" sz="2400" b="1" dirty="0" smtClean="0">
                <a:solidFill>
                  <a:srgbClr val="FF0000"/>
                </a:solidFill>
              </a:rPr>
              <a:t>UPDATE EQUATION</a:t>
            </a:r>
            <a:endParaRPr lang="en-US" sz="2400" b="1" dirty="0">
              <a:solidFill>
                <a:srgbClr val="FF0000"/>
              </a:solidFill>
            </a:endParaRPr>
          </a:p>
        </p:txBody>
      </p:sp>
      <p:pic>
        <p:nvPicPr>
          <p:cNvPr id="7" name="Picture 6"/>
          <p:cNvPicPr>
            <a:picLocks noChangeAspect="1"/>
          </p:cNvPicPr>
          <p:nvPr/>
        </p:nvPicPr>
        <p:blipFill>
          <a:blip r:embed="rId2"/>
          <a:stretch>
            <a:fillRect/>
          </a:stretch>
        </p:blipFill>
        <p:spPr>
          <a:xfrm>
            <a:off x="2543792" y="2905144"/>
            <a:ext cx="4286250" cy="726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42065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61646"/>
            <a:ext cx="9044887" cy="829042"/>
          </a:xfrm>
        </p:spPr>
        <p:txBody>
          <a:bodyPr>
            <a:normAutofit/>
          </a:bodyPr>
          <a:lstStyle/>
          <a:p>
            <a:pPr algn="ctr"/>
            <a:r>
              <a:rPr lang="en-US" sz="4000" dirty="0" smtClean="0">
                <a:solidFill>
                  <a:schemeClr val="tx1">
                    <a:lumMod val="75000"/>
                    <a:lumOff val="25000"/>
                  </a:schemeClr>
                </a:solidFill>
              </a:rPr>
              <a:t>IMPLEMENTATION</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690688"/>
            <a:ext cx="9044887" cy="955797"/>
          </a:xfrm>
        </p:spPr>
        <p:txBody>
          <a:bodyPr>
            <a:normAutofit/>
          </a:bodyPr>
          <a:lstStyle/>
          <a:p>
            <a:r>
              <a:rPr lang="en-US" sz="2000" dirty="0" smtClean="0"/>
              <a:t>Recalling the trend update equation, Holt’s exponential smoothing can be implemented as:</a:t>
            </a:r>
            <a:endParaRPr lang="en-US" sz="2000" dirty="0"/>
          </a:p>
        </p:txBody>
      </p:sp>
      <p:sp>
        <p:nvSpPr>
          <p:cNvPr id="6" name="TextBox 5"/>
          <p:cNvSpPr txBox="1"/>
          <p:nvPr/>
        </p:nvSpPr>
        <p:spPr>
          <a:xfrm>
            <a:off x="812324" y="3016251"/>
            <a:ext cx="8780855"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def holt_es(series: List,alpha: float</a:t>
            </a:r>
            <a:r>
              <a:rPr lang="en-US" dirty="0" smtClean="0"/>
              <a:t>, beta</a:t>
            </a:r>
            <a:r>
              <a:rPr lang="en-US" dirty="0"/>
              <a:t>: float,initial_trend: float) -&gt; float:</a:t>
            </a:r>
          </a:p>
          <a:p>
            <a:r>
              <a:rPr lang="en-US" dirty="0"/>
              <a:t>    if len(series) &lt; 2:</a:t>
            </a:r>
          </a:p>
          <a:p>
            <a:r>
              <a:rPr lang="en-US" dirty="0"/>
              <a:t>        return initial_trend</a:t>
            </a:r>
          </a:p>
          <a:p>
            <a:r>
              <a:rPr lang="en-US" dirty="0"/>
              <a:t>    l_t = </a:t>
            </a:r>
            <a:r>
              <a:rPr lang="en-US" dirty="0" smtClean="0"/>
              <a:t>ses(series , alpha</a:t>
            </a:r>
            <a:r>
              <a:rPr lang="en-US" dirty="0"/>
              <a:t>)</a:t>
            </a:r>
          </a:p>
          <a:p>
            <a:r>
              <a:rPr lang="en-US" dirty="0"/>
              <a:t>    l_t_prev = ses(series[: -1], alpha)</a:t>
            </a:r>
          </a:p>
          <a:p>
            <a:r>
              <a:rPr lang="en-US" dirty="0"/>
              <a:t>    </a:t>
            </a:r>
          </a:p>
          <a:p>
            <a:r>
              <a:rPr lang="en-US" dirty="0"/>
              <a:t>    trend_t_prev = </a:t>
            </a:r>
            <a:r>
              <a:rPr lang="en-US" dirty="0" smtClean="0"/>
              <a:t>ses(series</a:t>
            </a:r>
            <a:r>
              <a:rPr lang="en-US" dirty="0"/>
              <a:t>[: -1],alpha,beta,initial_trend)</a:t>
            </a:r>
          </a:p>
          <a:p>
            <a:r>
              <a:rPr lang="en-US" dirty="0"/>
              <a:t>    return (beta * (l_t - l_t_prev)) + ((1-beta) * trend_t_prev)</a:t>
            </a:r>
          </a:p>
        </p:txBody>
      </p:sp>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7230623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61646"/>
            <a:ext cx="9044887" cy="829042"/>
          </a:xfrm>
        </p:spPr>
        <p:txBody>
          <a:bodyPr>
            <a:normAutofit/>
          </a:bodyPr>
          <a:lstStyle/>
          <a:p>
            <a:pPr algn="ctr"/>
            <a:r>
              <a:rPr lang="en-US" sz="4000" dirty="0" smtClean="0">
                <a:solidFill>
                  <a:schemeClr val="tx1">
                    <a:lumMod val="75000"/>
                    <a:lumOff val="25000"/>
                  </a:schemeClr>
                </a:solidFill>
              </a:rPr>
              <a:t>FORECASTING </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68009" y="1855177"/>
            <a:ext cx="9044887" cy="3349869"/>
          </a:xfrm>
        </p:spPr>
        <p:txBody>
          <a:bodyPr>
            <a:noAutofit/>
          </a:bodyPr>
          <a:lstStyle/>
          <a:p>
            <a:r>
              <a:rPr lang="en-US" sz="3200" dirty="0" smtClean="0"/>
              <a:t>When forecasting with the HES method, we must remember the different types of forecasts-Additive and Multiplicative – and choose the forecasting equation accordingly.</a:t>
            </a:r>
            <a:endParaRPr lang="en-US" sz="32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1936903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FORECASTING</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4098" name="Picture 2" descr="https://miro.medium.com/max/875/1*tMpbXEf0IOUpy6coPicD6w.png"/>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935396" y="1930400"/>
            <a:ext cx="6851182"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9469897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74441"/>
            <a:ext cx="9044887" cy="816247"/>
          </a:xfrm>
        </p:spPr>
        <p:txBody>
          <a:bodyPr>
            <a:normAutofit/>
          </a:bodyPr>
          <a:lstStyle/>
          <a:p>
            <a:pPr algn="ctr"/>
            <a:r>
              <a:rPr lang="en-US" sz="3200" dirty="0" smtClean="0">
                <a:solidFill>
                  <a:schemeClr val="tx1">
                    <a:lumMod val="75000"/>
                    <a:lumOff val="25000"/>
                  </a:schemeClr>
                </a:solidFill>
                <a:latin typeface="+mn-lt"/>
              </a:rPr>
              <a:t>WHAT IS WINTER’S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39020"/>
            <a:ext cx="9044887" cy="4471634"/>
          </a:xfrm>
        </p:spPr>
        <p:txBody>
          <a:bodyPr>
            <a:noAutofit/>
          </a:bodyPr>
          <a:lstStyle/>
          <a:p>
            <a:r>
              <a:rPr lang="en-US" sz="1800" dirty="0" smtClean="0"/>
              <a:t>Winter’s exponential smoothing method is an extension to Holt’s method that finally allows for the capturing of a seasonal component. </a:t>
            </a:r>
          </a:p>
          <a:p>
            <a:r>
              <a:rPr lang="en-US" sz="1800" dirty="0" smtClean="0"/>
              <a:t>Since winter’s exponential smoothing is built on top of both single and double exponential smoothing, winter’s method is thus also known as triple exponential smoothing.</a:t>
            </a:r>
          </a:p>
          <a:p>
            <a:r>
              <a:rPr lang="en-US" sz="1800" dirty="0" smtClean="0"/>
              <a:t>Winter method assumes that the time series has a level, trend and seasonal component.</a:t>
            </a:r>
          </a:p>
          <a:p>
            <a:r>
              <a:rPr lang="en-US" sz="1800" dirty="0" smtClean="0"/>
              <a:t>A forecast with winter’s exponential smoothing can be expressed as:</a:t>
            </a:r>
          </a:p>
          <a:p>
            <a:endParaRPr lang="en-US" sz="1800" dirty="0" smtClean="0"/>
          </a:p>
          <a:p>
            <a:endParaRPr lang="en-US" sz="1800" dirty="0" smtClean="0"/>
          </a:p>
          <a:p>
            <a:endParaRPr lang="en-US" sz="1800" dirty="0" smtClean="0"/>
          </a:p>
          <a:p>
            <a:endParaRPr lang="en-US" sz="1800" dirty="0" smtClean="0"/>
          </a:p>
          <a:p>
            <a:endParaRPr lang="en-US" sz="18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7" name="Content Placeholder 5"/>
          <p:cNvPicPr>
            <a:picLocks noChangeAspect="1"/>
          </p:cNvPicPr>
          <p:nvPr/>
        </p:nvPicPr>
        <p:blipFill>
          <a:blip r:embed="rId3"/>
          <a:stretch>
            <a:fillRect/>
          </a:stretch>
        </p:blipFill>
        <p:spPr>
          <a:xfrm>
            <a:off x="1051609" y="4209691"/>
            <a:ext cx="8401050" cy="2082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97906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12177"/>
            <a:ext cx="9044887" cy="978511"/>
          </a:xfrm>
        </p:spPr>
        <p:txBody>
          <a:bodyPr>
            <a:normAutofit/>
          </a:bodyPr>
          <a:lstStyle/>
          <a:p>
            <a:pPr algn="ctr"/>
            <a:r>
              <a:rPr lang="en-US" sz="2000" dirty="0" smtClean="0">
                <a:solidFill>
                  <a:schemeClr val="tx1">
                    <a:lumMod val="75000"/>
                    <a:lumOff val="25000"/>
                  </a:schemeClr>
                </a:solidFill>
              </a:rPr>
              <a:t>WHAT ARE THE APPLICATION IN WHICH TIME SERIES FORECASTING IS PERFORMED?</a:t>
            </a:r>
            <a:endParaRPr lang="en-US" sz="2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Autofit/>
          </a:bodyPr>
          <a:lstStyle/>
          <a:p>
            <a:pPr>
              <a:buFont typeface="Wingdings" panose="05000000000000000000" pitchFamily="2" charset="2"/>
              <a:buChar char="Ø"/>
            </a:pPr>
            <a:r>
              <a:rPr lang="en-US" sz="2000" dirty="0" smtClean="0"/>
              <a:t>Weather Forecasting</a:t>
            </a:r>
          </a:p>
          <a:p>
            <a:pPr>
              <a:buFont typeface="Wingdings" panose="05000000000000000000" pitchFamily="2" charset="2"/>
              <a:buChar char="Ø"/>
            </a:pPr>
            <a:r>
              <a:rPr lang="en-US" sz="2000" dirty="0" smtClean="0"/>
              <a:t>Climate Forecasting</a:t>
            </a:r>
          </a:p>
          <a:p>
            <a:pPr>
              <a:buFont typeface="Wingdings" panose="05000000000000000000" pitchFamily="2" charset="2"/>
              <a:buChar char="Ø"/>
            </a:pPr>
            <a:r>
              <a:rPr lang="en-US" sz="2000" dirty="0" smtClean="0"/>
              <a:t>Economic Forecasting</a:t>
            </a:r>
          </a:p>
          <a:p>
            <a:pPr>
              <a:buFont typeface="Wingdings" panose="05000000000000000000" pitchFamily="2" charset="2"/>
              <a:buChar char="Ø"/>
            </a:pPr>
            <a:r>
              <a:rPr lang="en-US" sz="2000" dirty="0" smtClean="0"/>
              <a:t>Health care Forecasting</a:t>
            </a:r>
          </a:p>
          <a:p>
            <a:pPr>
              <a:buFont typeface="Wingdings" panose="05000000000000000000" pitchFamily="2" charset="2"/>
              <a:buChar char="Ø"/>
            </a:pPr>
            <a:r>
              <a:rPr lang="en-US" sz="2000" dirty="0" smtClean="0"/>
              <a:t>Engineering Forecasting</a:t>
            </a:r>
          </a:p>
          <a:p>
            <a:pPr>
              <a:buFont typeface="Wingdings" panose="05000000000000000000" pitchFamily="2" charset="2"/>
              <a:buChar char="Ø"/>
            </a:pPr>
            <a:r>
              <a:rPr lang="en-US" sz="2000" dirty="0" smtClean="0"/>
              <a:t>Finance Forecasting</a:t>
            </a:r>
          </a:p>
          <a:p>
            <a:pPr>
              <a:buFont typeface="Wingdings" panose="05000000000000000000" pitchFamily="2" charset="2"/>
              <a:buChar char="Ø"/>
            </a:pPr>
            <a:r>
              <a:rPr lang="en-US" sz="2000" dirty="0" smtClean="0"/>
              <a:t>Business Forecasting</a:t>
            </a:r>
          </a:p>
          <a:p>
            <a:pPr>
              <a:buFont typeface="Wingdings" panose="05000000000000000000" pitchFamily="2" charset="2"/>
              <a:buChar char="Ø"/>
            </a:pPr>
            <a:r>
              <a:rPr lang="en-US" sz="2000" dirty="0" smtClean="0"/>
              <a:t>Environmental studies Forecasting</a:t>
            </a:r>
          </a:p>
          <a:p>
            <a:pPr>
              <a:buFont typeface="Wingdings" panose="05000000000000000000" pitchFamily="2" charset="2"/>
              <a:buChar char="Ø"/>
            </a:pPr>
            <a:r>
              <a:rPr lang="en-US" sz="2000" dirty="0" smtClean="0"/>
              <a:t>Social Studies Forecasting</a:t>
            </a:r>
          </a:p>
          <a:p>
            <a:pPr>
              <a:buFont typeface="Wingdings" panose="05000000000000000000" pitchFamily="2" charset="2"/>
              <a:buChar char="Ø"/>
            </a:pPr>
            <a:r>
              <a:rPr lang="en-US" sz="2000" dirty="0" smtClean="0"/>
              <a:t>Earthquake Forecasting</a:t>
            </a:r>
            <a:endParaRPr lang="en-US" sz="20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0736978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52854"/>
            <a:ext cx="9044887" cy="837834"/>
          </a:xfrm>
        </p:spPr>
        <p:txBody>
          <a:bodyPr>
            <a:normAutofit/>
          </a:bodyPr>
          <a:lstStyle/>
          <a:p>
            <a:pPr algn="ctr"/>
            <a:r>
              <a:rPr lang="en-US" sz="3200" dirty="0" smtClean="0">
                <a:solidFill>
                  <a:schemeClr val="tx1">
                    <a:lumMod val="75000"/>
                    <a:lumOff val="25000"/>
                  </a:schemeClr>
                </a:solidFill>
                <a:latin typeface="+mn-lt"/>
              </a:rPr>
              <a:t>WHAT IS WINTER’S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90687"/>
            <a:ext cx="9044887" cy="2054835"/>
          </a:xfrm>
        </p:spPr>
        <p:txBody>
          <a:bodyPr>
            <a:normAutofit/>
          </a:bodyPr>
          <a:lstStyle/>
          <a:p>
            <a:r>
              <a:rPr lang="en-US" sz="2000" dirty="0" smtClean="0"/>
              <a:t>The forecast equation is the extenuation of both the SES and HES methods, finally augmented with the inclusion of the Seasonal, S, component.</a:t>
            </a:r>
          </a:p>
          <a:p>
            <a:r>
              <a:rPr lang="en-US" sz="2000" dirty="0" smtClean="0"/>
              <a:t>Just like Holt’s method, the forecasting equation has multiple variation for each of the types of time series:</a:t>
            </a:r>
          </a:p>
        </p:txBody>
      </p:sp>
      <p:pic>
        <p:nvPicPr>
          <p:cNvPr id="5122" name="Picture 2" descr="https://miro.medium.com/max/875/1*IWOYdhW6C1w82uTqlgMUJ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70863" y="3795624"/>
            <a:ext cx="8334375" cy="1940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8898172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67154"/>
            <a:ext cx="9044887" cy="723534"/>
          </a:xfrm>
        </p:spPr>
        <p:txBody>
          <a:bodyPr>
            <a:normAutofit/>
          </a:bodyPr>
          <a:lstStyle/>
          <a:p>
            <a:pPr algn="ctr"/>
            <a:r>
              <a:rPr lang="en-US" sz="3200" dirty="0" smtClean="0">
                <a:solidFill>
                  <a:schemeClr val="tx1">
                    <a:lumMod val="75000"/>
                    <a:lumOff val="25000"/>
                  </a:schemeClr>
                </a:solidFill>
                <a:latin typeface="+mn-lt"/>
              </a:rPr>
              <a:t>WHAT IS WINTER’S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1656861"/>
          </a:xfrm>
        </p:spPr>
        <p:txBody>
          <a:bodyPr>
            <a:normAutofit/>
          </a:bodyPr>
          <a:lstStyle/>
          <a:p>
            <a:r>
              <a:rPr lang="en-US" sz="2000" dirty="0" smtClean="0"/>
              <a:t>It is important to notice that each of the time series components do not need to exhibit the same behavior. For instance, the multiplicative seasonality formula does – obviously – have multiplicative seasonality, however the trend portion is additive:</a:t>
            </a:r>
            <a:endParaRPr lang="en-US" sz="2000" dirty="0"/>
          </a:p>
        </p:txBody>
      </p:sp>
      <p:pic>
        <p:nvPicPr>
          <p:cNvPr id="6146" name="Picture 2" descr="https://miro.medium.com/max/548/1*wMYPt4YX1wcfjkIP7Z2lCA.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60255" y="3830271"/>
            <a:ext cx="6200775" cy="20193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9606227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67154"/>
            <a:ext cx="9044887" cy="723534"/>
          </a:xfrm>
        </p:spPr>
        <p:txBody>
          <a:bodyPr>
            <a:normAutofit/>
          </a:bodyPr>
          <a:lstStyle/>
          <a:p>
            <a:pPr algn="ctr"/>
            <a:r>
              <a:rPr lang="en-US" sz="3200" dirty="0" smtClean="0">
                <a:solidFill>
                  <a:schemeClr val="tx1">
                    <a:lumMod val="75000"/>
                    <a:lumOff val="25000"/>
                  </a:schemeClr>
                </a:solidFill>
                <a:latin typeface="+mn-lt"/>
              </a:rPr>
              <a:t>WHAT IS WINTER’S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1"/>
            <a:ext cx="9044887" cy="768838"/>
          </a:xfrm>
        </p:spPr>
        <p:txBody>
          <a:bodyPr>
            <a:normAutofit/>
          </a:bodyPr>
          <a:lstStyle/>
          <a:p>
            <a:r>
              <a:rPr lang="en-US" sz="2000" dirty="0" smtClean="0"/>
              <a:t>This independence allows the mixing and matching of different behaviors to model many different types of time series:</a:t>
            </a:r>
            <a:endParaRPr lang="en-US" sz="2000" dirty="0"/>
          </a:p>
        </p:txBody>
      </p:sp>
      <p:pic>
        <p:nvPicPr>
          <p:cNvPr id="7174" name="Picture 6" descr="https://miro.medium.com/max/875/1*LkenE8m9mWLscy2VIOgzNw.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2071" y="2938952"/>
            <a:ext cx="8334375" cy="28615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7202017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56138"/>
            <a:ext cx="9044887" cy="750400"/>
          </a:xfrm>
        </p:spPr>
        <p:txBody>
          <a:bodyPr>
            <a:normAutofit/>
          </a:bodyPr>
          <a:lstStyle/>
          <a:p>
            <a:pPr algn="ctr"/>
            <a:r>
              <a:rPr lang="en-US" sz="3200" dirty="0" smtClean="0">
                <a:solidFill>
                  <a:schemeClr val="tx1">
                    <a:lumMod val="75000"/>
                    <a:lumOff val="25000"/>
                  </a:schemeClr>
                </a:solidFill>
                <a:latin typeface="+mn-lt"/>
              </a:rPr>
              <a:t>WHAT IS WINTER’S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2305538"/>
            <a:ext cx="9044887" cy="3173866"/>
          </a:xfrm>
        </p:spPr>
        <p:txBody>
          <a:bodyPr>
            <a:normAutofit/>
          </a:bodyPr>
          <a:lstStyle/>
          <a:p>
            <a:r>
              <a:rPr lang="en-US" sz="2000" dirty="0" smtClean="0"/>
              <a:t>The inclusion of the seasonality component now adds the third update equation:</a:t>
            </a:r>
          </a:p>
          <a:p>
            <a:pPr marL="0" indent="0">
              <a:buNone/>
            </a:pPr>
            <a:endParaRPr lang="en-US" sz="2000" dirty="0" smtClean="0"/>
          </a:p>
          <a:p>
            <a:endParaRPr lang="en-US" sz="2000" dirty="0" smtClean="0"/>
          </a:p>
          <a:p>
            <a:endParaRPr lang="en-US" sz="2000" dirty="0" smtClean="0"/>
          </a:p>
          <a:p>
            <a:r>
              <a:rPr lang="en-US" sz="2000" dirty="0" smtClean="0"/>
              <a:t>There is the introduction of another smoothing constant: Y. The gamma smoothing constant also has the domain </a:t>
            </a:r>
            <a:r>
              <a:rPr lang="el-GR" sz="2000" dirty="0" smtClean="0"/>
              <a:t>0≤</a:t>
            </a:r>
            <a:r>
              <a:rPr lang="el-GR" sz="2000" dirty="0"/>
              <a:t>γ≤</a:t>
            </a:r>
            <a:r>
              <a:rPr lang="el-GR" sz="2000" dirty="0" smtClean="0"/>
              <a:t>1</a:t>
            </a:r>
            <a:r>
              <a:rPr lang="en-US" sz="2000" dirty="0" smtClean="0"/>
              <a:t>. This specific update equation is for a time series with multiplicative level. For an additive level, use the seasonal update equation below:</a:t>
            </a:r>
          </a:p>
          <a:p>
            <a:endParaRPr lang="en-US" sz="2000" dirty="0"/>
          </a:p>
        </p:txBody>
      </p:sp>
      <p:pic>
        <p:nvPicPr>
          <p:cNvPr id="8194" name="Picture 2" descr="https://miro.medium.com/max/368/1*2jP4cmNf3OVNIHhFLmWAvQ.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10196" y="2901987"/>
            <a:ext cx="3380622" cy="8523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2368353" y="1551931"/>
            <a:ext cx="5518485" cy="461665"/>
          </a:xfrm>
          <a:prstGeom prst="rect">
            <a:avLst/>
          </a:prstGeom>
          <a:noFill/>
        </p:spPr>
        <p:txBody>
          <a:bodyPr wrap="square" rtlCol="0">
            <a:spAutoFit/>
          </a:bodyPr>
          <a:lstStyle/>
          <a:p>
            <a:pPr algn="ctr"/>
            <a:r>
              <a:rPr lang="en-US" sz="2400" b="1" dirty="0" smtClean="0">
                <a:solidFill>
                  <a:srgbClr val="FF0000"/>
                </a:solidFill>
              </a:rPr>
              <a:t>UPDATE EQUATION</a:t>
            </a:r>
            <a:endParaRPr lang="en-US" sz="2400" b="1" dirty="0">
              <a:solidFill>
                <a:srgbClr val="FF0000"/>
              </a:solidFill>
            </a:endParaRPr>
          </a:p>
        </p:txBody>
      </p:sp>
      <p:pic>
        <p:nvPicPr>
          <p:cNvPr id="8196" name="Picture 4" descr="https://miro.medium.com/max/419/1*nncAkgRLCN2IcX0ogP5YVQ.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51587" y="4867412"/>
            <a:ext cx="3380622" cy="399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F58FD248-6090-4A01-8835-94749759FAD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2446319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79230"/>
            <a:ext cx="9044887" cy="733773"/>
          </a:xfrm>
        </p:spPr>
        <p:txBody>
          <a:bodyPr>
            <a:normAutofit/>
          </a:bodyPr>
          <a:lstStyle/>
          <a:p>
            <a:pPr algn="ctr"/>
            <a:r>
              <a:rPr lang="en-US" sz="3200" dirty="0" smtClean="0">
                <a:solidFill>
                  <a:schemeClr val="tx1">
                    <a:lumMod val="75000"/>
                    <a:lumOff val="25000"/>
                  </a:schemeClr>
                </a:solidFill>
                <a:latin typeface="+mn-lt"/>
              </a:rPr>
              <a:t>WHAT IS WINTER’S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789950"/>
            <a:ext cx="9044887" cy="4487758"/>
          </a:xfrm>
        </p:spPr>
        <p:txBody>
          <a:bodyPr>
            <a:normAutofit lnSpcReduction="10000"/>
          </a:bodyPr>
          <a:lstStyle/>
          <a:p>
            <a:endParaRPr lang="en-US" sz="2000" dirty="0" smtClean="0"/>
          </a:p>
          <a:p>
            <a:r>
              <a:rPr lang="en-US" sz="2000" dirty="0" smtClean="0"/>
              <a:t>The new level update equation can be expressed as:</a:t>
            </a:r>
            <a:endParaRPr lang="en-US" sz="2000" dirty="0"/>
          </a:p>
          <a:p>
            <a:endParaRPr lang="en-US" sz="2000" dirty="0" smtClean="0"/>
          </a:p>
          <a:p>
            <a:endParaRPr lang="en-US" sz="2000" dirty="0" smtClean="0"/>
          </a:p>
          <a:p>
            <a:endParaRPr lang="en-US" sz="2000" dirty="0"/>
          </a:p>
          <a:p>
            <a:r>
              <a:rPr lang="en-US" sz="2000" dirty="0" smtClean="0"/>
              <a:t>This specific update equation is for additive seasonality and additive trend. The update equations for each type of seasonality can be seen below:</a:t>
            </a:r>
          </a:p>
          <a:p>
            <a:endParaRPr lang="en-US" sz="2000" dirty="0" smtClean="0"/>
          </a:p>
          <a:p>
            <a:endParaRPr lang="en-US" sz="2000" dirty="0" smtClean="0"/>
          </a:p>
          <a:p>
            <a:endParaRPr lang="en-US" sz="2000" dirty="0" smtClean="0"/>
          </a:p>
          <a:p>
            <a:endParaRPr lang="en-US" sz="2000" dirty="0"/>
          </a:p>
          <a:p>
            <a:pPr marL="0" indent="0">
              <a:buNone/>
            </a:pPr>
            <a:r>
              <a:rPr lang="en-US" sz="2000" dirty="0" smtClean="0"/>
              <a:t> </a:t>
            </a:r>
          </a:p>
          <a:p>
            <a:endParaRPr lang="en-US" sz="2000" dirty="0"/>
          </a:p>
        </p:txBody>
      </p:sp>
      <p:pic>
        <p:nvPicPr>
          <p:cNvPr id="9218" name="Picture 2" descr="https://miro.medium.com/max/575/1*kNQmUrrv7PapsrLpO8FCYw.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79413" y="2580066"/>
            <a:ext cx="4381500" cy="504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
        <p:nvSpPr>
          <p:cNvPr id="6" name="AutoShape 4" descr="https://miro.medium.com/max/875/1*L7uXaB_gIhkLynLAcIh8kQ.png"/>
          <p:cNvSpPr>
            <a:spLocks noChangeAspect="1" noChangeArrowheads="1"/>
          </p:cNvSpPr>
          <p:nvPr/>
        </p:nvSpPr>
        <p:spPr bwMode="auto">
          <a:xfrm>
            <a:off x="63500" y="-136525"/>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2" name="Picture 6" descr="https://miro.medium.com/max/875/1*L7uXaB_gIhkLynLAcIh8kQ.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93454" y="4375384"/>
            <a:ext cx="8334375" cy="1394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F58FD248-6090-4A01-8835-94749759FAD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6328371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75946"/>
            <a:ext cx="9044887" cy="714742"/>
          </a:xfrm>
        </p:spPr>
        <p:txBody>
          <a:bodyPr>
            <a:normAutofit/>
          </a:bodyPr>
          <a:lstStyle/>
          <a:p>
            <a:pPr algn="ctr"/>
            <a:r>
              <a:rPr lang="en-US" sz="3200" dirty="0" smtClean="0">
                <a:solidFill>
                  <a:schemeClr val="tx1">
                    <a:lumMod val="75000"/>
                    <a:lumOff val="25000"/>
                  </a:schemeClr>
                </a:solidFill>
                <a:latin typeface="+mn-lt"/>
              </a:rPr>
              <a:t>WHAT IS WINTER’S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890037"/>
          </a:xfrm>
        </p:spPr>
        <p:txBody>
          <a:bodyPr>
            <a:normAutofit/>
          </a:bodyPr>
          <a:lstStyle/>
          <a:p>
            <a:r>
              <a:rPr lang="en-US" sz="2000" dirty="0" smtClean="0"/>
              <a:t>We can see the specific </a:t>
            </a:r>
            <a:r>
              <a:rPr lang="en-US" sz="2000" dirty="0"/>
              <a:t>deseasonalization</a:t>
            </a:r>
            <a:r>
              <a:rPr lang="en-US" sz="2000" dirty="0" smtClean="0"/>
              <a:t> effect here :</a:t>
            </a:r>
            <a:endParaRPr lang="en-US" sz="2000" dirty="0"/>
          </a:p>
        </p:txBody>
      </p:sp>
      <p:pic>
        <p:nvPicPr>
          <p:cNvPr id="10242" name="Picture 2" descr="https://miro.medium.com/max/875/1*fszxwXVppA_GQmJLfgva_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3188250"/>
            <a:ext cx="8334375" cy="2038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2435696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rPr>
              <a:t>Forecasting </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1266" name="Picture 2" descr="https://miro.medium.com/max/875/1*R2Th69w_pyr2SNp8J61RPQ.png"/>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935396" y="1930400"/>
            <a:ext cx="6851182"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47399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rPr>
              <a:t>SINGLE EXPONENTIAL SMOOTHING</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259339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96359" y="1055077"/>
            <a:ext cx="9044887" cy="745913"/>
          </a:xfrm>
        </p:spPr>
        <p:txBody>
          <a:bodyPr>
            <a:normAutofit/>
          </a:bodyPr>
          <a:lstStyle/>
          <a:p>
            <a:pPr algn="ctr"/>
            <a:r>
              <a:rPr lang="en-US" sz="3200" dirty="0" smtClean="0">
                <a:solidFill>
                  <a:schemeClr val="tx1">
                    <a:lumMod val="75000"/>
                    <a:lumOff val="25000"/>
                  </a:schemeClr>
                </a:solidFill>
                <a:latin typeface="+mn-lt"/>
              </a:rPr>
              <a:t>WHAT IS SINGLE EXPONENTIAL SMOOTHING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p:cNvSpPr>
            <a:spLocks noGrp="1"/>
          </p:cNvSpPr>
          <p:nvPr>
            <p:ph sz="quarter" idx="13"/>
          </p:nvPr>
        </p:nvSpPr>
        <p:spPr>
          <a:xfrm>
            <a:off x="838200" y="2001328"/>
            <a:ext cx="9044887" cy="3845557"/>
          </a:xfrm>
        </p:spPr>
        <p:txBody>
          <a:bodyPr>
            <a:normAutofit/>
          </a:bodyPr>
          <a:lstStyle/>
          <a:p>
            <a:r>
              <a:rPr lang="en-US" sz="2400" dirty="0" smtClean="0"/>
              <a:t>Single Exponential Smoothing, SES for short, also called Simple Exponential Smoothing, is a time series forecasting method for univariate data without a trend or seasonality.</a:t>
            </a:r>
          </a:p>
          <a:p>
            <a:r>
              <a:rPr lang="en-US" sz="2400" dirty="0" smtClean="0"/>
              <a:t>It require a single parameter, called alpha (a), also called the smoothing factor or smoothing coefficient.</a:t>
            </a:r>
          </a:p>
          <a:p>
            <a:r>
              <a:rPr lang="en-US" sz="2400" b="1" dirty="0"/>
              <a:t>Hyperparameters</a:t>
            </a:r>
            <a:r>
              <a:rPr lang="en-US" sz="2400" b="1" dirty="0" smtClean="0">
                <a:solidFill>
                  <a:srgbClr val="FF0000"/>
                </a:solidFill>
              </a:rPr>
              <a:t>:</a:t>
            </a:r>
          </a:p>
          <a:p>
            <a:r>
              <a:rPr lang="en-US" sz="2400" b="1" dirty="0" smtClean="0">
                <a:solidFill>
                  <a:schemeClr val="accent1"/>
                </a:solidFill>
              </a:rPr>
              <a:t>Alpha</a:t>
            </a:r>
            <a:r>
              <a:rPr lang="en-US" sz="2400" b="1" dirty="0" smtClean="0"/>
              <a:t> : - Smoothing factor for the level.</a:t>
            </a:r>
            <a:endParaRPr lang="en-US" sz="2400" b="1" dirty="0"/>
          </a:p>
        </p:txBody>
      </p:sp>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2155211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latin typeface="+mn-lt"/>
              </a:rPr>
              <a:t>HOLT’S LINEAR TREND METHOD</a:t>
            </a:r>
            <a:endParaRPr lang="en-US" sz="40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2418828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45123"/>
            <a:ext cx="9044887" cy="1063869"/>
          </a:xfrm>
        </p:spPr>
        <p:txBody>
          <a:bodyPr>
            <a:normAutofit/>
          </a:bodyPr>
          <a:lstStyle/>
          <a:p>
            <a:pPr algn="ctr"/>
            <a:r>
              <a:rPr lang="en-US" sz="2000" dirty="0" smtClean="0">
                <a:solidFill>
                  <a:schemeClr val="tx1">
                    <a:lumMod val="75000"/>
                    <a:lumOff val="25000"/>
                  </a:schemeClr>
                </a:solidFill>
                <a:latin typeface="+mn-lt"/>
              </a:rPr>
              <a:t>WHAT ARE THE APPLICATION IN WHICH TIME SERIES FORECASTING IS PERFORMED?</a:t>
            </a:r>
            <a:endParaRPr lang="en-US" sz="2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08992"/>
            <a:ext cx="9044887" cy="4556677"/>
          </a:xfrm>
        </p:spPr>
        <p:txBody>
          <a:bodyPr>
            <a:normAutofit/>
          </a:bodyPr>
          <a:lstStyle/>
          <a:p>
            <a:r>
              <a:rPr lang="en-US" sz="2000" dirty="0" smtClean="0"/>
              <a:t>Time series forecasting is something just the analysis if experts studying a filled offering their predictions. </a:t>
            </a:r>
          </a:p>
          <a:p>
            <a:r>
              <a:rPr lang="en-US" sz="2000" dirty="0" smtClean="0"/>
              <a:t>In many modern applications, however, time series forecasting uses computer technologies, including:</a:t>
            </a:r>
          </a:p>
          <a:p>
            <a:pPr>
              <a:buFont typeface="Wingdings" panose="05000000000000000000" pitchFamily="2" charset="2"/>
              <a:buChar char="Ø"/>
            </a:pPr>
            <a:r>
              <a:rPr lang="en-US" sz="2000" dirty="0" smtClean="0"/>
              <a:t>Machine learning </a:t>
            </a:r>
          </a:p>
          <a:p>
            <a:pPr>
              <a:buFont typeface="Wingdings" panose="05000000000000000000" pitchFamily="2" charset="2"/>
              <a:buChar char="Ø"/>
            </a:pPr>
            <a:r>
              <a:rPr lang="en-US" sz="2000" dirty="0" smtClean="0"/>
              <a:t>Artificial Neural Networks</a:t>
            </a:r>
          </a:p>
          <a:p>
            <a:pPr>
              <a:buFont typeface="Wingdings" panose="05000000000000000000" pitchFamily="2" charset="2"/>
              <a:buChar char="Ø"/>
            </a:pPr>
            <a:r>
              <a:rPr lang="en-US" sz="2000" dirty="0" smtClean="0"/>
              <a:t>Support Vector machines</a:t>
            </a:r>
          </a:p>
          <a:p>
            <a:pPr>
              <a:buFont typeface="Wingdings" panose="05000000000000000000" pitchFamily="2" charset="2"/>
              <a:buChar char="Ø"/>
            </a:pPr>
            <a:r>
              <a:rPr lang="en-US" sz="2000" dirty="0" smtClean="0"/>
              <a:t>Fuzzy logic</a:t>
            </a:r>
          </a:p>
          <a:p>
            <a:pPr>
              <a:buFont typeface="Wingdings" panose="05000000000000000000" pitchFamily="2" charset="2"/>
              <a:buChar char="Ø"/>
            </a:pPr>
            <a:r>
              <a:rPr lang="en-US" sz="2000" dirty="0" smtClean="0"/>
              <a:t>Gaussian processes</a:t>
            </a:r>
          </a:p>
          <a:p>
            <a:pPr>
              <a:buFont typeface="Wingdings" panose="05000000000000000000" pitchFamily="2" charset="2"/>
              <a:buChar char="Ø"/>
            </a:pPr>
            <a:r>
              <a:rPr lang="en-US" sz="2000" dirty="0" smtClean="0"/>
              <a:t>Hidden markov models</a:t>
            </a: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2321378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23192"/>
            <a:ext cx="9044887" cy="767496"/>
          </a:xfrm>
        </p:spPr>
        <p:txBody>
          <a:bodyPr>
            <a:normAutofit fontScale="90000"/>
          </a:bodyPr>
          <a:lstStyle/>
          <a:p>
            <a:pPr algn="ctr"/>
            <a:r>
              <a:rPr lang="en-US" sz="4000" dirty="0" smtClean="0">
                <a:solidFill>
                  <a:schemeClr val="tx1">
                    <a:lumMod val="75000"/>
                    <a:lumOff val="25000"/>
                  </a:schemeClr>
                </a:solidFill>
                <a:latin typeface="+mn-lt"/>
              </a:rPr>
              <a:t>WHAT IS HOLT’S </a:t>
            </a:r>
            <a:r>
              <a:rPr lang="en-US" sz="4000" dirty="0" smtClean="0">
                <a:solidFill>
                  <a:schemeClr val="tx1">
                    <a:lumMod val="75000"/>
                    <a:lumOff val="25000"/>
                  </a:schemeClr>
                </a:solidFill>
                <a:latin typeface="+mn-lt"/>
              </a:rPr>
              <a:t>LINEAR TREND </a:t>
            </a:r>
            <a:r>
              <a:rPr lang="en-US" sz="4000" dirty="0" smtClean="0">
                <a:solidFill>
                  <a:schemeClr val="tx1">
                    <a:lumMod val="75000"/>
                    <a:lumOff val="25000"/>
                  </a:schemeClr>
                </a:solidFill>
                <a:latin typeface="+mn-lt"/>
              </a:rPr>
              <a:t>METHOD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986823"/>
          </a:xfrm>
        </p:spPr>
        <p:txBody>
          <a:bodyPr>
            <a:noAutofit/>
          </a:bodyPr>
          <a:lstStyle/>
          <a:p>
            <a:r>
              <a:rPr lang="en-US" sz="2400" dirty="0" smtClean="0"/>
              <a:t>Holt (1957) extended simple exponential smoothing to allow the forecasting of data with a trend. This method involves a forecast equation and two smoothing equations(one for the level and one for the trend) :</a:t>
            </a:r>
          </a:p>
          <a:p>
            <a:pPr marL="0" indent="0">
              <a:buNone/>
            </a:pPr>
            <a:endParaRPr lang="en-US" sz="2400" dirty="0" smtClean="0"/>
          </a:p>
          <a:p>
            <a:pPr marL="514350" indent="-514350">
              <a:buAutoNum type="arabicPeriod"/>
            </a:pPr>
            <a:r>
              <a:rPr lang="en-US" sz="2400" dirty="0" smtClean="0"/>
              <a:t>Forecast equation      ^yt+h|t=ℓ</a:t>
            </a:r>
            <a:r>
              <a:rPr lang="en-US" sz="2400" dirty="0" err="1" smtClean="0"/>
              <a:t>t+hbtLevel</a:t>
            </a:r>
            <a:r>
              <a:rPr lang="en-US" sz="2400" dirty="0" smtClean="0"/>
              <a:t> </a:t>
            </a:r>
          </a:p>
          <a:p>
            <a:pPr marL="514350" indent="-514350">
              <a:buAutoNum type="arabicPeriod"/>
            </a:pPr>
            <a:r>
              <a:rPr lang="en-US" sz="2400" dirty="0" smtClean="0"/>
              <a:t>Equations                    </a:t>
            </a:r>
            <a:r>
              <a:rPr lang="en-US" sz="2400" dirty="0" err="1" smtClean="0"/>
              <a:t>ℓt</a:t>
            </a:r>
            <a:r>
              <a:rPr lang="en-US" sz="2400" dirty="0" smtClean="0"/>
              <a:t>=</a:t>
            </a:r>
            <a:r>
              <a:rPr lang="el-GR" sz="2400" dirty="0"/>
              <a:t>α</a:t>
            </a:r>
            <a:r>
              <a:rPr lang="en-US" sz="2400" dirty="0"/>
              <a:t>yt+(1−</a:t>
            </a:r>
            <a:r>
              <a:rPr lang="el-GR" sz="2400" dirty="0"/>
              <a:t>α)(ℓ</a:t>
            </a:r>
            <a:r>
              <a:rPr lang="en-US" sz="2400" dirty="0"/>
              <a:t>t−1+bt−</a:t>
            </a:r>
            <a:r>
              <a:rPr lang="en-US" sz="2400" dirty="0" smtClean="0"/>
              <a:t>1)</a:t>
            </a:r>
          </a:p>
          <a:p>
            <a:pPr marL="514350" indent="-514350">
              <a:buAutoNum type="arabicPeriod"/>
            </a:pPr>
            <a:r>
              <a:rPr lang="en-US" sz="2400" dirty="0" smtClean="0"/>
              <a:t>Trend Equation           </a:t>
            </a:r>
            <a:r>
              <a:rPr lang="en-US" sz="2400" dirty="0"/>
              <a:t>bt=</a:t>
            </a:r>
            <a:r>
              <a:rPr lang="el-GR" sz="2400" dirty="0"/>
              <a:t>β∗(ℓ</a:t>
            </a:r>
            <a:r>
              <a:rPr lang="en-US" sz="2400" dirty="0"/>
              <a:t>t−ℓt−1)+(1−</a:t>
            </a:r>
            <a:r>
              <a:rPr lang="el-GR" sz="2400" dirty="0"/>
              <a:t>β∗)</a:t>
            </a:r>
            <a:r>
              <a:rPr lang="en-US" sz="2400" dirty="0"/>
              <a:t>bt−1,</a:t>
            </a:r>
            <a:br>
              <a:rPr lang="en-US" sz="2400" dirty="0"/>
            </a:br>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7524969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96815"/>
            <a:ext cx="9044887" cy="793873"/>
          </a:xfrm>
        </p:spPr>
        <p:txBody>
          <a:bodyPr>
            <a:normAutofit/>
          </a:bodyPr>
          <a:lstStyle/>
          <a:p>
            <a:pPr algn="ctr"/>
            <a:r>
              <a:rPr lang="en-US" sz="3200" dirty="0" smtClean="0">
                <a:solidFill>
                  <a:schemeClr val="tx1">
                    <a:lumMod val="75000"/>
                    <a:lumOff val="25000"/>
                  </a:schemeClr>
                </a:solidFill>
                <a:latin typeface="+mn-lt"/>
              </a:rPr>
              <a:t>WHAT IS HOLT’S LINEAR TREND METHOD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969238"/>
          </a:xfrm>
        </p:spPr>
        <p:txBody>
          <a:bodyPr>
            <a:noAutofit/>
          </a:bodyPr>
          <a:lstStyle/>
          <a:p>
            <a:r>
              <a:rPr lang="en-US" sz="2400" dirty="0" smtClean="0"/>
              <a:t>Where ℓt denotes an estimate of the level of the series at time t </a:t>
            </a:r>
            <a:r>
              <a:rPr lang="en-US" sz="2400" dirty="0"/>
              <a:t>, </a:t>
            </a:r>
            <a:r>
              <a:rPr lang="en-US" sz="2400" dirty="0" smtClean="0"/>
              <a:t>b</a:t>
            </a:r>
            <a:r>
              <a:rPr lang="en-US" sz="2400" baseline="-25000" dirty="0" smtClean="0"/>
              <a:t>t </a:t>
            </a:r>
            <a:r>
              <a:rPr lang="en-US" sz="2400" dirty="0" smtClean="0"/>
              <a:t>denotes an estimate of the trend (slope) of the series at time t , </a:t>
            </a:r>
            <a:r>
              <a:rPr lang="en-US" sz="2400" dirty="0"/>
              <a:t>α</a:t>
            </a:r>
            <a:r>
              <a:rPr lang="en-US" sz="2400" dirty="0" smtClean="0"/>
              <a:t> is the smoothing parameter for the level , 0 ≤ α ≤ 10 ≤ α ≤ 1</a:t>
            </a:r>
            <a:r>
              <a:rPr lang="en-US" sz="2400" dirty="0"/>
              <a:t>, and β∗</a:t>
            </a:r>
            <a:r>
              <a:rPr lang="en-US" sz="2400" dirty="0" smtClean="0"/>
              <a:t> is the smoothing parameter for the trend , </a:t>
            </a:r>
            <a:r>
              <a:rPr lang="el-GR" sz="2400" dirty="0" smtClean="0"/>
              <a:t>0</a:t>
            </a:r>
            <a:r>
              <a:rPr lang="en-US" sz="2400" dirty="0" smtClean="0"/>
              <a:t> </a:t>
            </a:r>
            <a:r>
              <a:rPr lang="el-GR" sz="2400" dirty="0" smtClean="0"/>
              <a:t>≤</a:t>
            </a:r>
            <a:r>
              <a:rPr lang="en-US" sz="2400" dirty="0" smtClean="0"/>
              <a:t> </a:t>
            </a:r>
            <a:r>
              <a:rPr lang="el-GR" sz="2400" dirty="0" smtClean="0"/>
              <a:t>β</a:t>
            </a:r>
            <a:r>
              <a:rPr lang="en-US" sz="2400" dirty="0" smtClean="0"/>
              <a:t> </a:t>
            </a:r>
            <a:r>
              <a:rPr lang="el-GR" sz="2400" dirty="0" smtClean="0"/>
              <a:t>∗</a:t>
            </a:r>
            <a:r>
              <a:rPr lang="en-US" sz="2400" dirty="0" smtClean="0"/>
              <a:t> </a:t>
            </a:r>
            <a:r>
              <a:rPr lang="el-GR" sz="2400" dirty="0" smtClean="0"/>
              <a:t>≤</a:t>
            </a:r>
            <a:r>
              <a:rPr lang="en-US" sz="2400" dirty="0" smtClean="0"/>
              <a:t> </a:t>
            </a:r>
            <a:r>
              <a:rPr lang="el-GR" sz="2400" dirty="0" smtClean="0"/>
              <a:t>10</a:t>
            </a:r>
            <a:r>
              <a:rPr lang="en-US" sz="2400" dirty="0" smtClean="0"/>
              <a:t> </a:t>
            </a:r>
            <a:r>
              <a:rPr lang="el-GR" sz="2400" dirty="0" smtClean="0"/>
              <a:t>≤</a:t>
            </a:r>
            <a:r>
              <a:rPr lang="en-US" sz="2400" dirty="0" smtClean="0"/>
              <a:t> </a:t>
            </a:r>
            <a:r>
              <a:rPr lang="el-GR" sz="2400" dirty="0" smtClean="0"/>
              <a:t>β</a:t>
            </a:r>
            <a:r>
              <a:rPr lang="en-US" sz="2400" dirty="0" smtClean="0"/>
              <a:t> </a:t>
            </a:r>
            <a:r>
              <a:rPr lang="el-GR" sz="2400" dirty="0" smtClean="0"/>
              <a:t>∗</a:t>
            </a:r>
            <a:r>
              <a:rPr lang="en-US" sz="2400" dirty="0" smtClean="0"/>
              <a:t> </a:t>
            </a:r>
            <a:r>
              <a:rPr lang="el-GR" sz="2400" dirty="0" smtClean="0"/>
              <a:t>≤</a:t>
            </a:r>
            <a:r>
              <a:rPr lang="en-US" sz="2400" dirty="0" smtClean="0"/>
              <a:t> </a:t>
            </a:r>
            <a:r>
              <a:rPr lang="el-GR" sz="2400" dirty="0" smtClean="0"/>
              <a:t>1.</a:t>
            </a:r>
            <a:endParaRPr lang="en-US" sz="2400" dirty="0" smtClean="0"/>
          </a:p>
          <a:p>
            <a:r>
              <a:rPr lang="en-US" sz="2400" dirty="0" smtClean="0"/>
              <a:t>The forecast function is no longer flat but trending. The h – step – ahead forecast is equal to the last estimated level plus h times the last estimated trend value. </a:t>
            </a:r>
          </a:p>
          <a:p>
            <a:r>
              <a:rPr lang="en-US" sz="2400" dirty="0" smtClean="0"/>
              <a:t>Hence the forecasts are a linear function of h.</a:t>
            </a:r>
            <a:endParaRPr lang="en-US" sz="2400" dirty="0"/>
          </a:p>
          <a:p>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3716258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rPr>
              <a:t>HOLT’S WINTER SEASONAL METHOD</a:t>
            </a:r>
            <a:endParaRPr lang="en-US" sz="4000" b="1" u="sng"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29436714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70438"/>
            <a:ext cx="9044887" cy="820250"/>
          </a:xfrm>
        </p:spPr>
        <p:txBody>
          <a:bodyPr>
            <a:normAutofit/>
          </a:bodyPr>
          <a:lstStyle/>
          <a:p>
            <a:pPr algn="ctr"/>
            <a:r>
              <a:rPr lang="en-US" sz="3200" dirty="0" smtClean="0">
                <a:solidFill>
                  <a:schemeClr val="tx1">
                    <a:lumMod val="75000"/>
                    <a:lumOff val="25000"/>
                  </a:schemeClr>
                </a:solidFill>
                <a:latin typeface="+mn-lt"/>
              </a:rPr>
              <a:t>WHAT IS HOLT’S WINTER SEASONAL METHOD?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3934069"/>
          </a:xfrm>
        </p:spPr>
        <p:txBody>
          <a:bodyPr>
            <a:noAutofit/>
          </a:bodyPr>
          <a:lstStyle/>
          <a:p>
            <a:r>
              <a:rPr lang="en-US" sz="2400" dirty="0" smtClean="0"/>
              <a:t>Holt(1957) and Winters(1960) extended Holt’s method to capture seasonality. </a:t>
            </a:r>
          </a:p>
          <a:p>
            <a:r>
              <a:rPr lang="en-US" sz="2400" dirty="0" smtClean="0"/>
              <a:t>The Holt-Winters seasonal method comprises the forecast equation and three smoothing equations – one for the level ℓt, one for the trend bt, and one for the seasonal component st, with </a:t>
            </a:r>
            <a:r>
              <a:rPr lang="en-US" sz="2400" dirty="0"/>
              <a:t>corresponding smoothing parameters α, β∗ and γ. </a:t>
            </a:r>
            <a:endParaRPr lang="en-US" sz="2400" dirty="0" smtClean="0"/>
          </a:p>
          <a:p>
            <a:r>
              <a:rPr lang="en-US" sz="2400" dirty="0" smtClean="0"/>
              <a:t>We </a:t>
            </a:r>
            <a:r>
              <a:rPr lang="en-US" sz="2400" dirty="0"/>
              <a:t>use m to denote the frequency of the seasonality, i.e., the number of seasons in a year. For example, for quarterly data m = 4 , and for monthly data m = 12 .</a:t>
            </a:r>
          </a:p>
        </p:txBody>
      </p:sp>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9358488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26477"/>
            <a:ext cx="9044887" cy="617311"/>
          </a:xfrm>
        </p:spPr>
        <p:txBody>
          <a:bodyPr>
            <a:normAutofit fontScale="90000"/>
          </a:bodyPr>
          <a:lstStyle/>
          <a:p>
            <a:pPr algn="ctr"/>
            <a:r>
              <a:rPr lang="en-US" sz="4000" dirty="0" smtClean="0">
                <a:solidFill>
                  <a:schemeClr val="tx1">
                    <a:lumMod val="75000"/>
                    <a:lumOff val="25000"/>
                  </a:schemeClr>
                </a:solidFill>
                <a:latin typeface="+mn-lt"/>
              </a:rPr>
              <a:t>HOLT – WINTER’S ADDITIVE METHOD</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828799"/>
            <a:ext cx="9044887" cy="1002323"/>
          </a:xfrm>
        </p:spPr>
        <p:txBody>
          <a:bodyPr>
            <a:normAutofit/>
          </a:bodyPr>
          <a:lstStyle/>
          <a:p>
            <a:r>
              <a:rPr lang="en-US" sz="2000" dirty="0" smtClean="0"/>
              <a:t>The components form for the additive methods is :</a:t>
            </a:r>
          </a:p>
        </p:txBody>
      </p:sp>
      <p:pic>
        <p:nvPicPr>
          <p:cNvPr id="6" name="Picture 5"/>
          <p:cNvPicPr>
            <a:picLocks noChangeAspect="1"/>
          </p:cNvPicPr>
          <p:nvPr/>
        </p:nvPicPr>
        <p:blipFill>
          <a:blip r:embed="rId2"/>
          <a:stretch>
            <a:fillRect/>
          </a:stretch>
        </p:blipFill>
        <p:spPr>
          <a:xfrm>
            <a:off x="1866133" y="3128212"/>
            <a:ext cx="6366397" cy="21559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7892026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49569"/>
            <a:ext cx="9044887" cy="741119"/>
          </a:xfrm>
        </p:spPr>
        <p:txBody>
          <a:bodyPr>
            <a:normAutofit/>
          </a:bodyPr>
          <a:lstStyle/>
          <a:p>
            <a:pPr algn="ctr"/>
            <a:r>
              <a:rPr lang="en-US" sz="3200" dirty="0" smtClean="0">
                <a:solidFill>
                  <a:schemeClr val="tx1">
                    <a:lumMod val="75000"/>
                    <a:lumOff val="25000"/>
                  </a:schemeClr>
                </a:solidFill>
                <a:latin typeface="+mn-lt"/>
              </a:rPr>
              <a:t>HOLT-WINTER’S MULTIPLICATIVE METHOD</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883138"/>
          </a:xfrm>
        </p:spPr>
        <p:txBody>
          <a:bodyPr>
            <a:normAutofit/>
          </a:bodyPr>
          <a:lstStyle/>
          <a:p>
            <a:r>
              <a:rPr lang="en-US" sz="2000" dirty="0" smtClean="0"/>
              <a:t>The Component form for the Multiplicative method is :</a:t>
            </a:r>
            <a:endParaRPr lang="en-US" sz="2000" dirty="0"/>
          </a:p>
        </p:txBody>
      </p:sp>
      <p:pic>
        <p:nvPicPr>
          <p:cNvPr id="6" name="Picture 5"/>
          <p:cNvPicPr>
            <a:picLocks noChangeAspect="1"/>
          </p:cNvPicPr>
          <p:nvPr/>
        </p:nvPicPr>
        <p:blipFill>
          <a:blip r:embed="rId2"/>
          <a:stretch>
            <a:fillRect/>
          </a:stretch>
        </p:blipFill>
        <p:spPr>
          <a:xfrm>
            <a:off x="1962743" y="3155228"/>
            <a:ext cx="5997226" cy="2619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6793519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20969"/>
            <a:ext cx="9044887" cy="969719"/>
          </a:xfrm>
        </p:spPr>
        <p:txBody>
          <a:bodyPr>
            <a:normAutofit/>
          </a:bodyPr>
          <a:lstStyle/>
          <a:p>
            <a:pPr algn="ctr"/>
            <a:r>
              <a:rPr lang="en-US" sz="2800" dirty="0" smtClean="0">
                <a:solidFill>
                  <a:schemeClr val="tx1">
                    <a:lumMod val="75000"/>
                    <a:lumOff val="25000"/>
                  </a:schemeClr>
                </a:solidFill>
              </a:rPr>
              <a:t>AN APPLICATION : INTERNATIONAL TOURIST VISITORS IN AUSTRALIA</a:t>
            </a:r>
            <a:endParaRPr lang="en-US" sz="28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837354"/>
          </a:xfrm>
        </p:spPr>
        <p:txBody>
          <a:bodyPr>
            <a:noAutofit/>
          </a:bodyPr>
          <a:lstStyle/>
          <a:p>
            <a:r>
              <a:rPr lang="en-US" sz="2400" dirty="0" smtClean="0"/>
              <a:t>Holt winter’s method with both additive and multiplicative seasonality forecast quarterly visitors in Australia spent by international tourists. </a:t>
            </a:r>
          </a:p>
          <a:p>
            <a:r>
              <a:rPr lang="en-US" sz="2400" dirty="0" smtClean="0"/>
              <a:t>Figure 1 shows the data from 1999 to 2013, and the forecast for 2014 – 2015.</a:t>
            </a:r>
          </a:p>
          <a:p>
            <a:r>
              <a:rPr lang="en-US" sz="2400" dirty="0" smtClean="0"/>
              <a:t>Note that the data shown an obvious seasonal pattern, with peaks observed in the March quarter of each year, corresponding to the Australian summer.</a:t>
            </a:r>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971139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28744"/>
            <a:ext cx="9044887" cy="795610"/>
          </a:xfrm>
        </p:spPr>
        <p:txBody>
          <a:bodyPr>
            <a:normAutofit/>
          </a:bodyPr>
          <a:lstStyle/>
          <a:p>
            <a:pPr algn="ctr"/>
            <a:r>
              <a:rPr lang="en-US" sz="2400" dirty="0" smtClean="0">
                <a:solidFill>
                  <a:schemeClr val="tx1">
                    <a:lumMod val="75000"/>
                    <a:lumOff val="25000"/>
                  </a:schemeClr>
                </a:solidFill>
              </a:rPr>
              <a:t>AN APPLICATION : INTERNATIONAL TOURIST VISITORS IN AUSTRALIA (CONT…..)</a:t>
            </a:r>
            <a:endParaRPr lang="en-US" sz="24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1" name="Content Placeholder 10"/>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812325" y="1754554"/>
            <a:ext cx="9044886"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904130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45123"/>
            <a:ext cx="9044887" cy="764931"/>
          </a:xfrm>
        </p:spPr>
        <p:txBody>
          <a:bodyPr>
            <a:normAutofit/>
          </a:bodyPr>
          <a:lstStyle/>
          <a:p>
            <a:pPr algn="ctr"/>
            <a:r>
              <a:rPr lang="en-US" sz="2400" dirty="0" smtClean="0">
                <a:solidFill>
                  <a:schemeClr val="tx1">
                    <a:lumMod val="75000"/>
                    <a:lumOff val="25000"/>
                  </a:schemeClr>
                </a:solidFill>
              </a:rPr>
              <a:t>AN APPLICATION : INTERNATIONAL TOURIST VISITORS IN AUSTRALIA (CONT…..)</a:t>
            </a:r>
            <a:endParaRPr lang="en-US" sz="24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812324" y="1695633"/>
            <a:ext cx="8845022"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2683657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latin typeface="+mn-lt"/>
              </a:rPr>
              <a:t>ARIMA AND SARIMA MODEL</a:t>
            </a:r>
            <a:endParaRPr lang="en-US" sz="40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602893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91308"/>
            <a:ext cx="9044887" cy="899380"/>
          </a:xfrm>
        </p:spPr>
        <p:txBody>
          <a:bodyPr>
            <a:normAutofit/>
          </a:bodyPr>
          <a:lstStyle/>
          <a:p>
            <a:pPr algn="ctr"/>
            <a:r>
              <a:rPr lang="en-US" sz="3600" dirty="0" smtClean="0">
                <a:solidFill>
                  <a:schemeClr val="tx1">
                    <a:lumMod val="75000"/>
                    <a:lumOff val="25000"/>
                  </a:schemeClr>
                </a:solidFill>
                <a:latin typeface="+mn-lt"/>
              </a:rPr>
              <a:t>WHAT IS TIME SERIES ANALYSIS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853251"/>
            <a:ext cx="9044887" cy="4011217"/>
          </a:xfrm>
        </p:spPr>
        <p:txBody>
          <a:bodyPr>
            <a:normAutofit/>
          </a:bodyPr>
          <a:lstStyle/>
          <a:p>
            <a:r>
              <a:rPr lang="en-US" sz="2400" dirty="0" smtClean="0"/>
              <a:t>Time series analysis is a specific way of analyzing a sequence of data points collected over an interval of time.</a:t>
            </a:r>
          </a:p>
          <a:p>
            <a:r>
              <a:rPr lang="en-US" sz="2400" dirty="0" smtClean="0"/>
              <a:t> In time series analysis, analysts record data points at consistent intervals over a set period of time rather than just recording the data points intermittently or randomly.</a:t>
            </a:r>
          </a:p>
          <a:p>
            <a:r>
              <a:rPr lang="en-US" sz="2400" dirty="0"/>
              <a:t>Time series analysis is a statistical technique that deals with time series data, or trend analysis.  </a:t>
            </a:r>
            <a:endParaRPr lang="en-US" sz="2400" dirty="0" smtClean="0"/>
          </a:p>
          <a:p>
            <a:r>
              <a:rPr lang="en-US" sz="2400" dirty="0" smtClean="0"/>
              <a:t>Time </a:t>
            </a:r>
            <a:r>
              <a:rPr lang="en-US" sz="2400" dirty="0"/>
              <a:t>series data means that data is in a series of  particular time periods or intervals</a:t>
            </a:r>
            <a:r>
              <a:rPr lang="en-US" sz="2400" dirty="0" smtClean="0"/>
              <a:t>.</a:t>
            </a:r>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69745556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14400"/>
            <a:ext cx="9044887" cy="776288"/>
          </a:xfrm>
        </p:spPr>
        <p:txBody>
          <a:bodyPr>
            <a:normAutofit/>
          </a:bodyPr>
          <a:lstStyle/>
          <a:p>
            <a:pPr algn="ctr"/>
            <a:r>
              <a:rPr lang="en-US" sz="4000" dirty="0" smtClean="0">
                <a:solidFill>
                  <a:schemeClr val="tx1">
                    <a:lumMod val="75000"/>
                    <a:lumOff val="25000"/>
                  </a:schemeClr>
                </a:solidFill>
                <a:latin typeface="+mn-lt"/>
              </a:rPr>
              <a:t>WHAT IS ARIMA AND SARIMA MODEL?</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828562"/>
          </a:xfrm>
        </p:spPr>
        <p:txBody>
          <a:bodyPr>
            <a:noAutofit/>
          </a:bodyPr>
          <a:lstStyle/>
          <a:p>
            <a:r>
              <a:rPr lang="en-US" sz="2400" dirty="0" smtClean="0"/>
              <a:t>Time series is a series of data points measured at consistent time intervals such as yearly, daily ,monthly , hourly and so on. </a:t>
            </a:r>
          </a:p>
          <a:p>
            <a:r>
              <a:rPr lang="en-US" sz="2400" dirty="0" smtClean="0"/>
              <a:t>It is time –dependent &amp; the progress of time is an important aspect of the data set.</a:t>
            </a:r>
          </a:p>
          <a:p>
            <a:r>
              <a:rPr lang="en-US" sz="2400" dirty="0" smtClean="0"/>
              <a:t>One of the most Common methods used in time series forecasting is known as the ARIMA model,  which stands for auto regressive Integrated Moving Average.</a:t>
            </a:r>
          </a:p>
          <a:p>
            <a:r>
              <a:rPr lang="en-US" sz="2400" dirty="0" smtClean="0"/>
              <a:t>ARIMA is a model that can be fitted to time series data to predict future points in the series.</a:t>
            </a:r>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1455655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28744"/>
            <a:ext cx="9044887" cy="681310"/>
          </a:xfrm>
        </p:spPr>
        <p:txBody>
          <a:bodyPr>
            <a:normAutofit/>
          </a:bodyPr>
          <a:lstStyle/>
          <a:p>
            <a:pPr algn="ctr"/>
            <a:r>
              <a:rPr lang="en-US" sz="3200" dirty="0" smtClean="0">
                <a:solidFill>
                  <a:schemeClr val="tx1">
                    <a:lumMod val="75000"/>
                    <a:lumOff val="25000"/>
                  </a:schemeClr>
                </a:solidFill>
                <a:latin typeface="+mn-lt"/>
              </a:rPr>
              <a:t>WHAT IS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90688"/>
            <a:ext cx="9044887" cy="4156197"/>
          </a:xfrm>
        </p:spPr>
        <p:txBody>
          <a:bodyPr>
            <a:noAutofit/>
          </a:bodyPr>
          <a:lstStyle/>
          <a:p>
            <a:r>
              <a:rPr lang="en-US" sz="2400" dirty="0" smtClean="0"/>
              <a:t>We </a:t>
            </a:r>
            <a:r>
              <a:rPr lang="en-US" sz="2400" dirty="0" smtClean="0"/>
              <a:t>c</a:t>
            </a:r>
            <a:r>
              <a:rPr lang="en-US" sz="2400" dirty="0" smtClean="0"/>
              <a:t>an </a:t>
            </a:r>
            <a:r>
              <a:rPr lang="en-US" sz="2400" dirty="0" smtClean="0"/>
              <a:t>split the ARIMA term into three terms , AR , I , MA:</a:t>
            </a:r>
          </a:p>
          <a:p>
            <a:r>
              <a:rPr lang="en-US" sz="2400" dirty="0" smtClean="0"/>
              <a:t>AR(p) stands for the autoregressive model, the p parameter is an integer that confirms how many lagged series are going to be used to forecast periods ahead.</a:t>
            </a:r>
          </a:p>
          <a:p>
            <a:r>
              <a:rPr lang="en-US" sz="2400" dirty="0" smtClean="0"/>
              <a:t>I(d) is the differencing part, the d parameter tells how many differencing orders are going to be used to make the series stationary.</a:t>
            </a:r>
          </a:p>
          <a:p>
            <a:r>
              <a:rPr lang="en-US" sz="2400" dirty="0" smtClean="0"/>
              <a:t>MA(q) stands for moving average model, the q is the number of lagged forecast error terms in the prediction equation. </a:t>
            </a:r>
            <a:endParaRPr lang="en-US" sz="2400" dirty="0" smtClean="0"/>
          </a:p>
          <a:p>
            <a:r>
              <a:rPr lang="en-US" sz="2400" dirty="0" smtClean="0"/>
              <a:t>SARIMA </a:t>
            </a:r>
            <a:r>
              <a:rPr lang="en-US" sz="2400" dirty="0" smtClean="0"/>
              <a:t>is seasonal ARIMA and it is </a:t>
            </a:r>
            <a:r>
              <a:rPr lang="en-US" sz="2400" dirty="0"/>
              <a:t>u</a:t>
            </a:r>
            <a:r>
              <a:rPr lang="en-US" sz="2400" dirty="0" smtClean="0"/>
              <a:t>sed with time series with seasonality.</a:t>
            </a:r>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4212509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22922"/>
            <a:ext cx="9044887" cy="666263"/>
          </a:xfrm>
        </p:spPr>
        <p:txBody>
          <a:bodyPr>
            <a:normAutofit fontScale="90000"/>
          </a:bodyPr>
          <a:lstStyle/>
          <a:p>
            <a:pPr algn="ctr"/>
            <a:r>
              <a:rPr lang="en-US" sz="4000" dirty="0" smtClean="0">
                <a:solidFill>
                  <a:schemeClr val="tx1">
                    <a:lumMod val="75000"/>
                    <a:lumOff val="25000"/>
                  </a:schemeClr>
                </a:solidFill>
              </a:rPr>
              <a:t>STEPS TO BUILD ARIMA </a:t>
            </a:r>
            <a:r>
              <a:rPr lang="en-US" sz="4000" dirty="0" smtClean="0">
                <a:solidFill>
                  <a:schemeClr val="tx1">
                    <a:lumMod val="75000"/>
                    <a:lumOff val="25000"/>
                  </a:schemeClr>
                </a:solidFill>
              </a:rPr>
              <a:t>AND SARIMA MODEL</a:t>
            </a:r>
            <a:endParaRPr lang="en-US" sz="4000" dirty="0">
              <a:solidFill>
                <a:schemeClr val="tx1">
                  <a:lumMod val="75000"/>
                  <a:lumOff val="25000"/>
                </a:schemeClr>
              </a:solidFill>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519330"/>
            <a:ext cx="9044887" cy="780716"/>
          </a:xfrm>
        </p:spPr>
        <p:txBody>
          <a:bodyPr>
            <a:normAutofit/>
          </a:bodyPr>
          <a:lstStyle/>
          <a:p>
            <a:pPr marL="0" indent="0">
              <a:buNone/>
            </a:pPr>
            <a:r>
              <a:rPr lang="en-US" sz="2000" b="1" dirty="0" smtClean="0"/>
              <a:t>1. </a:t>
            </a:r>
            <a:r>
              <a:rPr lang="en-US" sz="2000" dirty="0" smtClean="0"/>
              <a:t> </a:t>
            </a:r>
            <a:r>
              <a:rPr lang="en-US" sz="2000" b="1" dirty="0" smtClean="0"/>
              <a:t>Load the data &amp; Import the necessary libraries</a:t>
            </a:r>
            <a:r>
              <a:rPr lang="en-US" sz="2000" dirty="0" smtClean="0"/>
              <a:t>: The first step for model building is to load the data set &amp; import libraries.</a:t>
            </a:r>
          </a:p>
        </p:txBody>
      </p:sp>
      <p:pic>
        <p:nvPicPr>
          <p:cNvPr id="4098" name="Picture 2" descr="https://miro.medium.com/max/875/0*HJd2VNx9PrZx77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67578" y="2557911"/>
            <a:ext cx="8334375" cy="28875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4100" name="Picture 4" descr="https://miro.medium.com/max/875/0*VUXj0Sju0vcggcd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67577" y="5833545"/>
            <a:ext cx="8334375" cy="428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4000537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28744"/>
            <a:ext cx="9044887" cy="716480"/>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637812"/>
            <a:ext cx="9044887" cy="1326147"/>
          </a:xfrm>
        </p:spPr>
        <p:txBody>
          <a:bodyPr>
            <a:normAutofit/>
          </a:bodyPr>
          <a:lstStyle/>
          <a:p>
            <a:pPr marL="0" indent="0">
              <a:buNone/>
            </a:pPr>
            <a:r>
              <a:rPr lang="en-US" sz="2000" b="1" dirty="0" smtClean="0"/>
              <a:t>2.  Data Processing </a:t>
            </a:r>
            <a:r>
              <a:rPr lang="en-US" sz="2000" dirty="0" smtClean="0"/>
              <a:t>: While working with time series data in python, it’s important to always ensure that dates are used as index values and are understood by python as a true “date” object. We can do this by using pandas datestamp or to_datetime method.</a:t>
            </a:r>
            <a:endParaRPr lang="en-US" sz="2000" dirty="0"/>
          </a:p>
        </p:txBody>
      </p:sp>
      <p:pic>
        <p:nvPicPr>
          <p:cNvPr id="5122" name="Picture 2" descr="https://miro.medium.com/max/875/0*1SThfE-xEkGzJP0n"/>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67579" y="3256547"/>
            <a:ext cx="8334375" cy="676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5124" name="Picture 4" descr="https://miro.medium.com/max/275/0*HPVM2IN27fcCOQWX"/>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87016" y="4225507"/>
            <a:ext cx="2095500" cy="2066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0228929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96815"/>
            <a:ext cx="9044887" cy="793873"/>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4004407"/>
          </a:xfrm>
        </p:spPr>
        <p:txBody>
          <a:bodyPr>
            <a:noAutofit/>
          </a:bodyPr>
          <a:lstStyle/>
          <a:p>
            <a:pPr marL="0" indent="0">
              <a:buNone/>
            </a:pPr>
            <a:r>
              <a:rPr lang="en-US" sz="2400" b="1" dirty="0" smtClean="0"/>
              <a:t>3. Check for Stationarity:</a:t>
            </a:r>
            <a:r>
              <a:rPr lang="en-US" sz="2400" dirty="0" smtClean="0"/>
              <a:t> Most time series models require the data to be stationary. A time series is said to be stationary if its statistical properties such as mean, variance &amp;covariance remain constant over time . The formal way to check for this are plotting the data and do a visual analysis and use a statistical test.</a:t>
            </a:r>
          </a:p>
          <a:p>
            <a:pPr marL="0" indent="0">
              <a:buNone/>
            </a:pPr>
            <a:r>
              <a:rPr lang="en-US" sz="2400" dirty="0" smtClean="0"/>
              <a:t>Visual: We can use the decomposition method which allows us to separately view seasonality(which could be daily, weekly, annual, etc.), trend and random which is the variability in the data set after removing the effects of the seasonality and trend.</a:t>
            </a:r>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2043840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011115"/>
            <a:ext cx="9044887" cy="679573"/>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146" name="Picture 2" descr="https://miro.medium.com/max/875/0*kaB2Vs98pfCTKWQy"/>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193800" y="2324894"/>
            <a:ext cx="8334375" cy="348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489258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52854"/>
            <a:ext cx="9044887" cy="668216"/>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7170" name="Picture 2" descr="https://miro.medium.com/max/875/0*rrQ9ltdjk2k1L1Am"/>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080333" y="1930400"/>
            <a:ext cx="6561308"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21152133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40777"/>
            <a:ext cx="9044887" cy="749911"/>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265854"/>
          </a:xfrm>
        </p:spPr>
        <p:txBody>
          <a:bodyPr>
            <a:normAutofit/>
          </a:bodyPr>
          <a:lstStyle/>
          <a:p>
            <a:r>
              <a:rPr lang="en-US" sz="2400" dirty="0" smtClean="0"/>
              <a:t>The plot shows that the data has both trend &amp; seasonality. That means it is not stationary.</a:t>
            </a:r>
          </a:p>
          <a:p>
            <a:r>
              <a:rPr lang="en-US" sz="2400" dirty="0" smtClean="0"/>
              <a:t>Statistical test: To confirm our visual observation on the above plot, we will use the Dicky-Fuller Hypothesis testing.</a:t>
            </a:r>
          </a:p>
          <a:p>
            <a:r>
              <a:rPr lang="en-US" sz="2400" b="1" dirty="0" smtClean="0">
                <a:solidFill>
                  <a:srgbClr val="FF0000"/>
                </a:solidFill>
              </a:rPr>
              <a:t>Null Hypothesis</a:t>
            </a:r>
            <a:r>
              <a:rPr lang="en-US" sz="2400" dirty="0" smtClean="0"/>
              <a:t>: The series is not stationarity.</a:t>
            </a:r>
          </a:p>
          <a:p>
            <a:r>
              <a:rPr lang="en-US" sz="2400" b="1" dirty="0" smtClean="0">
                <a:solidFill>
                  <a:srgbClr val="FF0000"/>
                </a:solidFill>
              </a:rPr>
              <a:t>Alternate Hypothesis</a:t>
            </a:r>
            <a:r>
              <a:rPr lang="en-US" sz="2400" dirty="0" smtClean="0"/>
              <a:t>: The series is stationary.</a:t>
            </a:r>
            <a:endParaRPr lang="en-US" sz="2400" dirty="0"/>
          </a:p>
        </p:txBody>
      </p:sp>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5033928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58362"/>
            <a:ext cx="9044887" cy="732326"/>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8194" name="Picture 2" descr="https://miro.medium.com/max/875/0*r2dORv_mYMqXoVKF"/>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193800" y="2020094"/>
            <a:ext cx="8334375" cy="4095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405217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13156"/>
            <a:ext cx="9044887" cy="643082"/>
          </a:xfrm>
        </p:spPr>
        <p:txBody>
          <a:bodyPr>
            <a:normAutofit/>
          </a:bodyPr>
          <a:lstStyle/>
          <a:p>
            <a:pPr algn="ctr"/>
            <a:r>
              <a:rPr lang="en-US" sz="3200" dirty="0" smtClean="0">
                <a:solidFill>
                  <a:schemeClr val="tx1">
                    <a:lumMod val="75000"/>
                    <a:lumOff val="25000"/>
                  </a:schemeClr>
                </a:solidFill>
                <a:latin typeface="+mn-lt"/>
              </a:rPr>
              <a:t>STEPS TO BUILD ARIMA AND SARIMA MODEL</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9218" name="Picture 2" descr="https://miro.medium.com/max/875/0*VNyMLkficbALORD8"/>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903392" y="1770898"/>
            <a:ext cx="6914502" cy="3214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
        <p:nvSpPr>
          <p:cNvPr id="7" name="Content Placeholder 4"/>
          <p:cNvSpPr txBox="1">
            <a:spLocks/>
          </p:cNvSpPr>
          <p:nvPr/>
        </p:nvSpPr>
        <p:spPr>
          <a:xfrm>
            <a:off x="1062789" y="5269831"/>
            <a:ext cx="9044887" cy="7218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With the p-value 1 which is greater than 0.05, we fail to reject the null hypothesis &amp; it confirms that the series is not stationary.</a:t>
            </a:r>
            <a:endParaRPr lang="en-US" sz="2000" dirty="0"/>
          </a:p>
        </p:txBody>
      </p:sp>
      <p:pic>
        <p:nvPicPr>
          <p:cNvPr id="8" name="Picture 7">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31058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areerera" id="{EDCDA5D1-4370-4392-8C5E-C34C9BE8F545}" vid="{34DC1D29-B155-4D15-BF11-2B8807D0A3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2076</TotalTime>
  <Words>5925</Words>
  <Application>Microsoft Office PowerPoint</Application>
  <PresentationFormat>Custom</PresentationFormat>
  <Paragraphs>660</Paragraphs>
  <Slides>113</Slides>
  <Notes>1</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1_Office Theme</vt:lpstr>
      <vt:lpstr>Slide 1</vt:lpstr>
      <vt:lpstr>TIME SERIES FORECASTING</vt:lpstr>
      <vt:lpstr>Slide 3</vt:lpstr>
      <vt:lpstr>CONTENT OF :-  TIME SERIES FORECASTING.</vt:lpstr>
      <vt:lpstr>WHAT IS TIME SERIES FORECASTING</vt:lpstr>
      <vt:lpstr>WHAT IS TIME SERIES FORECASTING ?</vt:lpstr>
      <vt:lpstr>WHAT ARE THE APPLICATION IN WHICH TIME SERIES FORECASTING IS PERFORMED?</vt:lpstr>
      <vt:lpstr>WHAT ARE THE APPLICATION IN WHICH TIME SERIES FORECASTING IS PERFORMED?</vt:lpstr>
      <vt:lpstr>WHAT IS TIME SERIES ANALYSIS ?</vt:lpstr>
      <vt:lpstr>WHEN WE SHOULD USE TIME SERIES ANALYSIS FORECASTING ?</vt:lpstr>
      <vt:lpstr>REGRESSION VS TIME SERIES</vt:lpstr>
      <vt:lpstr>REGRESSION VS TIME SERIES</vt:lpstr>
      <vt:lpstr>EXAMPLES OF TIME SERIES DATA </vt:lpstr>
      <vt:lpstr>EXAMPLE OF TIME SERIES DATA </vt:lpstr>
      <vt:lpstr>WHAT IS LEVEL, TREND, SEASONALITY, NOISE AND STATIONARITY ?</vt:lpstr>
      <vt:lpstr>TIME SERIES COMPONENTS</vt:lpstr>
      <vt:lpstr>WHAT ARE THE COMPONENTS OF TIME SERIES ?</vt:lpstr>
      <vt:lpstr>TIME SERIES OPERATIONS</vt:lpstr>
      <vt:lpstr>WHAT ARE THE OPERATIONS IN TIME SERIES?</vt:lpstr>
      <vt:lpstr>DETRENDING</vt:lpstr>
      <vt:lpstr>WHAT IS A DETREND ?</vt:lpstr>
      <vt:lpstr>DETREND</vt:lpstr>
      <vt:lpstr>HOW DETRENDING WORKS ?</vt:lpstr>
      <vt:lpstr>DETREND WORKING </vt:lpstr>
      <vt:lpstr>HOW DETRENDING WORKS ?</vt:lpstr>
      <vt:lpstr>DETREND WORKING</vt:lpstr>
      <vt:lpstr>METHOD 1 : DETREND BY DIFFERENCING </vt:lpstr>
      <vt:lpstr>METHOD 1 : DETREND BY DIFFERENCING </vt:lpstr>
      <vt:lpstr>METHOD 1 : DETREND BY DIFFERENCING </vt:lpstr>
      <vt:lpstr>METHOD 2: DETREND BY MODEL FITTING</vt:lpstr>
      <vt:lpstr>METHOD 2: DETREND BY MODEL FITTING</vt:lpstr>
      <vt:lpstr>METHOD 2: DETREND BY MODEL FITTING</vt:lpstr>
      <vt:lpstr>SUCCESSIVE DIFFERENCES</vt:lpstr>
      <vt:lpstr>MOVING AVERAGE AND SMOOTHING</vt:lpstr>
      <vt:lpstr>WHAT IS MOVING AVERAGE SMOOTHING ?</vt:lpstr>
      <vt:lpstr>WHAT IS MOVING AVERAGE SMOOTHING ?</vt:lpstr>
      <vt:lpstr>WHAT IS CENTERED MOVING AVERAGE ?</vt:lpstr>
      <vt:lpstr>WHAT IS TRAILING MOVING AVERAGE?</vt:lpstr>
      <vt:lpstr>EXPONENTIALLY WEIGHTED FORECASTING MODEL</vt:lpstr>
      <vt:lpstr>WHAT IS EXPONENTIAL SMOOTHING ?</vt:lpstr>
      <vt:lpstr>TYPES OF EXPONENTIAL SMOOTHING </vt:lpstr>
      <vt:lpstr>WHAT IS SINGLE EXPONENTIAL SMOOTHING ?</vt:lpstr>
      <vt:lpstr>WHAT IS DOUBLE EXPONENTIAL SMOOTHING ?</vt:lpstr>
      <vt:lpstr>WHAT IS DOUBLE EXPONENTIAL SMOOTHING ?</vt:lpstr>
      <vt:lpstr>WHAT IS TRIPLE EXPONENTIAL SMOOTHING ?</vt:lpstr>
      <vt:lpstr>WHAT IS TRIPLE EXPONENTIAL SMOOTHING ?</vt:lpstr>
      <vt:lpstr>LAGGING </vt:lpstr>
      <vt:lpstr>WHAT IS LAGGING ?</vt:lpstr>
      <vt:lpstr>CORRELATION AND AUTO - CORRELATION</vt:lpstr>
      <vt:lpstr>WHAT IS CORRELATION AND AUTO – CORRELATION ?</vt:lpstr>
      <vt:lpstr>FORMULA OF CORRELATION AND AUTO-CORRELATION</vt:lpstr>
      <vt:lpstr>HOLT WINTERS METHODS</vt:lpstr>
      <vt:lpstr>WHAT IS HOLT WINTERS FORECASTING ?</vt:lpstr>
      <vt:lpstr>HOLT WINTERS FORECASTING </vt:lpstr>
      <vt:lpstr>WHAT IS HOLT – WINTERS METHODS?</vt:lpstr>
      <vt:lpstr>WHAT IS HOLT – WINTERS METHODS?</vt:lpstr>
      <vt:lpstr>WHAT IS SIMPLE EXPONENTIAL SMOOTHING ? </vt:lpstr>
      <vt:lpstr>WHAT IS SIMPLE EXPONENTIAL SMOOTHING ? </vt:lpstr>
      <vt:lpstr>IMPLEMENTATION OF SIMPLE EXPONENTIAL SMOOTHING </vt:lpstr>
      <vt:lpstr>FORECASTING </vt:lpstr>
      <vt:lpstr>FORECASTING</vt:lpstr>
      <vt:lpstr>WHAT IS HOLT’S EXPONENTIAL SMOOTHING ?</vt:lpstr>
      <vt:lpstr>WHAT IS HOLT’S EXPONENTIAL SMOOTHING ?</vt:lpstr>
      <vt:lpstr>WHAT IS HOLT’S EXPONENTIAL SMOOTHING ?</vt:lpstr>
      <vt:lpstr>WHAT IS HOLT’S EXPONENTIAL SMOOTHING ?</vt:lpstr>
      <vt:lpstr>IMPLEMENTATION</vt:lpstr>
      <vt:lpstr>FORECASTING </vt:lpstr>
      <vt:lpstr>FORECASTING</vt:lpstr>
      <vt:lpstr>WHAT IS WINTER’S EXPONENTIAL SMOOTHING ?</vt:lpstr>
      <vt:lpstr>WHAT IS WINTER’S EXPONENTIAL SMOOTHING ?</vt:lpstr>
      <vt:lpstr>WHAT IS WINTER’S EXPONENTIAL SMOOTHING ?</vt:lpstr>
      <vt:lpstr>WHAT IS WINTER’S EXPONENTIAL SMOOTHING ?</vt:lpstr>
      <vt:lpstr>WHAT IS WINTER’S EXPONENTIAL SMOOTHING ?</vt:lpstr>
      <vt:lpstr>WHAT IS WINTER’S EXPONENTIAL SMOOTHING ?</vt:lpstr>
      <vt:lpstr>WHAT IS WINTER’S EXPONENTIAL SMOOTHING ?</vt:lpstr>
      <vt:lpstr>Forecasting </vt:lpstr>
      <vt:lpstr>SINGLE EXPONENTIAL SMOOTHING</vt:lpstr>
      <vt:lpstr>WHAT IS SINGLE EXPONENTIAL SMOOTHING ?</vt:lpstr>
      <vt:lpstr>HOLT’S LINEAR TREND METHOD</vt:lpstr>
      <vt:lpstr>WHAT IS HOLT’S LINEAR TREND METHOD ?</vt:lpstr>
      <vt:lpstr>WHAT IS HOLT’S LINEAR TREND METHOD ?</vt:lpstr>
      <vt:lpstr>HOLT’S WINTER SEASONAL METHOD</vt:lpstr>
      <vt:lpstr>WHAT IS HOLT’S WINTER SEASONAL METHOD? </vt:lpstr>
      <vt:lpstr>HOLT – WINTER’S ADDITIVE METHOD</vt:lpstr>
      <vt:lpstr>HOLT-WINTER’S MULTIPLICATIVE METHOD</vt:lpstr>
      <vt:lpstr>AN APPLICATION : INTERNATIONAL TOURIST VISITORS IN AUSTRALIA</vt:lpstr>
      <vt:lpstr>AN APPLICATION : INTERNATIONAL TOURIST VISITORS IN AUSTRALIA (CONT…..)</vt:lpstr>
      <vt:lpstr>AN APPLICATION : INTERNATIONAL TOURIST VISITORS IN AUSTRALIA (CONT…..)</vt:lpstr>
      <vt:lpstr>ARIMA AND SARIMA MODEL</vt:lpstr>
      <vt:lpstr>WHAT IS ARIMA AND SARIMA MODEL?</vt:lpstr>
      <vt:lpstr>WHAT IS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STEPS TO BUILD ARIMA AND SARIMA MODEL</vt:lpstr>
      <vt:lpstr>WHAT IS Auto ARIMA MODEL ?</vt:lpstr>
      <vt:lpstr>Auto-ARIMA MODEL</vt:lpstr>
      <vt:lpstr>Auto-ARIMA MODEL</vt:lpstr>
      <vt:lpstr>Auto-ARIMA MODEL</vt:lpstr>
      <vt:lpstr>Auto-ARIMA MODEL</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Orientation</dc:title>
  <dc:creator>acer</dc:creator>
  <cp:lastModifiedBy>SNVA</cp:lastModifiedBy>
  <cp:revision>997</cp:revision>
  <dcterms:created xsi:type="dcterms:W3CDTF">2021-06-23T12:36:31Z</dcterms:created>
  <dcterms:modified xsi:type="dcterms:W3CDTF">2022-05-05T06:49:47Z</dcterms:modified>
</cp:coreProperties>
</file>