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60" r:id="rId4"/>
    <p:sldId id="259" r:id="rId5"/>
    <p:sldId id="261" r:id="rId6"/>
    <p:sldId id="262"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sorterViewPr>
    <p:cViewPr>
      <p:scale>
        <a:sx n="100" d="100"/>
        <a:sy n="100" d="100"/>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923F103-BC34-4FE4-A40E-EDDEECFDA5D0}" type="datetimeFigureOut">
              <a:rPr lang="en-US" smtClean="0"/>
              <a:pPr/>
              <a:t>2/18/2016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smtClean="0"/>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20868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44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45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60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61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1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2/18/2016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3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2/18/2016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2/18/2016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67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07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674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E451C3-0FF4-47C4-B829-773ADF60F88C}" type="datetimeFigureOut">
              <a:rPr lang="en-US" smtClean="0"/>
              <a:t>2/18/2016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40069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BIOGRAFI AL-AFGHANI</a:t>
            </a:r>
            <a:endParaRPr lang="id-ID" dirty="0"/>
          </a:p>
        </p:txBody>
      </p:sp>
      <p:sp>
        <p:nvSpPr>
          <p:cNvPr id="3" name="Subtitle 2"/>
          <p:cNvSpPr>
            <a:spLocks noGrp="1"/>
          </p:cNvSpPr>
          <p:nvPr>
            <p:ph type="subTitle" idx="1"/>
          </p:nvPr>
        </p:nvSpPr>
        <p:spPr/>
        <p:txBody>
          <a:bodyPr/>
          <a:lstStyle/>
          <a:p>
            <a:r>
              <a:rPr lang="id-ID" dirty="0" smtClean="0"/>
              <a:t>-IRVAN MAULANA</a:t>
            </a:r>
          </a:p>
          <a:p>
            <a:r>
              <a:rPr lang="id-ID" dirty="0" smtClean="0"/>
              <a:t>-M.YOGI FERNANDA</a:t>
            </a:r>
          </a:p>
          <a:p>
            <a:r>
              <a:rPr lang="id-ID" dirty="0" smtClean="0"/>
              <a:t>-REZKI FAJAR</a:t>
            </a:r>
            <a:endParaRPr lang="id-ID" dirty="0"/>
          </a:p>
        </p:txBody>
      </p:sp>
    </p:spTree>
    <p:extLst>
      <p:ext uri="{BB962C8B-B14F-4D97-AF65-F5344CB8AC3E}">
        <p14:creationId xmlns:p14="http://schemas.microsoft.com/office/powerpoint/2010/main" val="3594964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658" y="270456"/>
            <a:ext cx="9692640" cy="970105"/>
          </a:xfrm>
        </p:spPr>
        <p:txBody>
          <a:bodyPr>
            <a:normAutofit/>
          </a:bodyPr>
          <a:lstStyle/>
          <a:p>
            <a:r>
              <a:rPr lang="nl-NL" sz="3600" b="1" dirty="0"/>
              <a:t>AL AFGHANI DAN IBNU TAYMIYYAH</a:t>
            </a:r>
            <a:endParaRPr lang="id-ID" sz="3600" dirty="0"/>
          </a:p>
        </p:txBody>
      </p:sp>
      <p:sp>
        <p:nvSpPr>
          <p:cNvPr id="3" name="Content Placeholder 2"/>
          <p:cNvSpPr>
            <a:spLocks noGrp="1"/>
          </p:cNvSpPr>
          <p:nvPr>
            <p:ph idx="1"/>
          </p:nvPr>
        </p:nvSpPr>
        <p:spPr>
          <a:xfrm>
            <a:off x="880658" y="2086379"/>
            <a:ext cx="8951075" cy="3630121"/>
          </a:xfrm>
        </p:spPr>
        <p:txBody>
          <a:bodyPr>
            <a:noAutofit/>
          </a:bodyPr>
          <a:lstStyle/>
          <a:p>
            <a:pPr marL="0" indent="0">
              <a:buNone/>
            </a:pPr>
            <a:r>
              <a:rPr lang="id-ID" sz="2000" dirty="0" smtClean="0"/>
              <a:t>Tidak </a:t>
            </a:r>
            <a:r>
              <a:rPr lang="id-ID" sz="2000" dirty="0"/>
              <a:t>ada perbedaan diantara keduanya, kecuali bahwa Ibnu Taymiyyah (seperti kebanyakan ulama dari generasi awal) lebih banyak berhujjah dengan menggunakan dalil-dalil agama dan pendekatan logika (</a:t>
            </a:r>
            <a:r>
              <a:rPr lang="id-ID" sz="2000" i="1" dirty="0"/>
              <a:t>mantiqy</a:t>
            </a:r>
            <a:r>
              <a:rPr lang="id-ID" sz="2000" dirty="0"/>
              <a:t>) dalam menegakkan panji/bendera yang dibawanya, seperti yang kita bisa lihat dari karya-karya beliau. Sedangkan Al Afghani lebih kepada pendekatan provokasi (dalam term positif) atau membakar semangat, menyadarkan ummat atas realitas keterpurukan mereka, serta menjalin komunikasi dengan para ulama dan pemimpin kaum Muslimin.</a:t>
            </a:r>
            <a:endParaRPr lang="id-ID" sz="2000" dirty="0"/>
          </a:p>
        </p:txBody>
      </p:sp>
    </p:spTree>
    <p:extLst>
      <p:ext uri="{BB962C8B-B14F-4D97-AF65-F5344CB8AC3E}">
        <p14:creationId xmlns:p14="http://schemas.microsoft.com/office/powerpoint/2010/main" val="3195979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058" y="167426"/>
            <a:ext cx="9692640" cy="1034498"/>
          </a:xfrm>
        </p:spPr>
        <p:txBody>
          <a:bodyPr>
            <a:normAutofit/>
          </a:bodyPr>
          <a:lstStyle/>
          <a:p>
            <a:r>
              <a:rPr lang="id-ID" sz="3600" b="1" dirty="0"/>
              <a:t>BEBERAPA KONTRIBUSI AL-AFGHANI</a:t>
            </a:r>
            <a:endParaRPr lang="id-ID" sz="3600" dirty="0"/>
          </a:p>
        </p:txBody>
      </p:sp>
      <p:sp>
        <p:nvSpPr>
          <p:cNvPr id="3" name="Content Placeholder 2"/>
          <p:cNvSpPr>
            <a:spLocks noGrp="1"/>
          </p:cNvSpPr>
          <p:nvPr>
            <p:ph idx="1"/>
          </p:nvPr>
        </p:nvSpPr>
        <p:spPr>
          <a:xfrm>
            <a:off x="788058" y="1777284"/>
            <a:ext cx="8770770" cy="4776340"/>
          </a:xfrm>
        </p:spPr>
        <p:txBody>
          <a:bodyPr/>
          <a:lstStyle/>
          <a:p>
            <a:r>
              <a:rPr lang="id-ID" b="1" dirty="0" smtClean="0"/>
              <a:t>Pertama</a:t>
            </a:r>
            <a:r>
              <a:rPr lang="id-ID" b="1" dirty="0"/>
              <a:t>;</a:t>
            </a:r>
            <a:r>
              <a:rPr lang="id-ID" dirty="0"/>
              <a:t> Perlawanan terhadap kolonial barat yang menjajah negri-negri Islam (terutama terhadap penjajah Inggris). Beliau turut ambil bagian dalam peperangan kemerdekaan India pada bulan Mei 1857, juga mengadakan ziarah ke negri-negri Islam yang berada di bawah tekanan imperialis dan kolonialis barat seperti tersebut di atas</a:t>
            </a:r>
            <a:r>
              <a:rPr lang="id-ID" dirty="0" smtClean="0"/>
              <a:t>.</a:t>
            </a:r>
            <a:endParaRPr lang="id-ID" dirty="0"/>
          </a:p>
          <a:p>
            <a:endParaRPr lang="id-ID" dirty="0"/>
          </a:p>
          <a:p>
            <a:r>
              <a:rPr lang="id-ID" b="1" dirty="0"/>
              <a:t>Kedua;</a:t>
            </a:r>
            <a:r>
              <a:rPr lang="id-ID" dirty="0"/>
              <a:t> upaya melawan pemikiran naturalisme di India, yang mengingkari adanya hakikat ketuhanan. Menurutnya, dasar aliran ini merupakan hawa nafsu yang menggelora dan hanya sebatas egoisme sesaat yang berlebihan tanpa mempertimbangkan kepentingan umat manusia secara keseluruhan.</a:t>
            </a:r>
            <a:endParaRPr lang="id-ID" dirty="0"/>
          </a:p>
          <a:p>
            <a:endParaRPr lang="id-ID" dirty="0"/>
          </a:p>
        </p:txBody>
      </p:sp>
    </p:spTree>
    <p:extLst>
      <p:ext uri="{BB962C8B-B14F-4D97-AF65-F5344CB8AC3E}">
        <p14:creationId xmlns:p14="http://schemas.microsoft.com/office/powerpoint/2010/main" val="417839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66" y="2052892"/>
            <a:ext cx="9692640" cy="1325562"/>
          </a:xfrm>
        </p:spPr>
        <p:txBody>
          <a:bodyPr/>
          <a:lstStyle/>
          <a:p>
            <a:r>
              <a:rPr lang="id-ID" dirty="0" smtClean="0"/>
              <a:t>             TERIMAKASIH</a:t>
            </a:r>
            <a:endParaRPr lang="id-ID" dirty="0"/>
          </a:p>
        </p:txBody>
      </p:sp>
    </p:spTree>
    <p:extLst>
      <p:ext uri="{BB962C8B-B14F-4D97-AF65-F5344CB8AC3E}">
        <p14:creationId xmlns:p14="http://schemas.microsoft.com/office/powerpoint/2010/main" val="4005963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34" y="386365"/>
            <a:ext cx="9692640" cy="1060257"/>
          </a:xfrm>
        </p:spPr>
        <p:txBody>
          <a:bodyPr>
            <a:normAutofit/>
          </a:bodyPr>
          <a:lstStyle/>
          <a:p>
            <a:r>
              <a:rPr lang="id-ID" sz="3600" dirty="0" smtClean="0"/>
              <a:t>  BIOGRAFI JAMALUDIN AL-AFGHANI</a:t>
            </a:r>
            <a:endParaRPr lang="id-ID" sz="3600" dirty="0"/>
          </a:p>
        </p:txBody>
      </p:sp>
      <p:sp>
        <p:nvSpPr>
          <p:cNvPr id="3" name="Content Placeholder 2"/>
          <p:cNvSpPr>
            <a:spLocks noGrp="1"/>
          </p:cNvSpPr>
          <p:nvPr>
            <p:ph idx="1"/>
          </p:nvPr>
        </p:nvSpPr>
        <p:spPr>
          <a:xfrm>
            <a:off x="923134" y="2105697"/>
            <a:ext cx="10436032" cy="4443211"/>
          </a:xfrm>
        </p:spPr>
        <p:txBody>
          <a:bodyPr>
            <a:normAutofit/>
          </a:bodyPr>
          <a:lstStyle/>
          <a:p>
            <a:pPr marL="0" indent="0">
              <a:buNone/>
            </a:pPr>
            <a:r>
              <a:rPr lang="id-ID" dirty="0"/>
              <a:t>Nama panjang beliau adalah Muhammad Jamaluddin Al Afghani, dilahirkan di Asadabad, Afghanistan pada tahun 1254 H/1838 M. Ayahanda beliau bernama Sayyid Safdar al-Husainiyyah, yang nasabnya bertemu dengan Sayyid Ali al-Turmudzi (seorang perawi hadits yang masyhur yang telah lama bermigrasi ke Kabul) juga dengan nasab Sayyidina Husain bin Ali bin Abi </a:t>
            </a:r>
            <a:r>
              <a:rPr lang="id-ID" dirty="0" smtClean="0"/>
              <a:t>Thalib.</a:t>
            </a:r>
          </a:p>
          <a:p>
            <a:pPr marL="0" indent="0">
              <a:buNone/>
            </a:pPr>
            <a:r>
              <a:rPr lang="id-ID" dirty="0" smtClean="0"/>
              <a:t>Pada </a:t>
            </a:r>
            <a:r>
              <a:rPr lang="id-ID" dirty="0"/>
              <a:t>usia 8 tahun Al-Afghani telah memperlihatkan kecerdasan yang luar biasa, beliau tekun mempela­jari bahasa Arab, sejarah, matematika, fil­safat, fiqh dan ilmu keislaman lainnya. Dan pada usia 18 tahun ia telah menguasai hampir seluruh cabang ilmu pengetahuan meliputi filsafat, hukum, sejarah, kedokteran, astronomi, matematika, dan metafisika. Al-Afghani segera dikenal sebagai profil jenius yang penguasaannya terhadap ilmu pengetahuan bak ensiklopedia</a:t>
            </a:r>
            <a:endParaRPr lang="id-ID" dirty="0"/>
          </a:p>
        </p:txBody>
      </p:sp>
    </p:spTree>
    <p:extLst>
      <p:ext uri="{BB962C8B-B14F-4D97-AF65-F5344CB8AC3E}">
        <p14:creationId xmlns:p14="http://schemas.microsoft.com/office/powerpoint/2010/main" val="298818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325" y="-662781"/>
            <a:ext cx="9692640" cy="1325562"/>
          </a:xfrm>
        </p:spPr>
        <p:txBody>
          <a:bodyPr/>
          <a:lstStyle/>
          <a:p>
            <a:endParaRPr lang="id-ID" dirty="0"/>
          </a:p>
        </p:txBody>
      </p:sp>
      <p:sp>
        <p:nvSpPr>
          <p:cNvPr id="3" name="Content Placeholder 2"/>
          <p:cNvSpPr>
            <a:spLocks noGrp="1"/>
          </p:cNvSpPr>
          <p:nvPr>
            <p:ph idx="1"/>
          </p:nvPr>
        </p:nvSpPr>
        <p:spPr>
          <a:xfrm>
            <a:off x="1059544" y="1255209"/>
            <a:ext cx="9788201" cy="5081196"/>
          </a:xfrm>
        </p:spPr>
        <p:txBody>
          <a:bodyPr>
            <a:normAutofit/>
          </a:bodyPr>
          <a:lstStyle/>
          <a:p>
            <a:pPr marL="0" indent="0">
              <a:buNone/>
            </a:pPr>
            <a:r>
              <a:rPr lang="id-ID" dirty="0"/>
              <a:t>Setelah membekali dirinya dengan seluruh cabang ilmu pengetahuan di Timur dan Barat (terutama Paris, Perancis), Al-Afghani mempersiapkan misinya membangkitkan Islam. Pertama-tama ia masuk ke India, negara yang sedang melintasi periode yang kritis dalam sejarahnya. Kebencian kepada kolonialisme yang telah membara dalam dadanya makin berkecamuk ketika Afghani menyaksikan India yang berada dalam tekanan Inggris. Perlawanan terjadi di seluruh India. Afghani turut ambil bagian dari periode yang genting ini, dengan bergabung dalam peperangan kemerdekaan India pada bulan Mei 1857. Namun, Afghani masih sempat pergi ke Mekkah untuk menunaikan ibadah haji</a:t>
            </a:r>
            <a:r>
              <a:rPr lang="id-ID" dirty="0" smtClean="0"/>
              <a:t>.</a:t>
            </a:r>
          </a:p>
          <a:p>
            <a:pPr marL="0" indent="0">
              <a:buNone/>
            </a:pPr>
            <a:r>
              <a:rPr lang="id-ID" dirty="0"/>
              <a:t>Sepulang dari haji, Afghani pergi ke Kabul. Di kota ini ia disambut oleh penguasa Afghanistan, Dost Muhammad, yang kemudian menganugerahinya posisi penting dalam pemerintahannya. Saat itu, Dost Muhammad sedang mempertahankan kekuasaannya dengan memanfaatkan kaum cendekiawan yang didukung rakyat Afghanistan. Sayang, ketika akhirnya Dost terbunuh dan takhtanya jatuh ke tangan Sher Ali, Afghani diusir dari Kabul.</a:t>
            </a:r>
          </a:p>
          <a:p>
            <a:endParaRPr lang="id-ID" dirty="0"/>
          </a:p>
        </p:txBody>
      </p:sp>
    </p:spTree>
    <p:extLst>
      <p:ext uri="{BB962C8B-B14F-4D97-AF65-F5344CB8AC3E}">
        <p14:creationId xmlns:p14="http://schemas.microsoft.com/office/powerpoint/2010/main" val="1778246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826"/>
            <a:ext cx="8409904" cy="746012"/>
          </a:xfrm>
        </p:spPr>
        <p:txBody>
          <a:bodyPr/>
          <a:lstStyle/>
          <a:p>
            <a:endParaRPr lang="id-ID" dirty="0"/>
          </a:p>
        </p:txBody>
      </p:sp>
      <p:sp>
        <p:nvSpPr>
          <p:cNvPr id="3" name="Content Placeholder 2"/>
          <p:cNvSpPr>
            <a:spLocks noGrp="1"/>
          </p:cNvSpPr>
          <p:nvPr>
            <p:ph idx="1"/>
          </p:nvPr>
        </p:nvSpPr>
        <p:spPr>
          <a:xfrm>
            <a:off x="678436" y="1223494"/>
            <a:ext cx="10327592" cy="4687909"/>
          </a:xfrm>
        </p:spPr>
        <p:txBody>
          <a:bodyPr>
            <a:normAutofit/>
          </a:bodyPr>
          <a:lstStyle/>
          <a:p>
            <a:pPr marL="0" indent="0">
              <a:buNone/>
            </a:pPr>
            <a:r>
              <a:rPr lang="id-ID" dirty="0" smtClean="0"/>
              <a:t>Meninggalkan </a:t>
            </a:r>
            <a:r>
              <a:rPr lang="id-ID" dirty="0"/>
              <a:t>Kabul, Afghani berkelana ke Hijjaz untuk melakukan ziarah. Rupanya, efek pengusiran oleh Sher Ali berdampak bagi perjalanan Afghani. Ia tidak diperbolehkan melewati jalur Hijjaz melalui Persia. Ia harus lebih dulu masuk ke India. Pada tahun 1869 Afghani masuk ke India untuk yang kedua kalinya. Ia disambut baik oleh pemerintah India, tetapi tidak diizinkan untuk bertemu dengan para pemimpin India berpengaruh yang berperan dalam revolusi India. Khawatir pengaruh Afghani akan menyebabkan pergolakan rakyat melawan pemerintah kolonial, pemerintah India mengusir Afghani dengan cara mengirimnya ke Terusan Suez yang sedang </a:t>
            </a:r>
            <a:r>
              <a:rPr lang="id-ID" dirty="0" smtClean="0"/>
              <a:t>bergolak.</a:t>
            </a:r>
          </a:p>
          <a:p>
            <a:pPr marL="0" indent="0">
              <a:buNone/>
            </a:pPr>
            <a:r>
              <a:rPr lang="id-ID" dirty="0"/>
              <a:t>Di Mesir Afghani melakukan kontak dengan mahasiswa Al-Azhar yang terkagum-kagum dengan wawasan dan ide-idenya. Salah seorang mahasiswa yang kemudian menjadi murid Afghani adalah Muhammad Abduh. Dari Mesir, Afghani pergi ke Istanbul untuk berdakwah. Di ibu kota Turki ini Afghani mendapat sambutan yang luar biasa. Ketika memberi ceramah di Universitas Konstantinopel, salah seorang ulama setempat, Syaikhul Islam, merasa tersaingi. Ia segera menghasut pemerintah Turki untuk mewaspadai gagasan-gagasan Afghani. Buntutnya, Afghani didepak keluar dari Turki. Pada tahun 1871.</a:t>
            </a:r>
            <a:endParaRPr lang="id-ID" dirty="0" smtClean="0"/>
          </a:p>
        </p:txBody>
      </p:sp>
    </p:spTree>
    <p:extLst>
      <p:ext uri="{BB962C8B-B14F-4D97-AF65-F5344CB8AC3E}">
        <p14:creationId xmlns:p14="http://schemas.microsoft.com/office/powerpoint/2010/main" val="60475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2" y="154546"/>
            <a:ext cx="9692640" cy="982984"/>
          </a:xfrm>
        </p:spPr>
        <p:txBody>
          <a:bodyPr>
            <a:normAutofit/>
          </a:bodyPr>
          <a:lstStyle/>
          <a:p>
            <a:r>
              <a:rPr lang="id-ID" sz="3600" dirty="0" smtClean="0"/>
              <a:t>AL-AFGAHNI BERPETUALANG DI EROPA</a:t>
            </a:r>
            <a:endParaRPr lang="id-ID" sz="3600" dirty="0"/>
          </a:p>
        </p:txBody>
      </p:sp>
      <p:sp>
        <p:nvSpPr>
          <p:cNvPr id="3" name="Content Placeholder 2"/>
          <p:cNvSpPr>
            <a:spLocks noGrp="1"/>
          </p:cNvSpPr>
          <p:nvPr>
            <p:ph idx="1"/>
          </p:nvPr>
        </p:nvSpPr>
        <p:spPr>
          <a:xfrm>
            <a:off x="901262" y="1390918"/>
            <a:ext cx="9504609" cy="4312701"/>
          </a:xfrm>
        </p:spPr>
        <p:txBody>
          <a:bodyPr>
            <a:normAutofit/>
          </a:bodyPr>
          <a:lstStyle/>
          <a:p>
            <a:pPr marL="0" indent="0">
              <a:buNone/>
            </a:pPr>
            <a:r>
              <a:rPr lang="id-ID" dirty="0"/>
              <a:t>Afghani menjejakkan kakinya di Kairo untuk yang kedua kalinya. Di Mesir Afghani melanjutkan dakwahnya yang pernah terputus dan segera mempengaruhi para mahasiswa dan ulama Al-Azhar. Tetapi, pemberontakan kaum nasionalis Mesir pada tahun 1882 berujung pada tindakan deportasi oleh pemerintah Mesir yang mencurigai Afghani ada di belakang pemberontakan. </a:t>
            </a:r>
            <a:endParaRPr lang="id-ID" dirty="0" smtClean="0"/>
          </a:p>
          <a:p>
            <a:pPr marL="0" indent="0">
              <a:buNone/>
            </a:pPr>
            <a:r>
              <a:rPr lang="id-ID" dirty="0"/>
              <a:t>Afghani dideportasi ke India, tetapi tak lama ia sudah berada dalam perjalanan ke London, kota yang pernah disinggahinya ketika ia berdakwah ke Paris. Di London ia bertemu dengan Muhammad Abduh, muridnya yang ternyata juga </a:t>
            </a:r>
            <a:r>
              <a:rPr lang="id-ID" dirty="0" smtClean="0"/>
              <a:t>dikucilkan </a:t>
            </a:r>
            <a:r>
              <a:rPr lang="id-ID" dirty="0"/>
              <a:t>oleh pemerintah Mesir</a:t>
            </a:r>
            <a:r>
              <a:rPr lang="id-ID" dirty="0" smtClean="0"/>
              <a:t>.</a:t>
            </a:r>
          </a:p>
          <a:p>
            <a:pPr marL="0" indent="0">
              <a:buNone/>
            </a:pPr>
            <a:r>
              <a:rPr lang="id-ID" dirty="0"/>
              <a:t>Dari London, Afghani bertualang ke Moskow. Ia tinggal selama empat tahun di St. Petersburgh. Di sini pengaruh Afghani segera menjalar ke lingkungan intelektual yang dipercaya oleh Tsar Rusia. Salah satu hasil dakwah Afghani kepada mereka adalah keluarnya izin pencetakan Al-Quran ke dalam bahasa Rusia.</a:t>
            </a:r>
            <a:r>
              <a:rPr lang="id-ID" dirty="0" smtClean="0"/>
              <a:t> </a:t>
            </a:r>
            <a:endParaRPr lang="id-ID" dirty="0"/>
          </a:p>
        </p:txBody>
      </p:sp>
    </p:spTree>
    <p:extLst>
      <p:ext uri="{BB962C8B-B14F-4D97-AF65-F5344CB8AC3E}">
        <p14:creationId xmlns:p14="http://schemas.microsoft.com/office/powerpoint/2010/main" val="1111916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52" y="360608"/>
            <a:ext cx="9692640" cy="1124652"/>
          </a:xfrm>
        </p:spPr>
        <p:txBody>
          <a:bodyPr/>
          <a:lstStyle/>
          <a:p>
            <a:r>
              <a:rPr lang="id-ID" dirty="0" smtClean="0"/>
              <a:t>   AL-AFGHANI WAFAT</a:t>
            </a:r>
            <a:endParaRPr lang="id-ID" dirty="0"/>
          </a:p>
        </p:txBody>
      </p:sp>
      <p:sp>
        <p:nvSpPr>
          <p:cNvPr id="3" name="Content Placeholder 2"/>
          <p:cNvSpPr>
            <a:spLocks noGrp="1"/>
          </p:cNvSpPr>
          <p:nvPr>
            <p:ph idx="1"/>
          </p:nvPr>
        </p:nvSpPr>
        <p:spPr>
          <a:xfrm>
            <a:off x="1261871" y="1777286"/>
            <a:ext cx="8693497" cy="4402852"/>
          </a:xfrm>
        </p:spPr>
        <p:txBody>
          <a:bodyPr/>
          <a:lstStyle/>
          <a:p>
            <a:pPr marL="0" indent="0">
              <a:buNone/>
            </a:pPr>
            <a:r>
              <a:rPr lang="id-ID" dirty="0"/>
              <a:t>Afghani menghabiskan sisa umurnya dengan bertualang keliling Eropa untuk berdakwah. Bapak pembaharu Islam ini memang tak memiliki rintangan bahasa karena ia menguasai enam bahasa dunia (Arab, Inggris, Perancis, Turki, Persia, dan Rusia</a:t>
            </a:r>
            <a:r>
              <a:rPr lang="id-ID" dirty="0" smtClean="0"/>
              <a:t>).</a:t>
            </a:r>
          </a:p>
          <a:p>
            <a:endParaRPr lang="id-ID" dirty="0"/>
          </a:p>
          <a:p>
            <a:pPr marL="0" indent="0">
              <a:buNone/>
            </a:pPr>
            <a:r>
              <a:rPr lang="id-ID" dirty="0"/>
              <a:t>Afghani menghembuskan nafasnya yang terakhir karena kanker yang dideritanya sejak tahun 1896. Beliau pulang keharibaan Allah pada tanggal 9 Maret 1897 di Istambul Turki dan dikubur di sana. Jasadnya dipindahkan ke Afghanistan pada tahun 1944. Ustad Abu Rayyah dalam bukunya </a:t>
            </a:r>
            <a:r>
              <a:rPr lang="id-ID" i="1" dirty="0"/>
              <a:t>“Al-Afghani; Sejarah, Risalah dan Prinsip-prinsipnya”,</a:t>
            </a:r>
            <a:r>
              <a:rPr lang="id-ID" dirty="0"/>
              <a:t> menyatakan, bahwa Al-Afghani meninggal akibat diracun dan ada pendapat kedua yang menyatakan bahwa ada rencana Sultan untuk membinasakannya.</a:t>
            </a:r>
            <a:endParaRPr lang="id-ID" dirty="0"/>
          </a:p>
        </p:txBody>
      </p:sp>
    </p:spTree>
    <p:extLst>
      <p:ext uri="{BB962C8B-B14F-4D97-AF65-F5344CB8AC3E}">
        <p14:creationId xmlns:p14="http://schemas.microsoft.com/office/powerpoint/2010/main" val="218729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686" y="1126776"/>
            <a:ext cx="3651362" cy="4744917"/>
          </a:xfrm>
          <a:prstGeom prst="rect">
            <a:avLst/>
          </a:prstGeom>
        </p:spPr>
      </p:pic>
    </p:spTree>
    <p:extLst>
      <p:ext uri="{BB962C8B-B14F-4D97-AF65-F5344CB8AC3E}">
        <p14:creationId xmlns:p14="http://schemas.microsoft.com/office/powerpoint/2010/main" val="85414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984" y="270456"/>
            <a:ext cx="9692640" cy="1266319"/>
          </a:xfrm>
        </p:spPr>
        <p:txBody>
          <a:bodyPr/>
          <a:lstStyle/>
          <a:p>
            <a:r>
              <a:rPr lang="id-ID" b="1" dirty="0"/>
              <a:t>JURNAL ANTI PENJAJAHAN </a:t>
            </a:r>
            <a:endParaRPr lang="id-ID" dirty="0"/>
          </a:p>
        </p:txBody>
      </p:sp>
      <p:sp>
        <p:nvSpPr>
          <p:cNvPr id="3" name="Content Placeholder 2"/>
          <p:cNvSpPr>
            <a:spLocks noGrp="1"/>
          </p:cNvSpPr>
          <p:nvPr>
            <p:ph idx="1"/>
          </p:nvPr>
        </p:nvSpPr>
        <p:spPr>
          <a:xfrm>
            <a:off x="1167984" y="1729958"/>
            <a:ext cx="9066985" cy="4709478"/>
          </a:xfrm>
        </p:spPr>
        <p:txBody>
          <a:bodyPr/>
          <a:lstStyle/>
          <a:p>
            <a:pPr marL="0" indent="0">
              <a:buNone/>
            </a:pPr>
            <a:r>
              <a:rPr lang="id-ID" dirty="0"/>
              <a:t>Salah satu bukti kejeniusan Jamaluddin Al-Afghani adalah </a:t>
            </a:r>
            <a:r>
              <a:rPr lang="id-ID" i="1" dirty="0"/>
              <a:t>Al-Urwatul Wutsqa</a:t>
            </a:r>
            <a:r>
              <a:rPr lang="id-ID" dirty="0"/>
              <a:t>, sebuah jurnal anti penjajahan yang diterbitkannya di Paris. Al-Afghani mendapat sokongan seorang ulama Mesir, Muhammad Abduh. Keduanya bersamaan menerbitkan majalah </a:t>
            </a:r>
            <a:r>
              <a:rPr lang="id-ID" i="1" dirty="0"/>
              <a:t>Al-Urwatul Wutsqa</a:t>
            </a:r>
            <a:r>
              <a:rPr lang="id-ID" dirty="0"/>
              <a:t> di Paris pada tahun 1884 selama tujuh bulan dan mencapai 18 nomor. Publikasi ini bukan saja menggoncang dunia Islam, pun telah menimbulkan kegelisahan dunia Barat. Meskipun majalah ini pada akhirnya tidak mampu mempertahankan penerbitannya oleh bermacam-macam rintangan, nomor-nomor lama telah dicetak ulang berkali-kali. Di mana-mana, terutama untuk pasaran dunia Timur, majalah ini dibinasakan penguasa Inggris. Di Mesir dan India penerbitan ini dilarang untuk diedarkan. Akan tetapi, penerbitan ini terus saja beredar meski dengan jalan gelap. Di Indonesia sendiri majalah ini berhasil masuk tidak melalui pelabuhan besar. Ia berhasil masuk lewat kiriman gelap melalui pelabuhan kecil di pantai utara, antaranya pelabuhan Tuban.</a:t>
            </a:r>
            <a:endParaRPr lang="id-ID" dirty="0"/>
          </a:p>
        </p:txBody>
      </p:sp>
    </p:spTree>
    <p:extLst>
      <p:ext uri="{BB962C8B-B14F-4D97-AF65-F5344CB8AC3E}">
        <p14:creationId xmlns:p14="http://schemas.microsoft.com/office/powerpoint/2010/main" val="341006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30" y="270456"/>
            <a:ext cx="9692640" cy="1163288"/>
          </a:xfrm>
        </p:spPr>
        <p:txBody>
          <a:bodyPr/>
          <a:lstStyle/>
          <a:p>
            <a:r>
              <a:rPr lang="id-ID" b="1" dirty="0"/>
              <a:t>JURNAL ANTI PENJAJAHAN </a:t>
            </a:r>
            <a:endParaRPr lang="id-ID" dirty="0"/>
          </a:p>
        </p:txBody>
      </p:sp>
      <p:sp>
        <p:nvSpPr>
          <p:cNvPr id="3" name="Content Placeholder 2"/>
          <p:cNvSpPr>
            <a:spLocks noGrp="1"/>
          </p:cNvSpPr>
          <p:nvPr>
            <p:ph idx="1"/>
          </p:nvPr>
        </p:nvSpPr>
        <p:spPr>
          <a:xfrm>
            <a:off x="957930" y="2343956"/>
            <a:ext cx="8611072" cy="2562895"/>
          </a:xfrm>
        </p:spPr>
        <p:txBody>
          <a:bodyPr>
            <a:normAutofit/>
          </a:bodyPr>
          <a:lstStyle/>
          <a:p>
            <a:pPr marL="0" indent="0">
              <a:buNone/>
            </a:pPr>
            <a:r>
              <a:rPr lang="id-ID" sz="2000" dirty="0"/>
              <a:t>Jurnal ini segera menjadi barometer perlawanan imperialis Dunia Islam yang merekam komentar, opini, dan analisis bukan saja dari tokoh-tokoh Islam dunia, tetapi juga ilmuwan-ilmuwan Barat yang penasaran dan kagum dengan kecemerlangan Afghani. Selama mengurus jurnal ini, Afghani harus bolak-balik Paris-London untuk menjembatani diskusi dan pengiriman tulisan para ilmuwan Barat, terutama yang bermarkas di International Lord Salisbury, London.</a:t>
            </a:r>
            <a:endParaRPr lang="id-ID" sz="2000" dirty="0"/>
          </a:p>
        </p:txBody>
      </p:sp>
    </p:spTree>
    <p:extLst>
      <p:ext uri="{BB962C8B-B14F-4D97-AF65-F5344CB8AC3E}">
        <p14:creationId xmlns:p14="http://schemas.microsoft.com/office/powerpoint/2010/main" val="3579805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TotalTime>
  <Words>1162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BIOGRAFI AL-AFGHANI</vt:lpstr>
      <vt:lpstr>  BIOGRAFI JAMALUDIN AL-AFGHANI</vt:lpstr>
      <vt:lpstr>PowerPoint Presentation</vt:lpstr>
      <vt:lpstr>PowerPoint Presentation</vt:lpstr>
      <vt:lpstr>AL-AFGAHNI BERPETUALANG DI EROPA</vt:lpstr>
      <vt:lpstr>   AL-AFGHANI WAFAT</vt:lpstr>
      <vt:lpstr>PowerPoint Presentation</vt:lpstr>
      <vt:lpstr>JURNAL ANTI PENJAJAHAN </vt:lpstr>
      <vt:lpstr>JURNAL ANTI PENJAJAHAN </vt:lpstr>
      <vt:lpstr>AL AFGHANI DAN IBNU TAYMIYYAH</vt:lpstr>
      <vt:lpstr>BEBERAPA KONTRIBUSI AL-AFGHANI</vt:lpstr>
      <vt:lpstr>             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dc:creator>
  <cp:lastModifiedBy>Anita</cp:lastModifiedBy>
  <cp:revision>10</cp:revision>
  <dcterms:created xsi:type="dcterms:W3CDTF">2016-02-18T00:12:15Z</dcterms:created>
  <dcterms:modified xsi:type="dcterms:W3CDTF">2016-02-18T00:55:53Z</dcterms:modified>
</cp:coreProperties>
</file>