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9"/>
  </p:notesMasterIdLst>
  <p:handoutMasterIdLst>
    <p:handoutMasterId r:id="rId10"/>
  </p:handoutMasterIdLst>
  <p:sldIdLst>
    <p:sldId id="256" r:id="rId2"/>
    <p:sldId id="259" r:id="rId3"/>
    <p:sldId id="260" r:id="rId4"/>
    <p:sldId id="261" r:id="rId5"/>
    <p:sldId id="262" r:id="rId6"/>
    <p:sldId id="263" r:id="rId7"/>
    <p:sldId id="264" r:id="rId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100C7-DDC6-42BE-A8E7-6CD84D916693}" type="datetimeFigureOut">
              <a:rPr lang="id-ID" smtClean="0"/>
              <a:t>17/02/2016</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156A20-D2DD-4067-AADB-42704BC11869}" type="slidenum">
              <a:rPr lang="id-ID" smtClean="0"/>
              <a:t>‹#›</a:t>
            </a:fld>
            <a:endParaRPr lang="id-ID"/>
          </a:p>
        </p:txBody>
      </p:sp>
    </p:spTree>
    <p:extLst>
      <p:ext uri="{BB962C8B-B14F-4D97-AF65-F5344CB8AC3E}">
        <p14:creationId xmlns:p14="http://schemas.microsoft.com/office/powerpoint/2010/main" val="3798739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446ABF-3EA7-41E8-925E-23C292A7FCA1}" type="datetimeFigureOut">
              <a:rPr lang="id-ID" smtClean="0"/>
              <a:t>17/02/2016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3EBE0-6BD8-4F52-B2EB-5E59E30E0E0F}" type="slidenum">
              <a:rPr lang="id-ID" smtClean="0"/>
              <a:t>‹#›</a:t>
            </a:fld>
            <a:endParaRPr lang="id-ID"/>
          </a:p>
        </p:txBody>
      </p:sp>
    </p:spTree>
    <p:extLst>
      <p:ext uri="{BB962C8B-B14F-4D97-AF65-F5344CB8AC3E}">
        <p14:creationId xmlns:p14="http://schemas.microsoft.com/office/powerpoint/2010/main" val="10792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4D3B535-7A17-47E4-8706-4CB2843D41DD}" type="datetimeFigureOut">
              <a:rPr lang="id-ID" smtClean="0"/>
              <a:t>17/02/2016</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741CFFB-37CD-430C-96EB-D764DE61D5A3}"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D3B535-7A17-47E4-8706-4CB2843D41DD}" type="datetimeFigureOut">
              <a:rPr lang="id-ID" smtClean="0"/>
              <a:t>17/02/2016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741CFFB-37CD-430C-96EB-D764DE61D5A3}"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D3B535-7A17-47E4-8706-4CB2843D41DD}" type="datetimeFigureOut">
              <a:rPr lang="id-ID" smtClean="0"/>
              <a:t>17/02/2016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741CFFB-37CD-430C-96EB-D764DE61D5A3}"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4D3B535-7A17-47E4-8706-4CB2843D41DD}" type="datetimeFigureOut">
              <a:rPr lang="id-ID" smtClean="0"/>
              <a:t>17/02/2016</a:t>
            </a:fld>
            <a:endParaRPr lang="id-ID"/>
          </a:p>
        </p:txBody>
      </p:sp>
      <p:sp>
        <p:nvSpPr>
          <p:cNvPr id="9" name="Slide Number Placeholder 8"/>
          <p:cNvSpPr>
            <a:spLocks noGrp="1"/>
          </p:cNvSpPr>
          <p:nvPr>
            <p:ph type="sldNum" sz="quarter" idx="15"/>
          </p:nvPr>
        </p:nvSpPr>
        <p:spPr/>
        <p:txBody>
          <a:bodyPr rtlCol="0"/>
          <a:lstStyle/>
          <a:p>
            <a:fld id="{4741CFFB-37CD-430C-96EB-D764DE61D5A3}" type="slidenum">
              <a:rPr lang="id-ID" smtClean="0"/>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4D3B535-7A17-47E4-8706-4CB2843D41DD}" type="datetimeFigureOut">
              <a:rPr lang="id-ID" smtClean="0"/>
              <a:t>17/02/2016</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741CFFB-37CD-430C-96EB-D764DE61D5A3}"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4D3B535-7A17-47E4-8706-4CB2843D41DD}" type="datetimeFigureOut">
              <a:rPr lang="id-ID" smtClean="0"/>
              <a:t>17/02/2016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741CFFB-37CD-430C-96EB-D764DE61D5A3}" type="slidenum">
              <a:rPr lang="id-ID" smtClean="0"/>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4D3B535-7A17-47E4-8706-4CB2843D41DD}" type="datetimeFigureOut">
              <a:rPr lang="id-ID" smtClean="0"/>
              <a:t>17/02/2016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741CFFB-37CD-430C-96EB-D764DE61D5A3}" type="slidenum">
              <a:rPr lang="id-ID" smtClean="0"/>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4D3B535-7A17-47E4-8706-4CB2843D41DD}" type="datetimeFigureOut">
              <a:rPr lang="id-ID" smtClean="0"/>
              <a:t>17/02/2016</a:t>
            </a:fld>
            <a:endParaRPr lang="id-ID"/>
          </a:p>
        </p:txBody>
      </p:sp>
      <p:sp>
        <p:nvSpPr>
          <p:cNvPr id="7" name="Slide Number Placeholder 6"/>
          <p:cNvSpPr>
            <a:spLocks noGrp="1"/>
          </p:cNvSpPr>
          <p:nvPr>
            <p:ph type="sldNum" sz="quarter" idx="11"/>
          </p:nvPr>
        </p:nvSpPr>
        <p:spPr/>
        <p:txBody>
          <a:bodyPr rtlCol="0"/>
          <a:lstStyle/>
          <a:p>
            <a:fld id="{4741CFFB-37CD-430C-96EB-D764DE61D5A3}" type="slidenum">
              <a:rPr lang="id-ID" smtClean="0"/>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3B535-7A17-47E4-8706-4CB2843D41DD}" type="datetimeFigureOut">
              <a:rPr lang="id-ID" smtClean="0"/>
              <a:t>17/02/2016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741CFFB-37CD-430C-96EB-D764DE61D5A3}" type="slidenum">
              <a:rPr lang="id-ID" smtClean="0"/>
              <a:t>‹#›</a:t>
            </a:fld>
            <a:endParaRPr lang="id-ID"/>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4D3B535-7A17-47E4-8706-4CB2843D41DD}" type="datetimeFigureOut">
              <a:rPr lang="id-ID" smtClean="0"/>
              <a:t>17/02/2016</a:t>
            </a:fld>
            <a:endParaRPr lang="id-ID"/>
          </a:p>
        </p:txBody>
      </p:sp>
      <p:sp>
        <p:nvSpPr>
          <p:cNvPr id="22" name="Slide Number Placeholder 21"/>
          <p:cNvSpPr>
            <a:spLocks noGrp="1"/>
          </p:cNvSpPr>
          <p:nvPr>
            <p:ph type="sldNum" sz="quarter" idx="15"/>
          </p:nvPr>
        </p:nvSpPr>
        <p:spPr/>
        <p:txBody>
          <a:bodyPr rtlCol="0"/>
          <a:lstStyle/>
          <a:p>
            <a:fld id="{4741CFFB-37CD-430C-96EB-D764DE61D5A3}" type="slidenum">
              <a:rPr lang="id-ID" smtClean="0"/>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4D3B535-7A17-47E4-8706-4CB2843D41DD}" type="datetimeFigureOut">
              <a:rPr lang="id-ID" smtClean="0"/>
              <a:t>17/02/2016</a:t>
            </a:fld>
            <a:endParaRPr lang="id-ID"/>
          </a:p>
        </p:txBody>
      </p:sp>
      <p:sp>
        <p:nvSpPr>
          <p:cNvPr id="18" name="Slide Number Placeholder 17"/>
          <p:cNvSpPr>
            <a:spLocks noGrp="1"/>
          </p:cNvSpPr>
          <p:nvPr>
            <p:ph type="sldNum" sz="quarter" idx="11"/>
          </p:nvPr>
        </p:nvSpPr>
        <p:spPr/>
        <p:txBody>
          <a:bodyPr rtlCol="0"/>
          <a:lstStyle/>
          <a:p>
            <a:fld id="{4741CFFB-37CD-430C-96EB-D764DE61D5A3}" type="slidenum">
              <a:rPr lang="id-ID" smtClean="0"/>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D3B535-7A17-47E4-8706-4CB2843D41DD}" type="datetimeFigureOut">
              <a:rPr lang="id-ID" smtClean="0"/>
              <a:t>17/02/2016</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741CFFB-37CD-430C-96EB-D764DE61D5A3}"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laid">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64088" y="2624020"/>
            <a:ext cx="3456384" cy="2389155"/>
          </a:xfrm>
          <a:ln w="38100">
            <a:prstDash val="sysDot"/>
          </a:ln>
        </p:spPr>
        <p:style>
          <a:lnRef idx="2">
            <a:schemeClr val="accent1"/>
          </a:lnRef>
          <a:fillRef idx="1">
            <a:schemeClr val="lt1"/>
          </a:fillRef>
          <a:effectRef idx="0">
            <a:schemeClr val="accent1"/>
          </a:effectRef>
          <a:fontRef idx="minor">
            <a:schemeClr val="dk1"/>
          </a:fontRef>
        </p:style>
        <p:txBody>
          <a:bodyPr>
            <a:normAutofit lnSpcReduction="10000"/>
          </a:bodyPr>
          <a:lstStyle/>
          <a:p>
            <a:pPr algn="ctr"/>
            <a:endParaRPr lang="id-ID" dirty="0" smtClean="0"/>
          </a:p>
          <a:p>
            <a:pPr algn="ctr"/>
            <a:r>
              <a:rPr lang="id-ID" dirty="0" smtClean="0"/>
              <a:t>Di susun oleh:</a:t>
            </a:r>
          </a:p>
          <a:p>
            <a:pPr algn="ctr"/>
            <a:r>
              <a:rPr lang="id-ID" dirty="0" smtClean="0"/>
              <a:t>Ivan Aldiansyah</a:t>
            </a:r>
          </a:p>
          <a:p>
            <a:pPr algn="ctr"/>
            <a:r>
              <a:rPr lang="id-ID" dirty="0" smtClean="0"/>
              <a:t>M.Rizky Setya</a:t>
            </a:r>
          </a:p>
          <a:p>
            <a:pPr algn="ctr"/>
            <a:r>
              <a:rPr lang="id-ID" dirty="0" smtClean="0"/>
              <a:t>Sri Rahayu</a:t>
            </a:r>
            <a:br>
              <a:rPr lang="id-ID" dirty="0" smtClean="0"/>
            </a:br>
            <a:endParaRPr lang="id-ID" dirty="0"/>
          </a:p>
          <a:p>
            <a:pPr algn="ctr"/>
            <a:r>
              <a:rPr lang="id-ID" dirty="0" smtClean="0"/>
              <a:t>XI–RPL2</a:t>
            </a:r>
          </a:p>
          <a:p>
            <a:pPr algn="ctr"/>
            <a:endParaRPr lang="id-ID" dirty="0"/>
          </a:p>
          <a:p>
            <a:pPr algn="ctr"/>
            <a:endParaRPr lang="id-ID" dirty="0"/>
          </a:p>
        </p:txBody>
      </p:sp>
      <p:sp>
        <p:nvSpPr>
          <p:cNvPr id="5" name="Rounded Rectangle 4"/>
          <p:cNvSpPr/>
          <p:nvPr/>
        </p:nvSpPr>
        <p:spPr>
          <a:xfrm>
            <a:off x="3995936" y="1061540"/>
            <a:ext cx="4348639" cy="999306"/>
          </a:xfrm>
          <a:prstGeom prst="roundRect">
            <a:avLst/>
          </a:prstGeom>
          <a:ln w="28575">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d-ID" dirty="0" smtClean="0"/>
          </a:p>
          <a:p>
            <a:pPr algn="ctr"/>
            <a:endParaRPr lang="id-ID" dirty="0"/>
          </a:p>
          <a:p>
            <a:pPr algn="ctr"/>
            <a:r>
              <a:rPr lang="id-ID" dirty="0" smtClean="0"/>
              <a:t>TOKOH PEMBAHARU ISLAM</a:t>
            </a:r>
          </a:p>
          <a:p>
            <a:pPr algn="ctr"/>
            <a:r>
              <a:rPr lang="id-ID" dirty="0" smtClean="0"/>
              <a:t>RASYID RIDHA </a:t>
            </a:r>
            <a:br>
              <a:rPr lang="id-ID" dirty="0" smtClean="0"/>
            </a:br>
            <a:r>
              <a:rPr lang="id-ID" dirty="0" smtClean="0"/>
              <a:t/>
            </a:r>
            <a:br>
              <a:rPr lang="id-ID" dirty="0" smtClean="0"/>
            </a:br>
            <a:endParaRPr lang="id-ID" dirty="0"/>
          </a:p>
        </p:txBody>
      </p:sp>
      <p:pic>
        <p:nvPicPr>
          <p:cNvPr id="6" name="Picture 2" descr="C:\Users\acer\Downloads\sunda\738d4cfca208fd24c93e01c555c7f6b6_X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37764">
            <a:off x="2141813" y="2371107"/>
            <a:ext cx="2792582" cy="20882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089" y="4293096"/>
            <a:ext cx="1872208" cy="2126293"/>
          </a:xfrm>
          <a:prstGeom prst="rect">
            <a:avLst/>
          </a:prstGeom>
          <a:ln>
            <a:noFill/>
          </a:ln>
          <a:effectLst>
            <a:softEdge rad="112500"/>
          </a:effectLst>
        </p:spPr>
      </p:pic>
    </p:spTree>
    <p:extLst>
      <p:ext uri="{BB962C8B-B14F-4D97-AF65-F5344CB8AC3E}">
        <p14:creationId xmlns:p14="http://schemas.microsoft.com/office/powerpoint/2010/main" val="367373487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otDmnd">
          <a:fgClr>
            <a:schemeClr val="accent1"/>
          </a:fgClr>
          <a:bgClr>
            <a:schemeClr val="bg1"/>
          </a:bgClr>
        </a:pattFill>
        <a:effectLst/>
      </p:bgPr>
    </p:bg>
    <p:spTree>
      <p:nvGrpSpPr>
        <p:cNvPr id="1" name=""/>
        <p:cNvGrpSpPr/>
        <p:nvPr/>
      </p:nvGrpSpPr>
      <p:grpSpPr>
        <a:xfrm>
          <a:off x="0" y="0"/>
          <a:ext cx="0" cy="0"/>
          <a:chOff x="0" y="0"/>
          <a:chExt cx="0" cy="0"/>
        </a:xfrm>
      </p:grpSpPr>
      <p:sp>
        <p:nvSpPr>
          <p:cNvPr id="2" name="Flowchart: Terminator 1"/>
          <p:cNvSpPr/>
          <p:nvPr/>
        </p:nvSpPr>
        <p:spPr>
          <a:xfrm>
            <a:off x="1619672" y="692696"/>
            <a:ext cx="3600400" cy="936104"/>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id-ID"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RASYID RIDHO </a:t>
            </a:r>
            <a:endParaRPr lang="id-ID"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ounded Rectangle 2"/>
          <p:cNvSpPr/>
          <p:nvPr/>
        </p:nvSpPr>
        <p:spPr>
          <a:xfrm>
            <a:off x="3106725" y="1844823"/>
            <a:ext cx="5040560" cy="40324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id-ID" dirty="0"/>
              <a:t>Muhammad Rasyid Ridha dilahirkan di Qalmun wilayah pemerintahan Tarablus Syam pada  tahun 1282-1354 H/1865-1935 </a:t>
            </a:r>
            <a:r>
              <a:rPr lang="id-ID" dirty="0" smtClean="0"/>
              <a:t>M</a:t>
            </a:r>
            <a:r>
              <a:rPr lang="id-ID" b="1" dirty="0" smtClean="0"/>
              <a:t>. </a:t>
            </a:r>
            <a:r>
              <a:rPr lang="id-ID" dirty="0" smtClean="0"/>
              <a:t>Kelahirannya </a:t>
            </a:r>
            <a:r>
              <a:rPr lang="id-ID" dirty="0"/>
              <a:t>tepat pada 27 </a:t>
            </a:r>
            <a:r>
              <a:rPr lang="id-ID" i="1" dirty="0"/>
              <a:t>Jumad al-Tsanil</a:t>
            </a:r>
            <a:r>
              <a:rPr lang="id-ID" dirty="0"/>
              <a:t> tahun 1282 H/ 18 Oktober tahun 1865 M</a:t>
            </a:r>
            <a:r>
              <a:rPr lang="id-ID" dirty="0" smtClean="0"/>
              <a:t>. Beliau adalah bangsawan Arab yang memiliki garis keturunan langsung dari Sayyidina Husen, putera Ali bin Abu Thalib dan Fatimah puteri Rasulullah Saw. </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35" y="2347456"/>
            <a:ext cx="2665444" cy="3027182"/>
          </a:xfrm>
          <a:prstGeom prst="rect">
            <a:avLst/>
          </a:prstGeom>
          <a:ln>
            <a:noFill/>
          </a:ln>
          <a:effectLst>
            <a:softEdge rad="112500"/>
          </a:effectLst>
        </p:spPr>
      </p:pic>
    </p:spTree>
    <p:extLst>
      <p:ext uri="{BB962C8B-B14F-4D97-AF65-F5344CB8AC3E}">
        <p14:creationId xmlns:p14="http://schemas.microsoft.com/office/powerpoint/2010/main" val="405284428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smGrid">
          <a:fgClr>
            <a:schemeClr val="accent1"/>
          </a:fgClr>
          <a:bgClr>
            <a:schemeClr val="bg1"/>
          </a:bgClr>
        </a:pattFill>
        <a:effectLst/>
      </p:bgPr>
    </p:bg>
    <p:spTree>
      <p:nvGrpSpPr>
        <p:cNvPr id="1" name=""/>
        <p:cNvGrpSpPr/>
        <p:nvPr/>
      </p:nvGrpSpPr>
      <p:grpSpPr>
        <a:xfrm>
          <a:off x="0" y="0"/>
          <a:ext cx="0" cy="0"/>
          <a:chOff x="0" y="0"/>
          <a:chExt cx="0" cy="0"/>
        </a:xfrm>
      </p:grpSpPr>
      <p:sp>
        <p:nvSpPr>
          <p:cNvPr id="4" name="Cloud Callout 3"/>
          <p:cNvSpPr/>
          <p:nvPr/>
        </p:nvSpPr>
        <p:spPr>
          <a:xfrm>
            <a:off x="2254371" y="1052736"/>
            <a:ext cx="6350078" cy="2088232"/>
          </a:xfrm>
          <a:prstGeom prst="cloudCallout">
            <a:avLst>
              <a:gd name="adj1" fmla="val -33205"/>
              <a:gd name="adj2" fmla="val 7309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IDE-IDE PEMBAHARUAN </a:t>
            </a:r>
          </a:p>
          <a:p>
            <a:pPr algn="ctr"/>
            <a:r>
              <a:rPr lang="id-ID" dirty="0" smtClean="0"/>
              <a:t>RASYID RIDHA</a:t>
            </a:r>
            <a:endParaRPr lang="id-ID"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524228">
            <a:off x="499927" y="3478253"/>
            <a:ext cx="2950692" cy="2206462"/>
          </a:xfrm>
          <a:prstGeom prst="rect">
            <a:avLst/>
          </a:prstGeom>
          <a:ln>
            <a:noFill/>
          </a:ln>
          <a:effectLst>
            <a:softEdge rad="112500"/>
          </a:effectLst>
        </p:spPr>
      </p:pic>
    </p:spTree>
    <p:extLst>
      <p:ext uri="{BB962C8B-B14F-4D97-AF65-F5344CB8AC3E}">
        <p14:creationId xmlns:p14="http://schemas.microsoft.com/office/powerpoint/2010/main" val="312126598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horzBrick">
          <a:fgClr>
            <a:schemeClr val="accent1"/>
          </a:fgClr>
          <a:bgClr>
            <a:schemeClr val="bg1"/>
          </a:bgClr>
        </a:pattFill>
        <a:effectLst/>
      </p:bgPr>
    </p:bg>
    <p:spTree>
      <p:nvGrpSpPr>
        <p:cNvPr id="1" name=""/>
        <p:cNvGrpSpPr/>
        <p:nvPr/>
      </p:nvGrpSpPr>
      <p:grpSpPr>
        <a:xfrm>
          <a:off x="0" y="0"/>
          <a:ext cx="0" cy="0"/>
          <a:chOff x="0" y="0"/>
          <a:chExt cx="0" cy="0"/>
        </a:xfrm>
      </p:grpSpPr>
      <p:sp>
        <p:nvSpPr>
          <p:cNvPr id="2" name="Rounded Rectangle 1"/>
          <p:cNvSpPr/>
          <p:nvPr/>
        </p:nvSpPr>
        <p:spPr>
          <a:xfrm>
            <a:off x="899592" y="764704"/>
            <a:ext cx="6696744" cy="5112568"/>
          </a:xfrm>
          <a:prstGeom prst="roundRect">
            <a:avLst/>
          </a:prstGeom>
          <a:ln w="76200">
            <a:solidFill>
              <a:schemeClr val="bg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id-ID" dirty="0" smtClean="0"/>
              <a:t> 1. JIHAD MENURUT RASYID RIDHA</a:t>
            </a:r>
          </a:p>
          <a:p>
            <a:pPr algn="just"/>
            <a:endParaRPr lang="id-ID" dirty="0" smtClean="0"/>
          </a:p>
          <a:p>
            <a:pPr algn="just"/>
            <a:r>
              <a:rPr lang="id-ID" dirty="0" smtClean="0"/>
              <a:t>Jihad menurut Rasyid Ridha, berasal dari kata Jahd, yang artinya jerih payah, kesukaran, usaha. Jihad meliputi segala macam peperangan dan yang bukan perang. Lalu ia menjelaskan lebih lanjut bahwa Jihad dimedan perang merupakan jihad yang ringan, yang membutuhkan kesabaran sebagai pengujian keimanan, dan jihad yang berat adalah ketika seorang yang beriman menanggung beban istiqomah dalam menghadapi keimanannya dan tabah menghadapi segala konsekwensinya.</a:t>
            </a:r>
            <a:endParaRPr lang="id-ID" dirty="0"/>
          </a:p>
        </p:txBody>
      </p:sp>
    </p:spTree>
    <p:extLst>
      <p:ext uri="{BB962C8B-B14F-4D97-AF65-F5344CB8AC3E}">
        <p14:creationId xmlns:p14="http://schemas.microsoft.com/office/powerpoint/2010/main" val="283626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openDmnd">
          <a:fgClr>
            <a:schemeClr val="accent1"/>
          </a:fgClr>
          <a:bgClr>
            <a:schemeClr val="bg1"/>
          </a:bgClr>
        </a:pattFill>
        <a:effectLst/>
      </p:bgPr>
    </p:bg>
    <p:spTree>
      <p:nvGrpSpPr>
        <p:cNvPr id="1" name=""/>
        <p:cNvGrpSpPr/>
        <p:nvPr/>
      </p:nvGrpSpPr>
      <p:grpSpPr>
        <a:xfrm>
          <a:off x="0" y="0"/>
          <a:ext cx="0" cy="0"/>
          <a:chOff x="0" y="0"/>
          <a:chExt cx="0" cy="0"/>
        </a:xfrm>
      </p:grpSpPr>
      <p:sp>
        <p:nvSpPr>
          <p:cNvPr id="2" name="Rounded Rectangle 1"/>
          <p:cNvSpPr/>
          <p:nvPr/>
        </p:nvSpPr>
        <p:spPr>
          <a:xfrm>
            <a:off x="611560" y="1268760"/>
            <a:ext cx="7488832" cy="4464496"/>
          </a:xfrm>
          <a:prstGeom prst="roundRect">
            <a:avLst/>
          </a:prstGeom>
          <a:ln>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r>
              <a:rPr lang="id-ID" dirty="0" smtClean="0">
                <a:effectLst/>
              </a:rPr>
              <a:t>2. PEMURNIAN AJARAN ISLAM</a:t>
            </a:r>
          </a:p>
          <a:p>
            <a:pPr algn="ctr"/>
            <a:endParaRPr lang="id-ID" dirty="0" smtClean="0">
              <a:effectLst/>
            </a:endParaRPr>
          </a:p>
          <a:p>
            <a:pPr algn="just"/>
            <a:r>
              <a:rPr lang="id-ID" dirty="0" smtClean="0">
                <a:effectLst/>
              </a:rPr>
              <a:t>	Rasyid ridha berpendapat bahwa faktor utama yang menyebabkan umat islam lemah, adalah karena tidak lagi mengamalkan ajaran islam yang sebenarnya. 	</a:t>
            </a:r>
          </a:p>
          <a:p>
            <a:pPr algn="just"/>
            <a:r>
              <a:rPr lang="id-ID" dirty="0" smtClean="0"/>
              <a:t>Menurut </a:t>
            </a:r>
            <a:r>
              <a:rPr lang="id-ID" dirty="0"/>
              <a:t>Rasyid Ridha, umat Islam dapat mengejar </a:t>
            </a:r>
            <a:r>
              <a:rPr lang="id-ID" dirty="0" smtClean="0"/>
              <a:t>ketinggalannya, </a:t>
            </a:r>
            <a:r>
              <a:rPr lang="id-ID" dirty="0"/>
              <a:t>jika mereka kembali kepada ajaran Islam sebenarnya sebagaimana telah diajarkan  Nabi Muhammad saw dan dipraktekkan oleh </a:t>
            </a:r>
            <a:r>
              <a:rPr lang="id-ID" dirty="0" smtClean="0"/>
              <a:t>sahabat. Dengan </a:t>
            </a:r>
            <a:r>
              <a:rPr lang="id-ID" dirty="0"/>
              <a:t>demikian, Rasyid menganjurkan untuk menggali kembali teks al-Qur’an. </a:t>
            </a:r>
            <a:endParaRPr lang="id-ID" dirty="0">
              <a:effectLst/>
            </a:endParaRPr>
          </a:p>
        </p:txBody>
      </p:sp>
    </p:spTree>
    <p:extLst>
      <p:ext uri="{BB962C8B-B14F-4D97-AF65-F5344CB8AC3E}">
        <p14:creationId xmlns:p14="http://schemas.microsoft.com/office/powerpoint/2010/main" val="369699477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lgGrid">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332656"/>
            <a:ext cx="3816424" cy="5760640"/>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0" indent="0" algn="ctr">
              <a:buNone/>
            </a:pPr>
            <a:r>
              <a:rPr lang="id-ID" sz="3400" dirty="0"/>
              <a:t>PEMIKIRANNYA DALAM BIDANG </a:t>
            </a:r>
            <a:r>
              <a:rPr lang="id-ID" sz="3400" dirty="0" smtClean="0"/>
              <a:t>PENDIDIKAN</a:t>
            </a:r>
          </a:p>
          <a:p>
            <a:pPr marL="0" indent="0" algn="ctr">
              <a:buNone/>
            </a:pPr>
            <a:endParaRPr lang="id-ID" sz="3400" dirty="0"/>
          </a:p>
          <a:p>
            <a:pPr marL="0" indent="0" algn="just">
              <a:buNone/>
            </a:pPr>
            <a:r>
              <a:rPr lang="id-ID" sz="4000" dirty="0" smtClean="0"/>
              <a:t>	Menurut </a:t>
            </a:r>
            <a:r>
              <a:rPr lang="id-ID" sz="4000" dirty="0"/>
              <a:t>Rasyid Ridha, membangun sarana pendidikan adalah lebih baik dibandingkan membangun masjid. Menurutnya, masjid tidak besar nilainya apabila mereka yang shalat di dalamnya hanyalah orang-orang bodoh. Akan tetapi dengan membangun sarana dan prasarana pendidikan, akan dapat menghapuskan kebodohan. Dengan begitu, pekerjaan duniawi dan ukhrawi akan menjadi baik dan teratasi</a:t>
            </a:r>
            <a:r>
              <a:rPr lang="id-ID" sz="4000" dirty="0" smtClean="0"/>
              <a:t>.</a:t>
            </a:r>
          </a:p>
          <a:p>
            <a:pPr marL="0" indent="0" algn="just">
              <a:buNone/>
            </a:pPr>
            <a:r>
              <a:rPr lang="id-ID" sz="4000" dirty="0" smtClean="0"/>
              <a:t>	Muhammad </a:t>
            </a:r>
            <a:r>
              <a:rPr lang="id-ID" sz="4000" dirty="0"/>
              <a:t>Abduh dan Rasyid Ridha, berpandangan bahwasanya untuk mengarahkan dan membawa umat Islam pada kemajuan, kuncinya terletak pada upaya memperbarui pendidikan dengan segenap komponen yang ada di dalamya. Serta, diarahkan kepada upaya melahirkan manusia yang memiliki keunggulan dalam bidang ilmu agama dan umum. </a:t>
            </a:r>
          </a:p>
          <a:p>
            <a:pPr marL="0" indent="0">
              <a:buNone/>
            </a:pPr>
            <a:endParaRPr lang="id-ID" dirty="0"/>
          </a:p>
        </p:txBody>
      </p:sp>
      <p:sp>
        <p:nvSpPr>
          <p:cNvPr id="4" name="Content Placeholder 3"/>
          <p:cNvSpPr>
            <a:spLocks noGrp="1"/>
          </p:cNvSpPr>
          <p:nvPr>
            <p:ph sz="quarter" idx="2"/>
          </p:nvPr>
        </p:nvSpPr>
        <p:spPr>
          <a:xfrm>
            <a:off x="4211960" y="620688"/>
            <a:ext cx="4464496" cy="4968552"/>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0" indent="0" algn="ctr">
              <a:buNone/>
            </a:pPr>
            <a:endParaRPr lang="id-ID" sz="3400" dirty="0" smtClean="0"/>
          </a:p>
          <a:p>
            <a:pPr marL="0" indent="0" algn="ctr">
              <a:buNone/>
            </a:pPr>
            <a:r>
              <a:rPr lang="id-ID" sz="3400" dirty="0" smtClean="0"/>
              <a:t>PEMIKIRANNYA </a:t>
            </a:r>
            <a:r>
              <a:rPr lang="id-ID" sz="3400" dirty="0"/>
              <a:t>DALAM BIDANG POLITIK </a:t>
            </a:r>
            <a:endParaRPr lang="id-ID" sz="3400" dirty="0" smtClean="0"/>
          </a:p>
          <a:p>
            <a:pPr marL="0" indent="0">
              <a:buNone/>
            </a:pPr>
            <a:endParaRPr lang="id-ID" dirty="0"/>
          </a:p>
          <a:p>
            <a:pPr marL="0" indent="0">
              <a:buNone/>
            </a:pPr>
            <a:endParaRPr lang="id-ID" dirty="0"/>
          </a:p>
          <a:p>
            <a:pPr marL="0" indent="0" algn="just">
              <a:buNone/>
            </a:pPr>
            <a:r>
              <a:rPr lang="id-ID" sz="4000" dirty="0" smtClean="0"/>
              <a:t>	Menurut </a:t>
            </a:r>
            <a:r>
              <a:rPr lang="id-ID" sz="4000" dirty="0"/>
              <a:t>Rasyid Ridha, hukum dan undang-undang tidak dapat dijalankan tanpa kekuasaan dari pemerintah. Oleh karena itu, kesatuan umat memerlukan suatu bentuk negara. Negara yang dianjurkan olehnya adalah negara dalam bentuk kekhalifahan. Kepala negara ialah khalifah. Khalifah, karena </a:t>
            </a:r>
            <a:r>
              <a:rPr lang="id-ID" sz="4000" dirty="0" smtClean="0"/>
              <a:t>mempunyai </a:t>
            </a:r>
            <a:r>
              <a:rPr lang="id-ID" sz="4000" dirty="0"/>
              <a:t>kekuasaan legislatif, harus mempunyai sifat mujtahid. Tetapi, khalifah tidak boleh bersifat absolut. Ulama merupakan pembantu-pembantunya yang utama dalam soal memerintah umat. Khalifah adalah mujtahid besar dan di bawah kekhalifahan lah, kemajuan dapat dicapai dan kesatuan umat dapat diwujudkan. Sedangkan, kedaulatan umat tetap berada di tangan umat dan berdasarkan prinsip musyawarah. </a:t>
            </a:r>
          </a:p>
        </p:txBody>
      </p:sp>
    </p:spTree>
    <p:extLst>
      <p:ext uri="{BB962C8B-B14F-4D97-AF65-F5344CB8AC3E}">
        <p14:creationId xmlns:p14="http://schemas.microsoft.com/office/powerpoint/2010/main" val="42692824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iagBrick">
          <a:fgClr>
            <a:schemeClr val="accent1"/>
          </a:fgClr>
          <a:bgClr>
            <a:schemeClr val="bg1"/>
          </a:bgClr>
        </a:pattFill>
        <a:effectLst/>
      </p:bgPr>
    </p:bg>
    <p:spTree>
      <p:nvGrpSpPr>
        <p:cNvPr id="1" name=""/>
        <p:cNvGrpSpPr/>
        <p:nvPr/>
      </p:nvGrpSpPr>
      <p:grpSpPr>
        <a:xfrm>
          <a:off x="0" y="0"/>
          <a:ext cx="0" cy="0"/>
          <a:chOff x="0" y="0"/>
          <a:chExt cx="0" cy="0"/>
        </a:xfrm>
      </p:grpSpPr>
      <p:sp>
        <p:nvSpPr>
          <p:cNvPr id="3" name="Round Diagonal Corner Rectangle 2"/>
          <p:cNvSpPr/>
          <p:nvPr/>
        </p:nvSpPr>
        <p:spPr>
          <a:xfrm>
            <a:off x="1115616" y="1196752"/>
            <a:ext cx="6192688" cy="4176464"/>
          </a:xfrm>
          <a:prstGeom prst="round2DiagRect">
            <a:avLst/>
          </a:prstGeom>
          <a:ln w="28575">
            <a:solidFill>
              <a:schemeClr val="bg2">
                <a:lumMod val="75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just"/>
            <a:r>
              <a:rPr lang="id-ID" dirty="0" smtClean="0"/>
              <a:t>Setelah mendarmabaktikan hidupnya selama puluhan tahun demi tercerahkannya kaum muslimin, Rasyid Ridha akhirnya  wafat pada tahun 1354 H/ 1935, secara mendadak dan dengan penyebab yang misterius di dalam mobil yang membawanya pulang dari Suez ke Kairo. Ia dimakamkan di ibukota Mesir ini bersebelahan dengan makam gurunya, Muhammad Abduh.</a:t>
            </a:r>
            <a:endParaRPr lang="id-ID" dirty="0"/>
          </a:p>
        </p:txBody>
      </p:sp>
    </p:spTree>
    <p:extLst>
      <p:ext uri="{BB962C8B-B14F-4D97-AF65-F5344CB8AC3E}">
        <p14:creationId xmlns:p14="http://schemas.microsoft.com/office/powerpoint/2010/main" val="374727493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107</TotalTime>
  <Words>137</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12</cp:revision>
  <dcterms:created xsi:type="dcterms:W3CDTF">2016-02-17T09:26:23Z</dcterms:created>
  <dcterms:modified xsi:type="dcterms:W3CDTF">2016-02-17T11:13:45Z</dcterms:modified>
</cp:coreProperties>
</file>