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7" r:id="rId6"/>
    <p:sldId id="268" r:id="rId7"/>
    <p:sldId id="269" r:id="rId8"/>
    <p:sldId id="270" r:id="rId9"/>
    <p:sldId id="272" r:id="rId10"/>
    <p:sldId id="273" r:id="rId11"/>
    <p:sldId id="274" r:id="rId12"/>
    <p:sldId id="275" r:id="rId13"/>
    <p:sldId id="278" r:id="rId14"/>
    <p:sldId id="276" r:id="rId15"/>
    <p:sldId id="277" r:id="rId16"/>
    <p:sldId id="279" r:id="rId1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3A6566F6-7BA1-476E-A952-DF86F5CB6444}" type="datetimeFigureOut">
              <a:rPr lang="id-ID" smtClean="0"/>
              <a:t>17/02/2016</a:t>
            </a:fld>
            <a:endParaRPr lang="id-ID"/>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id-ID"/>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90ADAD0-72C6-48A0-AC06-07D7ECF5E39F}" type="slidenum">
              <a:rPr lang="id-ID" smtClean="0"/>
              <a:t>‹#›</a:t>
            </a:fld>
            <a:endParaRPr lang="id-ID"/>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6566F6-7BA1-476E-A952-DF86F5CB6444}" type="datetimeFigureOut">
              <a:rPr lang="id-ID" smtClean="0"/>
              <a:t>17/02/2016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90ADAD0-72C6-48A0-AC06-07D7ECF5E39F}" type="slidenum">
              <a:rPr lang="id-ID" smtClean="0"/>
              <a:t>‹#›</a:t>
            </a:fld>
            <a:endParaRPr lang="id-ID"/>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6566F6-7BA1-476E-A952-DF86F5CB6444}" type="datetimeFigureOut">
              <a:rPr lang="id-ID" smtClean="0"/>
              <a:t>17/02/2016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90ADAD0-72C6-48A0-AC06-07D7ECF5E39F}" type="slidenum">
              <a:rPr lang="id-ID" smtClean="0"/>
              <a:t>‹#›</a:t>
            </a:fld>
            <a:endParaRPr lang="id-ID"/>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6566F6-7BA1-476E-A952-DF86F5CB6444}" type="datetimeFigureOut">
              <a:rPr lang="id-ID" smtClean="0"/>
              <a:t>17/02/2016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90ADAD0-72C6-48A0-AC06-07D7ECF5E39F}" type="slidenum">
              <a:rPr lang="id-ID" smtClean="0"/>
              <a:t>‹#›</a:t>
            </a:fld>
            <a:endParaRPr lang="id-ID"/>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6566F6-7BA1-476E-A952-DF86F5CB6444}" type="datetimeFigureOut">
              <a:rPr lang="id-ID" smtClean="0"/>
              <a:t>17/02/2016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90ADAD0-72C6-48A0-AC06-07D7ECF5E39F}"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A6566F6-7BA1-476E-A952-DF86F5CB6444}" type="datetimeFigureOut">
              <a:rPr lang="id-ID" smtClean="0"/>
              <a:t>17/02/2016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90ADAD0-72C6-48A0-AC06-07D7ECF5E39F}" type="slidenum">
              <a:rPr lang="id-ID" smtClean="0"/>
              <a:t>‹#›</a:t>
            </a:fld>
            <a:endParaRPr lang="id-ID"/>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6566F6-7BA1-476E-A952-DF86F5CB6444}" type="datetimeFigureOut">
              <a:rPr lang="id-ID" smtClean="0"/>
              <a:t>17/02/2016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90ADAD0-72C6-48A0-AC06-07D7ECF5E39F}" type="slidenum">
              <a:rPr lang="id-ID" smtClean="0"/>
              <a:t>‹#›</a:t>
            </a:fld>
            <a:endParaRPr lang="id-ID"/>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6566F6-7BA1-476E-A952-DF86F5CB6444}" type="datetimeFigureOut">
              <a:rPr lang="id-ID" smtClean="0"/>
              <a:t>17/02/2016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90ADAD0-72C6-48A0-AC06-07D7ECF5E39F}" type="slidenum">
              <a:rPr lang="id-ID" smtClean="0"/>
              <a:t>‹#›</a:t>
            </a:fld>
            <a:endParaRPr lang="id-ID"/>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566F6-7BA1-476E-A952-DF86F5CB6444}" type="datetimeFigureOut">
              <a:rPr lang="id-ID" smtClean="0"/>
              <a:t>17/02/2016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90ADAD0-72C6-48A0-AC06-07D7ECF5E39F}"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6566F6-7BA1-476E-A952-DF86F5CB6444}" type="datetimeFigureOut">
              <a:rPr lang="id-ID" smtClean="0"/>
              <a:t>17/02/2016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90ADAD0-72C6-48A0-AC06-07D7ECF5E39F}"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6566F6-7BA1-476E-A952-DF86F5CB6444}" type="datetimeFigureOut">
              <a:rPr lang="id-ID" smtClean="0"/>
              <a:t>17/02/2016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90ADAD0-72C6-48A0-AC06-07D7ECF5E39F}"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3A6566F6-7BA1-476E-A952-DF86F5CB6444}" type="datetimeFigureOut">
              <a:rPr lang="id-ID" smtClean="0"/>
              <a:t>17/02/2016</a:t>
            </a:fld>
            <a:endParaRPr lang="id-ID"/>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id-ID"/>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290ADAD0-72C6-48A0-AC06-07D7ECF5E39F}"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Biografi Syah Waliyullah</a:t>
            </a:r>
            <a:endParaRPr lang="id-ID" dirty="0"/>
          </a:p>
        </p:txBody>
      </p:sp>
      <p:sp>
        <p:nvSpPr>
          <p:cNvPr id="3" name="Subtitle 2"/>
          <p:cNvSpPr>
            <a:spLocks noGrp="1"/>
          </p:cNvSpPr>
          <p:nvPr>
            <p:ph type="subTitle" idx="1"/>
          </p:nvPr>
        </p:nvSpPr>
        <p:spPr>
          <a:xfrm>
            <a:off x="1371600" y="3767862"/>
            <a:ext cx="6400800" cy="2109410"/>
          </a:xfrm>
        </p:spPr>
        <p:txBody>
          <a:bodyPr>
            <a:normAutofit lnSpcReduction="10000"/>
          </a:bodyPr>
          <a:lstStyle/>
          <a:p>
            <a:r>
              <a:rPr lang="id-ID" dirty="0" smtClean="0"/>
              <a:t>Kelompok : </a:t>
            </a:r>
          </a:p>
          <a:p>
            <a:r>
              <a:rPr lang="id-ID" dirty="0" smtClean="0"/>
              <a:t>Adi Lasmana</a:t>
            </a:r>
          </a:p>
          <a:p>
            <a:r>
              <a:rPr lang="id-ID" dirty="0" smtClean="0"/>
              <a:t>Andika</a:t>
            </a:r>
          </a:p>
          <a:p>
            <a:r>
              <a:rPr lang="id-ID" dirty="0" smtClean="0"/>
              <a:t>Fauzi</a:t>
            </a:r>
          </a:p>
          <a:p>
            <a:r>
              <a:rPr lang="id-ID" dirty="0" smtClean="0"/>
              <a:t>Sidik</a:t>
            </a:r>
            <a:endParaRPr lang="id-ID" dirty="0"/>
          </a:p>
        </p:txBody>
      </p:sp>
    </p:spTree>
    <p:extLst>
      <p:ext uri="{BB962C8B-B14F-4D97-AF65-F5344CB8AC3E}">
        <p14:creationId xmlns:p14="http://schemas.microsoft.com/office/powerpoint/2010/main" val="31036215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764705"/>
            <a:ext cx="7416824" cy="3046988"/>
          </a:xfrm>
          <a:prstGeom prst="rect">
            <a:avLst/>
          </a:prstGeom>
        </p:spPr>
        <p:txBody>
          <a:bodyPr wrap="square">
            <a:spAutoFit/>
          </a:bodyPr>
          <a:lstStyle/>
          <a:p>
            <a:pPr algn="just"/>
            <a:r>
              <a:rPr lang="id-ID" sz="2400" dirty="0" smtClean="0"/>
              <a:t>	Pada tahun 1737 dia menterjemah Quran ke bahasa Persia untuk pertama kalinya di India. Karena hal ini para Ulama Delhi berkampanye menentangnya dan dia terpaksa meninggalkan Delhi untuk sementara. Putranya, Abdul Qodir, menterjemah Quran ke Urdu untuk pertama kali di India. Berdasarkan terjemahan Urdu inilah Girish Chandra Sen dari Bengal menterjemahkan Quran ke bahasa Bengal untuk pertama kalinya.</a:t>
            </a:r>
            <a:endParaRPr lang="id-ID" sz="2400" dirty="0"/>
          </a:p>
        </p:txBody>
      </p:sp>
    </p:spTree>
    <p:extLst>
      <p:ext uri="{BB962C8B-B14F-4D97-AF65-F5344CB8AC3E}">
        <p14:creationId xmlns:p14="http://schemas.microsoft.com/office/powerpoint/2010/main" val="67205840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836711"/>
            <a:ext cx="7344816" cy="5262979"/>
          </a:xfrm>
          <a:prstGeom prst="rect">
            <a:avLst/>
          </a:prstGeom>
        </p:spPr>
        <p:txBody>
          <a:bodyPr wrap="square">
            <a:spAutoFit/>
          </a:bodyPr>
          <a:lstStyle/>
          <a:p>
            <a:pPr algn="just"/>
            <a:r>
              <a:rPr lang="id-ID" sz="2400" dirty="0" smtClean="0"/>
              <a:t>	Tetapi Shah Waliullah tidak lupa pada situasi politik yang sedang terjadi di sekitarnya. Dinasti Mughal kehilangan kendali mereka dengan cepat, kelompok Sikh, Maratha, dll mulai bangkit, sedang Inggris dan Prancis mulai menanamkan kekuatannya - semua ini membuatnya tidak tenang. Dia khususnya merasa malu melihat kejatuhan Muslim secara politis, agama dan sosial, dan karenanya dia berpidato dan berceramah untuk mendorong Muslim melakukan jihad sebagai bangsa yang bermartabat. Dua dari bukunya yang penting dalam hal ini yaitu </a:t>
            </a:r>
            <a:r>
              <a:rPr lang="id-ID" sz="2400" i="1" dirty="0" smtClean="0"/>
              <a:t>'Fuyuz al-Haramayn'</a:t>
            </a:r>
            <a:r>
              <a:rPr lang="id-ID" sz="2400" dirty="0" smtClean="0"/>
              <a:t> (Kemenangan Makkah dan Madinah) dan </a:t>
            </a:r>
            <a:r>
              <a:rPr lang="id-ID" sz="2400" i="1" dirty="0" smtClean="0"/>
              <a:t>'Tafhima al-Ilahiya'</a:t>
            </a:r>
            <a:r>
              <a:rPr lang="id-ID" sz="2400" dirty="0" smtClean="0"/>
              <a:t> (Memahami Tuhan) adalah buah karyanya hasil refleksi keprihatinannya terhadap nasib umat Islam yang menyedihkan.</a:t>
            </a:r>
            <a:endParaRPr lang="id-ID" sz="2400" dirty="0"/>
          </a:p>
        </p:txBody>
      </p:sp>
    </p:spTree>
    <p:extLst>
      <p:ext uri="{BB962C8B-B14F-4D97-AF65-F5344CB8AC3E}">
        <p14:creationId xmlns:p14="http://schemas.microsoft.com/office/powerpoint/2010/main" val="372200366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764704"/>
            <a:ext cx="7632848" cy="4154984"/>
          </a:xfrm>
          <a:prstGeom prst="rect">
            <a:avLst/>
          </a:prstGeom>
        </p:spPr>
        <p:txBody>
          <a:bodyPr wrap="square">
            <a:spAutoFit/>
          </a:bodyPr>
          <a:lstStyle/>
          <a:p>
            <a:pPr algn="just"/>
            <a:r>
              <a:rPr lang="id-ID" sz="2400" dirty="0" smtClean="0"/>
              <a:t>	Ide-idenya yang berapi-api inilah yang kemudian memberi inspirasi, ketika sejumlah reformis Muslim tampil di India untuk mengingatkan umat Islam untuk berjuang menentang kejahatan. Dia sepakat atas kepedulian kalangan Wahabi dari Saudi Arabia untuk membasmi segala bentuk bid'ah dan tradisi Hindu yang mengakar di kalangan Muslim. Pada waktu itu tidak ada figur yang seperti dia, yang dapat mengajak umat Islam dengan memberi penafsiran Quran dan Hadits secara benar. Dia memberikan penjelasan tentang jihad dan mengilhami umat Islam seluruh India untuk berjuang menentang kejahatan dan penindas.</a:t>
            </a:r>
            <a:endParaRPr lang="id-ID" sz="2400" dirty="0"/>
          </a:p>
        </p:txBody>
      </p:sp>
    </p:spTree>
    <p:extLst>
      <p:ext uri="{BB962C8B-B14F-4D97-AF65-F5344CB8AC3E}">
        <p14:creationId xmlns:p14="http://schemas.microsoft.com/office/powerpoint/2010/main" val="237291426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id-ID" dirty="0" smtClean="0"/>
              <a:t>Di antara penyebab yang membawa kepada kelemahan dan kemunduran umat islam menurut pemikirannya sebagai berikut :</a:t>
            </a:r>
          </a:p>
          <a:p>
            <a:pPr lvl="1" algn="just"/>
            <a:r>
              <a:rPr lang="id-ID" dirty="0" smtClean="0"/>
              <a:t>Terjadinya perubahan sistem pemerintahan islam dari sistem kekhalifahan menjadi sistem kerajaan.</a:t>
            </a:r>
          </a:p>
          <a:p>
            <a:pPr lvl="1" algn="just"/>
            <a:r>
              <a:rPr lang="id-ID" dirty="0" smtClean="0"/>
              <a:t>Sistem demokrasi yang ada dalam kekhalifahan diganti dengan sistem monarki absolut.</a:t>
            </a:r>
          </a:p>
          <a:p>
            <a:pPr lvl="1" algn="just"/>
            <a:r>
              <a:rPr lang="id-ID" dirty="0" smtClean="0"/>
              <a:t>Perpecahan di kalangan umat islam yang di sebabkan oleh berbagai pertantangan aliran dalam islam.</a:t>
            </a:r>
          </a:p>
          <a:p>
            <a:pPr lvl="1" algn="just"/>
            <a:r>
              <a:rPr lang="id-ID" dirty="0" smtClean="0"/>
              <a:t>Adat istiadat dan ajaran bukan islam masuk ke dalam keyakinan umat islam</a:t>
            </a:r>
          </a:p>
        </p:txBody>
      </p:sp>
      <p:sp>
        <p:nvSpPr>
          <p:cNvPr id="3" name="Title 2"/>
          <p:cNvSpPr>
            <a:spLocks noGrp="1"/>
          </p:cNvSpPr>
          <p:nvPr>
            <p:ph type="title"/>
          </p:nvPr>
        </p:nvSpPr>
        <p:spPr/>
        <p:txBody>
          <a:bodyPr/>
          <a:lstStyle/>
          <a:p>
            <a:r>
              <a:rPr lang="id-ID" dirty="0" smtClean="0"/>
              <a:t>Pemikiran Syah Waliyullah</a:t>
            </a:r>
            <a:endParaRPr lang="id-ID" dirty="0"/>
          </a:p>
        </p:txBody>
      </p:sp>
    </p:spTree>
    <p:extLst>
      <p:ext uri="{BB962C8B-B14F-4D97-AF65-F5344CB8AC3E}">
        <p14:creationId xmlns:p14="http://schemas.microsoft.com/office/powerpoint/2010/main" val="51906089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id-ID" dirty="0"/>
              <a:t>Sekembalinya dari Arabia, </a:t>
            </a:r>
            <a:r>
              <a:rPr lang="id-ID" dirty="0" smtClean="0"/>
              <a:t>prioritas utama </a:t>
            </a:r>
            <a:r>
              <a:rPr lang="id-ID" dirty="0"/>
              <a:t>Syah Waliullah adalah kembali kepada kitab-kitab suci Islam yang </a:t>
            </a:r>
            <a:r>
              <a:rPr lang="id-ID" dirty="0" smtClean="0"/>
              <a:t>orisinil dan </a:t>
            </a:r>
            <a:r>
              <a:rPr lang="id-ID" dirty="0"/>
              <a:t>menganalisis mereka dalam konteks abad ke-18 Mogul India. Dia </a:t>
            </a:r>
            <a:r>
              <a:rPr lang="id-ID" dirty="0" smtClean="0"/>
              <a:t>melakukannya dengan </a:t>
            </a:r>
            <a:r>
              <a:rPr lang="id-ID" dirty="0"/>
              <a:t>penuh ketetapan hati dan gigih. Menulis secara produktif dalam </a:t>
            </a:r>
            <a:r>
              <a:rPr lang="id-ID" dirty="0" smtClean="0"/>
              <a:t>beberapa disiplin </a:t>
            </a:r>
            <a:r>
              <a:rPr lang="id-ID" dirty="0"/>
              <a:t>ilmu keislaman sehingga menyediakan jawaban-jawaban </a:t>
            </a:r>
            <a:r>
              <a:rPr lang="id-ID" dirty="0" smtClean="0"/>
              <a:t>terhadap masalah-masalah </a:t>
            </a:r>
            <a:r>
              <a:rPr lang="id-ID" dirty="0"/>
              <a:t>paling memberatkan dimasanya. </a:t>
            </a:r>
          </a:p>
        </p:txBody>
      </p:sp>
      <p:sp>
        <p:nvSpPr>
          <p:cNvPr id="3" name="Title 2"/>
          <p:cNvSpPr>
            <a:spLocks noGrp="1"/>
          </p:cNvSpPr>
          <p:nvPr>
            <p:ph type="title"/>
          </p:nvPr>
        </p:nvSpPr>
        <p:spPr/>
        <p:txBody>
          <a:bodyPr/>
          <a:lstStyle/>
          <a:p>
            <a:r>
              <a:rPr lang="id-ID" dirty="0"/>
              <a:t>Karya – Karya Syah Waliyulla</a:t>
            </a:r>
          </a:p>
        </p:txBody>
      </p:sp>
    </p:spTree>
    <p:extLst>
      <p:ext uri="{BB962C8B-B14F-4D97-AF65-F5344CB8AC3E}">
        <p14:creationId xmlns:p14="http://schemas.microsoft.com/office/powerpoint/2010/main" val="108514028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id-ID" dirty="0"/>
              <a:t>Diantara beberapa buku yang terkenal antara lain adalah </a:t>
            </a:r>
            <a:r>
              <a:rPr lang="id-ID" dirty="0" smtClean="0"/>
              <a:t>:</a:t>
            </a:r>
          </a:p>
          <a:p>
            <a:pPr lvl="1"/>
            <a:r>
              <a:rPr lang="id-ID" dirty="0"/>
              <a:t>Tafhimat al-Ilahiyah (Penjelasan- penjelasan Ilahiyah)</a:t>
            </a:r>
          </a:p>
          <a:p>
            <a:pPr lvl="1"/>
            <a:r>
              <a:rPr lang="id-ID" dirty="0"/>
              <a:t>Lamahat (Kilatan-kilatan)</a:t>
            </a:r>
          </a:p>
          <a:p>
            <a:pPr lvl="1"/>
            <a:r>
              <a:rPr lang="id-ID" dirty="0"/>
              <a:t>Sathahat (Iluminasi-iluminasi)</a:t>
            </a:r>
          </a:p>
          <a:p>
            <a:pPr lvl="1"/>
            <a:r>
              <a:rPr lang="id-ID" dirty="0" smtClean="0"/>
              <a:t>Shifa </a:t>
            </a:r>
            <a:r>
              <a:rPr lang="id-ID" dirty="0"/>
              <a:t>al-Qulub (Menyembuhkan Hati)</a:t>
            </a:r>
          </a:p>
          <a:p>
            <a:pPr lvl="1"/>
            <a:r>
              <a:rPr lang="id-ID" dirty="0"/>
              <a:t>Budur al-Bazighah (Bulan-bulan Purnama)</a:t>
            </a:r>
          </a:p>
          <a:p>
            <a:pPr lvl="1"/>
            <a:r>
              <a:rPr lang="id-ID" dirty="0"/>
              <a:t>Izalat al-Khafa an Khilafat al-Khulafa (Penghapusan Keambiguan Mengenai Kekhalifahan Awal</a:t>
            </a:r>
            <a:r>
              <a:rPr lang="id-ID" dirty="0" smtClean="0"/>
              <a:t>).</a:t>
            </a:r>
          </a:p>
          <a:p>
            <a:pPr lvl="1"/>
            <a:r>
              <a:rPr lang="id-ID" dirty="0" smtClean="0"/>
              <a:t>Hujjah </a:t>
            </a:r>
            <a:r>
              <a:rPr lang="id-ID" dirty="0"/>
              <a:t>Allah al-Balighah (Argumen Konklusif Allah</a:t>
            </a:r>
            <a:r>
              <a:rPr lang="id-ID" dirty="0" smtClean="0"/>
              <a:t>).</a:t>
            </a:r>
            <a:endParaRPr lang="id-ID" dirty="0"/>
          </a:p>
          <a:p>
            <a:pPr marL="0" indent="0">
              <a:buNone/>
            </a:pPr>
            <a:r>
              <a:rPr lang="id-ID" dirty="0" smtClean="0"/>
              <a:t>Karya lain </a:t>
            </a:r>
            <a:r>
              <a:rPr lang="id-ID" dirty="0"/>
              <a:t>Syah </a:t>
            </a:r>
            <a:r>
              <a:rPr lang="id-ID" dirty="0" smtClean="0"/>
              <a:t>Waliullah ialah </a:t>
            </a:r>
            <a:r>
              <a:rPr lang="id-ID" dirty="0"/>
              <a:t>Al Hujjatullah Al Balighah fi Asrar Asy Syar’iyah (The conclusive argument from God) berisi tentang rahasia syari’at dan filsafat hukum Islam.</a:t>
            </a:r>
          </a:p>
          <a:p>
            <a:endParaRPr lang="id-ID" dirty="0"/>
          </a:p>
        </p:txBody>
      </p:sp>
      <p:sp>
        <p:nvSpPr>
          <p:cNvPr id="3" name="Title 2"/>
          <p:cNvSpPr>
            <a:spLocks noGrp="1"/>
          </p:cNvSpPr>
          <p:nvPr>
            <p:ph type="title"/>
          </p:nvPr>
        </p:nvSpPr>
        <p:spPr/>
        <p:txBody>
          <a:bodyPr/>
          <a:lstStyle/>
          <a:p>
            <a:r>
              <a:rPr lang="id-ID" dirty="0" smtClean="0"/>
              <a:t>Karya – Karya Syah Waliyulla</a:t>
            </a:r>
            <a:endParaRPr lang="id-ID" dirty="0"/>
          </a:p>
        </p:txBody>
      </p:sp>
    </p:spTree>
    <p:extLst>
      <p:ext uri="{BB962C8B-B14F-4D97-AF65-F5344CB8AC3E}">
        <p14:creationId xmlns:p14="http://schemas.microsoft.com/office/powerpoint/2010/main" val="83931220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55576" y="3140968"/>
            <a:ext cx="7756263" cy="1054250"/>
          </a:xfrm>
        </p:spPr>
        <p:txBody>
          <a:bodyPr/>
          <a:lstStyle/>
          <a:p>
            <a:r>
              <a:rPr lang="id-ID" dirty="0" smtClean="0"/>
              <a:t>Terima Kasih</a:t>
            </a:r>
            <a:endParaRPr lang="id-ID" dirty="0"/>
          </a:p>
        </p:txBody>
      </p:sp>
    </p:spTree>
    <p:extLst>
      <p:ext uri="{BB962C8B-B14F-4D97-AF65-F5344CB8AC3E}">
        <p14:creationId xmlns:p14="http://schemas.microsoft.com/office/powerpoint/2010/main" val="1123110999"/>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62495" y="2247900"/>
            <a:ext cx="2847462" cy="3917404"/>
          </a:xfrm>
          <a:prstGeom prst="rect">
            <a:avLst/>
          </a:prstGeom>
          <a:ln>
            <a:noFill/>
          </a:ln>
          <a:effectLst>
            <a:softEdge rad="112500"/>
          </a:effectLst>
        </p:spPr>
      </p:pic>
      <p:sp>
        <p:nvSpPr>
          <p:cNvPr id="3" name="Title 2"/>
          <p:cNvSpPr>
            <a:spLocks noGrp="1"/>
          </p:cNvSpPr>
          <p:nvPr>
            <p:ph type="title"/>
          </p:nvPr>
        </p:nvSpPr>
        <p:spPr/>
        <p:txBody>
          <a:bodyPr/>
          <a:lstStyle/>
          <a:p>
            <a:r>
              <a:rPr lang="id-ID" dirty="0" smtClean="0"/>
              <a:t>Syah Waliyullah</a:t>
            </a:r>
            <a:endParaRPr lang="id-ID" dirty="0"/>
          </a:p>
        </p:txBody>
      </p:sp>
    </p:spTree>
    <p:extLst>
      <p:ext uri="{BB962C8B-B14F-4D97-AF65-F5344CB8AC3E}">
        <p14:creationId xmlns:p14="http://schemas.microsoft.com/office/powerpoint/2010/main" val="386419454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buNone/>
            </a:pPr>
            <a:r>
              <a:rPr lang="id-ID" dirty="0" smtClean="0">
                <a:latin typeface="Times New Roman" pitchFamily="18" charset="0"/>
                <a:cs typeface="Times New Roman" pitchFamily="18" charset="0"/>
              </a:rPr>
              <a:t>	</a:t>
            </a:r>
            <a:r>
              <a:rPr lang="id-ID" dirty="0" smtClean="0">
                <a:latin typeface="+mj-lt"/>
                <a:cs typeface="Times New Roman" pitchFamily="18" charset="0"/>
              </a:rPr>
              <a:t>Nama lengkapnya adalah Qutb al-Din Ahmad bin Abd al-Rahim bin Wajih al-Din al-Syahid bin Mu’azam bin Mansur bin Aḥmad bin Maḥmud bin Qiwam al-Din al-Dihlawi. Ia dilahirkan pada hari Rabu, tanggal 4 Syawal 1114 H atau 21 Februari 1703 M. di Phulat, sebuah kota kecil di dekat Delhi, India pada tanggal 21 Februari </a:t>
            </a:r>
            <a:r>
              <a:rPr lang="id-ID" dirty="0" smtClean="0">
                <a:cs typeface="Times New Roman" pitchFamily="18" charset="0"/>
              </a:rPr>
              <a:t>1703</a:t>
            </a:r>
            <a:r>
              <a:rPr lang="id-ID" dirty="0" smtClean="0">
                <a:latin typeface="+mj-lt"/>
                <a:cs typeface="Times New Roman" pitchFamily="18" charset="0"/>
              </a:rPr>
              <a:t>. </a:t>
            </a:r>
          </a:p>
          <a:p>
            <a:pPr marL="0" indent="0" algn="just">
              <a:buNone/>
            </a:pPr>
            <a:r>
              <a:rPr lang="id-ID" dirty="0" smtClean="0">
                <a:latin typeface="Times New Roman" pitchFamily="18" charset="0"/>
                <a:cs typeface="Times New Roman" pitchFamily="18" charset="0"/>
              </a:rPr>
              <a:t>	</a:t>
            </a:r>
            <a:endParaRPr lang="id-ID"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id-ID" dirty="0" smtClean="0"/>
              <a:t>Syah Waliyullah</a:t>
            </a:r>
            <a:endParaRPr lang="id-ID" dirty="0"/>
          </a:p>
        </p:txBody>
      </p:sp>
    </p:spTree>
    <p:extLst>
      <p:ext uri="{BB962C8B-B14F-4D97-AF65-F5344CB8AC3E}">
        <p14:creationId xmlns:p14="http://schemas.microsoft.com/office/powerpoint/2010/main" val="66779804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696" y="2132856"/>
            <a:ext cx="5548792" cy="4144035"/>
          </a:xfrm>
          <a:prstGeom prst="rect">
            <a:avLst/>
          </a:prstGeom>
          <a:ln>
            <a:noFill/>
          </a:ln>
          <a:effectLst>
            <a:softEdge rad="112500"/>
          </a:effectLst>
        </p:spPr>
      </p:pic>
      <p:sp>
        <p:nvSpPr>
          <p:cNvPr id="3" name="Title 2"/>
          <p:cNvSpPr>
            <a:spLocks noGrp="1"/>
          </p:cNvSpPr>
          <p:nvPr>
            <p:ph type="title"/>
          </p:nvPr>
        </p:nvSpPr>
        <p:spPr/>
        <p:txBody>
          <a:bodyPr/>
          <a:lstStyle/>
          <a:p>
            <a:r>
              <a:rPr lang="id-ID" dirty="0" smtClean="0"/>
              <a:t>Tempat Kelahiran Syah Waliyulla</a:t>
            </a:r>
            <a:endParaRPr lang="id-ID" dirty="0"/>
          </a:p>
        </p:txBody>
      </p:sp>
    </p:spTree>
    <p:extLst>
      <p:ext uri="{BB962C8B-B14F-4D97-AF65-F5344CB8AC3E}">
        <p14:creationId xmlns:p14="http://schemas.microsoft.com/office/powerpoint/2010/main" val="259041551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692696"/>
            <a:ext cx="7704856" cy="3785652"/>
          </a:xfrm>
          <a:prstGeom prst="rect">
            <a:avLst/>
          </a:prstGeom>
          <a:noFill/>
        </p:spPr>
        <p:txBody>
          <a:bodyPr wrap="square" rtlCol="0">
            <a:spAutoFit/>
          </a:bodyPr>
          <a:lstStyle/>
          <a:p>
            <a:pPr algn="just"/>
            <a:r>
              <a:rPr lang="id-ID" sz="2400" dirty="0" smtClean="0">
                <a:cs typeface="Times New Roman" pitchFamily="18" charset="0"/>
              </a:rPr>
              <a:t>	</a:t>
            </a:r>
            <a:r>
              <a:rPr lang="id-ID" sz="2400" dirty="0" smtClean="0">
                <a:latin typeface="+mj-lt"/>
                <a:cs typeface="Times New Roman" pitchFamily="18" charset="0"/>
              </a:rPr>
              <a:t>Shah Waliullah adalah keturunan dari suku Arab Quraisy. Dari pihak ayah  silsilahnya dapat ditelusuri sampai kepada khalifah kedua Islam, Umar. Dia dijuluki sebagai 'Shah Waliullah' yang berarti "sahabat Allah", karena kesalehan yang ia miliki. Dia adalah pengikut dari Ahlus Sunnah wal Jamaah dan penganut mazhab fikih Hanafi.  Konon dia juga merupakan keturunan Ulama besar India Mujaddid Alfi Sani Syeikh Ahmad Sirhindi. Banyak kalangan genius lahir dari keluarga ini yang merupakan para Ulama dan tokoh Sufi dan yang telah mewarnai kehidupan Islami Muslim India. </a:t>
            </a:r>
          </a:p>
        </p:txBody>
      </p:sp>
    </p:spTree>
    <p:extLst>
      <p:ext uri="{BB962C8B-B14F-4D97-AF65-F5344CB8AC3E}">
        <p14:creationId xmlns:p14="http://schemas.microsoft.com/office/powerpoint/2010/main" val="201782007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2752" y="764704"/>
            <a:ext cx="7665671" cy="4524315"/>
          </a:xfrm>
          <a:prstGeom prst="rect">
            <a:avLst/>
          </a:prstGeom>
        </p:spPr>
        <p:txBody>
          <a:bodyPr wrap="square">
            <a:spAutoFit/>
          </a:bodyPr>
          <a:lstStyle/>
          <a:p>
            <a:pPr algn="just"/>
            <a:r>
              <a:rPr lang="id-ID" sz="2400" dirty="0" smtClean="0"/>
              <a:t>	Shah Waliyullah mendapatkan pendidikan yang pertama kali dari ayahnya. Daya ingatannya kuat, ia hapal al Qur’an pada usia yang sangat muda. Ketika ayahnya meninggal pada 1131 H (waktu ia berusia 17 tahun), ia menggantikan posisi ayahnya mengajar di sekolah yang didirikan ayahnya dan meneruskan tugas selama 2 tahun, sampai kepergiannya ke Hejaz untuk studi yang lebih tinggi. </a:t>
            </a:r>
          </a:p>
          <a:p>
            <a:pPr algn="just"/>
            <a:r>
              <a:rPr lang="id-ID" sz="2400" dirty="0"/>
              <a:t>	</a:t>
            </a:r>
            <a:endParaRPr lang="id-ID" sz="2400" dirty="0" smtClean="0"/>
          </a:p>
          <a:p>
            <a:pPr algn="just"/>
            <a:r>
              <a:rPr lang="id-ID" sz="2400" dirty="0"/>
              <a:t>	</a:t>
            </a:r>
            <a:r>
              <a:rPr lang="id-ID" sz="2400" dirty="0" smtClean="0"/>
              <a:t>Kemudian, pada 1731, Shah Waliullah pergi ke Mekkah untuk melakukan Haji . setelah itu ia melanjutkan perjalanan ke Madinah.</a:t>
            </a:r>
          </a:p>
          <a:p>
            <a:pPr algn="just"/>
            <a:endParaRPr lang="id-ID" sz="2400" dirty="0" smtClean="0"/>
          </a:p>
        </p:txBody>
      </p:sp>
    </p:spTree>
    <p:extLst>
      <p:ext uri="{BB962C8B-B14F-4D97-AF65-F5344CB8AC3E}">
        <p14:creationId xmlns:p14="http://schemas.microsoft.com/office/powerpoint/2010/main" val="27841784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692696"/>
            <a:ext cx="7704856" cy="3046988"/>
          </a:xfrm>
          <a:prstGeom prst="rect">
            <a:avLst/>
          </a:prstGeom>
        </p:spPr>
        <p:txBody>
          <a:bodyPr wrap="square">
            <a:spAutoFit/>
          </a:bodyPr>
          <a:lstStyle/>
          <a:p>
            <a:pPr algn="just"/>
            <a:r>
              <a:rPr lang="id-ID" sz="2400" dirty="0" smtClean="0"/>
              <a:t>	Di sana, ia menghadiri majelis hadist yang diampu Syaikh Abu Tahir Muhammad bin Ibrahim Kurdi Madani. Shah Waliullah juga mempelajari Kutub al-Sittah, dan Muwatta’ Imam Malik,. Syaikh Abu Thahir bin ibrahim dari Madinah, seorang ensiklopedis, shaleh, dan berpandangan luas. Dari guru ini ia mendapatkan sanad (titel kesarjanaan) dalam bidang hadits dan darinyalah ia mengambil manfaat yang besar.</a:t>
            </a:r>
          </a:p>
          <a:p>
            <a:pPr algn="just"/>
            <a:r>
              <a:rPr lang="id-ID" sz="2400" dirty="0"/>
              <a:t>	</a:t>
            </a:r>
            <a:endParaRPr lang="id-ID" sz="2400" dirty="0"/>
          </a:p>
        </p:txBody>
      </p:sp>
    </p:spTree>
    <p:extLst>
      <p:ext uri="{BB962C8B-B14F-4D97-AF65-F5344CB8AC3E}">
        <p14:creationId xmlns:p14="http://schemas.microsoft.com/office/powerpoint/2010/main" val="146558047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764704"/>
            <a:ext cx="7632848" cy="3416320"/>
          </a:xfrm>
          <a:prstGeom prst="rect">
            <a:avLst/>
          </a:prstGeom>
        </p:spPr>
        <p:txBody>
          <a:bodyPr wrap="square">
            <a:spAutoFit/>
          </a:bodyPr>
          <a:lstStyle/>
          <a:p>
            <a:pPr algn="just"/>
            <a:r>
              <a:rPr lang="id-ID" sz="2400" dirty="0" smtClean="0"/>
              <a:t>	Setelah itu, ia kembali ke Makkah , dan kembali melakukan Haji. Di Mekkah, ia kembali  mempelajari Al-Muwatta Imam Malik untuk kedua kalinya di bawah bimbingan Shaikh Wafadullah Maliki Makki , dan menghadiri majelis Kutub al-Sittah Syaikh Tajuddin Hanafi Qala'i Makki. Kemudian, ia diijinkan untuk mengajar semua kitabs dari hadits oleh Syaikh Tajuddin.Setelah itu, Shah Waliullah kembali ke India . Perjalanan kembali ke India berlangsung enam bulan dan ia mencapai Delhi pada tanggal 1 Januari 1733.</a:t>
            </a:r>
            <a:endParaRPr lang="id-ID" sz="2400" dirty="0" smtClean="0"/>
          </a:p>
        </p:txBody>
      </p:sp>
    </p:spTree>
    <p:extLst>
      <p:ext uri="{BB962C8B-B14F-4D97-AF65-F5344CB8AC3E}">
        <p14:creationId xmlns:p14="http://schemas.microsoft.com/office/powerpoint/2010/main" val="13105107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764704"/>
            <a:ext cx="7560840" cy="5632311"/>
          </a:xfrm>
          <a:prstGeom prst="rect">
            <a:avLst/>
          </a:prstGeom>
        </p:spPr>
        <p:txBody>
          <a:bodyPr wrap="square">
            <a:spAutoFit/>
          </a:bodyPr>
          <a:lstStyle/>
          <a:p>
            <a:pPr algn="just"/>
            <a:r>
              <a:rPr lang="id-ID" sz="2400" dirty="0" smtClean="0"/>
              <a:t>	Sekembalinya ke Delhi, ia memulai pekerjaannya sebagai pengajar dengan sungguh-sungguh. Ini terjadi pada periode ketika umat Islam di India sedang melewati fase paling kritis dari sejarah mereka. Seluruh tatanan sosial, struktur politik, ekonomi dan spiritual masyarakat Muslim India hancur berkeping-keping. Setibanya di Delhi, ia mulai mengajar murid-muridnya berbagai pengetahuan Islam. </a:t>
            </a:r>
          </a:p>
          <a:p>
            <a:pPr algn="just"/>
            <a:r>
              <a:rPr lang="id-ID" sz="2400" dirty="0"/>
              <a:t>	</a:t>
            </a:r>
            <a:r>
              <a:rPr lang="id-ID" sz="2400" dirty="0" smtClean="0"/>
              <a:t>Misinya adalah memberi mereka pencerahan akan ajaran sejati Islam. Dia memulai pada tugas karya authoring standar pada Islam dan mampu menyelesaikan sejumlah karya tentang Islam. Shah Waliullah naik menjadi ulama terkemuka dari studi Islam. Ia adalah tokoh intelektual terkemuka yang memiliki misi mereformasi umat Islam yang dilihatnya telah jauh meninggalkan agama mereka.</a:t>
            </a:r>
          </a:p>
          <a:p>
            <a:pPr algn="just"/>
            <a:endParaRPr lang="id-ID" sz="2400" dirty="0"/>
          </a:p>
        </p:txBody>
      </p:sp>
    </p:spTree>
    <p:extLst>
      <p:ext uri="{BB962C8B-B14F-4D97-AF65-F5344CB8AC3E}">
        <p14:creationId xmlns:p14="http://schemas.microsoft.com/office/powerpoint/2010/main" val="175787939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89</TotalTime>
  <Words>237</Words>
  <Application>Microsoft Office PowerPoint</Application>
  <PresentationFormat>On-screen Show (4:3)</PresentationFormat>
  <Paragraphs>42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Hardcover</vt:lpstr>
      <vt:lpstr>Biografi Syah Waliyullah</vt:lpstr>
      <vt:lpstr>Syah Waliyullah</vt:lpstr>
      <vt:lpstr>Syah Waliyullah</vt:lpstr>
      <vt:lpstr>Tempat Kelahiran Syah Waliyulla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Pemikiran Syah Waliyullah</vt:lpstr>
      <vt:lpstr>Karya – Karya Syah Waliyulla</vt:lpstr>
      <vt:lpstr>Karya – Karya Syah Waliyulla</vt:lpstr>
      <vt:lpstr>Terima Kasih</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Biografi Syah Waliyullah</dc:title>
  <dc:creator>ismail - [2010]</dc:creator>
  <cp:lastModifiedBy>ismail - [2010]</cp:lastModifiedBy>
  <cp:revision>9</cp:revision>
  <dcterms:created xsi:type="dcterms:W3CDTF">2016-02-17T09:11:04Z</dcterms:created>
  <dcterms:modified xsi:type="dcterms:W3CDTF">2016-02-17T10:40:25Z</dcterms:modified>
</cp:coreProperties>
</file>