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70" r:id="rId5"/>
    <p:sldId id="258" r:id="rId6"/>
    <p:sldId id="259" r:id="rId7"/>
    <p:sldId id="260" r:id="rId8"/>
    <p:sldId id="261" r:id="rId9"/>
    <p:sldId id="262" r:id="rId10"/>
    <p:sldId id="269" r:id="rId11"/>
    <p:sldId id="263" r:id="rId12"/>
    <p:sldId id="264" r:id="rId13"/>
    <p:sldId id="265" r:id="rId14"/>
    <p:sldId id="266" r:id="rId15"/>
    <p:sldId id="267" r:id="rId16"/>
    <p:sldId id="268" r:id="rId1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0"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360309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33921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17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3793986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3880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2687867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2661526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152938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102588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95E0F-3781-46BB-A738-D254C447CF5E}" type="datetimeFigureOut">
              <a:rPr lang="id-ID" smtClean="0"/>
              <a:t>15/09/2015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232563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295E0F-3781-46BB-A738-D254C447CF5E}" type="datetimeFigureOut">
              <a:rPr lang="id-ID" smtClean="0"/>
              <a:t>15/09/2015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241674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295E0F-3781-46BB-A738-D254C447CF5E}" type="datetimeFigureOut">
              <a:rPr lang="id-ID" smtClean="0"/>
              <a:t>15/09/2015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192397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295E0F-3781-46BB-A738-D254C447CF5E}" type="datetimeFigureOut">
              <a:rPr lang="id-ID" smtClean="0"/>
              <a:t>15/09/2015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213032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95E0F-3781-46BB-A738-D254C447CF5E}" type="datetimeFigureOut">
              <a:rPr lang="id-ID" smtClean="0"/>
              <a:t>15/09/2015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208158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295E0F-3781-46BB-A738-D254C447CF5E}" type="datetimeFigureOut">
              <a:rPr lang="id-ID" smtClean="0"/>
              <a:t>15/09/2015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308959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295E0F-3781-46BB-A738-D254C447CF5E}" type="datetimeFigureOut">
              <a:rPr lang="id-ID" smtClean="0"/>
              <a:t>15/09/2015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FF1CAED-F95C-4966-B1C7-4BC4EB643669}" type="slidenum">
              <a:rPr lang="id-ID" smtClean="0"/>
              <a:t>‹#›</a:t>
            </a:fld>
            <a:endParaRPr lang="id-ID"/>
          </a:p>
        </p:txBody>
      </p:sp>
    </p:spTree>
    <p:extLst>
      <p:ext uri="{BB962C8B-B14F-4D97-AF65-F5344CB8AC3E}">
        <p14:creationId xmlns:p14="http://schemas.microsoft.com/office/powerpoint/2010/main" val="19842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295E0F-3781-46BB-A738-D254C447CF5E}" type="datetimeFigureOut">
              <a:rPr lang="id-ID" smtClean="0"/>
              <a:t>15/09/2015</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F1CAED-F95C-4966-B1C7-4BC4EB643669}" type="slidenum">
              <a:rPr lang="id-ID" smtClean="0"/>
              <a:t>‹#›</a:t>
            </a:fld>
            <a:endParaRPr lang="id-ID"/>
          </a:p>
        </p:txBody>
      </p:sp>
    </p:spTree>
    <p:extLst>
      <p:ext uri="{BB962C8B-B14F-4D97-AF65-F5344CB8AC3E}">
        <p14:creationId xmlns:p14="http://schemas.microsoft.com/office/powerpoint/2010/main" val="870774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dirty="0"/>
              <a:t>Pengertian Kemerdekaan Beragama dan Berkepercayaan </a:t>
            </a:r>
            <a:br>
              <a:rPr lang="id-ID" dirty="0"/>
            </a:br>
            <a:endParaRPr lang="id-ID" dirty="0"/>
          </a:p>
        </p:txBody>
      </p:sp>
      <p:sp>
        <p:nvSpPr>
          <p:cNvPr id="3" name="Subtitle 2"/>
          <p:cNvSpPr>
            <a:spLocks noGrp="1"/>
          </p:cNvSpPr>
          <p:nvPr>
            <p:ph type="subTitle" idx="1"/>
          </p:nvPr>
        </p:nvSpPr>
        <p:spPr/>
        <p:txBody>
          <a:bodyPr>
            <a:normAutofit fontScale="40000" lnSpcReduction="20000"/>
          </a:bodyPr>
          <a:lstStyle/>
          <a:p>
            <a:pPr algn="l"/>
            <a:r>
              <a:rPr lang="id-ID" sz="3400" b="1" dirty="0" smtClean="0"/>
              <a:t>Kelompok 4 : 	- Agung K.       - Fitrian Purwo S.  - Putri Dewi P.</a:t>
            </a:r>
          </a:p>
          <a:p>
            <a:pPr algn="l"/>
            <a:r>
              <a:rPr lang="id-ID" sz="3400" b="1" dirty="0"/>
              <a:t>	</a:t>
            </a:r>
            <a:r>
              <a:rPr lang="id-ID" sz="3400" b="1" dirty="0" smtClean="0"/>
              <a:t>	         - Andhika F.    - Luthfi M. Nabil    - Sena R.</a:t>
            </a:r>
          </a:p>
          <a:p>
            <a:pPr algn="l"/>
            <a:r>
              <a:rPr lang="id-ID" sz="3200" b="1" dirty="0" smtClean="0"/>
              <a:t/>
            </a:r>
            <a:br>
              <a:rPr lang="id-ID" sz="3200" b="1" dirty="0" smtClean="0"/>
            </a:br>
            <a:endParaRPr lang="id-ID" sz="3200" b="1" dirty="0"/>
          </a:p>
        </p:txBody>
      </p:sp>
    </p:spTree>
    <p:extLst>
      <p:ext uri="{BB962C8B-B14F-4D97-AF65-F5344CB8AC3E}">
        <p14:creationId xmlns:p14="http://schemas.microsoft.com/office/powerpoint/2010/main" val="407584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lstStyle/>
          <a:p>
            <a:pPr algn="ctr"/>
            <a:r>
              <a:rPr lang="id-ID" b="1" dirty="0" smtClean="0"/>
              <a:t>Ciri – ciri Kemerdekaan Beragama</a:t>
            </a:r>
            <a:br>
              <a:rPr lang="id-ID" b="1" dirty="0" smtClean="0"/>
            </a:br>
            <a:endParaRPr lang="id-ID" dirty="0"/>
          </a:p>
        </p:txBody>
      </p:sp>
      <p:sp>
        <p:nvSpPr>
          <p:cNvPr id="3" name="Content Placeholder 2"/>
          <p:cNvSpPr>
            <a:spLocks noGrp="1"/>
          </p:cNvSpPr>
          <p:nvPr>
            <p:ph idx="1"/>
          </p:nvPr>
        </p:nvSpPr>
        <p:spPr>
          <a:xfrm flipV="1">
            <a:off x="838200" y="6176963"/>
            <a:ext cx="10515600" cy="442778"/>
          </a:xfrm>
        </p:spPr>
        <p:txBody>
          <a:bodyPr>
            <a:normAutofit/>
          </a:bodyPr>
          <a:lstStyle/>
          <a:p>
            <a:endParaRPr lang="id-ID" dirty="0"/>
          </a:p>
        </p:txBody>
      </p:sp>
    </p:spTree>
    <p:extLst>
      <p:ext uri="{BB962C8B-B14F-4D97-AF65-F5344CB8AC3E}">
        <p14:creationId xmlns:p14="http://schemas.microsoft.com/office/powerpoint/2010/main" val="228119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Kebebasan Memeluk Agama</a:t>
            </a:r>
            <a:br>
              <a:rPr lang="id-ID" dirty="0" smtClean="0"/>
            </a:br>
            <a:endParaRPr lang="id-ID" b="1" dirty="0"/>
          </a:p>
        </p:txBody>
      </p:sp>
      <p:sp>
        <p:nvSpPr>
          <p:cNvPr id="3" name="Content Placeholder 2"/>
          <p:cNvSpPr>
            <a:spLocks noGrp="1"/>
          </p:cNvSpPr>
          <p:nvPr>
            <p:ph idx="1"/>
          </p:nvPr>
        </p:nvSpPr>
        <p:spPr/>
        <p:txBody>
          <a:bodyPr/>
          <a:lstStyle/>
          <a:p>
            <a:endParaRPr lang="id-ID" dirty="0" smtClean="0"/>
          </a:p>
          <a:p>
            <a:r>
              <a:rPr lang="id-ID" dirty="0"/>
              <a:t>“Setiap orang bebas memeluk agamanya masing-masing dan untuk beribadat menurut agamanya dan kepercayaannya itu.” (Pasal 22 ayat 1 UU no 39 tahun 1999). Pasal tersebut menjelaskan bahwa kemerdekaan beragama terjadi ketika setiap orang bebas dan tanpa halangan / ancaman dari orang lain untuk beribadah sesuai agama dan kepercayaan masing-masing.</a:t>
            </a:r>
          </a:p>
          <a:p>
            <a:pPr marL="0" indent="0">
              <a:buNone/>
            </a:pPr>
            <a:endParaRPr lang="id-ID" dirty="0"/>
          </a:p>
        </p:txBody>
      </p:sp>
    </p:spTree>
    <p:extLst>
      <p:ext uri="{BB962C8B-B14F-4D97-AF65-F5344CB8AC3E}">
        <p14:creationId xmlns:p14="http://schemas.microsoft.com/office/powerpoint/2010/main" val="401322042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sz="2700" dirty="0" smtClean="0"/>
              <a:t>Negara Menjamin Kemerdekaan Warganya untuk Beribadah </a:t>
            </a:r>
            <a:r>
              <a:rPr lang="id-ID" dirty="0" smtClean="0"/>
              <a:t/>
            </a:r>
            <a:br>
              <a:rPr lang="id-ID" dirty="0" smtClean="0"/>
            </a:br>
            <a:endParaRPr lang="id-ID" dirty="0"/>
          </a:p>
        </p:txBody>
      </p:sp>
      <p:sp>
        <p:nvSpPr>
          <p:cNvPr id="3" name="Content Placeholder 2"/>
          <p:cNvSpPr>
            <a:spLocks noGrp="1"/>
          </p:cNvSpPr>
          <p:nvPr>
            <p:ph idx="1"/>
          </p:nvPr>
        </p:nvSpPr>
        <p:spPr/>
        <p:txBody>
          <a:bodyPr/>
          <a:lstStyle/>
          <a:p>
            <a:endParaRPr lang="id-ID" dirty="0" smtClean="0"/>
          </a:p>
          <a:p>
            <a:r>
              <a:rPr lang="id-ID" dirty="0"/>
              <a:t>“Negara menjamin kemerdekaan setiap orang memeluk agamanya masing-masing, dan untuk beribadat menurut agamanya dan kepercayaannya itu.” (Pasal 22 ayat 2 UU no 39 tahun 1999). Pasal tersebut menjelaskan bahwa Negara harus menjamin warganya untuk tetap aman dalam melaksanakan ibadah sesuai agamanya masing-masing tanpa ada paksaan atau pelarangan dari orang lain.</a:t>
            </a:r>
          </a:p>
          <a:p>
            <a:pPr marL="0" indent="0">
              <a:buNone/>
            </a:pPr>
            <a:endParaRPr lang="id-ID" dirty="0"/>
          </a:p>
        </p:txBody>
      </p:sp>
    </p:spTree>
    <p:extLst>
      <p:ext uri="{BB962C8B-B14F-4D97-AF65-F5344CB8AC3E}">
        <p14:creationId xmlns:p14="http://schemas.microsoft.com/office/powerpoint/2010/main" val="331484888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sz="2700" b="1" dirty="0"/>
              <a:t>Kebebasan untuk menetapkan agama atas pilihan sendiri</a:t>
            </a:r>
            <a:r>
              <a:rPr lang="id-ID" b="1" dirty="0"/>
              <a:t/>
            </a:r>
            <a:br>
              <a:rPr lang="id-ID" b="1" dirty="0"/>
            </a:br>
            <a:endParaRPr lang="id-ID" b="1" dirty="0"/>
          </a:p>
        </p:txBody>
      </p:sp>
      <p:sp>
        <p:nvSpPr>
          <p:cNvPr id="3" name="Content Placeholder 2"/>
          <p:cNvSpPr>
            <a:spLocks noGrp="1"/>
          </p:cNvSpPr>
          <p:nvPr>
            <p:ph idx="1"/>
          </p:nvPr>
        </p:nvSpPr>
        <p:spPr/>
        <p:txBody>
          <a:bodyPr>
            <a:normAutofit/>
          </a:bodyPr>
          <a:lstStyle/>
          <a:p>
            <a:r>
              <a:rPr lang="id-ID" dirty="0"/>
              <a:t>“Setiap orang berhak atas kebebasan berpikir, keyakinan dan beragama. Hak ini mencakup kebebasan untuk menetapkan agama atau kepercayaan atas pilihannya sendiri, dan kebebasan, baik secara sendiri maupun bersama-sama dengan orang lain, baik di tempat umum atau tertutup, untuk menjalankan agama dan kepercayaannya dalam kegiatan ibadah, pentaatan, pengamalan, dan pengajaran.” (Pasal 18 ayat 1 UU no 12 tahun 2005). Pasal inimenjelaskan bahwa setiap orang berhak menetapkann agamanya sendiri atau pemikirannya sendiri dan kebebasan untuk beribadah di tempat umum maupun tertutup.</a:t>
            </a:r>
          </a:p>
          <a:p>
            <a:pPr marL="0" indent="0">
              <a:buNone/>
            </a:pPr>
            <a:endParaRPr lang="id-ID" dirty="0"/>
          </a:p>
        </p:txBody>
      </p:sp>
    </p:spTree>
    <p:extLst>
      <p:ext uri="{BB962C8B-B14F-4D97-AF65-F5344CB8AC3E}">
        <p14:creationId xmlns:p14="http://schemas.microsoft.com/office/powerpoint/2010/main" val="2284458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sz="2700" b="1" dirty="0"/>
              <a:t>Tanpa paksaan dalam menganut agama / kepercayaan</a:t>
            </a:r>
            <a:r>
              <a:rPr lang="id-ID" b="1" dirty="0"/>
              <a:t/>
            </a:r>
            <a:br>
              <a:rPr lang="id-ID" b="1" dirty="0"/>
            </a:br>
            <a:endParaRPr lang="id-ID" b="1" dirty="0"/>
          </a:p>
        </p:txBody>
      </p:sp>
      <p:sp>
        <p:nvSpPr>
          <p:cNvPr id="3" name="Content Placeholder 2"/>
          <p:cNvSpPr>
            <a:spLocks noGrp="1"/>
          </p:cNvSpPr>
          <p:nvPr>
            <p:ph idx="1"/>
          </p:nvPr>
        </p:nvSpPr>
        <p:spPr/>
        <p:txBody>
          <a:bodyPr/>
          <a:lstStyle/>
          <a:p>
            <a:r>
              <a:rPr lang="id-ID" dirty="0"/>
              <a:t>“Tidak seorang pun dapat dipaksa sehingga terganggu kebebasannya untuk menganut atau menetapkan agama atau kepercayaannya sesuai dengan pilihannya.” (Pasal 18 ayat 2 UU no 12 tahun 2005). Pasal ini menjelaskan bahwa tidak ada seorang pun yang bisa memaksa seseorang sehingga kegiatan beribadah orang itu </a:t>
            </a:r>
            <a:r>
              <a:rPr lang="id-ID" dirty="0" smtClean="0"/>
              <a:t>terganggu</a:t>
            </a:r>
            <a:endParaRPr lang="id-ID" dirty="0"/>
          </a:p>
          <a:p>
            <a:endParaRPr lang="id-ID" dirty="0"/>
          </a:p>
        </p:txBody>
      </p:sp>
    </p:spTree>
    <p:extLst>
      <p:ext uri="{BB962C8B-B14F-4D97-AF65-F5344CB8AC3E}">
        <p14:creationId xmlns:p14="http://schemas.microsoft.com/office/powerpoint/2010/main" val="2354271533"/>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id-ID" sz="2400" b="1" dirty="0"/>
              <a:t>Hanya  ketentuan hukum yang bisa membatasi seseorang dalam menentukan agama / kepercayaan</a:t>
            </a:r>
            <a:r>
              <a:rPr lang="id-ID" sz="3600" b="1" dirty="0"/>
              <a:t/>
            </a:r>
            <a:br>
              <a:rPr lang="id-ID" sz="3600" b="1" dirty="0"/>
            </a:br>
            <a:endParaRPr lang="id-ID" sz="3600" b="1" dirty="0"/>
          </a:p>
        </p:txBody>
      </p:sp>
      <p:sp>
        <p:nvSpPr>
          <p:cNvPr id="3" name="Content Placeholder 2"/>
          <p:cNvSpPr>
            <a:spLocks noGrp="1"/>
          </p:cNvSpPr>
          <p:nvPr>
            <p:ph idx="1"/>
          </p:nvPr>
        </p:nvSpPr>
        <p:spPr/>
        <p:txBody>
          <a:bodyPr/>
          <a:lstStyle/>
          <a:p>
            <a:r>
              <a:rPr lang="id-ID" dirty="0"/>
              <a:t>“Kebebasan menjalankan dan menentukan agama atau kepercayaan seseorang hanya dapat dibatasi oleh ketentuan berdasarkan hukum, dan yang diperlukan untuk melindungi keamanan, ketertiban, kesehatan, atau moral masyarakat, atau hak-hak dan kebebasan mendasar orang lain.” (Pasal 18 ayat 3 UU no 12 tahun 2005). Pasal ini menjelaskan bahwa yang dapat membatasi seseorang untuk menjalankan dan atau menentukan agama adalah hukum. Jadi, selain hukum , tidak ada yang bisa memaksakan kehendak orang lain untuk menjalankan dan menentukan agama / kepercayaan.</a:t>
            </a:r>
          </a:p>
          <a:p>
            <a:endParaRPr lang="id-ID" dirty="0"/>
          </a:p>
        </p:txBody>
      </p:sp>
    </p:spTree>
    <p:extLst>
      <p:ext uri="{BB962C8B-B14F-4D97-AF65-F5344CB8AC3E}">
        <p14:creationId xmlns:p14="http://schemas.microsoft.com/office/powerpoint/2010/main" val="154660385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id-ID" sz="2400" b="1" dirty="0"/>
              <a:t>Pendidikan agama harus sesuai dengan keyakinan masing-masing individu</a:t>
            </a:r>
            <a:r>
              <a:rPr lang="id-ID" sz="3600" b="1" dirty="0"/>
              <a:t/>
            </a:r>
            <a:br>
              <a:rPr lang="id-ID" sz="3600" b="1" dirty="0"/>
            </a:br>
            <a:endParaRPr lang="id-ID" sz="3600" b="1" dirty="0"/>
          </a:p>
        </p:txBody>
      </p:sp>
      <p:sp>
        <p:nvSpPr>
          <p:cNvPr id="3" name="Content Placeholder 2"/>
          <p:cNvSpPr>
            <a:spLocks noGrp="1"/>
          </p:cNvSpPr>
          <p:nvPr>
            <p:ph idx="1"/>
          </p:nvPr>
        </p:nvSpPr>
        <p:spPr/>
        <p:txBody>
          <a:bodyPr/>
          <a:lstStyle/>
          <a:p>
            <a:r>
              <a:rPr lang="id-ID" dirty="0"/>
              <a:t>“Negara Pihak dalam Kovenan ini berjanji untuk menghormati kebebasan orang tua dan apabila diakui, wali hukum yang sah, untuk memastikan bahwa pendidikan agama dan moral bagi anak-anak mereka sesuai dengan keyakinan mereka sendiri.” (Pasal 18 ayat 4 UU no 12 tahun 2005).</a:t>
            </a:r>
          </a:p>
          <a:p>
            <a:r>
              <a:rPr lang="id-ID" dirty="0"/>
              <a:t>Pasal ini mejelaskan bahwa Negara peserta konvenan internasional tentang hak-hak sipil dan politik ini harus menghormati kebebasan orang tua untuk memastikan kesesuaian antara pendidikan agama dengan agama yang dianut</a:t>
            </a:r>
            <a:r>
              <a:rPr lang="id-ID" dirty="0" smtClean="0"/>
              <a:t>.</a:t>
            </a:r>
            <a:endParaRPr lang="id-ID" dirty="0"/>
          </a:p>
        </p:txBody>
      </p:sp>
    </p:spTree>
    <p:extLst>
      <p:ext uri="{BB962C8B-B14F-4D97-AF65-F5344CB8AC3E}">
        <p14:creationId xmlns:p14="http://schemas.microsoft.com/office/powerpoint/2010/main" val="412886143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 Arti dari Merdeka</a:t>
            </a:r>
            <a:endParaRPr lang="id-ID" dirty="0"/>
          </a:p>
        </p:txBody>
      </p:sp>
      <p:sp>
        <p:nvSpPr>
          <p:cNvPr id="3" name="Content Placeholder 2"/>
          <p:cNvSpPr>
            <a:spLocks noGrp="1"/>
          </p:cNvSpPr>
          <p:nvPr>
            <p:ph idx="1"/>
          </p:nvPr>
        </p:nvSpPr>
        <p:spPr/>
        <p:txBody>
          <a:bodyPr/>
          <a:lstStyle/>
          <a:p>
            <a:r>
              <a:rPr lang="id-ID" dirty="0"/>
              <a:t>Merdeka adalah bebas dari segala belenggu (kekangan), aturan, dan kekuasaan dari pihak tertentu. Merdeka merupakan sebuah kebebasan bagi makhluk hidup untuk mendapatkan hak berbuat sekehendaknya</a:t>
            </a:r>
            <a:r>
              <a:rPr lang="id-ID" dirty="0" smtClean="0"/>
              <a:t>.</a:t>
            </a:r>
            <a:endParaRPr lang="id-ID" dirty="0"/>
          </a:p>
        </p:txBody>
      </p:sp>
    </p:spTree>
    <p:extLst>
      <p:ext uri="{BB962C8B-B14F-4D97-AF65-F5344CB8AC3E}">
        <p14:creationId xmlns:p14="http://schemas.microsoft.com/office/powerpoint/2010/main" val="268737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Pengertian Kemerdekaan Beragama dan Berkepercayaan </a:t>
            </a:r>
            <a:br>
              <a:rPr lang="id-ID" dirty="0"/>
            </a:br>
            <a:endParaRPr lang="id-ID" dirty="0"/>
          </a:p>
        </p:txBody>
      </p:sp>
      <p:sp>
        <p:nvSpPr>
          <p:cNvPr id="3" name="Content Placeholder 2"/>
          <p:cNvSpPr>
            <a:spLocks noGrp="1"/>
          </p:cNvSpPr>
          <p:nvPr>
            <p:ph idx="1"/>
          </p:nvPr>
        </p:nvSpPr>
        <p:spPr/>
        <p:txBody>
          <a:bodyPr>
            <a:normAutofit/>
          </a:bodyPr>
          <a:lstStyle/>
          <a:p>
            <a:r>
              <a:rPr lang="id-ID" dirty="0"/>
              <a:t>Kemerdekaan beragama dan berkepercayaan mengandung makna bahwa setiap manusia bebas memilih, melaksanakan ajaran agama menurut keyakinan dan kepercayaannya, dan dalam hal ini tidak boleh dipaksa oleh siapapun, baik itu oleh pemerintah, pejabat agama, masyarakat, maupun orang tua sendiri. </a:t>
            </a:r>
            <a:endParaRPr lang="id-ID" dirty="0" smtClean="0"/>
          </a:p>
          <a:p>
            <a:r>
              <a:rPr lang="id-ID" dirty="0" smtClean="0"/>
              <a:t>Kemerdekaan </a:t>
            </a:r>
            <a:r>
              <a:rPr lang="id-ID" dirty="0"/>
              <a:t>beragama dan berkepercayaan muncul dikarenakan secara prinsip tidak ada tuntunan dalam agama apa pun yang mengandung paksaan atau menyuruh  penganutnya untuk memaksakan agamanya kepada orang lain, terutama terhadap orang yang telah menganut salah satu agama. </a:t>
            </a:r>
          </a:p>
        </p:txBody>
      </p:sp>
    </p:spTree>
    <p:extLst>
      <p:ext uri="{BB962C8B-B14F-4D97-AF65-F5344CB8AC3E}">
        <p14:creationId xmlns:p14="http://schemas.microsoft.com/office/powerpoint/2010/main" val="33547553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85"/>
            <a:ext cx="10515600" cy="1325563"/>
          </a:xfrm>
        </p:spPr>
        <p:txBody>
          <a:bodyPr/>
          <a:lstStyle/>
          <a:p>
            <a:r>
              <a:rPr lang="id-ID" dirty="0" smtClean="0"/>
              <a:t>Jaminan kemerdekaan Beragama di Indonesia </a:t>
            </a:r>
            <a:endParaRPr lang="id-ID" dirty="0"/>
          </a:p>
        </p:txBody>
      </p:sp>
      <p:sp>
        <p:nvSpPr>
          <p:cNvPr id="3" name="Content Placeholder 2"/>
          <p:cNvSpPr>
            <a:spLocks noGrp="1"/>
          </p:cNvSpPr>
          <p:nvPr>
            <p:ph idx="1"/>
          </p:nvPr>
        </p:nvSpPr>
        <p:spPr>
          <a:xfrm flipV="1">
            <a:off x="838200" y="6176963"/>
            <a:ext cx="10515600" cy="945054"/>
          </a:xfrm>
        </p:spPr>
        <p:txBody>
          <a:bodyPr/>
          <a:lstStyle/>
          <a:p>
            <a:endParaRPr lang="id-ID" dirty="0"/>
          </a:p>
        </p:txBody>
      </p:sp>
    </p:spTree>
    <p:extLst>
      <p:ext uri="{BB962C8B-B14F-4D97-AF65-F5344CB8AC3E}">
        <p14:creationId xmlns:p14="http://schemas.microsoft.com/office/powerpoint/2010/main" val="217604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2000" b="1" dirty="0" smtClean="0"/>
              <a:t>Kemerdekaan beragama dan kepercayaan di Indonesia telah dijamin oleh UUD Negara Republik Indonesia Tahun 1945 Dalam pasal 28 E ayat (1) dan (2) yang menyebutkan bahwa: </a:t>
            </a:r>
            <a:r>
              <a:rPr lang="id-ID" sz="2400" dirty="0" smtClean="0"/>
              <a:t/>
            </a:r>
            <a:br>
              <a:rPr lang="id-ID" sz="2400" dirty="0" smtClean="0"/>
            </a:br>
            <a:endParaRPr lang="id-ID" sz="2400" dirty="0"/>
          </a:p>
        </p:txBody>
      </p:sp>
      <p:sp>
        <p:nvSpPr>
          <p:cNvPr id="3" name="Content Placeholder 2"/>
          <p:cNvSpPr>
            <a:spLocks noGrp="1"/>
          </p:cNvSpPr>
          <p:nvPr>
            <p:ph idx="1"/>
          </p:nvPr>
        </p:nvSpPr>
        <p:spPr/>
        <p:txBody>
          <a:bodyPr>
            <a:normAutofit/>
          </a:bodyPr>
          <a:lstStyle/>
          <a:p>
            <a:pPr marL="0" indent="0">
              <a:buNone/>
            </a:pPr>
            <a:endParaRPr lang="id-ID" sz="2000" dirty="0" smtClean="0"/>
          </a:p>
          <a:p>
            <a:r>
              <a:rPr lang="id-ID" sz="2000" dirty="0" smtClean="0"/>
              <a:t>Setiap orang bebas memeluk agama dan beribadat menurut agamanya, memilih pendidikan dan  pengajaran, memilih pekerjaan, memilih kewarganegaraan, memilih tempat tinggal di wilayah negara dan meninggalkannya,  serta berhak kembali. </a:t>
            </a:r>
          </a:p>
          <a:p>
            <a:pPr marL="0" indent="0">
              <a:buNone/>
            </a:pPr>
            <a:endParaRPr lang="id-ID" dirty="0"/>
          </a:p>
          <a:p>
            <a:r>
              <a:rPr lang="id-ID" sz="2000" dirty="0" smtClean="0"/>
              <a:t>Setiap </a:t>
            </a:r>
            <a:r>
              <a:rPr lang="id-ID" sz="2000" dirty="0"/>
              <a:t>orang berhak atas kebebasan meyakini kepercayaan, menyatakan  pikiran dan sikap, sesuai dengan hati nuraninya. </a:t>
            </a:r>
          </a:p>
          <a:p>
            <a:endParaRPr lang="id-ID" dirty="0"/>
          </a:p>
        </p:txBody>
      </p:sp>
    </p:spTree>
    <p:extLst>
      <p:ext uri="{BB962C8B-B14F-4D97-AF65-F5344CB8AC3E}">
        <p14:creationId xmlns:p14="http://schemas.microsoft.com/office/powerpoint/2010/main" val="75036190"/>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200" b="1" dirty="0" smtClean="0"/>
              <a:t>Di samping itu juga dalam pasal 29 UUD Negara Republik Indonesia Tahun 1945 ayat (2) disebutkan :</a:t>
            </a:r>
            <a:r>
              <a:rPr lang="id-ID" dirty="0" smtClean="0"/>
              <a:t/>
            </a:r>
            <a:br>
              <a:rPr lang="id-ID" dirty="0" smtClean="0"/>
            </a:br>
            <a:endParaRPr lang="id-ID" dirty="0"/>
          </a:p>
        </p:txBody>
      </p:sp>
      <p:sp>
        <p:nvSpPr>
          <p:cNvPr id="3" name="Content Placeholder 2"/>
          <p:cNvSpPr>
            <a:spLocks noGrp="1"/>
          </p:cNvSpPr>
          <p:nvPr>
            <p:ph idx="1"/>
          </p:nvPr>
        </p:nvSpPr>
        <p:spPr/>
        <p:txBody>
          <a:bodyPr>
            <a:normAutofit/>
          </a:bodyPr>
          <a:lstStyle/>
          <a:p>
            <a:r>
              <a:rPr lang="id-ID" sz="2000" dirty="0" smtClean="0"/>
              <a:t>bahwa </a:t>
            </a:r>
            <a:r>
              <a:rPr lang="id-ID" sz="2000" dirty="0"/>
              <a:t>negara menjamin kemerdekaan tiap-tiap penduduk untuk memeluk agamanya masing-masing dan untuk beribadat menurut agamanya dan kepercayaannya itu. </a:t>
            </a:r>
          </a:p>
          <a:p>
            <a:r>
              <a:rPr lang="id-ID" sz="2000" dirty="0" smtClean="0"/>
              <a:t>Sesuai Ketentuan-ketentuan tersebut, </a:t>
            </a:r>
            <a:r>
              <a:rPr lang="id-ID" sz="2000" dirty="0"/>
              <a:t>semakin menunjukkan bahwa di Indonesia telah dijamin adanya persamaan hak bagi setiap warga negara untuk menentukan dan menetapkan pilihan agama yang ia anut, menunaikan ibadah serta segala kegiatan yang berhubungan dengan agama dan kepercayaan masing-masing. </a:t>
            </a:r>
          </a:p>
        </p:txBody>
      </p:sp>
    </p:spTree>
    <p:extLst>
      <p:ext uri="{BB962C8B-B14F-4D97-AF65-F5344CB8AC3E}">
        <p14:creationId xmlns:p14="http://schemas.microsoft.com/office/powerpoint/2010/main" val="21157534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pPr marL="0" indent="0">
              <a:buNone/>
            </a:pPr>
            <a:r>
              <a:rPr lang="id-ID" sz="2200" dirty="0"/>
              <a:t>Oleh karena itu, untuk mewujudkan ketentuan tersebut, diperlukan hal-hal berikut: </a:t>
            </a:r>
          </a:p>
          <a:p>
            <a:pPr marL="0" indent="0">
              <a:buNone/>
            </a:pPr>
            <a:r>
              <a:rPr lang="id-ID" dirty="0"/>
              <a:t> </a:t>
            </a:r>
            <a:endParaRPr lang="id-ID" sz="2000" dirty="0"/>
          </a:p>
          <a:p>
            <a:r>
              <a:rPr lang="id-ID" sz="2000" dirty="0" smtClean="0"/>
              <a:t>Adanya </a:t>
            </a:r>
            <a:r>
              <a:rPr lang="id-ID" sz="2000" dirty="0"/>
              <a:t>pengakuan yang sama oleh pemerintah terhadap agama-agama yang dipeluk oleh warga negara. </a:t>
            </a:r>
          </a:p>
          <a:p>
            <a:pPr marL="0" indent="0">
              <a:buNone/>
            </a:pPr>
            <a:r>
              <a:rPr lang="id-ID" sz="2000" dirty="0"/>
              <a:t> </a:t>
            </a:r>
          </a:p>
          <a:p>
            <a:r>
              <a:rPr lang="id-ID" sz="2000" dirty="0" smtClean="0"/>
              <a:t>Tiap </a:t>
            </a:r>
            <a:r>
              <a:rPr lang="id-ID" sz="2000" dirty="0"/>
              <a:t>pemeluk agama mempunyai kewajiban, hak dan kedudukan yang sama dalam negara dan pemerintahan. </a:t>
            </a:r>
          </a:p>
          <a:p>
            <a:pPr marL="0" indent="0">
              <a:buNone/>
            </a:pPr>
            <a:endParaRPr lang="id-ID" dirty="0"/>
          </a:p>
        </p:txBody>
      </p:sp>
    </p:spTree>
    <p:extLst>
      <p:ext uri="{BB962C8B-B14F-4D97-AF65-F5344CB8AC3E}">
        <p14:creationId xmlns:p14="http://schemas.microsoft.com/office/powerpoint/2010/main" val="276122525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Adanya </a:t>
            </a:r>
            <a:r>
              <a:rPr lang="id-ID" dirty="0"/>
              <a:t>kebebasan yang otonom bagi setiap penganut agama dengan agamanya itu, apabila terjadi perubahan agama, yang bersangkutan mempunyai kebebasan untuk menetapkan dan menentukan agama yang ia kehendaki. </a:t>
            </a:r>
          </a:p>
          <a:p>
            <a:pPr marL="0" indent="0">
              <a:buNone/>
            </a:pPr>
            <a:endParaRPr lang="id-ID" dirty="0"/>
          </a:p>
          <a:p>
            <a:r>
              <a:rPr lang="id-ID" dirty="0" smtClean="0"/>
              <a:t>Adanya </a:t>
            </a:r>
            <a:r>
              <a:rPr lang="id-ID" dirty="0"/>
              <a:t>kebebasan yang otonom bagi tiap golongan umat beragama serta  perlindungan hukum dalam pelaksanaan kegiatan peribadatan dan kegiatan keagamaan lainnya yang berhubungan dengan eksistensi agama masing-masing.</a:t>
            </a:r>
          </a:p>
          <a:p>
            <a:endParaRPr lang="id-ID" dirty="0"/>
          </a:p>
        </p:txBody>
      </p:sp>
    </p:spTree>
    <p:extLst>
      <p:ext uri="{BB962C8B-B14F-4D97-AF65-F5344CB8AC3E}">
        <p14:creationId xmlns:p14="http://schemas.microsoft.com/office/powerpoint/2010/main" val="60071467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b="1" dirty="0"/>
              <a:t> </a:t>
            </a:r>
            <a:br>
              <a:rPr lang="id-ID" b="1" dirty="0"/>
            </a:br>
            <a:r>
              <a:rPr lang="id-ID" sz="3600" b="1" dirty="0"/>
              <a:t>Membangun Kerukunan Umat Beragama </a:t>
            </a:r>
            <a:r>
              <a:rPr lang="id-ID" b="1" dirty="0"/>
              <a:t/>
            </a:r>
            <a:br>
              <a:rPr lang="id-ID" b="1" dirty="0"/>
            </a:br>
            <a:endParaRPr lang="id-ID" b="1" dirty="0"/>
          </a:p>
        </p:txBody>
      </p:sp>
      <p:sp>
        <p:nvSpPr>
          <p:cNvPr id="3" name="Content Placeholder 2"/>
          <p:cNvSpPr>
            <a:spLocks noGrp="1"/>
          </p:cNvSpPr>
          <p:nvPr>
            <p:ph idx="1"/>
          </p:nvPr>
        </p:nvSpPr>
        <p:spPr/>
        <p:txBody>
          <a:bodyPr>
            <a:normAutofit/>
          </a:bodyPr>
          <a:lstStyle/>
          <a:p>
            <a:r>
              <a:rPr lang="id-ID" dirty="0"/>
              <a:t>Kemerdekaan beragama di Indonesia menyebabkan Indonesia mempunyai agama yang beraneka ragam</a:t>
            </a:r>
            <a:r>
              <a:rPr lang="id-ID" dirty="0" smtClean="0"/>
              <a:t>. Seperti di lingkungan rumah yang mungkin tetangga kalian berbeda agamanya atau Teman kalian di sekolah yang berbeda Hal </a:t>
            </a:r>
            <a:r>
              <a:rPr lang="id-ID" dirty="0"/>
              <a:t>itu semua, di negara kita merupakan sesuatu yang wajar. Keberagaman agama yang dianut oleh bangsa Indonesia itu tidak boleh dijadikan hambatan untuk memperkokoh persatuan dan kesatuan bangsa. Hal tersebut tentu saja akan terwujud apabila dibangun kerukunan umat beragama.</a:t>
            </a:r>
          </a:p>
          <a:p>
            <a:pPr marL="0" indent="0">
              <a:buNone/>
            </a:pPr>
            <a:endParaRPr lang="id-ID" dirty="0"/>
          </a:p>
        </p:txBody>
      </p:sp>
    </p:spTree>
    <p:extLst>
      <p:ext uri="{BB962C8B-B14F-4D97-AF65-F5344CB8AC3E}">
        <p14:creationId xmlns:p14="http://schemas.microsoft.com/office/powerpoint/2010/main" val="123730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906</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Pengertian Kemerdekaan Beragama dan Berkepercayaan  </vt:lpstr>
      <vt:lpstr> Arti dari Merdeka</vt:lpstr>
      <vt:lpstr>Pengertian Kemerdekaan Beragama dan Berkepercayaan  </vt:lpstr>
      <vt:lpstr>Jaminan kemerdekaan Beragama di Indonesia </vt:lpstr>
      <vt:lpstr>Kemerdekaan beragama dan kepercayaan di Indonesia telah dijamin oleh UUD Negara Republik Indonesia Tahun 1945 Dalam pasal 28 E ayat (1) dan (2) yang menyebutkan bahwa:  </vt:lpstr>
      <vt:lpstr>Di samping itu juga dalam pasal 29 UUD Negara Republik Indonesia Tahun 1945 ayat (2) disebutkan : </vt:lpstr>
      <vt:lpstr>PowerPoint Presentation</vt:lpstr>
      <vt:lpstr>PowerPoint Presentation</vt:lpstr>
      <vt:lpstr>  Membangun Kerukunan Umat Beragama  </vt:lpstr>
      <vt:lpstr>Ciri – ciri Kemerdekaan Beragama </vt:lpstr>
      <vt:lpstr>Kebebasan Memeluk Agama </vt:lpstr>
      <vt:lpstr>Negara Menjamin Kemerdekaan Warganya untuk Beribadah  </vt:lpstr>
      <vt:lpstr>Kebebasan untuk menetapkan agama atas pilihan sendiri </vt:lpstr>
      <vt:lpstr>Tanpa paksaan dalam menganut agama / kepercayaan </vt:lpstr>
      <vt:lpstr>Hanya  ketentuan hukum yang bisa membatasi seseorang dalam menentukan agama / kepercayaan </vt:lpstr>
      <vt:lpstr>Pendidikan agama harus sesuai dengan keyakinan masing-masing individu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Pengertian Kemerdekaan Beragama dan Berkepercayaan</dc:title>
  <dc:creator>schutze spitzenreiter</dc:creator>
  <cp:lastModifiedBy>schutze spitzenreiter</cp:lastModifiedBy>
  <cp:revision>4</cp:revision>
  <dcterms:created xsi:type="dcterms:W3CDTF">2015-09-15T06:22:28Z</dcterms:created>
  <dcterms:modified xsi:type="dcterms:W3CDTF">2015-09-15T06:36:33Z</dcterms:modified>
</cp:coreProperties>
</file>