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63" r:id="rId5"/>
    <p:sldId id="264" r:id="rId6"/>
    <p:sldId id="266" r:id="rId7"/>
    <p:sldId id="267" r:id="rId8"/>
    <p:sldId id="288" r:id="rId9"/>
    <p:sldId id="261" r:id="rId10"/>
    <p:sldId id="273" r:id="rId11"/>
    <p:sldId id="272" r:id="rId12"/>
    <p:sldId id="275" r:id="rId13"/>
    <p:sldId id="276" r:id="rId14"/>
    <p:sldId id="279" r:id="rId15"/>
    <p:sldId id="280" r:id="rId16"/>
    <p:sldId id="281" r:id="rId17"/>
    <p:sldId id="282" r:id="rId18"/>
    <p:sldId id="283" r:id="rId19"/>
    <p:sldId id="284" r:id="rId20"/>
    <p:sldId id="285" r:id="rId21"/>
    <p:sldId id="286" r:id="rId22"/>
    <p:sldId id="278" r:id="rId23"/>
    <p:sldId id="289"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17" autoAdjust="0"/>
  </p:normalViewPr>
  <p:slideViewPr>
    <p:cSldViewPr snapToGrid="0" showGuides="1">
      <p:cViewPr varScale="1">
        <p:scale>
          <a:sx n="64" d="100"/>
          <a:sy n="64" d="100"/>
        </p:scale>
        <p:origin x="954" y="60"/>
      </p:cViewPr>
      <p:guideLst>
        <p:guide orient="horz" pos="2160"/>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0AD59-D4A5-4A50-A084-01B70D11FEE3}" type="datetimeFigureOut">
              <a:rPr lang="en-IN" smtClean="0"/>
              <a:t>22-01-2019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99F17-3096-40AD-AA5A-554BEC971C71}" type="slidenum">
              <a:rPr lang="en-IN" smtClean="0"/>
              <a:t>‹#›</a:t>
            </a:fld>
            <a:endParaRPr lang="en-IN"/>
          </a:p>
        </p:txBody>
      </p:sp>
    </p:spTree>
    <p:extLst>
      <p:ext uri="{BB962C8B-B14F-4D97-AF65-F5344CB8AC3E}">
        <p14:creationId xmlns:p14="http://schemas.microsoft.com/office/powerpoint/2010/main" val="56800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499F17-3096-40AD-AA5A-554BEC971C71}" type="slidenum">
              <a:rPr lang="en-IN" smtClean="0"/>
              <a:t>11</a:t>
            </a:fld>
            <a:endParaRPr lang="en-IN"/>
          </a:p>
        </p:txBody>
      </p:sp>
    </p:spTree>
    <p:extLst>
      <p:ext uri="{BB962C8B-B14F-4D97-AF65-F5344CB8AC3E}">
        <p14:creationId xmlns:p14="http://schemas.microsoft.com/office/powerpoint/2010/main" val="429304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499F17-3096-40AD-AA5A-554BEC971C71}" type="slidenum">
              <a:rPr lang="en-IN" smtClean="0"/>
              <a:t>22</a:t>
            </a:fld>
            <a:endParaRPr lang="en-IN"/>
          </a:p>
        </p:txBody>
      </p:sp>
    </p:spTree>
    <p:extLst>
      <p:ext uri="{BB962C8B-B14F-4D97-AF65-F5344CB8AC3E}">
        <p14:creationId xmlns:p14="http://schemas.microsoft.com/office/powerpoint/2010/main" val="173141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499F17-3096-40AD-AA5A-554BEC971C71}" type="slidenum">
              <a:rPr lang="en-IN" smtClean="0"/>
              <a:t>23</a:t>
            </a:fld>
            <a:endParaRPr lang="en-IN"/>
          </a:p>
        </p:txBody>
      </p:sp>
    </p:spTree>
    <p:extLst>
      <p:ext uri="{BB962C8B-B14F-4D97-AF65-F5344CB8AC3E}">
        <p14:creationId xmlns:p14="http://schemas.microsoft.com/office/powerpoint/2010/main" val="268436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13F46F-02AD-46CE-AF90-80394A3DEFA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3F46F-02AD-46CE-AF90-80394A3DEFA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3F46F-02AD-46CE-AF90-80394A3DEFA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3F46F-02AD-46CE-AF90-80394A3DEFA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13F46F-02AD-46CE-AF90-80394A3DEFA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13F46F-02AD-46CE-AF90-80394A3DEFAA}"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3F46F-02AD-46CE-AF90-80394A3DEFAA}"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13F46F-02AD-46CE-AF90-80394A3DEFAA}"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3F46F-02AD-46CE-AF90-80394A3DEFAA}"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13F46F-02AD-46CE-AF90-80394A3DEFAA}"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13F46F-02AD-46CE-AF90-80394A3DEFAA}"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BB1B7-7D7A-4957-B8FF-6A9E80C794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3F46F-02AD-46CE-AF90-80394A3DEFAA}" type="datetimeFigureOut">
              <a:rPr lang="en-US" smtClean="0"/>
              <a:t>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BB1B7-7D7A-4957-B8FF-6A9E80C794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314" y="1632232"/>
            <a:ext cx="5749655" cy="1796768"/>
          </a:xfrm>
          <a:prstGeom prst="rect">
            <a:avLst/>
          </a:prstGeom>
        </p:spPr>
      </p:pic>
      <p:sp>
        <p:nvSpPr>
          <p:cNvPr id="2" name="TextBox 1"/>
          <p:cNvSpPr txBox="1"/>
          <p:nvPr/>
        </p:nvSpPr>
        <p:spPr>
          <a:xfrm>
            <a:off x="3975144" y="3245539"/>
            <a:ext cx="7965649" cy="923330"/>
          </a:xfrm>
          <a:prstGeom prst="rect">
            <a:avLst/>
          </a:prstGeom>
          <a:noFill/>
        </p:spPr>
        <p:txBody>
          <a:bodyPr wrap="square" rtlCol="0">
            <a:spAutoFit/>
          </a:bodyPr>
          <a:lstStyle/>
          <a:p>
            <a:r>
              <a:rPr lang="en-US" i="1" dirty="0"/>
              <a:t>“Never assume you can't do something. Push yourself to redefine the boundaries.”</a:t>
            </a:r>
          </a:p>
          <a:p>
            <a:r>
              <a:rPr lang="en-US" i="1" dirty="0"/>
              <a:t>Brian </a:t>
            </a:r>
            <a:r>
              <a:rPr lang="en-US" i="1" dirty="0" err="1"/>
              <a:t>Chesky</a:t>
            </a:r>
            <a:r>
              <a:rPr lang="en-US" i="1" dirty="0"/>
              <a:t>, CEO of Airbnb</a:t>
            </a:r>
            <a:br>
              <a:rPr lang="en-US" i="1" dirty="0"/>
            </a:br>
            <a:endParaRPr lang="en-US" i="1" dirty="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167957"/>
            <a:ext cx="10515600" cy="1325563"/>
          </a:xfrm>
        </p:spPr>
        <p:txBody>
          <a:bodyPr>
            <a:normAutofit/>
          </a:bodyPr>
          <a:lstStyle/>
          <a:p>
            <a:r>
              <a:rPr lang="en-IN" altLang="en-US" sz="3600" b="1" dirty="0">
                <a:latin typeface="Helvetica" panose="020B0604020202020204" pitchFamily="34" charset="0"/>
                <a:cs typeface="Helvetica" panose="020B0604020202020204" pitchFamily="34" charset="0"/>
              </a:rPr>
              <a:t>Feature Selection &amp; Feature Engineering</a:t>
            </a:r>
          </a:p>
        </p:txBody>
      </p:sp>
      <p:sp>
        <p:nvSpPr>
          <p:cNvPr id="4" name="Text Box 3"/>
          <p:cNvSpPr txBox="1"/>
          <p:nvPr/>
        </p:nvSpPr>
        <p:spPr>
          <a:xfrm>
            <a:off x="1005840" y="1493520"/>
            <a:ext cx="10017760" cy="4770537"/>
          </a:xfrm>
          <a:prstGeom prst="rect">
            <a:avLst/>
          </a:prstGeom>
          <a:noFill/>
        </p:spPr>
        <p:txBody>
          <a:bodyPr wrap="square" rtlCol="0">
            <a:spAutoFit/>
          </a:bodyPr>
          <a:lstStyle/>
          <a:p>
            <a:pPr marL="285750" indent="-285750" algn="just">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After performing data cleaning and removing the unwanted features from our data we have selected feature like 'amenities' for feature engineering.</a:t>
            </a:r>
          </a:p>
          <a:p>
            <a:pPr algn="just"/>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Sample value from Amenities columns:</a:t>
            </a:r>
          </a:p>
          <a:p>
            <a:pPr algn="just"/>
            <a:r>
              <a:rPr lang="en-IN" altLang="en-US" sz="1600" dirty="0">
                <a:latin typeface="Helvetica" panose="020B0604020202020204" pitchFamily="34" charset="0"/>
                <a:cs typeface="Helvetica" panose="020B0604020202020204" pitchFamily="34" charset="0"/>
              </a:rPr>
              <a:t>	</a:t>
            </a:r>
            <a:r>
              <a:rPr lang="en-GB" altLang="en-US" sz="1600" dirty="0">
                <a:solidFill>
                  <a:schemeClr val="accent2">
                    <a:lumMod val="75000"/>
                  </a:schemeClr>
                </a:solidFill>
                <a:latin typeface="Helvetica" panose="020B0604020202020204" pitchFamily="34" charset="0"/>
                <a:cs typeface="Helvetica" panose="020B0604020202020204" pitchFamily="34" charset="0"/>
              </a:rPr>
              <a:t>{</a:t>
            </a:r>
            <a:r>
              <a:rPr lang="en-GB" altLang="en-US" sz="1600" dirty="0" err="1">
                <a:solidFill>
                  <a:schemeClr val="accent2">
                    <a:lumMod val="75000"/>
                  </a:schemeClr>
                </a:solidFill>
                <a:latin typeface="Helvetica" panose="020B0604020202020204" pitchFamily="34" charset="0"/>
                <a:cs typeface="Helvetica" panose="020B0604020202020204" pitchFamily="34" charset="0"/>
              </a:rPr>
              <a:t>TV,"Cable</a:t>
            </a:r>
            <a:r>
              <a:rPr lang="en-GB" altLang="en-US" sz="1600" dirty="0">
                <a:solidFill>
                  <a:schemeClr val="accent2">
                    <a:lumMod val="75000"/>
                  </a:schemeClr>
                </a:solidFill>
                <a:latin typeface="Helvetica" panose="020B0604020202020204" pitchFamily="34" charset="0"/>
                <a:cs typeface="Helvetica" panose="020B0604020202020204" pitchFamily="34" charset="0"/>
              </a:rPr>
              <a:t> </a:t>
            </a:r>
            <a:r>
              <a:rPr lang="en-GB" altLang="en-US" sz="1600" dirty="0" err="1">
                <a:solidFill>
                  <a:schemeClr val="accent2">
                    <a:lumMod val="75000"/>
                  </a:schemeClr>
                </a:solidFill>
                <a:latin typeface="Helvetica" panose="020B0604020202020204" pitchFamily="34" charset="0"/>
                <a:cs typeface="Helvetica" panose="020B0604020202020204" pitchFamily="34" charset="0"/>
              </a:rPr>
              <a:t>TV",Internet,Wifi,Breakfast,"Pets</a:t>
            </a:r>
            <a:r>
              <a:rPr lang="en-GB" altLang="en-US" sz="1600" dirty="0">
                <a:solidFill>
                  <a:schemeClr val="accent2">
                    <a:lumMod val="75000"/>
                  </a:schemeClr>
                </a:solidFill>
                <a:latin typeface="Helvetica" panose="020B0604020202020204" pitchFamily="34" charset="0"/>
                <a:cs typeface="Helvetica" panose="020B0604020202020204" pitchFamily="34" charset="0"/>
              </a:rPr>
              <a:t> live on this </a:t>
            </a:r>
            <a:r>
              <a:rPr lang="en-GB" altLang="en-US" sz="1600" dirty="0" err="1">
                <a:solidFill>
                  <a:schemeClr val="accent2">
                    <a:lumMod val="75000"/>
                  </a:schemeClr>
                </a:solidFill>
                <a:latin typeface="Helvetica" panose="020B0604020202020204" pitchFamily="34" charset="0"/>
                <a:cs typeface="Helvetica" panose="020B0604020202020204" pitchFamily="34" charset="0"/>
              </a:rPr>
              <a:t>property",Dog</a:t>
            </a:r>
            <a:r>
              <a:rPr lang="en-GB" altLang="en-US" sz="1600" dirty="0">
                <a:solidFill>
                  <a:schemeClr val="accent2">
                    <a:lumMod val="75000"/>
                  </a:schemeClr>
                </a:solidFill>
                <a:latin typeface="Helvetica" panose="020B0604020202020204" pitchFamily="34" charset="0"/>
                <a:cs typeface="Helvetica" panose="020B0604020202020204" pitchFamily="34" charset="0"/>
              </a:rPr>
              <a:t>(s),</a:t>
            </a:r>
            <a:r>
              <a:rPr lang="en-GB" altLang="en-US" sz="1600" dirty="0" err="1">
                <a:solidFill>
                  <a:schemeClr val="accent2">
                    <a:lumMod val="75000"/>
                  </a:schemeClr>
                </a:solidFill>
                <a:latin typeface="Helvetica" panose="020B0604020202020204" pitchFamily="34" charset="0"/>
                <a:cs typeface="Helvetica" panose="020B0604020202020204" pitchFamily="34" charset="0"/>
              </a:rPr>
              <a:t>Heating,"Family</a:t>
            </a:r>
            <a:r>
              <a:rPr lang="en-GB" altLang="en-US" sz="1600" dirty="0">
                <a:solidFill>
                  <a:schemeClr val="accent2">
                    <a:lumMod val="75000"/>
                  </a:schemeClr>
                </a:solidFill>
                <a:latin typeface="Helvetica" panose="020B0604020202020204" pitchFamily="34" charset="0"/>
                <a:cs typeface="Helvetica" panose="020B0604020202020204" pitchFamily="34" charset="0"/>
              </a:rPr>
              <a:t>/kid </a:t>
            </a:r>
            <a:r>
              <a:rPr lang="en-GB" altLang="en-US" sz="1600" dirty="0" err="1">
                <a:solidFill>
                  <a:schemeClr val="accent2">
                    <a:lumMod val="75000"/>
                  </a:schemeClr>
                </a:solidFill>
                <a:latin typeface="Helvetica" panose="020B0604020202020204" pitchFamily="34" charset="0"/>
                <a:cs typeface="Helvetica" panose="020B0604020202020204" pitchFamily="34" charset="0"/>
              </a:rPr>
              <a:t>friendly","Fire</a:t>
            </a:r>
            <a:r>
              <a:rPr lang="en-GB" altLang="en-US" sz="1600" dirty="0">
                <a:solidFill>
                  <a:schemeClr val="accent2">
                    <a:lumMod val="75000"/>
                  </a:schemeClr>
                </a:solidFill>
                <a:latin typeface="Helvetica" panose="020B0604020202020204" pitchFamily="34" charset="0"/>
                <a:cs typeface="Helvetica" panose="020B0604020202020204" pitchFamily="34" charset="0"/>
              </a:rPr>
              <a:t> </a:t>
            </a:r>
            <a:r>
              <a:rPr lang="en-GB" altLang="en-US" sz="1600" dirty="0" err="1">
                <a:solidFill>
                  <a:schemeClr val="accent2">
                    <a:lumMod val="75000"/>
                  </a:schemeClr>
                </a:solidFill>
                <a:latin typeface="Helvetica" panose="020B0604020202020204" pitchFamily="34" charset="0"/>
                <a:cs typeface="Helvetica" panose="020B0604020202020204" pitchFamily="34" charset="0"/>
              </a:rPr>
              <a:t>extinguisher",Shampoo</a:t>
            </a:r>
            <a:r>
              <a:rPr lang="en-GB" altLang="en-US" sz="1600" dirty="0">
                <a:solidFill>
                  <a:schemeClr val="accent2">
                    <a:lumMod val="75000"/>
                  </a:schemeClr>
                </a:solidFill>
                <a:latin typeface="Helvetica" panose="020B0604020202020204" pitchFamily="34" charset="0"/>
                <a:cs typeface="Helvetica" panose="020B0604020202020204" pitchFamily="34" charset="0"/>
              </a:rPr>
              <a:t>}</a:t>
            </a:r>
          </a:p>
          <a:p>
            <a:pPr algn="just"/>
            <a:endParaRPr lang="en-GB" altLang="en-US" sz="1600" dirty="0">
              <a:solidFill>
                <a:schemeClr val="accent2">
                  <a:lumMod val="75000"/>
                </a:schemeClr>
              </a:solidFill>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r>
              <a:rPr lang="en-GB" altLang="en-US" sz="1600" dirty="0">
                <a:latin typeface="Helvetica" panose="020B0604020202020204" pitchFamily="34" charset="0"/>
                <a:cs typeface="Helvetica" panose="020B0604020202020204" pitchFamily="34" charset="0"/>
              </a:rPr>
              <a:t>We transformed it into individual features using the </a:t>
            </a:r>
            <a:r>
              <a:rPr lang="en-IN" altLang="en-US" sz="1600" dirty="0" err="1">
                <a:latin typeface="Helvetica" panose="020B0604020202020204" pitchFamily="34" charset="0"/>
                <a:cs typeface="Helvetica" panose="020B0604020202020204" pitchFamily="34" charset="0"/>
              </a:rPr>
              <a:t>MultiLabelBinarizer</a:t>
            </a:r>
            <a:r>
              <a:rPr lang="en-IN" altLang="en-US" sz="1600" dirty="0">
                <a:latin typeface="Helvetica" panose="020B0604020202020204" pitchFamily="34" charset="0"/>
                <a:cs typeface="Helvetica" panose="020B0604020202020204" pitchFamily="34" charset="0"/>
              </a:rPr>
              <a:t> </a:t>
            </a:r>
          </a:p>
          <a:p>
            <a:pPr algn="just"/>
            <a:endParaRPr lang="en-GB"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r>
              <a:rPr lang="en-GB" altLang="en-US" sz="1600" dirty="0">
                <a:latin typeface="Helvetica" panose="020B0604020202020204" pitchFamily="34" charset="0"/>
                <a:cs typeface="Helvetica" panose="020B0604020202020204" pitchFamily="34" charset="0"/>
              </a:rPr>
              <a:t>We then checked the correlation between each amenity and discarded the amenities having very high correlation.</a:t>
            </a:r>
          </a:p>
          <a:p>
            <a:pPr algn="just"/>
            <a:r>
              <a:rPr lang="en-IN" altLang="en-US" sz="1600" dirty="0">
                <a:latin typeface="Helvetica" panose="020B0604020202020204" pitchFamily="34" charset="0"/>
                <a:cs typeface="Helvetica" panose="020B0604020202020204" pitchFamily="34" charset="0"/>
              </a:rPr>
              <a:t> 	For </a:t>
            </a:r>
            <a:r>
              <a:rPr lang="en-IN" altLang="en-US" sz="1600" dirty="0" err="1">
                <a:latin typeface="Helvetica" panose="020B0604020202020204" pitchFamily="34" charset="0"/>
                <a:cs typeface="Helvetica" panose="020B0604020202020204" pitchFamily="34" charset="0"/>
              </a:rPr>
              <a:t>eg</a:t>
            </a:r>
            <a:r>
              <a:rPr lang="en-IN" altLang="en-US" sz="1600" dirty="0">
                <a:latin typeface="Helvetica" panose="020B0604020202020204" pitchFamily="34" charset="0"/>
                <a:cs typeface="Helvetica" panose="020B0604020202020204" pitchFamily="34" charset="0"/>
              </a:rPr>
              <a:t>: bathroom essentials, Bath towel and cooking basics, Dishes and silverware etc.</a:t>
            </a:r>
            <a:endParaRPr lang="en-GB" altLang="en-US" sz="1600" dirty="0">
              <a:latin typeface="Helvetica" panose="020B0604020202020204" pitchFamily="34" charset="0"/>
              <a:cs typeface="Helvetica" panose="020B0604020202020204" pitchFamily="34" charset="0"/>
            </a:endParaRPr>
          </a:p>
          <a:p>
            <a:pPr indent="0" algn="just">
              <a:buNone/>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Removed  amenities which are most common or most uncommon from the data.</a:t>
            </a: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The data also has different property type values, so we are replacing those values  with “Others” where count is below or equal to 100.</a:t>
            </a: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79120" y="83771"/>
            <a:ext cx="10515600" cy="1325563"/>
          </a:xfrm>
        </p:spPr>
        <p:txBody>
          <a:bodyPr/>
          <a:lstStyle/>
          <a:p>
            <a:r>
              <a:rPr lang="en-IN" altLang="en-US" sz="3600" b="1" dirty="0">
                <a:latin typeface="Helvetica" panose="020B0604020202020204" pitchFamily="34" charset="0"/>
                <a:cs typeface="Helvetica" panose="020B0604020202020204" pitchFamily="34" charset="0"/>
              </a:rPr>
              <a:t>Challenges:</a:t>
            </a:r>
          </a:p>
        </p:txBody>
      </p:sp>
      <p:sp>
        <p:nvSpPr>
          <p:cNvPr id="9" name="Text Box 8"/>
          <p:cNvSpPr txBox="1"/>
          <p:nvPr/>
        </p:nvSpPr>
        <p:spPr>
          <a:xfrm>
            <a:off x="579120" y="1257935"/>
            <a:ext cx="5510530" cy="6247864"/>
          </a:xfrm>
          <a:prstGeom prst="rect">
            <a:avLst/>
          </a:prstGeom>
          <a:noFill/>
        </p:spPr>
        <p:txBody>
          <a:bodyPr wrap="square" rtlCol="0">
            <a:spAutoFit/>
          </a:bodyPr>
          <a:lstStyle/>
          <a:p>
            <a:pPr marL="285750" indent="-285750" algn="just">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After Exploratory Data Analysis(EDA) on  our data we found that some records in 'price' column were suspicious that could lead to incorrect model.</a:t>
            </a: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On careful analysis, we found out that there was a problem in </a:t>
            </a:r>
            <a:r>
              <a:rPr lang="en-IN" altLang="en-US" sz="1600" dirty="0" err="1">
                <a:latin typeface="Helvetica" panose="020B0604020202020204" pitchFamily="34" charset="0"/>
                <a:cs typeface="Helvetica" panose="020B0604020202020204" pitchFamily="34" charset="0"/>
              </a:rPr>
              <a:t>Airbnb</a:t>
            </a:r>
            <a:r>
              <a:rPr lang="en-IN" altLang="en-US" sz="1600" dirty="0">
                <a:latin typeface="Helvetica" panose="020B0604020202020204" pitchFamily="34" charset="0"/>
                <a:cs typeface="Helvetica" panose="020B0604020202020204" pitchFamily="34" charset="0"/>
              </a:rPr>
              <a:t> website which resulted in traditional web scrappers which relied on tools like </a:t>
            </a:r>
            <a:r>
              <a:rPr lang="en-IN" altLang="en-US" sz="1600" dirty="0" err="1">
                <a:latin typeface="Helvetica" panose="020B0604020202020204" pitchFamily="34" charset="0"/>
                <a:cs typeface="Helvetica" panose="020B0604020202020204" pitchFamily="34" charset="0"/>
              </a:rPr>
              <a:t>Beautifulsoup</a:t>
            </a:r>
            <a:r>
              <a:rPr lang="en-IN" altLang="en-US" sz="1600" dirty="0">
                <a:latin typeface="Helvetica" panose="020B0604020202020204" pitchFamily="34" charset="0"/>
                <a:cs typeface="Helvetica" panose="020B0604020202020204" pitchFamily="34" charset="0"/>
              </a:rPr>
              <a:t> to fetch incorrect prices.</a:t>
            </a:r>
          </a:p>
          <a:p>
            <a:pPr indent="0" algn="just">
              <a:buFont typeface="Arial" panose="020B0604020202020204" pitchFamily="34" charset="0"/>
              <a:buNone/>
            </a:pPr>
            <a:r>
              <a:rPr lang="en-IN" altLang="en-US" sz="1600" dirty="0">
                <a:latin typeface="Helvetica" panose="020B0604020202020204" pitchFamily="34" charset="0"/>
                <a:cs typeface="Helvetica" panose="020B0604020202020204" pitchFamily="34" charset="0"/>
              </a:rPr>
              <a:t>     </a:t>
            </a:r>
          </a:p>
          <a:p>
            <a:pPr marL="285750" indent="-285750" algn="just">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So we used selenium package which is capable of scraping JS rendered pages to get the correct price for such listings.</a:t>
            </a: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Data also had many listings with misleading information.</a:t>
            </a:r>
          </a:p>
          <a:p>
            <a:pPr indent="0" algn="just">
              <a:buFont typeface="Arial" panose="020B0604020202020204" pitchFamily="34" charset="0"/>
              <a:buNone/>
            </a:pPr>
            <a:r>
              <a:rPr lang="en-IN" altLang="en-US" sz="1600" dirty="0">
                <a:latin typeface="Helvetica" panose="020B0604020202020204" pitchFamily="34" charset="0"/>
                <a:cs typeface="Helvetica" panose="020B0604020202020204" pitchFamily="34" charset="0"/>
              </a:rPr>
              <a:t>      For </a:t>
            </a:r>
            <a:r>
              <a:rPr lang="en-IN" altLang="en-US" sz="1600" dirty="0" err="1">
                <a:latin typeface="Helvetica" panose="020B0604020202020204" pitchFamily="34" charset="0"/>
                <a:cs typeface="Helvetica" panose="020B0604020202020204" pitchFamily="34" charset="0"/>
              </a:rPr>
              <a:t>eg</a:t>
            </a:r>
            <a:r>
              <a:rPr lang="en-IN" altLang="en-US" sz="1600" dirty="0">
                <a:latin typeface="Helvetica" panose="020B0604020202020204" pitchFamily="34" charset="0"/>
                <a:cs typeface="Helvetica" panose="020B0604020202020204" pitchFamily="34" charset="0"/>
              </a:rPr>
              <a:t>: Host wants to give private room for rent for one guest but has mentioned the total number of bedrooms in her house</a:t>
            </a: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p:txBody>
      </p:sp>
      <p:pic>
        <p:nvPicPr>
          <p:cNvPr id="6" name="Content Placeholder 5"/>
          <p:cNvPicPr>
            <a:picLocks noGrp="1" noChangeAspect="1"/>
          </p:cNvPicPr>
          <p:nvPr>
            <p:ph idx="1"/>
          </p:nvPr>
        </p:nvPicPr>
        <p:blipFill>
          <a:blip r:embed="rId3"/>
          <a:stretch>
            <a:fillRect/>
          </a:stretch>
        </p:blipFill>
        <p:spPr>
          <a:xfrm>
            <a:off x="6089650" y="1257935"/>
            <a:ext cx="6065200" cy="384568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490" y="365125"/>
            <a:ext cx="10515600" cy="781050"/>
          </a:xfrm>
        </p:spPr>
        <p:txBody>
          <a:bodyPr>
            <a:normAutofit/>
          </a:bodyPr>
          <a:lstStyle/>
          <a:p>
            <a:r>
              <a:rPr lang="en-IN" altLang="en-US" sz="3600" b="1" dirty="0">
                <a:latin typeface="Helvetica" panose="020B0604020202020204" pitchFamily="34" charset="0"/>
                <a:cs typeface="Helvetica" panose="020B0604020202020204" pitchFamily="34" charset="0"/>
              </a:rPr>
              <a:t>Model Selection and Creation</a:t>
            </a:r>
          </a:p>
        </p:txBody>
      </p:sp>
      <p:sp>
        <p:nvSpPr>
          <p:cNvPr id="3" name="Content Placeholder 2"/>
          <p:cNvSpPr>
            <a:spLocks noGrp="1"/>
          </p:cNvSpPr>
          <p:nvPr>
            <p:ph idx="1"/>
          </p:nvPr>
        </p:nvSpPr>
        <p:spPr>
          <a:xfrm>
            <a:off x="745490" y="1146175"/>
            <a:ext cx="10515600" cy="4351338"/>
          </a:xfrm>
        </p:spPr>
        <p:txBody>
          <a:bodyPr>
            <a:normAutofit lnSpcReduction="10000"/>
          </a:bodyPr>
          <a:lstStyle/>
          <a:p>
            <a:endParaRPr lang="en-IN" altLang="en-US" sz="1800" dirty="0"/>
          </a:p>
          <a:p>
            <a:r>
              <a:rPr lang="en-IN" altLang="en-US" sz="1700" dirty="0">
                <a:latin typeface="Helvetica" panose="020B0604020202020204" pitchFamily="34" charset="0"/>
                <a:cs typeface="Helvetica" panose="020B0604020202020204" pitchFamily="34" charset="0"/>
              </a:rPr>
              <a:t>After feature engineering step we have created 2 bins for 'price' from 0-100 &amp; 101-2001.</a:t>
            </a:r>
          </a:p>
          <a:p>
            <a:r>
              <a:rPr lang="en-IN" altLang="en-US" sz="1700" dirty="0">
                <a:latin typeface="Helvetica" panose="020B0604020202020204" pitchFamily="34" charset="0"/>
                <a:cs typeface="Helvetica" panose="020B0604020202020204" pitchFamily="34" charset="0"/>
              </a:rPr>
              <a:t>Splitting the data into Train and Test set(70-30).</a:t>
            </a:r>
          </a:p>
          <a:p>
            <a:r>
              <a:rPr lang="en-IN" altLang="en-US" sz="1700" dirty="0">
                <a:latin typeface="Helvetica" panose="020B0604020202020204" pitchFamily="34" charset="0"/>
                <a:cs typeface="Helvetica" panose="020B0604020202020204" pitchFamily="34" charset="0"/>
              </a:rPr>
              <a:t>Before performing Regression we have first done Classification to predict </a:t>
            </a:r>
            <a:r>
              <a:rPr lang="en-IN" altLang="en-US" sz="1700" dirty="0" err="1">
                <a:latin typeface="Helvetica" panose="020B0604020202020204" pitchFamily="34" charset="0"/>
                <a:cs typeface="Helvetica" panose="020B0604020202020204" pitchFamily="34" charset="0"/>
              </a:rPr>
              <a:t>Price_bins</a:t>
            </a:r>
            <a:r>
              <a:rPr lang="en-IN" altLang="en-US" sz="1700" dirty="0">
                <a:latin typeface="Helvetica" panose="020B0604020202020204" pitchFamily="34" charset="0"/>
                <a:cs typeface="Helvetica" panose="020B0604020202020204" pitchFamily="34" charset="0"/>
              </a:rPr>
              <a:t>. </a:t>
            </a:r>
          </a:p>
          <a:p>
            <a:r>
              <a:rPr lang="en-IN" altLang="en-US" sz="1700" dirty="0">
                <a:latin typeface="Helvetica" panose="020B0604020202020204" pitchFamily="34" charset="0"/>
                <a:cs typeface="Helvetica" panose="020B0604020202020204" pitchFamily="34" charset="0"/>
              </a:rPr>
              <a:t>We chose Random Forest and Logistic Regression because we wanted a algorithm which would allow to assign class weights to handle class imbalance problem</a:t>
            </a:r>
          </a:p>
          <a:p>
            <a:endParaRPr lang="en-IN" altLang="en-US" dirty="0"/>
          </a:p>
          <a:p>
            <a:endParaRPr lang="en-IN" altLang="en-US" dirty="0"/>
          </a:p>
          <a:p>
            <a:pPr marL="0" indent="0">
              <a:buNone/>
            </a:pPr>
            <a:endParaRPr lang="en-IN" altLang="en-US" dirty="0"/>
          </a:p>
          <a:p>
            <a:endParaRPr lang="en-IN" altLang="en-US" dirty="0"/>
          </a:p>
          <a:p>
            <a:pPr marL="0" indent="0">
              <a:buNone/>
            </a:pPr>
            <a:r>
              <a:rPr lang="en-IN" altLang="en-US" dirty="0"/>
              <a:t> </a:t>
            </a:r>
          </a:p>
        </p:txBody>
      </p:sp>
      <p:graphicFrame>
        <p:nvGraphicFramePr>
          <p:cNvPr id="4" name="Table 3"/>
          <p:cNvGraphicFramePr/>
          <p:nvPr>
            <p:extLst>
              <p:ext uri="{D42A27DB-BD31-4B8C-83A1-F6EECF244321}">
                <p14:modId xmlns:p14="http://schemas.microsoft.com/office/powerpoint/2010/main" val="4002298290"/>
              </p:ext>
            </p:extLst>
          </p:nvPr>
        </p:nvGraphicFramePr>
        <p:xfrm>
          <a:off x="631189" y="3429000"/>
          <a:ext cx="10629901" cy="1807210"/>
        </p:xfrm>
        <a:graphic>
          <a:graphicData uri="http://schemas.openxmlformats.org/drawingml/2006/table">
            <a:tbl>
              <a:tblPr firstRow="1" bandRow="1">
                <a:tableStyleId>{5C22544A-7EE6-4342-B048-85BDC9FD1C3A}</a:tableStyleId>
              </a:tblPr>
              <a:tblGrid>
                <a:gridCol w="2657475">
                  <a:extLst>
                    <a:ext uri="{9D8B030D-6E8A-4147-A177-3AD203B41FA5}">
                      <a16:colId xmlns="" xmlns:a16="http://schemas.microsoft.com/office/drawing/2014/main" val="20000"/>
                    </a:ext>
                  </a:extLst>
                </a:gridCol>
                <a:gridCol w="1328738">
                  <a:extLst>
                    <a:ext uri="{9D8B030D-6E8A-4147-A177-3AD203B41FA5}">
                      <a16:colId xmlns="" xmlns:a16="http://schemas.microsoft.com/office/drawing/2014/main" val="20001"/>
                    </a:ext>
                  </a:extLst>
                </a:gridCol>
                <a:gridCol w="1328738">
                  <a:extLst>
                    <a:ext uri="{9D8B030D-6E8A-4147-A177-3AD203B41FA5}">
                      <a16:colId xmlns="" xmlns:a16="http://schemas.microsoft.com/office/drawing/2014/main" val="20002"/>
                    </a:ext>
                  </a:extLst>
                </a:gridCol>
                <a:gridCol w="2657475">
                  <a:extLst>
                    <a:ext uri="{9D8B030D-6E8A-4147-A177-3AD203B41FA5}">
                      <a16:colId xmlns="" xmlns:a16="http://schemas.microsoft.com/office/drawing/2014/main" val="20003"/>
                    </a:ext>
                  </a:extLst>
                </a:gridCol>
                <a:gridCol w="2657475">
                  <a:extLst>
                    <a:ext uri="{9D8B030D-6E8A-4147-A177-3AD203B41FA5}">
                      <a16:colId xmlns="" xmlns:a16="http://schemas.microsoft.com/office/drawing/2014/main" val="20004"/>
                    </a:ext>
                  </a:extLst>
                </a:gridCol>
              </a:tblGrid>
              <a:tr h="318135">
                <a:tc rowSpan="2">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Classification Models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a:lstStyle/>
                    <a:p>
                      <a:pPr>
                        <a:buNone/>
                      </a:pPr>
                      <a:r>
                        <a:rPr lang="en-IN" altLang="en-US" sz="1600">
                          <a:solidFill>
                            <a:schemeClr val="tx1"/>
                          </a:solidFill>
                          <a:latin typeface="Helvetica" panose="020B0604020202020204" pitchFamily="34" charset="0"/>
                          <a:cs typeface="Helvetica" panose="020B0604020202020204" pitchFamily="34" charset="0"/>
                        </a:rPr>
                        <a:t>Accuracy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rowSpan="2">
                  <a:txBody>
                    <a:bodyPr/>
                    <a:lstStyle/>
                    <a:p>
                      <a:pPr>
                        <a:buNone/>
                      </a:pPr>
                      <a:r>
                        <a:rPr lang="en-IN" altLang="en-US" sz="1600">
                          <a:solidFill>
                            <a:schemeClr val="tx1"/>
                          </a:solidFill>
                          <a:latin typeface="Helvetica" panose="020B0604020202020204" pitchFamily="34" charset="0"/>
                          <a:cs typeface="Helvetica" panose="020B0604020202020204" pitchFamily="34" charset="0"/>
                        </a:rPr>
                        <a:t>Precision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rowSpan="2">
                  <a:txBody>
                    <a:bodyPr/>
                    <a:lstStyle/>
                    <a:p>
                      <a:pPr>
                        <a:buNone/>
                      </a:pPr>
                      <a:r>
                        <a:rPr lang="en-IN" altLang="en-US" sz="1600">
                          <a:solidFill>
                            <a:schemeClr val="tx1"/>
                          </a:solidFill>
                          <a:latin typeface="Helvetica" panose="020B0604020202020204" pitchFamily="34" charset="0"/>
                          <a:cs typeface="Helvetica" panose="020B0604020202020204" pitchFamily="34" charset="0"/>
                        </a:rPr>
                        <a:t>Recall</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 xmlns:a16="http://schemas.microsoft.com/office/drawing/2014/main" val="10000"/>
                  </a:ext>
                </a:extLst>
              </a:tr>
              <a:tr h="318135">
                <a:tc vMerge="1">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Train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Test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vMerge="1">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vMerge="1">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 xmlns:a16="http://schemas.microsoft.com/office/drawing/2014/main" val="10001"/>
                  </a:ext>
                </a:extLst>
              </a:tr>
              <a:tr h="379095">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Random Forest Classifier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0.8873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0.8688</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0.88</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0.87</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 xmlns:a16="http://schemas.microsoft.com/office/drawing/2014/main" val="10002"/>
                  </a:ext>
                </a:extLst>
              </a:tr>
              <a:tr h="378460">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Logistic Regression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0.8683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0.8633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0.87</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0.86</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 xmlns:a16="http://schemas.microsoft.com/office/drawing/2014/main" val="10003"/>
                  </a:ext>
                </a:extLst>
              </a:tr>
              <a:tr h="379095">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Vote Classifier</a:t>
                      </a:r>
                      <a:endParaRPr lang="en-IN" altLang="en-US" sz="1600" dirty="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0.8788</a:t>
                      </a:r>
                      <a:endParaRPr lang="en-IN" altLang="en-US" sz="1600" dirty="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0.8668</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0.87</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0.87</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24591879"/>
              </p:ext>
            </p:extLst>
          </p:nvPr>
        </p:nvGraphicFramePr>
        <p:xfrm>
          <a:off x="1026795" y="3083560"/>
          <a:ext cx="9790430" cy="1821815"/>
        </p:xfrm>
        <a:graphic>
          <a:graphicData uri="http://schemas.openxmlformats.org/drawingml/2006/table">
            <a:tbl>
              <a:tblPr firstRow="1" bandRow="1">
                <a:tableStyleId>{5C22544A-7EE6-4342-B048-85BDC9FD1C3A}</a:tableStyleId>
              </a:tblPr>
              <a:tblGrid>
                <a:gridCol w="2219325">
                  <a:extLst>
                    <a:ext uri="{9D8B030D-6E8A-4147-A177-3AD203B41FA5}">
                      <a16:colId xmlns="" xmlns:a16="http://schemas.microsoft.com/office/drawing/2014/main" val="20000"/>
                    </a:ext>
                  </a:extLst>
                </a:gridCol>
                <a:gridCol w="2218690">
                  <a:extLst>
                    <a:ext uri="{9D8B030D-6E8A-4147-A177-3AD203B41FA5}">
                      <a16:colId xmlns="" xmlns:a16="http://schemas.microsoft.com/office/drawing/2014/main" val="20001"/>
                    </a:ext>
                  </a:extLst>
                </a:gridCol>
                <a:gridCol w="2763520">
                  <a:extLst>
                    <a:ext uri="{9D8B030D-6E8A-4147-A177-3AD203B41FA5}">
                      <a16:colId xmlns="" xmlns:a16="http://schemas.microsoft.com/office/drawing/2014/main" val="20002"/>
                    </a:ext>
                  </a:extLst>
                </a:gridCol>
                <a:gridCol w="2588895">
                  <a:extLst>
                    <a:ext uri="{9D8B030D-6E8A-4147-A177-3AD203B41FA5}">
                      <a16:colId xmlns="" xmlns:a16="http://schemas.microsoft.com/office/drawing/2014/main" val="20003"/>
                    </a:ext>
                  </a:extLst>
                </a:gridCol>
              </a:tblGrid>
              <a:tr h="667385">
                <a:tc gridSpan="2">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Regression Models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sym typeface="+mn-ea"/>
                        </a:rPr>
                        <a:t>Median Absolute Error</a:t>
                      </a:r>
                    </a:p>
                    <a:p>
                      <a:pPr>
                        <a:buNone/>
                      </a:pPr>
                      <a:r>
                        <a:rPr lang="en-IN" altLang="en-US" sz="1600">
                          <a:solidFill>
                            <a:schemeClr val="tx1"/>
                          </a:solidFill>
                          <a:latin typeface="Helvetica" panose="020B0604020202020204" pitchFamily="34" charset="0"/>
                          <a:cs typeface="Helvetica" panose="020B0604020202020204" pitchFamily="34" charset="0"/>
                        </a:rPr>
                        <a:t>Train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sym typeface="+mn-ea"/>
                        </a:rPr>
                        <a:t>Median Absolute Error</a:t>
                      </a:r>
                    </a:p>
                    <a:p>
                      <a:pPr>
                        <a:buNone/>
                      </a:pPr>
                      <a:r>
                        <a:rPr lang="en-IN" altLang="en-US" sz="1600">
                          <a:solidFill>
                            <a:schemeClr val="tx1"/>
                          </a:solidFill>
                          <a:latin typeface="Helvetica" panose="020B0604020202020204" pitchFamily="34" charset="0"/>
                          <a:cs typeface="Helvetica" panose="020B0604020202020204" pitchFamily="34" charset="0"/>
                        </a:rPr>
                        <a:t>Test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 xmlns:a16="http://schemas.microsoft.com/office/drawing/2014/main" val="10000"/>
                  </a:ext>
                </a:extLst>
              </a:tr>
              <a:tr h="575310">
                <a:tc>
                  <a:txBody>
                    <a:bodyPr/>
                    <a:lstStyle/>
                    <a:p>
                      <a:pPr>
                        <a:buNone/>
                      </a:pPr>
                      <a:r>
                        <a:rPr lang="en-IN" altLang="en-US" sz="1600" dirty="0" err="1">
                          <a:solidFill>
                            <a:schemeClr val="tx1"/>
                          </a:solidFill>
                          <a:latin typeface="Helvetica" panose="020B0604020202020204" pitchFamily="34" charset="0"/>
                          <a:cs typeface="Helvetica" panose="020B0604020202020204" pitchFamily="34" charset="0"/>
                        </a:rPr>
                        <a:t>XGBRegressor</a:t>
                      </a:r>
                      <a:endParaRPr lang="en-IN" altLang="en-US" sz="1600" dirty="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a:solidFill>
                            <a:schemeClr val="tx1"/>
                          </a:solidFill>
                          <a:latin typeface="Helvetica" panose="020B0604020202020204" pitchFamily="34" charset="0"/>
                          <a:cs typeface="Helvetica" panose="020B0604020202020204" pitchFamily="34" charset="0"/>
                        </a:rPr>
                        <a:t>For </a:t>
                      </a:r>
                      <a:r>
                        <a:rPr lang="en-IN" altLang="en-US" sz="1600" dirty="0" err="1">
                          <a:solidFill>
                            <a:schemeClr val="tx1"/>
                          </a:solidFill>
                          <a:latin typeface="Helvetica" panose="020B0604020202020204" pitchFamily="34" charset="0"/>
                          <a:cs typeface="Helvetica" panose="020B0604020202020204" pitchFamily="34" charset="0"/>
                        </a:rPr>
                        <a:t>Price_bin</a:t>
                      </a:r>
                      <a:r>
                        <a:rPr lang="en-IN" altLang="en-US" sz="1600" dirty="0">
                          <a:solidFill>
                            <a:schemeClr val="tx1"/>
                          </a:solidFill>
                          <a:latin typeface="Helvetica" panose="020B0604020202020204" pitchFamily="34" charset="0"/>
                          <a:cs typeface="Helvetica" panose="020B0604020202020204" pitchFamily="34" charset="0"/>
                        </a:rPr>
                        <a:t> 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4.9123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a:solidFill>
                            <a:schemeClr val="tx1"/>
                          </a:solidFill>
                          <a:latin typeface="Helvetica" panose="020B0604020202020204" pitchFamily="34" charset="0"/>
                          <a:cs typeface="Helvetica" panose="020B0604020202020204" pitchFamily="34" charset="0"/>
                        </a:rPr>
                        <a:t>7.8473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 xmlns:a16="http://schemas.microsoft.com/office/drawing/2014/main" val="10001"/>
                  </a:ext>
                </a:extLst>
              </a:tr>
              <a:tr h="378460">
                <a:tc>
                  <a:txBody>
                    <a:bodyPr/>
                    <a:lstStyle/>
                    <a:p>
                      <a:pPr>
                        <a:buNone/>
                      </a:pPr>
                      <a:r>
                        <a:rPr lang="en-IN" altLang="en-US" sz="1600">
                          <a:solidFill>
                            <a:schemeClr val="tx1"/>
                          </a:solidFill>
                          <a:latin typeface="Helvetica" panose="020B0604020202020204" pitchFamily="34" charset="0"/>
                          <a:cs typeface="Helvetica" panose="020B0604020202020204" pitchFamily="34" charset="0"/>
                          <a:sym typeface="+mn-ea"/>
                        </a:rPr>
                        <a:t>XGBRegressor</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a:solidFill>
                            <a:schemeClr val="tx1"/>
                          </a:solidFill>
                          <a:latin typeface="Helvetica" panose="020B0604020202020204" pitchFamily="34" charset="0"/>
                          <a:cs typeface="Helvetica" panose="020B0604020202020204" pitchFamily="34" charset="0"/>
                          <a:sym typeface="+mn-ea"/>
                        </a:rPr>
                        <a:t>For </a:t>
                      </a:r>
                      <a:r>
                        <a:rPr lang="en-IN" altLang="en-US" sz="1600" dirty="0" err="1">
                          <a:solidFill>
                            <a:schemeClr val="tx1"/>
                          </a:solidFill>
                          <a:latin typeface="Helvetica" panose="020B0604020202020204" pitchFamily="34" charset="0"/>
                          <a:cs typeface="Helvetica" panose="020B0604020202020204" pitchFamily="34" charset="0"/>
                          <a:sym typeface="+mn-ea"/>
                        </a:rPr>
                        <a:t>Price_bin</a:t>
                      </a:r>
                      <a:r>
                        <a:rPr lang="en-IN" altLang="en-US" sz="1600" dirty="0">
                          <a:solidFill>
                            <a:schemeClr val="tx1"/>
                          </a:solidFill>
                          <a:latin typeface="Helvetica" panose="020B0604020202020204" pitchFamily="34" charset="0"/>
                          <a:cs typeface="Helvetica" panose="020B0604020202020204" pitchFamily="34" charset="0"/>
                          <a:sym typeface="+mn-ea"/>
                        </a:rPr>
                        <a:t> 2</a:t>
                      </a:r>
                    </a:p>
                    <a:p>
                      <a:pPr>
                        <a:buNone/>
                      </a:pPr>
                      <a:endParaRPr lang="en-IN" altLang="en-US" sz="1600" dirty="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smtClean="0">
                          <a:solidFill>
                            <a:schemeClr val="tx1"/>
                          </a:solidFill>
                          <a:latin typeface="Helvetica" panose="020B0604020202020204" pitchFamily="34" charset="0"/>
                          <a:cs typeface="Helvetica" panose="020B0604020202020204" pitchFamily="34" charset="0"/>
                        </a:rPr>
                        <a:t>16.73</a:t>
                      </a:r>
                      <a:endParaRPr lang="en-IN" altLang="en-US" sz="1600" dirty="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IN" altLang="en-US" sz="1600" dirty="0" smtClean="0">
                          <a:solidFill>
                            <a:schemeClr val="tx1"/>
                          </a:solidFill>
                          <a:latin typeface="Helvetica" panose="020B0604020202020204" pitchFamily="34" charset="0"/>
                          <a:cs typeface="Helvetica" panose="020B0604020202020204" pitchFamily="34" charset="0"/>
                        </a:rPr>
                        <a:t>22.54</a:t>
                      </a:r>
                      <a:endParaRPr lang="en-IN" altLang="en-US" sz="1600" dirty="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 xmlns:a16="http://schemas.microsoft.com/office/drawing/2014/main" val="10002"/>
                  </a:ext>
                </a:extLst>
              </a:tr>
            </a:tbl>
          </a:graphicData>
        </a:graphic>
      </p:graphicFrame>
      <p:sp>
        <p:nvSpPr>
          <p:cNvPr id="7" name="Title 6"/>
          <p:cNvSpPr>
            <a:spLocks noGrp="1"/>
          </p:cNvSpPr>
          <p:nvPr>
            <p:ph type="title"/>
          </p:nvPr>
        </p:nvSpPr>
        <p:spPr>
          <a:xfrm>
            <a:off x="1026795" y="304835"/>
            <a:ext cx="10515600" cy="781050"/>
          </a:xfrm>
        </p:spPr>
        <p:txBody>
          <a:bodyPr>
            <a:normAutofit/>
          </a:bodyPr>
          <a:lstStyle/>
          <a:p>
            <a:endParaRPr lang="en-IN" altLang="en-US" sz="3600" b="1" dirty="0">
              <a:latin typeface="Helvetica" panose="020B0604020202020204" pitchFamily="34" charset="0"/>
              <a:cs typeface="Helvetica" panose="020B0604020202020204" pitchFamily="34" charset="0"/>
            </a:endParaRPr>
          </a:p>
        </p:txBody>
      </p:sp>
      <p:sp>
        <p:nvSpPr>
          <p:cNvPr id="9" name="Text Box 8"/>
          <p:cNvSpPr txBox="1"/>
          <p:nvPr/>
        </p:nvSpPr>
        <p:spPr>
          <a:xfrm>
            <a:off x="1026795" y="1607185"/>
            <a:ext cx="10125710" cy="1077218"/>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After performing Classification on </a:t>
            </a:r>
            <a:r>
              <a:rPr lang="en-IN" altLang="en-US" sz="1600" dirty="0" err="1">
                <a:latin typeface="Helvetica" panose="020B0604020202020204" pitchFamily="34" charset="0"/>
                <a:cs typeface="Helvetica" panose="020B0604020202020204" pitchFamily="34" charset="0"/>
              </a:rPr>
              <a:t>price_bins</a:t>
            </a:r>
            <a:r>
              <a:rPr lang="en-IN" altLang="en-US" sz="1600" dirty="0">
                <a:latin typeface="Helvetica" panose="020B0604020202020204" pitchFamily="34" charset="0"/>
                <a:cs typeface="Helvetica" panose="020B0604020202020204" pitchFamily="34" charset="0"/>
              </a:rPr>
              <a:t> we have built </a:t>
            </a:r>
            <a:r>
              <a:rPr lang="en-IN" altLang="en-US" sz="1600" dirty="0" err="1">
                <a:latin typeface="Helvetica" panose="020B0604020202020204" pitchFamily="34" charset="0"/>
                <a:cs typeface="Helvetica" panose="020B0604020202020204" pitchFamily="34" charset="0"/>
              </a:rPr>
              <a:t>XGBRegressor</a:t>
            </a:r>
            <a:r>
              <a:rPr lang="en-IN" altLang="en-US" sz="1600" dirty="0">
                <a:latin typeface="Helvetica" panose="020B0604020202020204" pitchFamily="34" charset="0"/>
                <a:cs typeface="Helvetica" panose="020B0604020202020204" pitchFamily="34" charset="0"/>
              </a:rPr>
              <a:t> model for each price bin.</a:t>
            </a: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We have trained the model on log transformed Target variable as price is a relative term.</a:t>
            </a: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We have used L1 regularization to prevent </a:t>
            </a:r>
            <a:r>
              <a:rPr lang="en-IN" altLang="en-US" sz="1600" dirty="0" err="1">
                <a:latin typeface="Helvetica" panose="020B0604020202020204" pitchFamily="34" charset="0"/>
                <a:cs typeface="Helvetica" panose="020B0604020202020204" pitchFamily="34" charset="0"/>
              </a:rPr>
              <a:t>overfitting</a:t>
            </a:r>
            <a:endParaRPr lang="en-IN" altLang="en-US" sz="16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076" y="365124"/>
            <a:ext cx="10515600" cy="1325563"/>
          </a:xfrm>
        </p:spPr>
        <p:txBody>
          <a:bodyPr>
            <a:normAutofit/>
          </a:bodyPr>
          <a:lstStyle/>
          <a:p>
            <a:r>
              <a:rPr lang="en-IN" altLang="en-US" sz="3600" b="1" dirty="0">
                <a:latin typeface="Helvetica" panose="020B0604020202020204" pitchFamily="34" charset="0"/>
                <a:cs typeface="Helvetica" panose="020B0604020202020204" pitchFamily="34" charset="0"/>
              </a:rPr>
              <a:t>Insights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493" y="1027906"/>
            <a:ext cx="8067818" cy="5029766"/>
          </a:xfrm>
          <a:prstGeom prst="rect">
            <a:avLst/>
          </a:prstGeom>
        </p:spPr>
      </p:pic>
      <p:sp>
        <p:nvSpPr>
          <p:cNvPr id="6" name="Text Box 1"/>
          <p:cNvSpPr txBox="1"/>
          <p:nvPr/>
        </p:nvSpPr>
        <p:spPr>
          <a:xfrm>
            <a:off x="629076" y="1613118"/>
            <a:ext cx="2415417" cy="2062103"/>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Importance of Accommodates in the model</a:t>
            </a:r>
          </a:p>
          <a:p>
            <a:endParaRPr lang="en-IN" altLang="en-US" sz="1600" dirty="0">
              <a:latin typeface="Helvetica" panose="020B0604020202020204" pitchFamily="34" charset="0"/>
              <a:cs typeface="Helvetica" panose="020B0604020202020204" pitchFamily="34" charset="0"/>
              <a:sym typeface="+mn-ea"/>
            </a:endParaRP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The predicted price increases as accommodates increases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78" y="599339"/>
            <a:ext cx="8690809" cy="5418161"/>
          </a:xfrm>
          <a:prstGeom prst="rect">
            <a:avLst/>
          </a:prstGeom>
        </p:spPr>
      </p:pic>
      <p:sp>
        <p:nvSpPr>
          <p:cNvPr id="6" name="Text Box 1"/>
          <p:cNvSpPr txBox="1"/>
          <p:nvPr/>
        </p:nvSpPr>
        <p:spPr>
          <a:xfrm>
            <a:off x="464261" y="1690688"/>
            <a:ext cx="2415417" cy="1815882"/>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Importance of Availability in the model</a:t>
            </a: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There is steady increase in predicted price as the availability increases</a:t>
            </a:r>
          </a:p>
        </p:txBody>
      </p:sp>
    </p:spTree>
    <p:extLst>
      <p:ext uri="{BB962C8B-B14F-4D97-AF65-F5344CB8AC3E}">
        <p14:creationId xmlns:p14="http://schemas.microsoft.com/office/powerpoint/2010/main" val="1119222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p:nvPr/>
        </p:nvSpPr>
        <p:spPr>
          <a:xfrm>
            <a:off x="464261" y="1690688"/>
            <a:ext cx="2415417" cy="1815882"/>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Importance of </a:t>
            </a:r>
            <a:r>
              <a:rPr lang="en-IN" altLang="en-US" sz="1600" dirty="0" err="1">
                <a:latin typeface="Helvetica" panose="020B0604020202020204" pitchFamily="34" charset="0"/>
                <a:cs typeface="Helvetica" panose="020B0604020202020204" pitchFamily="34" charset="0"/>
                <a:sym typeface="+mn-ea"/>
              </a:rPr>
              <a:t>extra_people</a:t>
            </a:r>
            <a:r>
              <a:rPr lang="en-IN" altLang="en-US" sz="1600" dirty="0">
                <a:latin typeface="Helvetica" panose="020B0604020202020204" pitchFamily="34" charset="0"/>
                <a:cs typeface="Helvetica" panose="020B0604020202020204" pitchFamily="34" charset="0"/>
                <a:sym typeface="+mn-ea"/>
              </a:rPr>
              <a:t> in the model</a:t>
            </a: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There is decline is in predicted price as the listings start charging more for extra people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78" y="541411"/>
            <a:ext cx="8860335" cy="5486400"/>
          </a:xfrm>
          <a:prstGeom prst="rect">
            <a:avLst/>
          </a:prstGeom>
        </p:spPr>
      </p:pic>
    </p:spTree>
    <p:extLst>
      <p:ext uri="{BB962C8B-B14F-4D97-AF65-F5344CB8AC3E}">
        <p14:creationId xmlns:p14="http://schemas.microsoft.com/office/powerpoint/2010/main" val="372109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p:nvPr/>
        </p:nvSpPr>
        <p:spPr>
          <a:xfrm>
            <a:off x="464261" y="1690688"/>
            <a:ext cx="2415417" cy="1815882"/>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Importance of </a:t>
            </a:r>
            <a:r>
              <a:rPr lang="en-IN" altLang="en-US" sz="1600" dirty="0" err="1">
                <a:latin typeface="Helvetica" panose="020B0604020202020204" pitchFamily="34" charset="0"/>
                <a:cs typeface="Helvetica" panose="020B0604020202020204" pitchFamily="34" charset="0"/>
                <a:sym typeface="+mn-ea"/>
              </a:rPr>
              <a:t>minimum_nights</a:t>
            </a:r>
            <a:r>
              <a:rPr lang="en-IN" altLang="en-US" sz="1600" dirty="0">
                <a:latin typeface="Helvetica" panose="020B0604020202020204" pitchFamily="34" charset="0"/>
                <a:cs typeface="Helvetica" panose="020B0604020202020204" pitchFamily="34" charset="0"/>
                <a:sym typeface="+mn-ea"/>
              </a:rPr>
              <a:t> in the model</a:t>
            </a: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There is decline is in predicted price as the host start increasing the minimum nights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78" y="706271"/>
            <a:ext cx="8794213" cy="5445457"/>
          </a:xfrm>
          <a:prstGeom prst="rect">
            <a:avLst/>
          </a:prstGeom>
        </p:spPr>
      </p:pic>
    </p:spTree>
    <p:extLst>
      <p:ext uri="{BB962C8B-B14F-4D97-AF65-F5344CB8AC3E}">
        <p14:creationId xmlns:p14="http://schemas.microsoft.com/office/powerpoint/2010/main" val="2013104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p:nvPr/>
        </p:nvSpPr>
        <p:spPr>
          <a:xfrm>
            <a:off x="464261" y="1690688"/>
            <a:ext cx="2415417" cy="2062103"/>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Importance of </a:t>
            </a:r>
            <a:r>
              <a:rPr lang="en-IN" altLang="en-US" sz="1600" dirty="0" err="1">
                <a:latin typeface="Helvetica" panose="020B0604020202020204" pitchFamily="34" charset="0"/>
                <a:cs typeface="Helvetica" panose="020B0604020202020204" pitchFamily="34" charset="0"/>
                <a:sym typeface="+mn-ea"/>
              </a:rPr>
              <a:t>room_type</a:t>
            </a:r>
            <a:r>
              <a:rPr lang="en-IN" altLang="en-US" sz="1600" dirty="0">
                <a:latin typeface="Helvetica" panose="020B0604020202020204" pitchFamily="34" charset="0"/>
                <a:cs typeface="Helvetica" panose="020B0604020202020204" pitchFamily="34" charset="0"/>
                <a:sym typeface="+mn-ea"/>
              </a:rPr>
              <a:t> in the model</a:t>
            </a: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Entire home can fetch the maximum price whereas shared room fetches minimum price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78" y="769075"/>
            <a:ext cx="8694641" cy="5540991"/>
          </a:xfrm>
          <a:prstGeom prst="rect">
            <a:avLst/>
          </a:prstGeom>
        </p:spPr>
      </p:pic>
    </p:spTree>
    <p:extLst>
      <p:ext uri="{BB962C8B-B14F-4D97-AF65-F5344CB8AC3E}">
        <p14:creationId xmlns:p14="http://schemas.microsoft.com/office/powerpoint/2010/main" val="412780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p:nvPr/>
        </p:nvSpPr>
        <p:spPr>
          <a:xfrm>
            <a:off x="464261" y="1690688"/>
            <a:ext cx="2415417" cy="2062103"/>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Importance of </a:t>
            </a:r>
            <a:r>
              <a:rPr lang="en-IN" altLang="en-US" sz="1600" dirty="0" err="1">
                <a:latin typeface="Helvetica" panose="020B0604020202020204" pitchFamily="34" charset="0"/>
                <a:cs typeface="Helvetica" panose="020B0604020202020204" pitchFamily="34" charset="0"/>
                <a:sym typeface="+mn-ea"/>
              </a:rPr>
              <a:t>property_type</a:t>
            </a:r>
            <a:r>
              <a:rPr lang="en-IN" altLang="en-US" sz="1600" dirty="0">
                <a:latin typeface="Helvetica" panose="020B0604020202020204" pitchFamily="34" charset="0"/>
                <a:cs typeface="Helvetica" panose="020B0604020202020204" pitchFamily="34" charset="0"/>
                <a:sym typeface="+mn-ea"/>
              </a:rPr>
              <a:t> in the model</a:t>
            </a: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A hotel can fetch the maximum price whereas an hostel fetches the minimum price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9678" y="1220175"/>
            <a:ext cx="9181220" cy="3790155"/>
          </a:xfrm>
          <a:prstGeom prst="rect">
            <a:avLst/>
          </a:prstGeom>
        </p:spPr>
      </p:pic>
    </p:spTree>
    <p:extLst>
      <p:ext uri="{BB962C8B-B14F-4D97-AF65-F5344CB8AC3E}">
        <p14:creationId xmlns:p14="http://schemas.microsoft.com/office/powerpoint/2010/main" val="2453798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Helvetica" panose="020B0604020202020204" pitchFamily="34" charset="0"/>
                <a:cs typeface="Helvetica" panose="020B0604020202020204" pitchFamily="34" charset="0"/>
              </a:rPr>
              <a:t>Agenda</a:t>
            </a:r>
          </a:p>
        </p:txBody>
      </p:sp>
      <p:sp>
        <p:nvSpPr>
          <p:cNvPr id="3" name="Content Placeholder 2"/>
          <p:cNvSpPr>
            <a:spLocks noGrp="1"/>
          </p:cNvSpPr>
          <p:nvPr>
            <p:ph idx="1"/>
          </p:nvPr>
        </p:nvSpPr>
        <p:spPr>
          <a:xfrm>
            <a:off x="838200" y="1690688"/>
            <a:ext cx="10515600" cy="4414548"/>
          </a:xfrm>
        </p:spPr>
        <p:txBody>
          <a:bodyPr>
            <a:normAutofit/>
          </a:bodyPr>
          <a:lstStyle/>
          <a:p>
            <a:r>
              <a:rPr lang="en-US" sz="1600" dirty="0">
                <a:latin typeface="Helvetica" panose="020B0604020202020204" pitchFamily="34" charset="0"/>
                <a:cs typeface="Helvetica" panose="020B0604020202020204" pitchFamily="34" charset="0"/>
              </a:rPr>
              <a:t>Problem </a:t>
            </a:r>
            <a:r>
              <a:rPr lang="en-US" sz="1600" dirty="0" smtClean="0">
                <a:latin typeface="Helvetica" panose="020B0604020202020204" pitchFamily="34" charset="0"/>
                <a:cs typeface="Helvetica" panose="020B0604020202020204" pitchFamily="34" charset="0"/>
              </a:rPr>
              <a:t>Statement</a:t>
            </a:r>
            <a:endParaRPr lang="en-US" sz="1600" dirty="0" smtClean="0">
              <a:latin typeface="Helvetica" panose="020B0604020202020204" pitchFamily="34" charset="0"/>
              <a:cs typeface="Helvetica" panose="020B0604020202020204" pitchFamily="34" charset="0"/>
            </a:endParaRPr>
          </a:p>
          <a:p>
            <a:r>
              <a:rPr lang="en-US" altLang="en-US" sz="1600" dirty="0" smtClean="0">
                <a:latin typeface="Helvetica" panose="020B0604020202020204" pitchFamily="34" charset="0"/>
                <a:cs typeface="Helvetica" panose="020B0604020202020204" pitchFamily="34" charset="0"/>
              </a:rPr>
              <a:t>Data </a:t>
            </a:r>
            <a:r>
              <a:rPr lang="en-US" altLang="en-US" sz="1600" dirty="0">
                <a:latin typeface="Helvetica" panose="020B0604020202020204" pitchFamily="34" charset="0"/>
                <a:cs typeface="Helvetica" panose="020B0604020202020204" pitchFamily="34" charset="0"/>
              </a:rPr>
              <a:t>Analysis &amp; Visualization</a:t>
            </a:r>
            <a:r>
              <a:rPr lang="en-US" altLang="en-US" sz="1600" dirty="0" smtClean="0">
                <a:latin typeface="Helvetica" panose="020B0604020202020204" pitchFamily="34" charset="0"/>
                <a:cs typeface="Helvetica" panose="020B0604020202020204" pitchFamily="34" charset="0"/>
              </a:rPr>
              <a:t>.</a:t>
            </a:r>
          </a:p>
          <a:p>
            <a:r>
              <a:rPr lang="en-US" altLang="en-US" sz="1600" dirty="0" smtClean="0">
                <a:latin typeface="Helvetica" panose="020B0604020202020204" pitchFamily="34" charset="0"/>
                <a:cs typeface="Helvetica" panose="020B0604020202020204" pitchFamily="34" charset="0"/>
              </a:rPr>
              <a:t>Proposed Solution</a:t>
            </a:r>
            <a:endParaRPr lang="en-US" altLang="en-US" sz="1600" dirty="0">
              <a:latin typeface="Helvetica" panose="020B0604020202020204" pitchFamily="34" charset="0"/>
              <a:cs typeface="Helvetica" panose="020B0604020202020204" pitchFamily="34" charset="0"/>
            </a:endParaRPr>
          </a:p>
          <a:p>
            <a:r>
              <a:rPr lang="en-US" sz="1600" dirty="0" smtClean="0">
                <a:latin typeface="Helvetica" panose="020B0604020202020204" pitchFamily="34" charset="0"/>
                <a:cs typeface="Helvetica" panose="020B0604020202020204" pitchFamily="34" charset="0"/>
              </a:rPr>
              <a:t>Solution Details</a:t>
            </a:r>
          </a:p>
          <a:p>
            <a:r>
              <a:rPr lang="en-US" sz="1600" dirty="0" smtClean="0">
                <a:latin typeface="Helvetica" panose="020B0604020202020204" pitchFamily="34" charset="0"/>
                <a:cs typeface="Helvetica" panose="020B0604020202020204" pitchFamily="34" charset="0"/>
              </a:rPr>
              <a:t>Challenges</a:t>
            </a:r>
            <a:endParaRPr lang="en-US" sz="1600" dirty="0">
              <a:latin typeface="Helvetica" panose="020B0604020202020204" pitchFamily="34" charset="0"/>
              <a:cs typeface="Helvetica" panose="020B0604020202020204" pitchFamily="34" charset="0"/>
            </a:endParaRPr>
          </a:p>
          <a:p>
            <a:r>
              <a:rPr lang="en-US" sz="1600" dirty="0" smtClean="0">
                <a:latin typeface="Helvetica" panose="020B0604020202020204" pitchFamily="34" charset="0"/>
                <a:cs typeface="Helvetica" panose="020B0604020202020204" pitchFamily="34" charset="0"/>
              </a:rPr>
              <a:t>Model </a:t>
            </a:r>
            <a:r>
              <a:rPr lang="en-US" sz="1600" dirty="0">
                <a:latin typeface="Helvetica" panose="020B0604020202020204" pitchFamily="34" charset="0"/>
                <a:cs typeface="Helvetica" panose="020B0604020202020204" pitchFamily="34" charset="0"/>
              </a:rPr>
              <a:t>Creation</a:t>
            </a:r>
          </a:p>
          <a:p>
            <a:r>
              <a:rPr lang="en-US" sz="1600" dirty="0">
                <a:latin typeface="Helvetica" panose="020B0604020202020204" pitchFamily="34" charset="0"/>
                <a:cs typeface="Helvetica" panose="020B0604020202020204" pitchFamily="34" charset="0"/>
              </a:rPr>
              <a:t>Insights</a:t>
            </a:r>
          </a:p>
          <a:p>
            <a:r>
              <a:rPr lang="en-US" sz="1600" dirty="0">
                <a:latin typeface="Helvetica" panose="020B0604020202020204" pitchFamily="34" charset="0"/>
                <a:cs typeface="Helvetica" panose="020B0604020202020204" pitchFamily="34" charset="0"/>
              </a:rPr>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p:nvPr/>
        </p:nvSpPr>
        <p:spPr>
          <a:xfrm>
            <a:off x="635083" y="1529915"/>
            <a:ext cx="4298658" cy="2062103"/>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Importance of location in the model</a:t>
            </a:r>
          </a:p>
          <a:p>
            <a:endParaRPr lang="en-IN" altLang="en-US" sz="1600" dirty="0">
              <a:latin typeface="Helvetica" panose="020B0604020202020204" pitchFamily="34" charset="0"/>
              <a:cs typeface="Helvetica" panose="020B0604020202020204" pitchFamily="34" charset="0"/>
              <a:sym typeface="+mn-ea"/>
            </a:endParaRP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The model is accurately able to predict that maximum rental price predicted is in centre London.</a:t>
            </a:r>
          </a:p>
          <a:p>
            <a:endParaRPr lang="en-IN" altLang="en-US" sz="1600" dirty="0">
              <a:latin typeface="Helvetica" panose="020B0604020202020204" pitchFamily="34" charset="0"/>
              <a:cs typeface="Helvetica" panose="020B0604020202020204" pitchFamily="34" charset="0"/>
              <a:sym typeface="+mn-ea"/>
            </a:endParaRP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The </a:t>
            </a:r>
            <a:r>
              <a:rPr lang="en-IN" altLang="en-US" sz="1600" dirty="0" err="1">
                <a:latin typeface="Helvetica" panose="020B0604020202020204" pitchFamily="34" charset="0"/>
                <a:cs typeface="Helvetica" panose="020B0604020202020204" pitchFamily="34" charset="0"/>
                <a:sym typeface="+mn-ea"/>
              </a:rPr>
              <a:t>lat</a:t>
            </a:r>
            <a:r>
              <a:rPr lang="en-IN" altLang="en-US" sz="1600" dirty="0">
                <a:latin typeface="Helvetica" panose="020B0604020202020204" pitchFamily="34" charset="0"/>
                <a:cs typeface="Helvetica" panose="020B0604020202020204" pitchFamily="34" charset="0"/>
                <a:sym typeface="+mn-ea"/>
              </a:rPr>
              <a:t>, long combination is near Buckingham Palace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741" y="76180"/>
            <a:ext cx="6552671" cy="6611224"/>
          </a:xfrm>
          <a:prstGeom prst="rect">
            <a:avLst/>
          </a:prstGeom>
        </p:spPr>
      </p:pic>
    </p:spTree>
    <p:extLst>
      <p:ext uri="{BB962C8B-B14F-4D97-AF65-F5344CB8AC3E}">
        <p14:creationId xmlns:p14="http://schemas.microsoft.com/office/powerpoint/2010/main" val="1042126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612" y="486883"/>
            <a:ext cx="10771382" cy="5849706"/>
          </a:xfrm>
          <a:prstGeom prst="rect">
            <a:avLst/>
          </a:prstGeom>
        </p:spPr>
      </p:pic>
    </p:spTree>
    <p:extLst>
      <p:ext uri="{BB962C8B-B14F-4D97-AF65-F5344CB8AC3E}">
        <p14:creationId xmlns:p14="http://schemas.microsoft.com/office/powerpoint/2010/main" val="202708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9231" y="549950"/>
            <a:ext cx="280416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3600" b="1" dirty="0">
                <a:latin typeface="Helvetica" panose="020B0604020202020204" pitchFamily="34" charset="0"/>
                <a:cs typeface="Helvetica" panose="020B0604020202020204" pitchFamily="34" charset="0"/>
              </a:rPr>
              <a:t>Conclusion</a:t>
            </a:r>
          </a:p>
        </p:txBody>
      </p:sp>
      <p:sp>
        <p:nvSpPr>
          <p:cNvPr id="4" name="Text Box 1"/>
          <p:cNvSpPr txBox="1"/>
          <p:nvPr/>
        </p:nvSpPr>
        <p:spPr>
          <a:xfrm>
            <a:off x="509231" y="1875830"/>
            <a:ext cx="10043844" cy="4031873"/>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panose="020B0604020202020204" pitchFamily="34" charset="0"/>
                <a:cs typeface="Helvetica" panose="020B0604020202020204" pitchFamily="34" charset="0"/>
              </a:rPr>
              <a:t>There are a variety of ways that UK residents can choose to host on </a:t>
            </a:r>
            <a:r>
              <a:rPr lang="en-GB" sz="1600" dirty="0" err="1">
                <a:latin typeface="Helvetica" panose="020B0604020202020204" pitchFamily="34" charset="0"/>
                <a:cs typeface="Helvetica" panose="020B0604020202020204" pitchFamily="34" charset="0"/>
              </a:rPr>
              <a:t>Airbnb</a:t>
            </a:r>
            <a:r>
              <a:rPr lang="en-GB" sz="1600" dirty="0">
                <a:latin typeface="Helvetica" panose="020B0604020202020204" pitchFamily="34" charset="0"/>
                <a:cs typeface="Helvetica" panose="020B0604020202020204" pitchFamily="34" charset="0"/>
              </a:rPr>
              <a:t>. Just over half of the hosts on the platform choose to rent out their entire home.</a:t>
            </a:r>
            <a:br>
              <a:rPr lang="en-GB" sz="1600" dirty="0">
                <a:latin typeface="Helvetica" panose="020B0604020202020204" pitchFamily="34" charset="0"/>
                <a:cs typeface="Helvetica" panose="020B0604020202020204" pitchFamily="34" charset="0"/>
              </a:rPr>
            </a:br>
            <a:endParaRPr lang="en-GB" sz="16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GB" sz="1600" dirty="0">
                <a:latin typeface="Helvetica" panose="020B0604020202020204" pitchFamily="34" charset="0"/>
                <a:cs typeface="Helvetica" panose="020B0604020202020204" pitchFamily="34" charset="0"/>
              </a:rPr>
              <a:t>This may be their primary residence that they make available to </a:t>
            </a:r>
            <a:r>
              <a:rPr lang="en-GB" sz="1600" dirty="0" err="1">
                <a:latin typeface="Helvetica" panose="020B0604020202020204" pitchFamily="34" charset="0"/>
                <a:cs typeface="Helvetica" panose="020B0604020202020204" pitchFamily="34" charset="0"/>
              </a:rPr>
              <a:t>Airbnb</a:t>
            </a:r>
            <a:r>
              <a:rPr lang="en-GB" sz="1600" dirty="0">
                <a:latin typeface="Helvetica" panose="020B0604020202020204" pitchFamily="34" charset="0"/>
                <a:cs typeface="Helvetica" panose="020B0604020202020204" pitchFamily="34" charset="0"/>
              </a:rPr>
              <a:t> guests when they themselves go on holiday, or it may be a second home in a city .</a:t>
            </a:r>
            <a:br>
              <a:rPr lang="en-GB" sz="1600" dirty="0">
                <a:latin typeface="Helvetica" panose="020B0604020202020204" pitchFamily="34" charset="0"/>
                <a:cs typeface="Helvetica" panose="020B0604020202020204" pitchFamily="34" charset="0"/>
              </a:rPr>
            </a:br>
            <a:endParaRPr lang="en-IN" altLang="en-US" sz="1600" dirty="0">
              <a:latin typeface="Helvetica" panose="020B0604020202020204" pitchFamily="34" charset="0"/>
              <a:cs typeface="Helvetica" panose="020B0604020202020204" pitchFamily="34" charset="0"/>
              <a:sym typeface="+mn-ea"/>
            </a:endParaRPr>
          </a:p>
          <a:p>
            <a:pPr marL="285750" indent="-285750">
              <a:buFont typeface="Arial" panose="020B0604020202020204" pitchFamily="34" charset="0"/>
              <a:buChar char="•"/>
            </a:pPr>
            <a:r>
              <a:rPr lang="en-GB" sz="1600" dirty="0">
                <a:latin typeface="Helvetica" panose="020B0604020202020204" pitchFamily="34" charset="0"/>
                <a:cs typeface="Helvetica" panose="020B0604020202020204" pitchFamily="34" charset="0"/>
              </a:rPr>
              <a:t>A large proportion of hosts on </a:t>
            </a:r>
            <a:r>
              <a:rPr lang="en-GB" sz="1600" dirty="0" err="1">
                <a:latin typeface="Helvetica" panose="020B0604020202020204" pitchFamily="34" charset="0"/>
                <a:cs typeface="Helvetica" panose="020B0604020202020204" pitchFamily="34" charset="0"/>
              </a:rPr>
              <a:t>Airbnb</a:t>
            </a:r>
            <a:r>
              <a:rPr lang="en-GB" sz="1600" dirty="0">
                <a:latin typeface="Helvetica" panose="020B0604020202020204" pitchFamily="34" charset="0"/>
                <a:cs typeface="Helvetica" panose="020B0604020202020204" pitchFamily="34" charset="0"/>
              </a:rPr>
              <a:t> share their home by listing a private bedroom in their primary residence. This allows hosts the flexibility to maximise space in their home, benefiting from the additional income, and social interaction, without having to commit to a full-time tenant.</a:t>
            </a:r>
          </a:p>
          <a:p>
            <a:pPr marL="285750" indent="-285750">
              <a:buFont typeface="Arial" panose="020B0604020202020204" pitchFamily="34" charset="0"/>
              <a:buChar char="•"/>
            </a:pPr>
            <a:endParaRPr lang="en-GB" sz="16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GB" altLang="en-US" sz="1600" dirty="0">
                <a:latin typeface="Helvetica" panose="020B0604020202020204" pitchFamily="34" charset="0"/>
                <a:cs typeface="Helvetica" panose="020B0604020202020204" pitchFamily="34" charset="0"/>
                <a:sym typeface="+mn-ea"/>
              </a:rPr>
              <a:t>What makes predicting the rental price most challenging is that </a:t>
            </a:r>
            <a:r>
              <a:rPr lang="en-GB" altLang="en-US" sz="1600" dirty="0" err="1">
                <a:latin typeface="Helvetica" panose="020B0604020202020204" pitchFamily="34" charset="0"/>
                <a:cs typeface="Helvetica" panose="020B0604020202020204" pitchFamily="34" charset="0"/>
                <a:sym typeface="+mn-ea"/>
              </a:rPr>
              <a:t>Airbnb</a:t>
            </a:r>
            <a:r>
              <a:rPr lang="en-GB" altLang="en-US" sz="1600" dirty="0">
                <a:latin typeface="Helvetica" panose="020B0604020202020204" pitchFamily="34" charset="0"/>
                <a:cs typeface="Helvetica" panose="020B0604020202020204" pitchFamily="34" charset="0"/>
                <a:sym typeface="+mn-ea"/>
              </a:rPr>
              <a:t> gives the host complete flexibility to choose their rental price. So a 5 bedroom house can range anywhere between 25$ to 2000$+</a:t>
            </a:r>
          </a:p>
          <a:p>
            <a:endParaRPr lang="en-GB" altLang="en-US" sz="1600" dirty="0">
              <a:latin typeface="Helvetica" panose="020B0604020202020204" pitchFamily="34" charset="0"/>
              <a:cs typeface="Helvetica" panose="020B0604020202020204" pitchFamily="34" charset="0"/>
              <a:sym typeface="+mn-ea"/>
            </a:endParaRPr>
          </a:p>
          <a:p>
            <a:pPr marL="285750" indent="-285750">
              <a:buFont typeface="Arial" panose="020B0604020202020204" pitchFamily="34" charset="0"/>
              <a:buChar char="•"/>
            </a:pPr>
            <a:r>
              <a:rPr lang="en-GB" altLang="en-US" sz="1600" dirty="0">
                <a:latin typeface="Helvetica" panose="020B0604020202020204" pitchFamily="34" charset="0"/>
                <a:cs typeface="Helvetica" panose="020B0604020202020204" pitchFamily="34" charset="0"/>
                <a:sym typeface="+mn-ea"/>
              </a:rPr>
              <a:t>We chose this Dataset over any Kaggle dataset because we wanted to analyse a real world </a:t>
            </a:r>
            <a:r>
              <a:rPr lang="en-GB" altLang="en-US" sz="1600" dirty="0" err="1">
                <a:latin typeface="Helvetica" panose="020B0604020202020204" pitchFamily="34" charset="0"/>
                <a:cs typeface="Helvetica" panose="020B0604020202020204" pitchFamily="34" charset="0"/>
                <a:sym typeface="+mn-ea"/>
              </a:rPr>
              <a:t>usecase</a:t>
            </a:r>
            <a:r>
              <a:rPr lang="en-GB" altLang="en-US" sz="1600" dirty="0">
                <a:latin typeface="Helvetica" panose="020B0604020202020204" pitchFamily="34" charset="0"/>
                <a:cs typeface="Helvetica" panose="020B0604020202020204" pitchFamily="34" charset="0"/>
                <a:sym typeface="+mn-ea"/>
              </a:rPr>
              <a:t> instead of just creating a model on pre-cleaned data.</a:t>
            </a:r>
            <a:endParaRPr lang="en-IN" altLang="en-US" sz="1600" dirty="0">
              <a:latin typeface="Helvetica" panose="020B0604020202020204" pitchFamily="34" charset="0"/>
              <a:cs typeface="Helvetica" panose="020B0604020202020204" pitchFamily="34" charset="0"/>
              <a:sym typeface="+mn-ea"/>
            </a:endParaRPr>
          </a:p>
          <a:p>
            <a:pPr marL="285750" indent="-285750">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9230" y="549950"/>
            <a:ext cx="7900252"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3600" b="1" dirty="0" smtClean="0">
                <a:latin typeface="Helvetica" panose="020B0604020202020204" pitchFamily="34" charset="0"/>
                <a:cs typeface="Helvetica" panose="020B0604020202020204" pitchFamily="34" charset="0"/>
              </a:rPr>
              <a:t>Honour Code &amp; Team Contribution</a:t>
            </a:r>
            <a:endParaRPr lang="en-IN" altLang="en-US" sz="3600" b="1" dirty="0">
              <a:latin typeface="Helvetica" panose="020B0604020202020204" pitchFamily="34" charset="0"/>
              <a:cs typeface="Helvetica" panose="020B0604020202020204" pitchFamily="34" charset="0"/>
            </a:endParaRPr>
          </a:p>
        </p:txBody>
      </p:sp>
      <p:sp>
        <p:nvSpPr>
          <p:cNvPr id="4" name="Text Box 1"/>
          <p:cNvSpPr txBox="1"/>
          <p:nvPr/>
        </p:nvSpPr>
        <p:spPr>
          <a:xfrm>
            <a:off x="509231" y="1875830"/>
            <a:ext cx="10043844" cy="338554"/>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smtClean="0">
                <a:latin typeface="Helvetica" panose="020B0604020202020204" pitchFamily="34" charset="0"/>
                <a:cs typeface="Helvetica" panose="020B0604020202020204" pitchFamily="34" charset="0"/>
                <a:sym typeface="+mn-ea"/>
              </a:rPr>
              <a:t>We hereby declare that solution developed by us is entirely our work and not plagiarized by any means.</a:t>
            </a:r>
          </a:p>
        </p:txBody>
      </p:sp>
      <p:sp>
        <p:nvSpPr>
          <p:cNvPr id="5" name="Text Box 1"/>
          <p:cNvSpPr txBox="1"/>
          <p:nvPr/>
        </p:nvSpPr>
        <p:spPr>
          <a:xfrm>
            <a:off x="509231" y="3842040"/>
            <a:ext cx="10043844" cy="1323439"/>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err="1" smtClean="0">
                <a:latin typeface="Helvetica" panose="020B0604020202020204" pitchFamily="34" charset="0"/>
                <a:cs typeface="Helvetica" panose="020B0604020202020204" pitchFamily="34" charset="0"/>
                <a:sym typeface="+mn-ea"/>
              </a:rPr>
              <a:t>Vrushank</a:t>
            </a:r>
            <a:r>
              <a:rPr lang="en-IN" altLang="en-US" sz="1600" dirty="0" smtClean="0">
                <a:latin typeface="Helvetica" panose="020B0604020202020204" pitchFamily="34" charset="0"/>
                <a:cs typeface="Helvetica" panose="020B0604020202020204" pitchFamily="34" charset="0"/>
                <a:sym typeface="+mn-ea"/>
              </a:rPr>
              <a:t> Gude-30%</a:t>
            </a:r>
          </a:p>
          <a:p>
            <a:pPr marL="285750" indent="-285750">
              <a:buFont typeface="Arial" panose="020B0604020202020204" pitchFamily="34" charset="0"/>
              <a:buChar char="•"/>
            </a:pPr>
            <a:r>
              <a:rPr lang="en-IN" altLang="en-US" sz="1600" dirty="0" err="1" smtClean="0">
                <a:latin typeface="Helvetica" panose="020B0604020202020204" pitchFamily="34" charset="0"/>
                <a:cs typeface="Helvetica" panose="020B0604020202020204" pitchFamily="34" charset="0"/>
                <a:sym typeface="+mn-ea"/>
              </a:rPr>
              <a:t>Shehzada</a:t>
            </a:r>
            <a:r>
              <a:rPr lang="en-IN" altLang="en-US" sz="1600" dirty="0" smtClean="0">
                <a:latin typeface="Helvetica" panose="020B0604020202020204" pitchFamily="34" charset="0"/>
                <a:cs typeface="Helvetica" panose="020B0604020202020204" pitchFamily="34" charset="0"/>
                <a:sym typeface="+mn-ea"/>
              </a:rPr>
              <a:t> Alam-20%</a:t>
            </a:r>
          </a:p>
          <a:p>
            <a:pPr marL="285750" indent="-285750">
              <a:buFont typeface="Arial" panose="020B0604020202020204" pitchFamily="34" charset="0"/>
              <a:buChar char="•"/>
            </a:pPr>
            <a:r>
              <a:rPr lang="en-IN" altLang="en-US" sz="1600" dirty="0" err="1" smtClean="0">
                <a:latin typeface="Helvetica" panose="020B0604020202020204" pitchFamily="34" charset="0"/>
                <a:cs typeface="Helvetica" panose="020B0604020202020204" pitchFamily="34" charset="0"/>
                <a:sym typeface="+mn-ea"/>
              </a:rPr>
              <a:t>Sagar</a:t>
            </a:r>
            <a:r>
              <a:rPr lang="en-IN" altLang="en-US" sz="1600" dirty="0" smtClean="0">
                <a:latin typeface="Helvetica" panose="020B0604020202020204" pitchFamily="34" charset="0"/>
                <a:cs typeface="Helvetica" panose="020B0604020202020204" pitchFamily="34" charset="0"/>
                <a:sym typeface="+mn-ea"/>
              </a:rPr>
              <a:t> Bhutada-15%</a:t>
            </a:r>
          </a:p>
          <a:p>
            <a:pPr marL="285750" indent="-285750">
              <a:buFont typeface="Arial" panose="020B0604020202020204" pitchFamily="34" charset="0"/>
              <a:buChar char="•"/>
            </a:pPr>
            <a:r>
              <a:rPr lang="en-IN" altLang="en-US" sz="1600" dirty="0" smtClean="0">
                <a:latin typeface="Helvetica" panose="020B0604020202020204" pitchFamily="34" charset="0"/>
                <a:cs typeface="Helvetica" panose="020B0604020202020204" pitchFamily="34" charset="0"/>
                <a:sym typeface="+mn-ea"/>
              </a:rPr>
              <a:t>Sameer Pophali-20%</a:t>
            </a:r>
          </a:p>
          <a:p>
            <a:pPr marL="285750" indent="-285750">
              <a:buFont typeface="Arial" panose="020B0604020202020204" pitchFamily="34" charset="0"/>
              <a:buChar char="•"/>
            </a:pPr>
            <a:r>
              <a:rPr lang="en-IN" altLang="en-US" sz="1600" dirty="0" err="1" smtClean="0">
                <a:latin typeface="Helvetica" panose="020B0604020202020204" pitchFamily="34" charset="0"/>
                <a:cs typeface="Helvetica" panose="020B0604020202020204" pitchFamily="34" charset="0"/>
                <a:sym typeface="+mn-ea"/>
              </a:rPr>
              <a:t>Shreyas</a:t>
            </a:r>
            <a:r>
              <a:rPr lang="en-IN" altLang="en-US" sz="1600" dirty="0" smtClean="0">
                <a:latin typeface="Helvetica" panose="020B0604020202020204" pitchFamily="34" charset="0"/>
                <a:cs typeface="Helvetica" panose="020B0604020202020204" pitchFamily="34" charset="0"/>
                <a:sym typeface="+mn-ea"/>
              </a:rPr>
              <a:t> Wankhede</a:t>
            </a:r>
            <a:r>
              <a:rPr lang="en-IN" altLang="en-US" sz="1600" dirty="0" smtClean="0">
                <a:latin typeface="Helvetica" panose="020B0604020202020204" pitchFamily="34" charset="0"/>
                <a:cs typeface="Helvetica" panose="020B0604020202020204" pitchFamily="34" charset="0"/>
                <a:sym typeface="+mn-ea"/>
              </a:rPr>
              <a:t>-15%</a:t>
            </a:r>
            <a:endParaRPr lang="en-IN" altLang="en-US" sz="1600" dirty="0" smtClean="0">
              <a:latin typeface="Helvetica" panose="020B0604020202020204" pitchFamily="34" charset="0"/>
              <a:cs typeface="Helvetica" panose="020B0604020202020204" pitchFamily="34" charset="0"/>
              <a:sym typeface="+mn-ea"/>
            </a:endParaRPr>
          </a:p>
        </p:txBody>
      </p:sp>
    </p:spTree>
    <p:extLst>
      <p:ext uri="{BB962C8B-B14F-4D97-AF65-F5344CB8AC3E}">
        <p14:creationId xmlns:p14="http://schemas.microsoft.com/office/powerpoint/2010/main" val="2693698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64C8E-C9E7-4B37-A3DF-F926FC4591E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C18E5F2E-378E-43A3-A79D-14EBD6A20E77}"/>
              </a:ext>
            </a:extLst>
          </p:cNvPr>
          <p:cNvSpPr>
            <a:spLocks noGrp="1"/>
          </p:cNvSpPr>
          <p:nvPr>
            <p:ph idx="1"/>
          </p:nvPr>
        </p:nvSpPr>
        <p:spPr>
          <a:xfrm>
            <a:off x="4678045" y="3048952"/>
            <a:ext cx="2835910" cy="903288"/>
          </a:xfrm>
        </p:spPr>
        <p:txBody>
          <a:bodyPr>
            <a:normAutofit/>
          </a:bodyPr>
          <a:lstStyle/>
          <a:p>
            <a:pPr marL="0" indent="0">
              <a:buNone/>
            </a:pPr>
            <a:r>
              <a:rPr lang="en-US" sz="4000" b="1" dirty="0">
                <a:latin typeface="Helvetica" panose="020B0604020202020204" pitchFamily="34" charset="0"/>
                <a:cs typeface="Helvetica" panose="020B0604020202020204" pitchFamily="34" charset="0"/>
              </a:rPr>
              <a:t>Thank You</a:t>
            </a:r>
          </a:p>
        </p:txBody>
      </p:sp>
    </p:spTree>
    <p:extLst>
      <p:ext uri="{BB962C8B-B14F-4D97-AF65-F5344CB8AC3E}">
        <p14:creationId xmlns:p14="http://schemas.microsoft.com/office/powerpoint/2010/main" val="3827497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638" y="697771"/>
            <a:ext cx="10515600" cy="789420"/>
          </a:xfrm>
        </p:spPr>
        <p:txBody>
          <a:bodyPr>
            <a:normAutofit/>
          </a:bodyPr>
          <a:lstStyle/>
          <a:p>
            <a:r>
              <a:rPr lang="en-US" sz="3600" b="1" dirty="0">
                <a:latin typeface="Helvetica" panose="020B0604020202020204" pitchFamily="34" charset="0"/>
                <a:cs typeface="Helvetica" panose="020B0604020202020204" pitchFamily="34" charset="0"/>
              </a:rPr>
              <a:t>Problem </a:t>
            </a:r>
            <a:r>
              <a:rPr lang="en-US" sz="3600" b="1" dirty="0" smtClean="0">
                <a:latin typeface="Helvetica" panose="020B0604020202020204" pitchFamily="34" charset="0"/>
                <a:cs typeface="Helvetica" panose="020B0604020202020204" pitchFamily="34" charset="0"/>
              </a:rPr>
              <a:t>Statement</a:t>
            </a:r>
            <a:endParaRPr lang="en-US" sz="3600" b="1"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29638" y="1718865"/>
            <a:ext cx="10515600" cy="3420269"/>
          </a:xfrm>
          <a:noFill/>
        </p:spPr>
        <p:txBody>
          <a:bodyPr>
            <a:normAutofit/>
          </a:bodyPr>
          <a:lstStyle/>
          <a:p>
            <a:r>
              <a:rPr lang="en-US" sz="1600" dirty="0" err="1">
                <a:latin typeface="Helvetica" panose="020B0604020202020204" pitchFamily="34" charset="0"/>
                <a:cs typeface="Helvetica" panose="020B0604020202020204" pitchFamily="34" charset="0"/>
              </a:rPr>
              <a:t>Airbnb</a:t>
            </a:r>
            <a:r>
              <a:rPr lang="en-US" sz="1600" dirty="0">
                <a:latin typeface="Helvetica" panose="020B0604020202020204" pitchFamily="34" charset="0"/>
                <a:cs typeface="Helvetica" panose="020B0604020202020204" pitchFamily="34" charset="0"/>
              </a:rPr>
              <a:t> is </a:t>
            </a:r>
            <a:r>
              <a:rPr lang="en-US" sz="1600" dirty="0" smtClean="0">
                <a:latin typeface="Helvetica" panose="020B0604020202020204" pitchFamily="34" charset="0"/>
                <a:cs typeface="Helvetica" panose="020B0604020202020204" pitchFamily="34" charset="0"/>
              </a:rPr>
              <a:t>an </a:t>
            </a:r>
            <a:r>
              <a:rPr lang="en-US" sz="1600" dirty="0">
                <a:latin typeface="Helvetica" panose="020B0604020202020204" pitchFamily="34" charset="0"/>
                <a:cs typeface="Helvetica" panose="020B0604020202020204" pitchFamily="34" charset="0"/>
              </a:rPr>
              <a:t>online marketplace which allows users to post </a:t>
            </a:r>
            <a:r>
              <a:rPr lang="en-US" sz="1600" dirty="0" err="1">
                <a:latin typeface="Helvetica" panose="020B0604020202020204" pitchFamily="34" charset="0"/>
                <a:cs typeface="Helvetica" panose="020B0604020202020204" pitchFamily="34" charset="0"/>
              </a:rPr>
              <a:t>lisings</a:t>
            </a:r>
            <a:r>
              <a:rPr lang="en-US" sz="1600" dirty="0">
                <a:latin typeface="Helvetica" panose="020B0604020202020204" pitchFamily="34" charset="0"/>
                <a:cs typeface="Helvetica" panose="020B0604020202020204" pitchFamily="34" charset="0"/>
              </a:rPr>
              <a:t> on their website and it earns commissions from every booking</a:t>
            </a:r>
          </a:p>
          <a:p>
            <a:r>
              <a:rPr lang="en-US" sz="1600" dirty="0">
                <a:latin typeface="Helvetica" panose="020B0604020202020204" pitchFamily="34" charset="0"/>
                <a:cs typeface="Helvetica" panose="020B0604020202020204" pitchFamily="34" charset="0"/>
              </a:rPr>
              <a:t>At present when someone wants to list an </a:t>
            </a:r>
            <a:r>
              <a:rPr lang="en-US" sz="1600" dirty="0" err="1">
                <a:latin typeface="Helvetica" panose="020B0604020202020204" pitchFamily="34" charset="0"/>
                <a:cs typeface="Helvetica" panose="020B0604020202020204" pitchFamily="34" charset="0"/>
              </a:rPr>
              <a:t>Airbnb</a:t>
            </a:r>
            <a:r>
              <a:rPr lang="en-US" sz="1600" dirty="0">
                <a:latin typeface="Helvetica" panose="020B0604020202020204" pitchFamily="34" charset="0"/>
                <a:cs typeface="Helvetica" panose="020B0604020202020204" pitchFamily="34" charset="0"/>
              </a:rPr>
              <a:t> rental, they have to manually analyze similar properties near their location and decide the price themselves</a:t>
            </a:r>
          </a:p>
          <a:p>
            <a:r>
              <a:rPr lang="en-US" sz="1600" dirty="0">
                <a:latin typeface="Helvetica" panose="020B0604020202020204" pitchFamily="34" charset="0"/>
                <a:cs typeface="Helvetica" panose="020B0604020202020204" pitchFamily="34" charset="0"/>
              </a:rPr>
              <a:t>Idea of our project is to form a model to estimate what the correct price of their rental should be given the features of their property.</a:t>
            </a:r>
          </a:p>
          <a:p>
            <a:r>
              <a:rPr lang="en-US" sz="1600" dirty="0" smtClean="0">
                <a:latin typeface="Helvetica" panose="020B0604020202020204" pitchFamily="34" charset="0"/>
                <a:cs typeface="Helvetica" panose="020B0604020202020204" pitchFamily="34" charset="0"/>
              </a:rPr>
              <a:t>Dataset</a:t>
            </a:r>
            <a:r>
              <a:rPr lang="en-US" sz="1600" dirty="0">
                <a:latin typeface="Helvetica" panose="020B0604020202020204" pitchFamily="34" charset="0"/>
                <a:cs typeface="Helvetica" panose="020B0604020202020204" pitchFamily="34" charset="0"/>
              </a:rPr>
              <a:t>: 77000+ records and has 97 columns.</a:t>
            </a:r>
          </a:p>
          <a:p>
            <a:pPr marL="0" indent="0" algn="ctr">
              <a:buNone/>
            </a:pPr>
            <a:endParaRPr lang="en-US" sz="1600" dirty="0">
              <a:latin typeface="Helvetica" panose="020B0604020202020204" pitchFamily="34" charset="0"/>
              <a:cs typeface="Helvetica" panose="020B0604020202020204" pitchFamily="34" charset="0"/>
            </a:endParaRPr>
          </a:p>
          <a:p>
            <a:pPr marL="0" indent="0" algn="ctr">
              <a:buNone/>
            </a:pPr>
            <a:r>
              <a:rPr lang="en-US" sz="1600" i="1" dirty="0">
                <a:latin typeface="Helvetica" panose="020B0604020202020204" pitchFamily="34" charset="0"/>
                <a:cs typeface="Helvetica" panose="020B0604020202020204" pitchFamily="34" charset="0"/>
              </a:rPr>
              <a:t>Dataset source: http://insideairbnb.com/get-the-data.html</a:t>
            </a:r>
          </a:p>
          <a:p>
            <a:endParaRPr lang="en-US" sz="1600" dirty="0">
              <a:latin typeface="Helvetica" panose="020B0604020202020204" pitchFamily="34" charset="0"/>
              <a:cs typeface="Helvetica" panose="020B0604020202020204" pitchFamily="34" charset="0"/>
            </a:endParaRPr>
          </a:p>
          <a:p>
            <a:pPr marL="0" indent="0">
              <a:buNone/>
            </a:pPr>
            <a:endParaRPr lang="en-US" sz="1600" dirty="0">
              <a:latin typeface="Helvetica" panose="020B0604020202020204" pitchFamily="34" charset="0"/>
              <a:cs typeface="Helvetica" panose="020B0604020202020204" pitchFamily="34" charset="0"/>
            </a:endParaRPr>
          </a:p>
          <a:p>
            <a:endParaRPr lang="en-US" sz="1600" dirty="0">
              <a:latin typeface="Helvetica" panose="020B0604020202020204" pitchFamily="34" charset="0"/>
              <a:cs typeface="Helvetica" panose="020B0604020202020204" pitchFamily="34" charset="0"/>
            </a:endParaRPr>
          </a:p>
          <a:p>
            <a:pPr marL="0" indent="0">
              <a:buNone/>
            </a:pPr>
            <a:endParaRPr lang="en-US" sz="16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101"/>
          <p:cNvPicPr>
            <a:picLocks noGrp="1" noChangeAspect="1"/>
          </p:cNvPicPr>
          <p:nvPr>
            <p:ph idx="1"/>
          </p:nvPr>
        </p:nvPicPr>
        <p:blipFill>
          <a:blip r:embed="rId2"/>
          <a:stretch>
            <a:fillRect/>
          </a:stretch>
        </p:blipFill>
        <p:spPr>
          <a:xfrm>
            <a:off x="66703" y="939800"/>
            <a:ext cx="8125951" cy="5897880"/>
          </a:xfrm>
          <a:prstGeom prst="rect">
            <a:avLst/>
          </a:prstGeom>
        </p:spPr>
      </p:pic>
      <p:sp>
        <p:nvSpPr>
          <p:cNvPr id="6" name="Title 5"/>
          <p:cNvSpPr>
            <a:spLocks noGrp="1"/>
          </p:cNvSpPr>
          <p:nvPr>
            <p:ph type="title"/>
          </p:nvPr>
        </p:nvSpPr>
        <p:spPr>
          <a:xfrm>
            <a:off x="264160" y="20320"/>
            <a:ext cx="11663680" cy="939800"/>
          </a:xfrm>
        </p:spPr>
        <p:txBody>
          <a:bodyPr>
            <a:normAutofit/>
          </a:bodyPr>
          <a:lstStyle/>
          <a:p>
            <a:pPr algn="ctr"/>
            <a:r>
              <a:rPr lang="en-US" altLang="en-US" sz="3600" b="1" dirty="0">
                <a:latin typeface="Helvetica" panose="020B0604020202020204" pitchFamily="34" charset="0"/>
                <a:cs typeface="Helvetica" panose="020B0604020202020204" pitchFamily="34" charset="0"/>
              </a:rPr>
              <a:t>Data Analysis &amp; Visualization.</a:t>
            </a:r>
            <a:endParaRPr lang="en-IN" altLang="en-US" sz="3600" b="1" dirty="0">
              <a:latin typeface="Helvetica" panose="020B0604020202020204" pitchFamily="34" charset="0"/>
              <a:cs typeface="Helvetica" panose="020B0604020202020204" pitchFamily="34" charset="0"/>
            </a:endParaRPr>
          </a:p>
        </p:txBody>
      </p:sp>
      <p:sp>
        <p:nvSpPr>
          <p:cNvPr id="2" name="TextBox 1"/>
          <p:cNvSpPr txBox="1"/>
          <p:nvPr/>
        </p:nvSpPr>
        <p:spPr>
          <a:xfrm>
            <a:off x="8192654" y="1438647"/>
            <a:ext cx="3370724" cy="1569660"/>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After visualization of correlation between different features, 'beds' column is having strong correlation with  accommodation. </a:t>
            </a: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'beds' column is removed.</a:t>
            </a:r>
          </a:p>
        </p:txBody>
      </p:sp>
      <p:sp>
        <p:nvSpPr>
          <p:cNvPr id="3" name="TextBox 2"/>
          <p:cNvSpPr txBox="1"/>
          <p:nvPr/>
        </p:nvSpPr>
        <p:spPr>
          <a:xfrm>
            <a:off x="8334782" y="965443"/>
            <a:ext cx="2881745" cy="338554"/>
          </a:xfrm>
          <a:prstGeom prst="rect">
            <a:avLst/>
          </a:prstGeom>
          <a:noFill/>
        </p:spPr>
        <p:txBody>
          <a:bodyPr wrap="square" rtlCol="0">
            <a:spAutoFit/>
          </a:bodyPr>
          <a:lstStyle/>
          <a:p>
            <a:r>
              <a:rPr lang="en-US" sz="1600" b="1" dirty="0">
                <a:latin typeface="Helvetica" panose="020B0604020202020204" pitchFamily="34" charset="0"/>
                <a:cs typeface="Helvetica" panose="020B0604020202020204" pitchFamily="34" charset="0"/>
              </a:rPr>
              <a:t>Correlation Matrix: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414962"/>
            <a:ext cx="10515600" cy="441960"/>
          </a:xfrm>
        </p:spPr>
        <p:txBody>
          <a:bodyPr>
            <a:noAutofit/>
          </a:bodyPr>
          <a:lstStyle/>
          <a:p>
            <a:pPr algn="ctr"/>
            <a:r>
              <a:rPr lang="en-IN" altLang="en-US" sz="3600" b="1" dirty="0">
                <a:latin typeface="Helvetica" panose="020B0604020202020204" pitchFamily="34" charset="0"/>
                <a:cs typeface="Helvetica" panose="020B0604020202020204" pitchFamily="34" charset="0"/>
              </a:rPr>
              <a:t>London-borough vs price</a:t>
            </a:r>
          </a:p>
        </p:txBody>
      </p:sp>
      <p:sp>
        <p:nvSpPr>
          <p:cNvPr id="5" name="Text Box 4"/>
          <p:cNvSpPr txBox="1"/>
          <p:nvPr/>
        </p:nvSpPr>
        <p:spPr>
          <a:xfrm>
            <a:off x="8228330" y="1279853"/>
            <a:ext cx="3388995" cy="3539430"/>
          </a:xfrm>
          <a:prstGeom prst="rect">
            <a:avLst/>
          </a:prstGeom>
          <a:noFill/>
        </p:spPr>
        <p:txBody>
          <a:bodyPr wrap="square" rtlCol="0">
            <a:spAutoFit/>
          </a:bodyPr>
          <a:lstStyle/>
          <a:p>
            <a:pPr marL="285750" indent="-285750" algn="l">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This plot shows relationship of </a:t>
            </a:r>
            <a:r>
              <a:rPr lang="en-IN" altLang="en-US" sz="1600" dirty="0" err="1">
                <a:latin typeface="Helvetica" panose="020B0604020202020204" pitchFamily="34" charset="0"/>
                <a:cs typeface="Helvetica" panose="020B0604020202020204" pitchFamily="34" charset="0"/>
                <a:sym typeface="+mn-ea"/>
              </a:rPr>
              <a:t>london_borough</a:t>
            </a:r>
            <a:r>
              <a:rPr lang="en-IN" altLang="en-US" sz="1600" dirty="0">
                <a:latin typeface="Helvetica" panose="020B0604020202020204" pitchFamily="34" charset="0"/>
                <a:cs typeface="Helvetica" panose="020B0604020202020204" pitchFamily="34" charset="0"/>
                <a:sym typeface="+mn-ea"/>
              </a:rPr>
              <a:t> and price in data using barplot().</a:t>
            </a:r>
          </a:p>
          <a:p>
            <a:pPr marL="285750" indent="-285750" algn="l">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sym typeface="+mn-ea"/>
            </a:endParaRPr>
          </a:p>
          <a:p>
            <a:pPr marL="285750" indent="-285750" algn="l">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From this plot Westminister, Kensington and Chelsea, City of London has higher prices where the black lines are the error bars that shows uncertainty in values which is highest for Enfield.</a:t>
            </a:r>
          </a:p>
          <a:p>
            <a:pPr marL="285750" indent="-285750" algn="l">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sym typeface="+mn-ea"/>
            </a:endParaRPr>
          </a:p>
          <a:p>
            <a:pPr marL="285750" indent="-285750" algn="l">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sym typeface="+mn-ea"/>
            </a:endParaRPr>
          </a:p>
          <a:p>
            <a:pPr algn="l"/>
            <a:endParaRPr lang="en-IN" altLang="en-US" sz="1600" dirty="0">
              <a:latin typeface="Helvetica" panose="020B0604020202020204" pitchFamily="34" charset="0"/>
              <a:cs typeface="Helvetica" panose="020B0604020202020204" pitchFamily="34" charset="0"/>
            </a:endParaRPr>
          </a:p>
          <a:p>
            <a:pPr algn="just"/>
            <a:endParaRPr lang="en-IN" altLang="en-US" sz="1600" dirty="0">
              <a:latin typeface="Helvetica" panose="020B0604020202020204" pitchFamily="34" charset="0"/>
              <a:cs typeface="Helvetica" panose="020B0604020202020204" pitchFamily="34" charset="0"/>
            </a:endParaRPr>
          </a:p>
        </p:txBody>
      </p:sp>
      <p:pic>
        <p:nvPicPr>
          <p:cNvPr id="3" name="Content Placeholder 2"/>
          <p:cNvPicPr>
            <a:picLocks noGrp="1" noChangeAspect="1"/>
          </p:cNvPicPr>
          <p:nvPr>
            <p:ph idx="1"/>
          </p:nvPr>
        </p:nvPicPr>
        <p:blipFill>
          <a:blip r:embed="rId2"/>
          <a:stretch>
            <a:fillRect/>
          </a:stretch>
        </p:blipFill>
        <p:spPr>
          <a:xfrm>
            <a:off x="680720" y="1279853"/>
            <a:ext cx="7547610" cy="494220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282893"/>
            <a:ext cx="10515600" cy="1325563"/>
          </a:xfrm>
        </p:spPr>
        <p:txBody>
          <a:bodyPr>
            <a:noAutofit/>
          </a:bodyPr>
          <a:lstStyle/>
          <a:p>
            <a:pPr algn="ctr"/>
            <a:r>
              <a:rPr lang="en-IN" altLang="en-US" sz="3600" b="1" dirty="0">
                <a:latin typeface="Helvetica" panose="020B0604020202020204" pitchFamily="34" charset="0"/>
                <a:cs typeface="Helvetica" panose="020B0604020202020204" pitchFamily="34" charset="0"/>
              </a:rPr>
              <a:t> Property-types vs price.</a:t>
            </a:r>
          </a:p>
        </p:txBody>
      </p:sp>
      <p:sp>
        <p:nvSpPr>
          <p:cNvPr id="5" name="Text Box 4"/>
          <p:cNvSpPr txBox="1"/>
          <p:nvPr/>
        </p:nvSpPr>
        <p:spPr>
          <a:xfrm>
            <a:off x="8228330" y="1608773"/>
            <a:ext cx="3388995" cy="3539430"/>
          </a:xfrm>
          <a:prstGeom prst="rect">
            <a:avLst/>
          </a:prstGeom>
          <a:noFill/>
        </p:spPr>
        <p:txBody>
          <a:bodyPr wrap="square" rtlCol="0">
            <a:spAutoFit/>
          </a:bodyPr>
          <a:lstStyle/>
          <a:p>
            <a:pPr marL="285750" indent="-285750" algn="l">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This plot shows relationship of property_type and price in data using barplot().</a:t>
            </a:r>
          </a:p>
          <a:p>
            <a:pPr marL="285750" indent="-285750" algn="l">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sym typeface="+mn-ea"/>
            </a:endParaRPr>
          </a:p>
          <a:p>
            <a:pPr marL="285750" indent="-285750" algn="l">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From this plot, we can see that there are some property types which are present in very few listings. So such categories were clubbed together into ‘Other’.</a:t>
            </a:r>
          </a:p>
          <a:p>
            <a:pPr marL="285750" indent="-285750" algn="l">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sym typeface="+mn-ea"/>
            </a:endParaRPr>
          </a:p>
          <a:p>
            <a:pPr marL="285750" indent="-285750" algn="l">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sym typeface="+mn-ea"/>
            </a:endParaRPr>
          </a:p>
          <a:p>
            <a:pPr algn="l"/>
            <a:endParaRPr lang="en-IN" altLang="en-US" sz="1600" dirty="0">
              <a:latin typeface="Helvetica" panose="020B0604020202020204" pitchFamily="34" charset="0"/>
              <a:cs typeface="Helvetica" panose="020B0604020202020204" pitchFamily="34" charset="0"/>
            </a:endParaRPr>
          </a:p>
          <a:p>
            <a:pPr algn="just"/>
            <a:endParaRPr lang="en-IN" altLang="en-US" sz="1600" dirty="0">
              <a:latin typeface="Helvetica" panose="020B0604020202020204" pitchFamily="34" charset="0"/>
              <a:cs typeface="Helvetica" panose="020B0604020202020204" pitchFamily="34" charset="0"/>
            </a:endParaRPr>
          </a:p>
        </p:txBody>
      </p:sp>
      <p:pic>
        <p:nvPicPr>
          <p:cNvPr id="3" name="Content Placeholder 2"/>
          <p:cNvPicPr>
            <a:picLocks noGrp="1" noChangeAspect="1"/>
          </p:cNvPicPr>
          <p:nvPr>
            <p:ph sz="half" idx="2"/>
          </p:nvPr>
        </p:nvPicPr>
        <p:blipFill>
          <a:blip r:embed="rId2"/>
          <a:stretch>
            <a:fillRect/>
          </a:stretch>
        </p:blipFill>
        <p:spPr>
          <a:xfrm>
            <a:off x="283556" y="1480820"/>
            <a:ext cx="7810500" cy="5039360"/>
          </a:xfrm>
          <a:prstGeom prst="rect">
            <a:avLst/>
          </a:prstGeom>
        </p:spPr>
      </p:pic>
      <p:sp>
        <p:nvSpPr>
          <p:cNvPr id="2" name="Content Placeholder 1">
            <a:extLst>
              <a:ext uri="{FF2B5EF4-FFF2-40B4-BE49-F238E27FC236}">
                <a16:creationId xmlns="" xmlns:a16="http://schemas.microsoft.com/office/drawing/2014/main" id="{614CEBF2-57E9-4882-9E0E-CABA1DAD2C9F}"/>
              </a:ext>
            </a:extLst>
          </p:cNvPr>
          <p:cNvSpPr>
            <a:spLocks noGrp="1"/>
          </p:cNvSpPr>
          <p:nvPr>
            <p:ph sz="half" idx="1"/>
          </p:nvPr>
        </p:nvSpPr>
        <p:spPr/>
        <p:txBody>
          <a:bodyPr/>
          <a:lstStyle/>
          <a:p>
            <a:endParaRPr lang="en-US"/>
          </a:p>
        </p:txBody>
      </p:sp>
      <p:pic>
        <p:nvPicPr>
          <p:cNvPr id="7" name="Content Placeholder 8">
            <a:extLst>
              <a:ext uri="{FF2B5EF4-FFF2-40B4-BE49-F238E27FC236}">
                <a16:creationId xmlns="" xmlns:a16="http://schemas.microsoft.com/office/drawing/2014/main" id="{15D70BD3-31C4-4055-9976-19C17B8B9A3F}"/>
              </a:ext>
            </a:extLst>
          </p:cNvPr>
          <p:cNvPicPr>
            <a:picLocks noChangeAspect="1"/>
          </p:cNvPicPr>
          <p:nvPr/>
        </p:nvPicPr>
        <p:blipFill>
          <a:blip r:embed="rId3"/>
          <a:stretch>
            <a:fillRect/>
          </a:stretch>
        </p:blipFill>
        <p:spPr>
          <a:xfrm>
            <a:off x="283555" y="1608773"/>
            <a:ext cx="7810499" cy="491109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0"/>
            <a:ext cx="10515600" cy="1325563"/>
          </a:xfrm>
        </p:spPr>
        <p:txBody>
          <a:bodyPr>
            <a:noAutofit/>
          </a:bodyPr>
          <a:lstStyle/>
          <a:p>
            <a:pPr algn="ctr"/>
            <a:r>
              <a:rPr lang="en-IN" altLang="en-US" sz="3600" b="1" dirty="0">
                <a:latin typeface="Helvetica" panose="020B0604020202020204" pitchFamily="34" charset="0"/>
                <a:cs typeface="Helvetica" panose="020B0604020202020204" pitchFamily="34" charset="0"/>
              </a:rPr>
              <a:t> Bedrooms vs price</a:t>
            </a:r>
          </a:p>
        </p:txBody>
      </p:sp>
      <p:sp>
        <p:nvSpPr>
          <p:cNvPr id="2" name="Text Box 1"/>
          <p:cNvSpPr txBox="1"/>
          <p:nvPr/>
        </p:nvSpPr>
        <p:spPr>
          <a:xfrm>
            <a:off x="8068164" y="1335538"/>
            <a:ext cx="3881120" cy="3293209"/>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This visualization shows how spread out the </a:t>
            </a:r>
            <a:r>
              <a:rPr lang="en-IN" altLang="en-US" sz="1600" dirty="0">
                <a:latin typeface="Helvetica" panose="020B0604020202020204" pitchFamily="34" charset="0"/>
                <a:cs typeface="Helvetica" panose="020B0604020202020204" pitchFamily="34" charset="0"/>
                <a:sym typeface="+mn-ea"/>
              </a:rPr>
              <a:t>bedrooms and price in data are.</a:t>
            </a:r>
          </a:p>
          <a:p>
            <a:pPr marL="285750" indent="-285750">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sym typeface="+mn-ea"/>
            </a:endParaRP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sym typeface="+mn-ea"/>
              </a:rPr>
              <a:t>We can see from the plot that the lower bound price of each bedrooms are overlapping.</a:t>
            </a:r>
          </a:p>
          <a:p>
            <a:pPr marL="285750" indent="-285750">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sym typeface="+mn-ea"/>
            </a:endParaRP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This shows that the users are free to post any price for their listings without any moderation from </a:t>
            </a:r>
            <a:r>
              <a:rPr lang="en-IN" altLang="en-US" sz="1600" dirty="0" err="1">
                <a:latin typeface="Helvetica" panose="020B0604020202020204" pitchFamily="34" charset="0"/>
                <a:cs typeface="Helvetica" panose="020B0604020202020204" pitchFamily="34" charset="0"/>
              </a:rPr>
              <a:t>Airbnb</a:t>
            </a:r>
            <a:r>
              <a:rPr lang="en-IN" altLang="en-US" sz="1600" dirty="0">
                <a:latin typeface="Helvetica" panose="020B0604020202020204" pitchFamily="34" charset="0"/>
                <a:cs typeface="Helvetica" panose="020B0604020202020204" pitchFamily="34" charset="0"/>
              </a:rPr>
              <a:t> which makes our task more challenging</a:t>
            </a:r>
          </a:p>
          <a:p>
            <a:pPr marL="285750" indent="-285750">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p:txBody>
      </p:sp>
      <p:pic>
        <p:nvPicPr>
          <p:cNvPr id="6" name="Content Placeholder 5"/>
          <p:cNvPicPr>
            <a:picLocks noGrp="1" noChangeAspect="1"/>
          </p:cNvPicPr>
          <p:nvPr>
            <p:ph sz="half" idx="2"/>
          </p:nvPr>
        </p:nvPicPr>
        <p:blipFill>
          <a:blip r:embed="rId2"/>
          <a:stretch>
            <a:fillRect/>
          </a:stretch>
        </p:blipFill>
        <p:spPr>
          <a:xfrm>
            <a:off x="694055" y="1330960"/>
            <a:ext cx="7144385" cy="51765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638" y="697771"/>
            <a:ext cx="10515600" cy="789420"/>
          </a:xfrm>
        </p:spPr>
        <p:txBody>
          <a:bodyPr>
            <a:normAutofit/>
          </a:bodyPr>
          <a:lstStyle/>
          <a:p>
            <a:r>
              <a:rPr lang="en-US" sz="3600" b="1" dirty="0" smtClean="0">
                <a:latin typeface="Helvetica" panose="020B0604020202020204" pitchFamily="34" charset="0"/>
                <a:cs typeface="Helvetica" panose="020B0604020202020204" pitchFamily="34" charset="0"/>
              </a:rPr>
              <a:t>Proposed Solution</a:t>
            </a:r>
            <a:endParaRPr lang="en-US" sz="3600" b="1"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2"/>
          <a:stretch>
            <a:fillRect/>
          </a:stretch>
        </p:blipFill>
        <p:spPr>
          <a:xfrm>
            <a:off x="2188564" y="1604961"/>
            <a:ext cx="6910466" cy="4547609"/>
          </a:xfrm>
          <a:prstGeom prst="rect">
            <a:avLst/>
          </a:prstGeom>
        </p:spPr>
      </p:pic>
    </p:spTree>
    <p:extLst>
      <p:ext uri="{BB962C8B-B14F-4D97-AF65-F5344CB8AC3E}">
        <p14:creationId xmlns:p14="http://schemas.microsoft.com/office/powerpoint/2010/main" val="906496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5782" y="361879"/>
            <a:ext cx="10515600" cy="734002"/>
          </a:xfrm>
        </p:spPr>
        <p:txBody>
          <a:bodyPr>
            <a:normAutofit fontScale="90000"/>
          </a:bodyPr>
          <a:lstStyle/>
          <a:p>
            <a:r>
              <a:rPr lang="en-US" altLang="en-US" sz="3600" b="1" dirty="0" smtClean="0">
                <a:latin typeface="Helvetica" panose="020B0604020202020204" pitchFamily="34" charset="0"/>
                <a:cs typeface="Helvetica" panose="020B0604020202020204" pitchFamily="34" charset="0"/>
              </a:rPr>
              <a:t>Solution Details: Cleaning &amp; </a:t>
            </a:r>
            <a:r>
              <a:rPr lang="en-US" altLang="en-US" sz="3600" b="1" dirty="0" smtClean="0">
                <a:latin typeface="Helvetica" panose="020B0604020202020204" pitchFamily="34" charset="0"/>
                <a:cs typeface="Helvetica" panose="020B0604020202020204" pitchFamily="34" charset="0"/>
              </a:rPr>
              <a:t>Preprocessing </a:t>
            </a:r>
            <a:r>
              <a:rPr lang="en-US" altLang="en-US" sz="3600" b="1" dirty="0">
                <a:latin typeface="Helvetica" panose="020B0604020202020204" pitchFamily="34" charset="0"/>
                <a:cs typeface="Helvetica" panose="020B0604020202020204" pitchFamily="34" charset="0"/>
              </a:rPr>
              <a:t>Phase</a:t>
            </a:r>
            <a:endParaRPr lang="en-IN" altLang="en-US" sz="3600" b="1" dirty="0">
              <a:latin typeface="Helvetica" panose="020B0604020202020204" pitchFamily="34" charset="0"/>
              <a:cs typeface="Helvetica" panose="020B0604020202020204" pitchFamily="34" charset="0"/>
            </a:endParaRPr>
          </a:p>
        </p:txBody>
      </p:sp>
      <p:sp>
        <p:nvSpPr>
          <p:cNvPr id="5" name="Text Box 4"/>
          <p:cNvSpPr txBox="1"/>
          <p:nvPr/>
        </p:nvSpPr>
        <p:spPr>
          <a:xfrm>
            <a:off x="655782" y="1256147"/>
            <a:ext cx="11175999" cy="5016758"/>
          </a:xfrm>
          <a:prstGeom prst="rect">
            <a:avLst/>
          </a:prstGeom>
          <a:noFill/>
        </p:spPr>
        <p:txBody>
          <a:bodyPr wrap="square" rtlCol="0">
            <a:spAutoFit/>
          </a:bodyPr>
          <a:lstStyle/>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Removed the unwanted features from our dataset.</a:t>
            </a:r>
          </a:p>
          <a:p>
            <a:endParaRPr lang="en-IN" altLang="en-US" sz="16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Removed the features which could leak information(Reviews)</a:t>
            </a:r>
          </a:p>
          <a:p>
            <a:pPr marL="285750" indent="-285750">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Performed Exploratory Data Analysis (EDA) in order to remove categorical columns which had unbalanced data</a:t>
            </a:r>
          </a:p>
          <a:p>
            <a:pPr marL="285750" indent="-285750">
              <a:buFont typeface="Arial" panose="020B0604020202020204" pitchFamily="34" charset="0"/>
              <a:buChar char="•"/>
            </a:pPr>
            <a:endParaRPr lang="en-IN" altLang="en-US" sz="16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Performed </a:t>
            </a:r>
            <a:r>
              <a:rPr lang="en-US" sz="1600" dirty="0">
                <a:latin typeface="Helvetica" panose="020B0604020202020204" pitchFamily="34" charset="0"/>
                <a:cs typeface="Helvetica" panose="020B0604020202020204" pitchFamily="34" charset="0"/>
              </a:rPr>
              <a:t>Data Cleaning to</a:t>
            </a:r>
            <a:r>
              <a:rPr lang="en-IN" sz="1600" dirty="0">
                <a:latin typeface="Helvetica" panose="020B0604020202020204" pitchFamily="34" charset="0"/>
                <a:cs typeface="Helvetica" panose="020B0604020202020204" pitchFamily="34" charset="0"/>
              </a:rPr>
              <a:t> standardize the columns and remove noise which</a:t>
            </a:r>
            <a:r>
              <a:rPr lang="en-I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improves the quality of the training data for analytics and </a:t>
            </a:r>
            <a:r>
              <a:rPr lang="en-IN" altLang="en-US" sz="1600" dirty="0">
                <a:latin typeface="Helvetica" panose="020B0604020202020204" pitchFamily="34" charset="0"/>
                <a:cs typeface="Helvetica" panose="020B0604020202020204" pitchFamily="34" charset="0"/>
              </a:rPr>
              <a:t>gives better</a:t>
            </a:r>
            <a:r>
              <a:rPr lang="en-US" sz="1600" dirty="0">
                <a:latin typeface="Helvetica" panose="020B0604020202020204" pitchFamily="34" charset="0"/>
                <a:cs typeface="Helvetica" panose="020B0604020202020204" pitchFamily="34" charset="0"/>
              </a:rPr>
              <a:t> decision-making.</a:t>
            </a:r>
          </a:p>
          <a:p>
            <a:pPr marL="285750" indent="-285750">
              <a:buFont typeface="Arial" panose="020B0604020202020204" pitchFamily="34" charset="0"/>
              <a:buChar char="•"/>
            </a:pPr>
            <a:endParaRPr lang="en-US" sz="16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sz="1600" dirty="0">
                <a:latin typeface="Helvetica" panose="020B0604020202020204" pitchFamily="34" charset="0"/>
                <a:cs typeface="Helvetica" panose="020B0604020202020204" pitchFamily="34" charset="0"/>
              </a:rPr>
              <a:t>Developed a common function which could identify category wise outliers in the feature passed to it and give flexibility to either remove or replace that value with threshold</a:t>
            </a:r>
            <a:endParaRPr lang="en-IN" altLang="en-US" sz="1600" dirty="0">
              <a:latin typeface="Helvetica" panose="020B0604020202020204" pitchFamily="34" charset="0"/>
              <a:cs typeface="Helvetica" panose="020B0604020202020204" pitchFamily="34" charset="0"/>
            </a:endParaRPr>
          </a:p>
          <a:p>
            <a:endParaRPr lang="en-IN" altLang="en-US" sz="16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altLang="en-US" sz="1600" dirty="0">
                <a:latin typeface="Helvetica" panose="020B0604020202020204" pitchFamily="34" charset="0"/>
                <a:cs typeface="Helvetica" panose="020B0604020202020204" pitchFamily="34" charset="0"/>
              </a:rPr>
              <a:t>Handled the misleading information in our data.</a:t>
            </a:r>
          </a:p>
          <a:p>
            <a:pPr lvl="0" indent="0">
              <a:buNone/>
            </a:pPr>
            <a:r>
              <a:rPr lang="en-IN" altLang="en-US" sz="1600" dirty="0">
                <a:latin typeface="Helvetica" panose="020B0604020202020204" pitchFamily="34" charset="0"/>
                <a:cs typeface="Helvetica" panose="020B0604020202020204" pitchFamily="34" charset="0"/>
              </a:rPr>
              <a:t>E.g.: Some listings mentioned the room type as Shared room and the price mentioned was for 1 person but the features of the house specifies how many people in total it can accommodate. </a:t>
            </a:r>
          </a:p>
          <a:p>
            <a:endParaRPr lang="en-US" sz="1600" dirty="0">
              <a:latin typeface="Helvetica" panose="020B0604020202020204" pitchFamily="34" charset="0"/>
              <a:cs typeface="Helvetica" panose="020B0604020202020204" pitchFamily="34" charset="0"/>
            </a:endParaRPr>
          </a:p>
          <a:p>
            <a:endParaRPr lang="en-US" sz="1600" dirty="0">
              <a:latin typeface="Helvetica" panose="020B0604020202020204" pitchFamily="34" charset="0"/>
              <a:cs typeface="Helvetica" panose="020B0604020202020204" pitchFamily="34" charset="0"/>
            </a:endParaRPr>
          </a:p>
          <a:p>
            <a:endParaRPr lang="en-US" sz="1600" dirty="0">
              <a:latin typeface="Helvetica" panose="020B0604020202020204" pitchFamily="34" charset="0"/>
              <a:cs typeface="Helvetica" panose="020B0604020202020204" pitchFamily="34" charset="0"/>
            </a:endParaRPr>
          </a:p>
          <a:p>
            <a:endParaRPr lang="en-IN" altLang="en-US" sz="1600" dirty="0">
              <a:latin typeface="Helvetica" panose="020B0604020202020204" pitchFamily="34" charset="0"/>
              <a:cs typeface="Helvetica" panose="020B0604020202020204" pitchFamily="34" charset="0"/>
            </a:endParaRPr>
          </a:p>
          <a:p>
            <a:endParaRPr lang="en-IN" altLang="en-US" sz="16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989</Words>
  <Application>Microsoft Office PowerPoint</Application>
  <PresentationFormat>Widescreen</PresentationFormat>
  <Paragraphs>173</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Helvetica</vt:lpstr>
      <vt:lpstr>Office Theme</vt:lpstr>
      <vt:lpstr>PowerPoint Presentation</vt:lpstr>
      <vt:lpstr>Agenda</vt:lpstr>
      <vt:lpstr>Problem Statement</vt:lpstr>
      <vt:lpstr>Data Analysis &amp; Visualization.</vt:lpstr>
      <vt:lpstr>London-borough vs price</vt:lpstr>
      <vt:lpstr> Property-types vs price.</vt:lpstr>
      <vt:lpstr> Bedrooms vs price</vt:lpstr>
      <vt:lpstr>Proposed Solution</vt:lpstr>
      <vt:lpstr>Solution Details: Cleaning &amp; Preprocessing Phase</vt:lpstr>
      <vt:lpstr>Feature Selection &amp; Feature Engineering</vt:lpstr>
      <vt:lpstr>Challenges:</vt:lpstr>
      <vt:lpstr>Model Selection and Creation</vt:lpstr>
      <vt:lpstr>PowerPoint Presentation</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Bhutada</dc:creator>
  <cp:lastModifiedBy>anant gude</cp:lastModifiedBy>
  <cp:revision>142</cp:revision>
  <dcterms:created xsi:type="dcterms:W3CDTF">2019-01-18T17:18:00Z</dcterms:created>
  <dcterms:modified xsi:type="dcterms:W3CDTF">2019-01-22T09:55:14Z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