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559675" cy="106918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SOLID_(object-oriented_design)#cite_note-7" TargetMode="External"/><Relationship Id="rId10" Type="http://schemas.openxmlformats.org/officeDocument/2006/relationships/hyperlink" Target="https://en.wikipedia.org/wiki/Interface_segregation_principle" TargetMode="External"/><Relationship Id="rId13" Type="http://schemas.openxmlformats.org/officeDocument/2006/relationships/hyperlink" Target="https://en.wikipedia.org/wiki/Dependency_inversion_principle" TargetMode="External"/><Relationship Id="rId12" Type="http://schemas.openxmlformats.org/officeDocument/2006/relationships/hyperlink" Target="https://en.wikipedia.org/wiki/SOLID_(object-oriented_design)#cite_note-martin-design-principles-8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ingle_responsibility_principle" TargetMode="External"/><Relationship Id="rId3" Type="http://schemas.openxmlformats.org/officeDocument/2006/relationships/hyperlink" Target="https://en.wikipedia.org/wiki/SOLID_(object-oriented_design)#cite_note-4" TargetMode="External"/><Relationship Id="rId4" Type="http://schemas.openxmlformats.org/officeDocument/2006/relationships/hyperlink" Target="https://en.wikipedia.org/wiki/Class_(computer_science)" TargetMode="External"/><Relationship Id="rId9" Type="http://schemas.openxmlformats.org/officeDocument/2006/relationships/hyperlink" Target="https://en.wikipedia.org/wiki/Design_by_contract" TargetMode="External"/><Relationship Id="rId15" Type="http://schemas.openxmlformats.org/officeDocument/2006/relationships/hyperlink" Target="https://en.wikipedia.org/wiki/SOLID_(object-oriented_design)#cite_note-martin-design-principles-8" TargetMode="External"/><Relationship Id="rId14" Type="http://schemas.openxmlformats.org/officeDocument/2006/relationships/hyperlink" Target="https://en.wikipedia.org/wiki/SOLID_(object-oriented_design)#cite_note-9" TargetMode="External"/><Relationship Id="rId5" Type="http://schemas.openxmlformats.org/officeDocument/2006/relationships/hyperlink" Target="https://en.wikipedia.org/wiki/Open/closed_principle" TargetMode="External"/><Relationship Id="rId6" Type="http://schemas.openxmlformats.org/officeDocument/2006/relationships/hyperlink" Target="https://en.wikipedia.org/wiki/SOLID_(object-oriented_design)#cite_note-5" TargetMode="External"/><Relationship Id="rId7" Type="http://schemas.openxmlformats.org/officeDocument/2006/relationships/hyperlink" Target="https://en.wikipedia.org/wiki/Liskov_substitution_principle" TargetMode="External"/><Relationship Id="rId8" Type="http://schemas.openxmlformats.org/officeDocument/2006/relationships/hyperlink" Target="https://en.wikipedia.org/wiki/SOLID_(object-oriented_design)#cite_note-6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Ch. Sw. Arh. Spec. Ing. Inf. Simon Šporer</a:t>
            </a: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Omogučava izradu Enterprise aplikacija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prati SOLID standard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sastoji se od CORE tehnologije i Spring obitelji projekata (plug-in-ovi)</a:t>
            </a: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/>
              <a:t>KISS, ACID, WYSIVYG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2"/>
              </a:rPr>
              <a:t>Single responsibility principle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3"/>
              </a:rPr>
              <a:t>[4]</a:t>
            </a:r>
          </a:p>
          <a:p>
            <a:pPr indent="-69850" lvl="0" marL="2286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a </a:t>
            </a:r>
            <a:r>
              <a:rPr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4"/>
              </a:rPr>
              <a:t>class</a:t>
            </a: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 should have only a single responsibility (i.e. changes to only one part of the software's specification should be able to affect the specification of the class)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5"/>
              </a:rPr>
              <a:t>Open/closed principle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6"/>
              </a:rPr>
              <a:t>[5]</a:t>
            </a:r>
          </a:p>
          <a:p>
            <a:pPr indent="-69850" lvl="0" marL="2286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“software entities … should be open for extension, but closed for modification.”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7"/>
              </a:rPr>
              <a:t>Liskov substitution principle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8"/>
              </a:rPr>
              <a:t>[6]</a:t>
            </a:r>
          </a:p>
          <a:p>
            <a:pPr indent="-69850" lvl="0" marL="2286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“objects in a program should be replaceable with instances of their subtypes without altering the correctness of that program.” See also </a:t>
            </a:r>
            <a:r>
              <a:rPr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9"/>
              </a:rPr>
              <a:t>design by contract</a:t>
            </a: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10"/>
              </a:rPr>
              <a:t>Interface segregation principle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11"/>
              </a:rPr>
              <a:t>[7]</a:t>
            </a:r>
          </a:p>
          <a:p>
            <a:pPr indent="-69850" lvl="0" marL="2286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“many client-specific interfaces are better than one general-purpose interface.”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12"/>
              </a:rPr>
              <a:t>[8]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13"/>
              </a:rPr>
              <a:t>Dependency inversion principle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14"/>
              </a:rPr>
              <a:t>[9]</a:t>
            </a:r>
          </a:p>
          <a:p>
            <a:pPr indent="-69850" lvl="0" marL="2286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one should “depend upon abstractions, [not] concretions.”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15"/>
              </a:rPr>
              <a:t>[8]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docs.spring.io/spring/docs/current/spring-framework-reference/overview.html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jcp.org/en/jsr/detail?id=330" TargetMode="External"/><Relationship Id="rId10" Type="http://schemas.openxmlformats.org/officeDocument/2006/relationships/hyperlink" Target="https://jcp.org/en/jsr/detail?id=914" TargetMode="External"/><Relationship Id="rId12" Type="http://schemas.openxmlformats.org/officeDocument/2006/relationships/hyperlink" Target="https://jcp.org/en/jsr/detail?id=250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jcp.org/en/jsr/detail?id=340" TargetMode="External"/><Relationship Id="rId9" Type="http://schemas.openxmlformats.org/officeDocument/2006/relationships/hyperlink" Target="https://jcp.org/en/jsr/detail?id=338" TargetMode="External"/><Relationship Id="rId5" Type="http://schemas.openxmlformats.org/officeDocument/2006/relationships/hyperlink" Target="https://www.jcp.org/en/jsr/detail?id=356" TargetMode="External"/><Relationship Id="rId6" Type="http://schemas.openxmlformats.org/officeDocument/2006/relationships/hyperlink" Target="https://www.jcp.org/en/jsr/detail?id=236" TargetMode="External"/><Relationship Id="rId7" Type="http://schemas.openxmlformats.org/officeDocument/2006/relationships/hyperlink" Target="https://jcp.org/en/jsr/detail?id=367" TargetMode="External"/><Relationship Id="rId8" Type="http://schemas.openxmlformats.org/officeDocument/2006/relationships/hyperlink" Target="https://jcp.org/en/jsr/detail?id=30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4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package com.example.myproject;</a:t>
            </a:r>
            <a:br>
              <a:rPr lang="en-US" sz="1800"/>
            </a:br>
            <a:br>
              <a:rPr lang="en-US" sz="1800"/>
            </a:br>
            <a:r>
              <a:rPr lang="en-US" sz="1800"/>
              <a:t>import org.springframework.boot.SpringApplication;</a:t>
            </a:r>
            <a:br>
              <a:rPr lang="en-US" sz="1800"/>
            </a:br>
            <a:r>
              <a:rPr lang="en-US" sz="1800"/>
              <a:t>import org.springframework.boot.autoconfigure.SpringBootApplication;</a:t>
            </a:r>
            <a:br>
              <a:rPr lang="en-US" sz="1800"/>
            </a:br>
            <a:br>
              <a:rPr lang="en-US" sz="1800"/>
            </a:br>
            <a:r>
              <a:rPr lang="en-US" sz="1800"/>
              <a:t>@SpringBootApplication // isto kao @Configuration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                                        // @EnableAutoConfiguration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                                        // @ComponentScan</a:t>
            </a:r>
            <a:br>
              <a:rPr lang="en-US" sz="1800"/>
            </a:br>
            <a:r>
              <a:rPr lang="en-US" sz="1800"/>
              <a:t>public class Application {</a:t>
            </a:r>
            <a:br>
              <a:rPr lang="en-US" sz="1800"/>
            </a:br>
            <a:br>
              <a:rPr lang="en-US" sz="1800"/>
            </a:br>
            <a:r>
              <a:rPr lang="en-US" sz="1800"/>
              <a:t>    public static void main(String[] args) {</a:t>
            </a:r>
            <a:br>
              <a:rPr lang="en-US" sz="1800"/>
            </a:br>
            <a:r>
              <a:rPr lang="en-US" sz="1800"/>
              <a:t>        SpringApplication.run(Application.class, args);</a:t>
            </a:r>
            <a:br>
              <a:rPr lang="en-US" sz="1800"/>
            </a:br>
            <a:r>
              <a:rPr lang="en-US" sz="1800"/>
              <a:t>    }</a:t>
            </a:r>
            <a:br>
              <a:rPr lang="en-US" sz="1800"/>
            </a:br>
            <a:br>
              <a:rPr lang="en-US" sz="1800"/>
            </a:br>
            <a:r>
              <a:rPr lang="en-US" sz="1800"/>
              <a:t>}</a:t>
            </a:r>
          </a:p>
        </p:txBody>
      </p:sp>
      <p:sp>
        <p:nvSpPr>
          <p:cNvPr id="163" name="Shape 163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spring-boot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Arhitektura</a:t>
            </a:r>
          </a:p>
        </p:txBody>
      </p:sp>
      <p:sp>
        <p:nvSpPr>
          <p:cNvPr id="170" name="Shape 170"/>
          <p:cNvSpPr/>
          <p:nvPr/>
        </p:nvSpPr>
        <p:spPr>
          <a:xfrm>
            <a:off x="872850" y="1407525"/>
            <a:ext cx="7398300" cy="1193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-US"/>
              <a:t>WEB</a:t>
            </a:r>
          </a:p>
        </p:txBody>
      </p:sp>
      <p:sp>
        <p:nvSpPr>
          <p:cNvPr id="171" name="Shape 171"/>
          <p:cNvSpPr/>
          <p:nvPr/>
        </p:nvSpPr>
        <p:spPr>
          <a:xfrm>
            <a:off x="3313850" y="1567525"/>
            <a:ext cx="4620000" cy="74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Controller, servlet… itd</a:t>
            </a:r>
          </a:p>
        </p:txBody>
      </p:sp>
      <p:sp>
        <p:nvSpPr>
          <p:cNvPr id="172" name="Shape 172"/>
          <p:cNvSpPr/>
          <p:nvPr/>
        </p:nvSpPr>
        <p:spPr>
          <a:xfrm>
            <a:off x="872850" y="2600925"/>
            <a:ext cx="48225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/>
              <a:t>Service</a:t>
            </a:r>
          </a:p>
        </p:txBody>
      </p:sp>
      <p:sp>
        <p:nvSpPr>
          <p:cNvPr id="173" name="Shape 173"/>
          <p:cNvSpPr/>
          <p:nvPr/>
        </p:nvSpPr>
        <p:spPr>
          <a:xfrm>
            <a:off x="3313850" y="2822775"/>
            <a:ext cx="2304300" cy="749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Service</a:t>
            </a:r>
          </a:p>
        </p:txBody>
      </p:sp>
      <p:sp>
        <p:nvSpPr>
          <p:cNvPr id="174" name="Shape 174"/>
          <p:cNvSpPr/>
          <p:nvPr/>
        </p:nvSpPr>
        <p:spPr>
          <a:xfrm>
            <a:off x="872850" y="3794325"/>
            <a:ext cx="7398300" cy="1193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/>
              <a:t>Domain</a:t>
            </a:r>
          </a:p>
        </p:txBody>
      </p:sp>
      <p:sp>
        <p:nvSpPr>
          <p:cNvPr id="175" name="Shape 175"/>
          <p:cNvSpPr/>
          <p:nvPr/>
        </p:nvSpPr>
        <p:spPr>
          <a:xfrm>
            <a:off x="3313850" y="4016175"/>
            <a:ext cx="4620000" cy="7497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/>
              <a:t>Repository</a:t>
            </a:r>
          </a:p>
        </p:txBody>
      </p:sp>
      <p:cxnSp>
        <p:nvCxnSpPr>
          <p:cNvPr id="176" name="Shape 176"/>
          <p:cNvCxnSpPr/>
          <p:nvPr/>
        </p:nvCxnSpPr>
        <p:spPr>
          <a:xfrm rot="10800000">
            <a:off x="5353600" y="1120975"/>
            <a:ext cx="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endCxn id="171" idx="0"/>
          </p:cNvCxnSpPr>
          <p:nvPr/>
        </p:nvCxnSpPr>
        <p:spPr>
          <a:xfrm>
            <a:off x="5620250" y="1119025"/>
            <a:ext cx="36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>
            <a:endCxn id="173" idx="0"/>
          </p:cNvCxnSpPr>
          <p:nvPr/>
        </p:nvCxnSpPr>
        <p:spPr>
          <a:xfrm flipH="1">
            <a:off x="4466000" y="2322675"/>
            <a:ext cx="57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 rot="10800000">
            <a:off x="4714100" y="2328800"/>
            <a:ext cx="0" cy="4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/>
          <p:nvPr/>
        </p:nvSpPr>
        <p:spPr>
          <a:xfrm>
            <a:off x="5033850" y="4130975"/>
            <a:ext cx="2668200" cy="500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	DAO impl.</a:t>
            </a:r>
          </a:p>
        </p:txBody>
      </p:sp>
      <p:sp>
        <p:nvSpPr>
          <p:cNvPr id="181" name="Shape 181"/>
          <p:cNvSpPr/>
          <p:nvPr/>
        </p:nvSpPr>
        <p:spPr>
          <a:xfrm>
            <a:off x="5695350" y="2601000"/>
            <a:ext cx="2575800" cy="119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Component</a:t>
            </a:r>
          </a:p>
        </p:txBody>
      </p:sp>
      <p:sp>
        <p:nvSpPr>
          <p:cNvPr id="182" name="Shape 182"/>
          <p:cNvSpPr/>
          <p:nvPr/>
        </p:nvSpPr>
        <p:spPr>
          <a:xfrm>
            <a:off x="6853100" y="2822725"/>
            <a:ext cx="1245900" cy="749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ClientImpl: WS, Email, Worker...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5618225" y="2973275"/>
            <a:ext cx="12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/>
          <p:nvPr/>
        </p:nvCxnSpPr>
        <p:spPr>
          <a:xfrm rot="10800000">
            <a:off x="5618075" y="3436350"/>
            <a:ext cx="12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>
            <a:off x="4466000" y="3572475"/>
            <a:ext cx="57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4714100" y="3568700"/>
            <a:ext cx="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5855250" y="5111575"/>
            <a:ext cx="1025400" cy="7938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DB</a:t>
            </a:r>
          </a:p>
        </p:txBody>
      </p:sp>
      <p:cxnSp>
        <p:nvCxnSpPr>
          <p:cNvPr id="188" name="Shape 188"/>
          <p:cNvCxnSpPr>
            <a:stCxn id="180" idx="2"/>
            <a:endCxn id="187" idx="1"/>
          </p:cNvCxnSpPr>
          <p:nvPr/>
        </p:nvCxnSpPr>
        <p:spPr>
          <a:xfrm>
            <a:off x="6367950" y="4631075"/>
            <a:ext cx="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" name="Shape 189"/>
          <p:cNvSpPr/>
          <p:nvPr/>
        </p:nvSpPr>
        <p:spPr>
          <a:xfrm>
            <a:off x="2178175" y="1751275"/>
            <a:ext cx="926100" cy="28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Struktura</a:t>
            </a:r>
          </a:p>
        </p:txBody>
      </p:sp>
      <p:sp>
        <p:nvSpPr>
          <p:cNvPr id="195" name="Shape 195"/>
          <p:cNvSpPr/>
          <p:nvPr/>
        </p:nvSpPr>
        <p:spPr>
          <a:xfrm>
            <a:off x="603600" y="944525"/>
            <a:ext cx="7776000" cy="57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src/main/java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+- </a:t>
            </a:r>
            <a:r>
              <a:rPr lang="en-US" sz="1800">
                <a:solidFill>
                  <a:schemeClr val="dk1"/>
                </a:solidFill>
              </a:rPr>
              <a:t>hr.fer.</a:t>
            </a:r>
            <a:r>
              <a:rPr lang="en-US" sz="1800"/>
              <a:t>vjezbe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/>
              <a:t>+- mainApp.java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/>
              <a:t>+- web/controller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+- service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+- component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component.java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clientInterface.java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	+- impl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		+- clientImpl.java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+- domain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+- daoInterface.java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+- jpaImpl(ili hibernate ili mybatis)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	+- daoImpl.java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		+- entity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		+- repository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+- model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	+- dto.java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	+- enum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	+- util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2</a:t>
            </a:r>
          </a:p>
        </p:txBody>
      </p:sp>
      <p:sp>
        <p:nvSpPr>
          <p:cNvPr id="201" name="Shape 201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komponentu koja svake dvije sekunde ispisuje “Hello world” u log.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3</a:t>
            </a:r>
          </a:p>
        </p:txBody>
      </p:sp>
      <p:sp>
        <p:nvSpPr>
          <p:cNvPr id="207" name="Shape 207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komponentu koja svaki puta u zasebnom threadu ispisuje log sa generiranim UUID-em 10 puta koristeći pool od 4 threada.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primjer sa pozivom iz JUnit-a koji poziva tu metodu u navedenoj komponenti 8 puta.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4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13" name="Shape 213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03600" y="841325"/>
            <a:ext cx="7776000" cy="5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spring-boot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400" y="2438400"/>
            <a:ext cx="1981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https://docs.spring.io/spring/docs/current/spring-framework-reference/overview.html</a:t>
            </a:r>
          </a:p>
        </p:txBody>
      </p:sp>
      <p:sp>
        <p:nvSpPr>
          <p:cNvPr id="121" name="Shape 121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</a:t>
            </a:r>
            <a:r>
              <a:rPr lang="en-US" sz="3600"/>
              <a:t>pring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Servlet API (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JSR 340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WebSocket API (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JSR 356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Concurrency Utilities (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JSR 236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JSON Binding API (</a:t>
            </a:r>
            <a:r>
              <a:rPr lang="en-US" sz="2400" u="sng">
                <a:solidFill>
                  <a:schemeClr val="hlink"/>
                </a:solidFill>
                <a:hlinkClick r:id="rId7"/>
              </a:rPr>
              <a:t>JSR 367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Bean Validation (</a:t>
            </a:r>
            <a:r>
              <a:rPr lang="en-US" sz="2400" u="sng">
                <a:solidFill>
                  <a:schemeClr val="hlink"/>
                </a:solidFill>
                <a:hlinkClick r:id="rId8"/>
              </a:rPr>
              <a:t>JSR 303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JPA (</a:t>
            </a:r>
            <a:r>
              <a:rPr lang="en-US" sz="2400" u="sng">
                <a:solidFill>
                  <a:schemeClr val="hlink"/>
                </a:solidFill>
                <a:hlinkClick r:id="rId9"/>
              </a:rPr>
              <a:t>JSR 338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JMS (</a:t>
            </a:r>
            <a:r>
              <a:rPr lang="en-US" sz="2400" u="sng">
                <a:solidFill>
                  <a:schemeClr val="hlink"/>
                </a:solidFill>
                <a:hlinkClick r:id="rId10"/>
              </a:rPr>
              <a:t>JSR 914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Dependency Injection (</a:t>
            </a:r>
            <a:r>
              <a:rPr lang="en-US" sz="2400" u="sng">
                <a:solidFill>
                  <a:schemeClr val="hlink"/>
                </a:solidFill>
                <a:hlinkClick r:id="rId11"/>
              </a:rPr>
              <a:t>JSR 330</a:t>
            </a:r>
            <a:r>
              <a:rPr lang="en-US" sz="2400"/>
              <a:t>)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Common Annotations (</a:t>
            </a:r>
            <a:r>
              <a:rPr lang="en-US" sz="2400" u="sng">
                <a:solidFill>
                  <a:schemeClr val="hlink"/>
                </a:solidFill>
                <a:hlinkClick r:id="rId12"/>
              </a:rPr>
              <a:t>JSR 250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</a:t>
            </a:r>
            <a:r>
              <a:rPr lang="en-US" sz="3600"/>
              <a:t>pring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</a:t>
            </a:r>
            <a:r>
              <a:rPr lang="en-US" sz="3600"/>
              <a:t>pring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925" y="1447800"/>
            <a:ext cx="57721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IoC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Beans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Context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Lifecycle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Dependencies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Environment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i18n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Validation, conversion, binding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SpEL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AoP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Null-safety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</a:t>
            </a:r>
            <a:r>
              <a:rPr lang="en-US" sz="3600"/>
              <a:t>pring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1</a:t>
            </a:r>
          </a:p>
        </p:txBody>
      </p:sp>
      <p:sp>
        <p:nvSpPr>
          <p:cNvPr id="145" name="Shape 145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U direktoriju Vjezbe04 na svom branch-u napraviti “Hello-world” spring-boot aplikaciju i pusha-ti na zajenički repozitorij.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&lt;?xml version="1.0" encoding="UTF-8"?&gt;</a:t>
            </a:r>
            <a:br>
              <a:rPr lang="en-US"/>
            </a:br>
            <a:r>
              <a:rPr lang="en-US"/>
              <a:t>&lt;!DOCTYPE beans PUBLIC "-//SPRING//DTD BEAN 2.0//EN"</a:t>
            </a:r>
            <a:br>
              <a:rPr lang="en-US"/>
            </a:br>
            <a:r>
              <a:rPr lang="en-US"/>
              <a:t>    "http://www.springframework.org/dtd/spring-beans-2.0.dtd"&gt;</a:t>
            </a:r>
            <a:br>
              <a:rPr lang="en-US"/>
            </a:br>
            <a:br>
              <a:rPr lang="en-US"/>
            </a:br>
            <a:r>
              <a:rPr lang="en-US"/>
              <a:t>&lt;beans&gt;</a:t>
            </a:r>
            <a:br>
              <a:rPr lang="en-US"/>
            </a:br>
            <a:br>
              <a:rPr lang="en-US"/>
            </a:br>
            <a:r>
              <a:rPr lang="en-US"/>
              <a:t>  &lt;bean id="someBean" class="hr.package.SomeBean"&gt;</a:t>
            </a:r>
            <a:br>
              <a:rPr lang="en-US"/>
            </a:br>
            <a:r>
              <a:rPr lang="en-US"/>
              <a:t>    &lt;property name="isolation"&gt;</a:t>
            </a:r>
            <a:br>
              <a:rPr lang="en-US"/>
            </a:br>
            <a:r>
              <a:rPr lang="en-US"/>
              <a:t>      &lt;bean id="java.sql.Connection.TRANSACTION_SERIALIZABLE"</a:t>
            </a:r>
            <a:br>
              <a:rPr lang="en-US"/>
            </a:br>
            <a:r>
              <a:rPr lang="en-US"/>
              <a:t>      class="org.springframework.beans.factory.config.FieldRetrievingFactoryBean" /&gt;</a:t>
            </a:r>
            <a:br>
              <a:rPr lang="en-US"/>
            </a:br>
            <a:r>
              <a:rPr lang="en-US"/>
              <a:t>    &lt;/property&gt;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&lt;property name=”anotherBean” ref=”anotherBean”/&gt;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&lt;property name="entityManagerFactory" ref="entityManagerFactory" /&gt;</a:t>
            </a:r>
            <a:br>
              <a:rPr lang="en-US"/>
            </a:br>
            <a:r>
              <a:rPr lang="en-US"/>
              <a:t>  &lt;/bean&gt;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&lt;bean id=”anotherBean” class=”hr.package.AnotherBean”&gt;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&lt;jee:jndi-lookup id="dataSource" jndi-name="jdbc/dataSource"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	cache="true" resource-ref="true" lookup-on-startup="false"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	proxy-interface="javax.sql.DataSource" expected-type="javax.sql.DataSource" /&gt;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/>
            </a:br>
            <a:r>
              <a:rPr lang="en-US"/>
              <a:t>&lt;/beans&gt;</a:t>
            </a:r>
          </a:p>
        </p:txBody>
      </p:sp>
      <p:sp>
        <p:nvSpPr>
          <p:cNvPr id="151" name="Shape 151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Spring - XML config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@Configuration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@PropertySource("classpath:/app.properties")</a:t>
            </a:r>
          </a:p>
          <a:p>
            <a:pPr indent="0" lvl="0" marL="0" marR="292100" rtl="0">
              <a:lnSpc>
                <a:spcPct val="115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en-US" sz="1800"/>
              <a:t>@Profile("development")</a:t>
            </a:r>
            <a:br>
              <a:rPr lang="en-US" sz="1800"/>
            </a:br>
            <a:r>
              <a:rPr lang="en-US" sz="1800"/>
              <a:t>public class AppConfig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1800"/>
              <a:t>@Autowired Environment env;</a:t>
            </a:r>
          </a:p>
          <a:p>
            <a:pPr indent="0" lvl="0" marL="0" rtl="0">
              <a:spcBef>
                <a:spcPts val="0"/>
              </a:spcBef>
              <a:buNone/>
            </a:pPr>
            <a:br>
              <a:rPr lang="en-US" sz="1800"/>
            </a:br>
            <a:r>
              <a:rPr lang="en-US" sz="1800"/>
              <a:t>	@Bean</a:t>
            </a:r>
            <a:br>
              <a:rPr lang="en-US" sz="1800"/>
            </a:br>
            <a:r>
              <a:rPr lang="en-US" sz="1800"/>
              <a:t>	public MyBean myBean() {</a:t>
            </a:r>
            <a:br>
              <a:rPr lang="en-US" sz="1800"/>
            </a:br>
            <a:r>
              <a:rPr lang="en-US" sz="1800"/>
              <a:t>		// instantiate, configure and return bean ...</a:t>
            </a:r>
            <a:br>
              <a:rPr lang="en-US" sz="1800"/>
            </a:br>
            <a:r>
              <a:rPr lang="en-US" sz="1800"/>
              <a:t>	}</a:t>
            </a:r>
            <a:br>
              <a:rPr lang="en-US" sz="1800"/>
            </a:br>
            <a:r>
              <a:rPr lang="en-US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Spring - annotation config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