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559675" cy="106918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Ch. Sw. Arh. Spec. Ing. Inf. Simon Šporer</a:t>
            </a: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Demo apliakcija se nalazi na Thymeleaf tutorial stranici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Demo apliakcija se nalazi na Thymeleaf tutorial stranici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Demo apliakcija se nalazi na Thymeleaf tutorial stranici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thymeleaf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6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6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2" name="Shape 162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Thymeleaf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637" y="1592037"/>
            <a:ext cx="3666725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Thymeleaf</a:t>
            </a:r>
          </a:p>
        </p:txBody>
      </p:sp>
      <p:sp>
        <p:nvSpPr>
          <p:cNvPr id="120" name="Shape 120"/>
          <p:cNvSpPr/>
          <p:nvPr/>
        </p:nvSpPr>
        <p:spPr>
          <a:xfrm>
            <a:off x="603600" y="2116950"/>
            <a:ext cx="77760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http://www.thymeleaf.org/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Moderni server-side Java template engine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Radi u HTML-u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MVC struktura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integracija sa spring boot-om po konvencijama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Thymeleaf - struktura</a:t>
            </a:r>
          </a:p>
        </p:txBody>
      </p:sp>
      <p:sp>
        <p:nvSpPr>
          <p:cNvPr id="126" name="Shape 126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&lt;table&gt;</a:t>
            </a:r>
            <a:br>
              <a:rPr lang="en-US" sz="1800"/>
            </a:br>
            <a:r>
              <a:rPr lang="en-US" sz="1800"/>
              <a:t>  &lt;thead&gt;</a:t>
            </a:r>
            <a:br>
              <a:rPr lang="en-US" sz="1800"/>
            </a:br>
            <a:r>
              <a:rPr lang="en-US" sz="1800"/>
              <a:t>    &lt;tr&gt;</a:t>
            </a:r>
            <a:br>
              <a:rPr lang="en-US" sz="1800"/>
            </a:br>
            <a:r>
              <a:rPr lang="en-US" sz="1800"/>
              <a:t>      &lt;th th:text="#{msgs.headers.name}"&gt;Name&lt;/th&gt;</a:t>
            </a:r>
            <a:br>
              <a:rPr lang="en-US" sz="1800"/>
            </a:br>
            <a:r>
              <a:rPr lang="en-US" sz="1800"/>
              <a:t>      &lt;th th:text="#{msgs.headers.price}"&gt;Price&lt;/th&gt;</a:t>
            </a:r>
            <a:br>
              <a:rPr lang="en-US" sz="1800"/>
            </a:br>
            <a:r>
              <a:rPr lang="en-US" sz="1800"/>
              <a:t>    &lt;/tr&gt;</a:t>
            </a:r>
            <a:br>
              <a:rPr lang="en-US" sz="1800"/>
            </a:br>
            <a:r>
              <a:rPr lang="en-US" sz="1800"/>
              <a:t>  &lt;/thead&gt;</a:t>
            </a:r>
            <a:br>
              <a:rPr lang="en-US" sz="1800"/>
            </a:br>
            <a:r>
              <a:rPr lang="en-US" sz="1800"/>
              <a:t>  &lt;tbody&gt;</a:t>
            </a:r>
            <a:br>
              <a:rPr lang="en-US" sz="1800"/>
            </a:br>
            <a:r>
              <a:rPr lang="en-US" sz="1800"/>
              <a:t>    &lt;tr th:each="prod: ${allProducts}"&gt;</a:t>
            </a:r>
            <a:br>
              <a:rPr lang="en-US" sz="1800"/>
            </a:br>
            <a:r>
              <a:rPr lang="en-US" sz="1800"/>
              <a:t>      &lt;td th:text="${prod.name}"&gt;Oranges&lt;/td&gt;</a:t>
            </a:r>
            <a:br>
              <a:rPr lang="en-US" sz="1800"/>
            </a:br>
            <a:r>
              <a:rPr lang="en-US" sz="1800"/>
              <a:t>      &lt;td th:text="${#numbers.formatDecimal(prod.price, 1, 2)}"&gt;0.99&lt;/td&gt;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&lt;td </a:t>
            </a:r>
            <a:r>
              <a:rPr lang="en-US" sz="1800">
                <a:solidFill>
                  <a:schemeClr val="dk1"/>
                </a:solidFill>
              </a:rPr>
              <a:t>th:if="${#fields.hasErrors('prod')}" </a:t>
            </a:r>
            <a:r>
              <a:rPr lang="en-US" sz="1800"/>
              <a:t>th:errors="*{prod}"&gt;&lt;/td&gt;</a:t>
            </a:r>
            <a:br>
              <a:rPr lang="en-US" sz="1800"/>
            </a:br>
            <a:r>
              <a:rPr lang="en-US" sz="1800"/>
              <a:t>    &lt;/tr&gt;</a:t>
            </a:r>
            <a:br>
              <a:rPr lang="en-US" sz="1800"/>
            </a:br>
            <a:r>
              <a:rPr lang="en-US" sz="1800"/>
              <a:t>  &lt;/tbody&gt;</a:t>
            </a:r>
            <a:br>
              <a:rPr lang="en-US" sz="1800"/>
            </a:br>
            <a:r>
              <a:rPr lang="en-US" sz="1800"/>
              <a:t>&lt;/table&gt;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Thymeleaf - struktura</a:t>
            </a:r>
          </a:p>
        </p:txBody>
      </p:sp>
      <p:sp>
        <p:nvSpPr>
          <p:cNvPr id="132" name="Shape 132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Variable Expressions: ${...}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Selection Variable Expressions: *{...}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Message Expressions: #{...}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Link URL Expressions: @{...}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Fragment Expressions: ~{...}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Logging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private static final Logger log = LoggerFactory.getLogger(Class.class);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log.debug("Tekst {}, {}", var1, var2);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trace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debug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info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warn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error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fatal(severe)*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Exception handling</a:t>
            </a:r>
          </a:p>
        </p:txBody>
      </p:sp>
      <p:sp>
        <p:nvSpPr>
          <p:cNvPr id="144" name="Shape 144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Svrha: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Dostavljaju poruke 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kontroliraju tok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Uloga: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Upozorenja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Greške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Fatalne greške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Plus/minus: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Sijeku kod, manji footprint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1800"/>
              <a:t>Usporavaju sustav, nisu transparentni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Dokumentacija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50" name="Shape 150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Javadoc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Opisivati samo klase i metode sa nejasnim/nepotpunim nazivima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Deskriptivni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Opisivati dijelove koda koji nisu odmah očiti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Opisivati poslovna pravila - razlog pojedine implementacije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Ostavljati linkove na taskove iz backloga</a:t>
            </a:r>
          </a:p>
          <a:p>
            <a:pPr indent="-3429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Globalni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Developerska dokumentacija: DDL, README.MD …</a:t>
            </a:r>
          </a:p>
          <a:p>
            <a:pPr indent="-342900" lvl="1" marL="914400" marR="0" rtl="0">
              <a:lnSpc>
                <a:spcPct val="150000"/>
              </a:lnSpc>
              <a:spcBef>
                <a:spcPts val="0"/>
              </a:spcBef>
              <a:buSzPts val="1800"/>
              <a:buChar char="○"/>
            </a:pPr>
            <a:r>
              <a:rPr lang="en-US" sz="1800"/>
              <a:t>Javna dokumentacija: Arhitektura, User manual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Zadatak 1</a:t>
            </a:r>
          </a:p>
        </p:txBody>
      </p:sp>
      <p:sp>
        <p:nvSpPr>
          <p:cNvPr id="156" name="Shape 156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Implementirati opciju povrata knjige.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