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7559675" cy="10691800"/>
  <p:embeddedFontLst>
    <p:embeddedFont>
      <p:font typeface="Quattrocento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QuattrocentoSans-italic.fntdata"/><Relationship Id="rId10" Type="http://schemas.openxmlformats.org/officeDocument/2006/relationships/slide" Target="slides/slide5.xml"/><Relationship Id="rId32" Type="http://schemas.openxmlformats.org/officeDocument/2006/relationships/font" Target="fonts/Quattrocento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Quattrocento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Ch. Sw. Arh. Spec. Ing. Inf. Simon Šporer</a:t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Prednost nad vodopadnim razvojem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Promjena sa poznate izrade u kaos i entropiju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Razvijati razvoj zajedno sa proizvodom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Razlika mentaliteta</a:t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Ch. Sw. Arh. Spec. Ing. Inf. Simon Šporer</a:t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Shape 53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457200" y="273600"/>
            <a:ext cx="8229300" cy="53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452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/>
          <p:nvPr/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Shape 102"/>
          <p:cNvSpPr/>
          <p:nvPr/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609480"/>
            <a:ext cx="777168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://agilemanifesto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719650" y="688350"/>
            <a:ext cx="7992000" cy="4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</a:t>
            </a:r>
            <a:r>
              <a:rPr b="1" lang="en-US" sz="4400"/>
              <a:t>Platforma Java i potporne tehnologije otvorenog koda u poslovnom okruženju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en-US" sz="4400"/>
              <a:t>vježba 9</a:t>
            </a:r>
            <a:endParaRPr b="1" sz="44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5023440" y="3919680"/>
            <a:ext cx="35817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 201</a:t>
            </a:r>
            <a:r>
              <a:rPr lang="en-US" sz="2800"/>
              <a:t>7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-US" sz="2800"/>
              <a:t>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Simon Šporer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Serengeti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250500" y="1074650"/>
            <a:ext cx="8643000" cy="54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Odgovoran za proizvod</a:t>
            </a:r>
            <a:endParaRPr sz="2400"/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Odgovoran za resurse</a:t>
            </a:r>
            <a:endParaRPr sz="2400"/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Odgovoran je za datume, financije i izvještaje</a:t>
            </a:r>
            <a:endParaRPr sz="2400"/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Odgovoran je za prijenos želja klijenata, ako klijent nije prisutan</a:t>
            </a:r>
            <a:endParaRPr sz="2400"/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Definira i održava “Product Backlog”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Definira prioritete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Osigurava da svaki član tima razumije sve PBI-eve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Brine se da su svi PBI-evi dostupni i vidljivi cijelom timu</a:t>
            </a:r>
            <a:endParaRPr sz="2400"/>
          </a:p>
        </p:txBody>
      </p:sp>
      <p:sp>
        <p:nvSpPr>
          <p:cNvPr id="160" name="Shape 160"/>
          <p:cNvSpPr txBox="1"/>
          <p:nvPr/>
        </p:nvSpPr>
        <p:spPr>
          <a:xfrm>
            <a:off x="1714500" y="409850"/>
            <a:ext cx="5715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Product owner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250500" y="1074650"/>
            <a:ext cx="8643000" cy="54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Sastoji se od svih stručnjaka potrebnih za izradu proizvoda</a:t>
            </a:r>
            <a:endParaRPr sz="2400"/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Kao tim, nemaju vođu</a:t>
            </a:r>
            <a:endParaRPr sz="2400"/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Samoorganizirajući</a:t>
            </a:r>
            <a:endParaRPr sz="2400"/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Članovi tima nemaju titulu ni ulogu</a:t>
            </a:r>
            <a:endParaRPr sz="2400"/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Ne postoji pod-tim unutar tima</a:t>
            </a:r>
            <a:endParaRPr sz="2400"/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Pojedinci mogu biti specijalizirani ali odgovornost pada na tim kao cjelinu</a:t>
            </a:r>
            <a:endParaRPr sz="2400"/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Veličina tima je veći od 3 ali manji od 9</a:t>
            </a:r>
            <a:endParaRPr sz="2400"/>
          </a:p>
        </p:txBody>
      </p:sp>
      <p:sp>
        <p:nvSpPr>
          <p:cNvPr id="166" name="Shape 166"/>
          <p:cNvSpPr txBox="1"/>
          <p:nvPr/>
        </p:nvSpPr>
        <p:spPr>
          <a:xfrm>
            <a:off x="1714500" y="409850"/>
            <a:ext cx="5715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Development team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250500" y="1074650"/>
            <a:ext cx="8643000" cy="56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Odgovoran u provođenju Scruma kako je definiran u uputama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Voditelj-pratioc Scrum tima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Voditelj svih Scrum ceremonija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Pomaže Product Owneru u izvođenju na način: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Pronalazi alate i metodologije održavanja backloga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Pomaže u planiranju i definiranju PBI-a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Brine se da su ciljevi PO-a i tima isti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Pomaže timu na način: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Trenira ih u samoorganizaciji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Uklanja smetnje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Održava ceremonije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Uči članove tima Scrum vrijednostima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Pomaže organizaciji i klijentima na način: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Uči ih vrijednosti Scruma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Planira i pomaže u implementaciji Scruma</a:t>
            </a:r>
            <a:endParaRPr sz="2400"/>
          </a:p>
        </p:txBody>
      </p:sp>
      <p:sp>
        <p:nvSpPr>
          <p:cNvPr id="172" name="Shape 172"/>
          <p:cNvSpPr txBox="1"/>
          <p:nvPr/>
        </p:nvSpPr>
        <p:spPr>
          <a:xfrm>
            <a:off x="1714500" y="409850"/>
            <a:ext cx="5715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Scrum master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250500" y="1074650"/>
            <a:ext cx="8643000" cy="56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/>
              <a:t>Sprint</a:t>
            </a:r>
            <a:endParaRPr sz="2400"/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Sprint planning</a:t>
            </a:r>
            <a:endParaRPr sz="2400"/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Daily Scrum</a:t>
            </a:r>
            <a:endParaRPr sz="2400"/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Sprint review</a:t>
            </a:r>
            <a:endParaRPr sz="2400"/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Sprint retrospective</a:t>
            </a:r>
            <a:endParaRPr sz="2400"/>
          </a:p>
        </p:txBody>
      </p:sp>
      <p:sp>
        <p:nvSpPr>
          <p:cNvPr id="178" name="Shape 178"/>
          <p:cNvSpPr txBox="1"/>
          <p:nvPr/>
        </p:nvSpPr>
        <p:spPr>
          <a:xfrm>
            <a:off x="1714500" y="409850"/>
            <a:ext cx="5715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Scrum eventi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250500" y="1074650"/>
            <a:ext cx="8643000" cy="56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Vremenski period manji od mjesec dana unutar kojega je moguće proizvesti najmanje jednu cijelu jedinicu posla (PBI) definiranu po “Definition of Done”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Sve jedinice posla na kojima se radi unutar sprinta se definiraju u Sprint Backlog-u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Unutar tog perioda, zadaci i definicije unutar Sprint Backlog-a se ne mijenjaju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Vremenski rokovi se ne mijenjaju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Glavni ciljevi i Product Backlog se mogu razjasniti (za idući sprint)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Sprint može poništiti samo Product Owner</a:t>
            </a:r>
            <a:endParaRPr sz="2400"/>
          </a:p>
        </p:txBody>
      </p:sp>
      <p:sp>
        <p:nvSpPr>
          <p:cNvPr id="184" name="Shape 184"/>
          <p:cNvSpPr txBox="1"/>
          <p:nvPr/>
        </p:nvSpPr>
        <p:spPr>
          <a:xfrm>
            <a:off x="1714500" y="409850"/>
            <a:ext cx="5715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Sprint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250500" y="1074650"/>
            <a:ext cx="8643000" cy="56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Sastanak na početku svakog Sprinta u trajanju od 4 - 8 sati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Prisustvuje cijeli tim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Scrum Master vodi ceremoniju i mjeri vrijeme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Product Backlog već treba biti jasan timu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Rješavaju se ova pitanja: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Što se može proizvesti unutar idučeg Sprinta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Kako izvesti sam razvoj da bi se postigao increment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Tim bira PBI-eve i dodaje ih u Sprint Backlog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Tim se obvezuje da će riješiti (DOD) odabrane iteme do kraja sprinta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Definira se cilj Sprinta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1714500" y="409850"/>
            <a:ext cx="5715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Sprint Planning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250500" y="1074650"/>
            <a:ext cx="8643000" cy="56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Sastanak od 15 minuta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Služi samo dev timu, Product Owner nije potreban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Scrum Master vodi ceremoniju i mjeri vrijeme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Održava se stoječki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Članovi tima međusobno odgovaraju na pitanja: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Što sam napravi jučer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Na čemu radim danas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Što me blokira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Detaljna rasprava između članova obavlja se nakon sastanka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Svrha: 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unaprijeđuje komunikaciju unutar tima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eliminira potrebe ostalih sastanaka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trenira brzo odlučivanje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unapređuje nivo znanja članova tima</a:t>
            </a:r>
            <a:endParaRPr sz="2400"/>
          </a:p>
        </p:txBody>
      </p:sp>
      <p:sp>
        <p:nvSpPr>
          <p:cNvPr id="196" name="Shape 196"/>
          <p:cNvSpPr txBox="1"/>
          <p:nvPr/>
        </p:nvSpPr>
        <p:spPr>
          <a:xfrm>
            <a:off x="1714500" y="409850"/>
            <a:ext cx="5715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Daily Scrum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250500" y="1074650"/>
            <a:ext cx="8643000" cy="56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/>
              <a:t>Održava se na kraju Sprinta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Omogučava timu i sudionicima priojekta da kolaboriraju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To je neformalni sastanak, a ne statusni sastanak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Sastanak traje najviše 4 sata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Scrum Master vodi ceremoniju i prati vrijeme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Product Owner objašnjava što je gotovo a što još nije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Razvojni tim raspravlja koje su probleme imali i kako su ih riješili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Razvojni tim demonstrira proizvod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Product Owner odlučuje da li su PBI gotovi i da li je Sprint uspješan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Raspravlja se o Product Backlogu, dodaju se novi PBI po potrebi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Raspravlja se o buđetu i vremenskim ograničenjima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Rezultat je novi Product Backlog spreman za idući Sprint</a:t>
            </a:r>
            <a:endParaRPr sz="2400"/>
          </a:p>
        </p:txBody>
      </p:sp>
      <p:sp>
        <p:nvSpPr>
          <p:cNvPr id="202" name="Shape 202"/>
          <p:cNvSpPr txBox="1"/>
          <p:nvPr/>
        </p:nvSpPr>
        <p:spPr>
          <a:xfrm>
            <a:off x="1714500" y="409850"/>
            <a:ext cx="5715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Sprint Review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/>
        </p:nvSpPr>
        <p:spPr>
          <a:xfrm>
            <a:off x="250500" y="1074650"/>
            <a:ext cx="8643000" cy="56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Prilika Scrum Team-u da se analizira i izradi plan za poboljšanje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Odvija se između Sprint Review-a i Sprint Planninga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Sastanak traje najviše 2-3 sata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Scrum master </a:t>
            </a:r>
            <a:r>
              <a:rPr lang="en-US" sz="2400">
                <a:solidFill>
                  <a:schemeClr val="dk1"/>
                </a:solidFill>
              </a:rPr>
              <a:t>vodi ceremoniju i prati vrijeme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Tim vodi raspravu i odgovara na pitanja: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kako je prošao sprint po pitanju članova, odnosa, procesa i alata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identificira pozitivne stvari i mogučnosti za poboljšanje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kreira plan za implementaciju poboljšanja kako tim odrađuje posao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1714500" y="409850"/>
            <a:ext cx="5715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Sprint retrospective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/>
        </p:nvSpPr>
        <p:spPr>
          <a:xfrm>
            <a:off x="250500" y="1074650"/>
            <a:ext cx="8643000" cy="56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/>
              <a:t>Product Backlog</a:t>
            </a:r>
            <a:endParaRPr sz="2400"/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Sprint Backlog</a:t>
            </a:r>
            <a:endParaRPr sz="2400"/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Increment</a:t>
            </a:r>
            <a:endParaRPr sz="2400"/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Definition of Done</a:t>
            </a:r>
            <a:endParaRPr sz="2400"/>
          </a:p>
        </p:txBody>
      </p:sp>
      <p:sp>
        <p:nvSpPr>
          <p:cNvPr id="214" name="Shape 214"/>
          <p:cNvSpPr txBox="1"/>
          <p:nvPr/>
        </p:nvSpPr>
        <p:spPr>
          <a:xfrm>
            <a:off x="1714500" y="409850"/>
            <a:ext cx="5715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Scrum artifacts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 b="5073" l="4896" r="4425" t="4965"/>
          <a:stretch/>
        </p:blipFill>
        <p:spPr>
          <a:xfrm>
            <a:off x="1994550" y="1338825"/>
            <a:ext cx="5182226" cy="47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1714500" y="409850"/>
            <a:ext cx="5715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AGILE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250500" y="1074650"/>
            <a:ext cx="8643000" cy="55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Lista svih želja potrebnih za izradu gotovog proizvoda, sortirana po važnosti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Lista je dinamična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Sastoji se od jedinica rada (PBI)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PB nikada nije gotov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Sadrži sve feature, zahtjeve, unapređenja, popravaka potrebnih za iduće puštanje u produkciju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Lista se mijenja ovisno o promjenama tržišta ili željama kupca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Postoje razne metode za pračenje napretka poput: burn-down, burn-up, cumulative flow. U Scrumu ne postoji predikcija, već samo analiza gotovog.</a:t>
            </a:r>
            <a:endParaRPr sz="2400"/>
          </a:p>
        </p:txBody>
      </p:sp>
      <p:sp>
        <p:nvSpPr>
          <p:cNvPr id="220" name="Shape 220"/>
          <p:cNvSpPr txBox="1"/>
          <p:nvPr/>
        </p:nvSpPr>
        <p:spPr>
          <a:xfrm>
            <a:off x="1714500" y="409850"/>
            <a:ext cx="5715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Product Backlog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250500" y="1074650"/>
            <a:ext cx="8643000" cy="56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Set PBI-eva odabranih u Sprint Planningu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Sadrži sav rad koji je timu potreban da zadovolji cilj Sprint-a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Detaljan plan rada u obliku koji može biti izmjeren na svakom Daily Scrum sastanku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Svi nadolazeći poslovi dodaju se unutar Sprint Backloga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Samo članovi Development Team-a smiju mijenjati Sprint Backlog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Prikazuje realno trenutno stanje razvoja </a:t>
            </a:r>
            <a:endParaRPr sz="2400"/>
          </a:p>
        </p:txBody>
      </p:sp>
      <p:sp>
        <p:nvSpPr>
          <p:cNvPr id="226" name="Shape 226"/>
          <p:cNvSpPr txBox="1"/>
          <p:nvPr/>
        </p:nvSpPr>
        <p:spPr>
          <a:xfrm>
            <a:off x="1714500" y="409850"/>
            <a:ext cx="5715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Sprint Backlog</a:t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250500" y="1074650"/>
            <a:ext cx="8643000" cy="56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Suma svih PBI-eva završenih unutar Sprint-a i svih prijašnjih Incrementa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Svi dijelovi Incrementa moraju zadovoljavati Definition od Done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Increment je mjerljiv, gotov posao spreman za pregled na kraju Sprinta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Increment je korak bliže cilju vizije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Increment uvijek mora biti u funkcionalnom stanju, neovisno o tome želi li ga Product Owner pustiti u produkciju ili ne </a:t>
            </a:r>
            <a:endParaRPr sz="2400"/>
          </a:p>
        </p:txBody>
      </p:sp>
      <p:sp>
        <p:nvSpPr>
          <p:cNvPr id="232" name="Shape 232"/>
          <p:cNvSpPr txBox="1"/>
          <p:nvPr/>
        </p:nvSpPr>
        <p:spPr>
          <a:xfrm>
            <a:off x="1714500" y="409850"/>
            <a:ext cx="5715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Increment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/>
        </p:nvSpPr>
        <p:spPr>
          <a:xfrm>
            <a:off x="250500" y="1074650"/>
            <a:ext cx="8643000" cy="56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Svi moraju biti svjesni značenja “Done” - Product Owner, Development Team i svi ostali sudionici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Definira se na samom početku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DoD pomaže članovima razvojnog tima da lakše estimiraju posao ako znaju njegov opseg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DoD je Increment a ne konvencija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Kako se tim razvija, očekuje se da se i DoD širi te uključuje dodatne parametre</a:t>
            </a:r>
            <a:endParaRPr sz="2400"/>
          </a:p>
        </p:txBody>
      </p:sp>
      <p:sp>
        <p:nvSpPr>
          <p:cNvPr id="238" name="Shape 238"/>
          <p:cNvSpPr txBox="1"/>
          <p:nvPr/>
        </p:nvSpPr>
        <p:spPr>
          <a:xfrm>
            <a:off x="1714500" y="409850"/>
            <a:ext cx="5715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Definition of Done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250500" y="1074650"/>
            <a:ext cx="8643000" cy="56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Organizirati se u Scrum Team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Dodijeliti uloge Product Ownera i Dvelopment Team-a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Odabrati proizvod po želji koji će PO prezentirati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Definirati Product Backlog za budući razvoj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Odraditi Sprint Planning</a:t>
            </a:r>
            <a:endParaRPr sz="2400"/>
          </a:p>
        </p:txBody>
      </p:sp>
      <p:sp>
        <p:nvSpPr>
          <p:cNvPr id="244" name="Shape 244"/>
          <p:cNvSpPr txBox="1"/>
          <p:nvPr/>
        </p:nvSpPr>
        <p:spPr>
          <a:xfrm>
            <a:off x="1714500" y="409850"/>
            <a:ext cx="5715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Zadatak</a:t>
            </a:r>
            <a:endParaRPr sz="3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719650" y="688350"/>
            <a:ext cx="7992000" cy="4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</a:t>
            </a:r>
            <a:r>
              <a:rPr b="1" lang="en-US" sz="4400"/>
              <a:t>Platforma Java i potporne tehnologije otvorenog koda u poslovnom okruženju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en-US" sz="4400"/>
              <a:t>vježba 9</a:t>
            </a:r>
            <a:endParaRPr b="1" sz="44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5023440" y="3919680"/>
            <a:ext cx="35817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 201</a:t>
            </a:r>
            <a:r>
              <a:rPr lang="en-US" sz="2800"/>
              <a:t>7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-US" sz="2800"/>
              <a:t>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Simon Šporer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Serengeti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1714500" y="409850"/>
            <a:ext cx="5715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AGILE MANIFESTO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4"/>
              </a:rPr>
              <a:t>http://agilemanifesto.org/</a:t>
            </a:r>
            <a:endParaRPr sz="1200"/>
          </a:p>
        </p:txBody>
      </p:sp>
      <p:sp>
        <p:nvSpPr>
          <p:cNvPr id="120" name="Shape 120"/>
          <p:cNvSpPr txBox="1"/>
          <p:nvPr/>
        </p:nvSpPr>
        <p:spPr>
          <a:xfrm>
            <a:off x="250500" y="1693950"/>
            <a:ext cx="8643000" cy="38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Pojedinac i interakcija prije procesa i alata</a:t>
            </a:r>
            <a:endParaRPr sz="3000"/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Funkcionalan software prije razrađene dokumentacije</a:t>
            </a:r>
            <a:endParaRPr sz="3000"/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Suradnja sa klijentom prije ugovora</a:t>
            </a:r>
            <a:endParaRPr sz="3000"/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Reakcija na promjenu prije provođenja plana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1714500" y="409850"/>
            <a:ext cx="5715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AGILE PRINCIPI</a:t>
            </a:r>
            <a:endParaRPr sz="3000"/>
          </a:p>
        </p:txBody>
      </p:sp>
      <p:sp>
        <p:nvSpPr>
          <p:cNvPr id="126" name="Shape 126"/>
          <p:cNvSpPr txBox="1"/>
          <p:nvPr/>
        </p:nvSpPr>
        <p:spPr>
          <a:xfrm>
            <a:off x="250500" y="1074650"/>
            <a:ext cx="8643000" cy="54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Najviši prioritet je zadovoljstvo kupca kroz ranu i konstantnu isporuku softwera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Prihvatiti promjene čak i kasno u razvoju. Agilne procese pokreće klijentova potreba za promjenom, radi njegove konkurentnosti.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Dostavljati funkcionalan software često. Kroz nekoliko tjedana do nekoliko mjeseci, sa preferencom na kraći period.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Menađeri i developeri moraju raditi zajedno svaki dan tokom cijelog projekta.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Graditi projekt oko motiviranih individualaca. Dati im uvjete i potporu i vjerovati im da će napraviti posao.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Najefikasnija metoda prijenosa informacija unutar tima je licem u lice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250500" y="1074650"/>
            <a:ext cx="8643000" cy="54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 startAt="7"/>
            </a:pPr>
            <a:r>
              <a:rPr lang="en-US" sz="2400"/>
              <a:t>Funkcionalan software je primarno mjerilo napretka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 startAt="7"/>
            </a:pPr>
            <a:r>
              <a:rPr lang="en-US" sz="2400"/>
              <a:t>Agilni procesi podržavaju održivi razvoj. Sponzori, developeri i korisnici bi trebali moći neprekidno održavati takav tempo razvoja.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 startAt="7"/>
            </a:pPr>
            <a:r>
              <a:rPr lang="en-US" sz="2400"/>
              <a:t>Neprekidna pažnja tehničkoj izvrsnosti i dobrim dizajnom unaprijeđuje agilnost.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 startAt="7"/>
            </a:pPr>
            <a:r>
              <a:rPr lang="en-US" sz="2400"/>
              <a:t>Jednostavnost - umjetnost maksimiziranja količine rada koju ne treba napraviti - je esencijalna.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 startAt="7"/>
            </a:pPr>
            <a:r>
              <a:rPr lang="en-US" sz="2400"/>
              <a:t>Najbolje arhitekture, zahtjevi i dizajn proizlazi iz samoodrživih timova.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 startAt="7"/>
            </a:pPr>
            <a:r>
              <a:rPr lang="en-US" sz="2400"/>
              <a:t>Tim se redovito analizira i shodno mijenja svoju narav da bi se unaprijeđivao.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1714500" y="409850"/>
            <a:ext cx="5715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AGILE PRINCIPI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250500" y="1074650"/>
            <a:ext cx="8643000" cy="54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Dynamic systems development method (DSDM)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Kanban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Scrum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...</a:t>
            </a:r>
            <a:endParaRPr sz="2400"/>
          </a:p>
        </p:txBody>
      </p:sp>
      <p:sp>
        <p:nvSpPr>
          <p:cNvPr id="138" name="Shape 138"/>
          <p:cNvSpPr txBox="1"/>
          <p:nvPr/>
        </p:nvSpPr>
        <p:spPr>
          <a:xfrm>
            <a:off x="1714500" y="409850"/>
            <a:ext cx="5715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AGILNE METODOLOGIJE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98163"/>
            <a:ext cx="8839198" cy="5661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74738"/>
            <a:ext cx="8839202" cy="5708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50500" y="1074650"/>
            <a:ext cx="8643000" cy="54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Product owner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Development team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Scrum master</a:t>
            </a:r>
            <a:endParaRPr sz="2400"/>
          </a:p>
        </p:txBody>
      </p:sp>
      <p:sp>
        <p:nvSpPr>
          <p:cNvPr id="154" name="Shape 154"/>
          <p:cNvSpPr txBox="1"/>
          <p:nvPr/>
        </p:nvSpPr>
        <p:spPr>
          <a:xfrm>
            <a:off x="1714500" y="409850"/>
            <a:ext cx="5715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SCRUM TEAM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