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7559675" cy="10691800"/>
  <p:embeddedFontLst>
    <p:embeddedFont>
      <p:font typeface="Quattrocento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QuattrocentoSans-regular.fntdata"/><Relationship Id="rId21" Type="http://schemas.openxmlformats.org/officeDocument/2006/relationships/slide" Target="slides/slide16.xml"/><Relationship Id="rId24" Type="http://schemas.openxmlformats.org/officeDocument/2006/relationships/font" Target="fonts/QuattrocentoSans-italic.fntdata"/><Relationship Id="rId23" Type="http://schemas.openxmlformats.org/officeDocument/2006/relationships/font" Target="fonts/Quattrocento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font" Target="fonts/Quattrocento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Ch. Sw. Arh. Spec. Ing. Inf. Simon Šporer</a:t>
            </a:r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Ch. Sw. Arh. Spec. Ing. Inf. Simon Šporer</a:t>
            </a:r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Što je security - nivoi / layers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Što je Spring security - EE rješenje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-US"/>
              <a:t>Autentikacija / autorizacija</a:t>
            </a:r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Shape 52"/>
          <p:cNvSpPr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Shape 53"/>
          <p:cNvSpPr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67424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457200" y="273600"/>
            <a:ext cx="8229300" cy="53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5720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467424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467424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57200" y="368208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60452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57200" y="368208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467424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45720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Shape 101"/>
          <p:cNvSpPr/>
          <p:nvPr/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Shape 102"/>
          <p:cNvSpPr/>
          <p:nvPr/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85800" y="609480"/>
            <a:ext cx="777168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https://docs.spring.io/spring-security/site/docs/5.0.0.RELEASE/reference/htmlsingl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719650" y="688350"/>
            <a:ext cx="7992000" cy="4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</a:t>
            </a:r>
            <a:r>
              <a:rPr b="1" lang="en-US" sz="4400"/>
              <a:t>Platforma Java i potporne tehnologije otvorenog koda u poslovnom okruženju</a:t>
            </a: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1" lang="en-US" sz="4400"/>
              <a:t>vježba 7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08" name="Shape 108"/>
          <p:cNvSpPr/>
          <p:nvPr/>
        </p:nvSpPr>
        <p:spPr>
          <a:xfrm>
            <a:off x="5023440" y="3919680"/>
            <a:ext cx="35817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FER 201</a:t>
            </a:r>
            <a:r>
              <a:rPr lang="en-US" sz="2800"/>
              <a:t>7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/201</a:t>
            </a:r>
            <a:r>
              <a:rPr lang="en-US" sz="2800"/>
              <a:t>8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Simon Šporer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Serengeti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683995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/>
              <a:t>Spring Security - Provjera identiteta</a:t>
            </a:r>
          </a:p>
        </p:txBody>
      </p:sp>
      <p:sp>
        <p:nvSpPr>
          <p:cNvPr id="165" name="Shape 165"/>
          <p:cNvSpPr/>
          <p:nvPr/>
        </p:nvSpPr>
        <p:spPr>
          <a:xfrm>
            <a:off x="603600" y="1283825"/>
            <a:ext cx="7776000" cy="47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auth.jdbcAuthentication()</a:t>
            </a:r>
            <a:b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.dataSource(</a:t>
            </a:r>
            <a:r>
              <a:rPr b="1" lang="en-US" sz="24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dataSource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.passwordEncoder</a:t>
            </a:r>
            <a:b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2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BCryptPasswordEncoder());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683995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/>
              <a:t>Spring Security - Autorizacija</a:t>
            </a:r>
          </a:p>
        </p:txBody>
      </p:sp>
      <p:sp>
        <p:nvSpPr>
          <p:cNvPr id="171" name="Shape 171"/>
          <p:cNvSpPr/>
          <p:nvPr/>
        </p:nvSpPr>
        <p:spPr>
          <a:xfrm>
            <a:off x="603600" y="1283825"/>
            <a:ext cx="7776000" cy="47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http.authorizeRequests().anyRequest().authenticated()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.and().formLogin().and().httpBasic();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Custom: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http.authorizeRequests()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.antMatchers(</a:t>
            </a:r>
            <a:r>
              <a:rPr b="1" lang="en-US" sz="1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"/css/**"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"/index"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).permitAll()</a:t>
            </a:r>
            <a:r>
              <a:rPr lang="en-US" sz="18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.antMatchers(</a:t>
            </a:r>
            <a:r>
              <a:rPr b="1" lang="en-US" sz="1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"/library/**"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3873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.hasAnyRole(</a:t>
            </a:r>
            <a:r>
              <a:rPr b="1" lang="en-US" sz="1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"LIBRARIAN"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"ADMIN"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i="1" lang="en-US" sz="18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.and().formLogin().loginPage(</a:t>
            </a:r>
            <a:r>
              <a:rPr b="1" lang="en-US" sz="1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"/login"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i="1" lang="en-US" sz="18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.failureUrl(</a:t>
            </a:r>
            <a:r>
              <a:rPr b="1" lang="en-US" sz="1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"/login-error"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i="1" lang="en-US" sz="18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683995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/>
              <a:t>Spring Security - Autorizacija</a:t>
            </a:r>
          </a:p>
        </p:txBody>
      </p:sp>
      <p:sp>
        <p:nvSpPr>
          <p:cNvPr id="177" name="Shape 177"/>
          <p:cNvSpPr/>
          <p:nvPr/>
        </p:nvSpPr>
        <p:spPr>
          <a:xfrm>
            <a:off x="603600" y="1283825"/>
            <a:ext cx="7776000" cy="47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US" sz="2400"/>
              <a:t>authorizeRequests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US" sz="2400"/>
              <a:t>permitAll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US" sz="2400"/>
              <a:t>hasRole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US" sz="2400"/>
              <a:t>authenticated</a:t>
            </a:r>
            <a:br>
              <a:rPr lang="en-US" sz="2400"/>
            </a:b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US" sz="2400"/>
              <a:t>login/rememberMe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US" sz="2400"/>
              <a:t>oauth2Login...</a:t>
            </a:r>
            <a:br>
              <a:rPr lang="en-US" sz="2400"/>
            </a:b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US" sz="2400"/>
              <a:t>logout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US" sz="2400"/>
              <a:t>invalidateHttpSession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US" sz="2400"/>
              <a:t>addLogoutHandler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US" sz="2400"/>
              <a:t>deleteCookies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683995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/>
              <a:t>Thymeleaf</a:t>
            </a:r>
            <a:r>
              <a:rPr lang="en-US" sz="3600"/>
              <a:t> - Autorizacija</a:t>
            </a:r>
          </a:p>
        </p:txBody>
      </p:sp>
      <p:sp>
        <p:nvSpPr>
          <p:cNvPr id="183" name="Shape 183"/>
          <p:cNvSpPr/>
          <p:nvPr/>
        </p:nvSpPr>
        <p:spPr>
          <a:xfrm>
            <a:off x="603600" y="1283825"/>
            <a:ext cx="7776000" cy="47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 sz="1800"/>
              <a:t>Maven: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en-US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en-US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org.thymeleaf.extras</a:t>
            </a:r>
            <a:r>
              <a:rPr lang="en-US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-US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en-US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en-US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thymeleaf-extras-springsecurity4</a:t>
            </a:r>
            <a:r>
              <a:rPr lang="en-US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-US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en-US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-US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3.0.2.RELEASE</a:t>
            </a:r>
            <a:r>
              <a:rPr lang="en-US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-US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-US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-US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en-US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-US" sz="1800"/>
              <a:t>HTML: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b="1" lang="en-US">
                <a:solidFill>
                  <a:srgbClr val="660E7A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sec</a:t>
            </a:r>
            <a:r>
              <a:rPr b="1" lang="en-US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"http://www.thymeleaf.org/extras/spring-security"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660E7A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660E7A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1800"/>
              <a:t>KORIŠTENJE: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b="1" lang="en-US">
                <a:solidFill>
                  <a:srgbClr val="660E7A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sec</a:t>
            </a:r>
            <a:r>
              <a:rPr b="1" lang="en-US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:authorize=</a:t>
            </a:r>
            <a:r>
              <a:rPr b="1" lang="en-US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"hasRole('ROLE_&lt;role&gt;')"</a:t>
            </a:r>
            <a:br>
              <a:rPr b="1" lang="en-US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b="1" lang="en-US">
                <a:solidFill>
                  <a:srgbClr val="660E7A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sec</a:t>
            </a:r>
            <a:r>
              <a:rPr b="1" lang="en-US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:authentication=</a:t>
            </a:r>
            <a:r>
              <a:rPr b="1" lang="en-US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b="1" lang="en-US">
                <a:solidFill>
                  <a:srgbClr val="660E7A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sec</a:t>
            </a:r>
            <a:r>
              <a:rPr b="1" lang="en-US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:authentication=</a:t>
            </a:r>
            <a:r>
              <a:rPr b="1" lang="en-US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"principal.authorities"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683995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/>
              <a:t>Service - Autorizacija</a:t>
            </a:r>
          </a:p>
        </p:txBody>
      </p:sp>
      <p:sp>
        <p:nvSpPr>
          <p:cNvPr id="189" name="Shape 189"/>
          <p:cNvSpPr/>
          <p:nvPr/>
        </p:nvSpPr>
        <p:spPr>
          <a:xfrm>
            <a:off x="603600" y="1283825"/>
            <a:ext cx="7776000" cy="47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algn="ctr">
              <a:spcBef>
                <a:spcPts val="0"/>
              </a:spcBef>
              <a:buNone/>
            </a:pPr>
            <a:r>
              <a:rPr lang="en-US" sz="2400"/>
              <a:t>Secured Enabled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@EnableGlobalMethodSecurity(securedEnabled = true)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-US" sz="1800"/>
              <a:t>@Secured("ROLE_&lt;rola&gt;")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2400"/>
              <a:t>PrePostEnabled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-US" sz="1800"/>
              <a:t>@EnableGlobalMethodSecurity(prePostEnabled = true)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-US" sz="1800"/>
              <a:t>@PreAuthorize("hasAuthority('ROLE_&lt;rola&gt;')")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>
            <a:off x="603720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/>
              <a:t>Zadatak</a:t>
            </a:r>
          </a:p>
        </p:txBody>
      </p:sp>
      <p:sp>
        <p:nvSpPr>
          <p:cNvPr id="195" name="Shape 195"/>
          <p:cNvSpPr/>
          <p:nvPr/>
        </p:nvSpPr>
        <p:spPr>
          <a:xfrm>
            <a:off x="603600" y="1580400"/>
            <a:ext cx="7776000" cy="44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Implementirati vlastitu provjeru identiteta na postojeći Spring Security koristeći tablicu Librarian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719650" y="688350"/>
            <a:ext cx="7992000" cy="4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</a:t>
            </a:r>
            <a:r>
              <a:rPr b="1" lang="en-US" sz="4400"/>
              <a:t>Platforma Java i potporne tehnologije otvorenog koda u poslovnom okruženju</a:t>
            </a: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1" lang="en-US" sz="4400"/>
              <a:t>vježba 7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201" name="Shape 201"/>
          <p:cNvSpPr/>
          <p:nvPr/>
        </p:nvSpPr>
        <p:spPr>
          <a:xfrm>
            <a:off x="5023440" y="3919680"/>
            <a:ext cx="35817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FER 201</a:t>
            </a:r>
            <a:r>
              <a:rPr lang="en-US" sz="2800"/>
              <a:t>7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/201</a:t>
            </a:r>
            <a:r>
              <a:rPr lang="en-US" sz="2800"/>
              <a:t>8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Simon Šporer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Serengeti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83995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/>
              <a:t>Spring Security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2000" y="1538999"/>
            <a:ext cx="6720000" cy="37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683995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/>
              <a:t>Spring Security</a:t>
            </a:r>
          </a:p>
        </p:txBody>
      </p:sp>
      <p:sp>
        <p:nvSpPr>
          <p:cNvPr id="120" name="Shape 120"/>
          <p:cNvSpPr/>
          <p:nvPr/>
        </p:nvSpPr>
        <p:spPr>
          <a:xfrm>
            <a:off x="603600" y="2116950"/>
            <a:ext cx="7776000" cy="39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0" lvl="0" mar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https://docs.spring.io/spring-security/site/docs/5.0.0.RELEASE/reference/htmlsingle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683995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/>
              <a:t>Spring Security - basic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525" y="2575901"/>
            <a:ext cx="8468949" cy="399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631200" y="1210875"/>
            <a:ext cx="7881600" cy="11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rtl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https://gooduser:secretpassword@www.example.com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algn="ctr">
              <a:spcBef>
                <a:spcPts val="0"/>
              </a:spcBef>
              <a:buNone/>
            </a:pPr>
            <a:r>
              <a:rPr lang="en-US"/>
              <a:t>ili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683995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/>
              <a:t>Spring Security - digest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684000" y="1283825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139700" marR="139700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0000FF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lang="en-US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>
                <a:solidFill>
                  <a:srgbClr val="0000FF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/dir/index.html</a:t>
            </a:r>
            <a:r>
              <a:rPr lang="en-US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HTTP</a:t>
            </a:r>
            <a:r>
              <a:rPr lang="en-US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/1.0</a:t>
            </a:r>
            <a:br>
              <a:rPr lang="en-US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Host: localhost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684050" y="2196125"/>
            <a:ext cx="7776000" cy="43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139700" marR="139700" rtl="0">
              <a:lnSpc>
                <a:spcPct val="130000"/>
              </a:lnSpc>
              <a:spcBef>
                <a:spcPts val="0"/>
              </a:spcBef>
              <a:buNone/>
            </a:pPr>
            <a:r>
              <a:rPr b="1" lang="en-US" sz="105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HTTP</a:t>
            </a:r>
            <a:r>
              <a:rPr lang="en-US" sz="105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/1.0</a:t>
            </a:r>
            <a: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05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401</a:t>
            </a:r>
            <a: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050">
                <a:solidFill>
                  <a:srgbClr val="D2413A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Unauthorized</a:t>
            </a:r>
            <a:b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050">
                <a:solidFill>
                  <a:srgbClr val="7D9029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Server</a:t>
            </a:r>
            <a:r>
              <a:rPr lang="en-US" sz="105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HTTPd/0.9</a:t>
            </a:r>
            <a:b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050">
                <a:solidFill>
                  <a:srgbClr val="7D9029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Date</a:t>
            </a:r>
            <a:r>
              <a:rPr lang="en-US" sz="105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Sun, 10 Apr 2014 20:26:47 GMT</a:t>
            </a:r>
            <a:b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050">
                <a:solidFill>
                  <a:srgbClr val="7D9029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WWW-Authenticate</a:t>
            </a:r>
            <a:r>
              <a:rPr lang="en-US" sz="105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Digest realm="testrealm@host.com",</a:t>
            </a:r>
            <a:b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                    qop="auth,auth-int",</a:t>
            </a:r>
            <a:b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                    nonce="dcd98b7102dd2f0e8b11d0f600bfb0c093",</a:t>
            </a:r>
            <a:b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                    opaque="5ccc069c403ebaf9f0171e9517f40e41"</a:t>
            </a:r>
            <a:b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050">
                <a:solidFill>
                  <a:srgbClr val="7D9029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Content-Type</a:t>
            </a:r>
            <a:r>
              <a:rPr lang="en-US" sz="105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text/html</a:t>
            </a:r>
            <a:b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050">
                <a:solidFill>
                  <a:srgbClr val="7D9029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Content-Length</a:t>
            </a:r>
            <a:r>
              <a:rPr lang="en-US" sz="105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153</a:t>
            </a:r>
            <a:b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050">
                <a:solidFill>
                  <a:srgbClr val="BC7A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&lt;!DOCTYPE html&gt;</a:t>
            </a:r>
            <a:b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b="1" lang="en-US" sz="105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html</a:t>
            </a:r>
            <a: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b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&lt;</a:t>
            </a:r>
            <a:r>
              <a:rPr b="1" lang="en-US" sz="105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head</a:t>
            </a:r>
            <a: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b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&lt;</a:t>
            </a:r>
            <a:r>
              <a:rPr b="1" lang="en-US" sz="105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meta</a:t>
            </a:r>
            <a: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050">
                <a:solidFill>
                  <a:srgbClr val="7D9029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charset</a:t>
            </a:r>
            <a:r>
              <a:rPr lang="en-US" sz="105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-US" sz="1050">
                <a:solidFill>
                  <a:srgbClr val="BA212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"UTF-8"</a:t>
            </a:r>
            <a: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/&gt;</a:t>
            </a:r>
            <a:b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&lt;</a:t>
            </a:r>
            <a:r>
              <a:rPr b="1" lang="en-US" sz="105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title</a:t>
            </a:r>
            <a: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&gt;Error&lt;/</a:t>
            </a:r>
            <a:r>
              <a:rPr b="1" lang="en-US" sz="105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title</a:t>
            </a:r>
            <a: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b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&lt;/</a:t>
            </a:r>
            <a:r>
              <a:rPr b="1" lang="en-US" sz="105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head</a:t>
            </a:r>
            <a: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b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&lt;</a:t>
            </a:r>
            <a:r>
              <a:rPr b="1" lang="en-US" sz="105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body</a:t>
            </a:r>
            <a: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b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&lt;</a:t>
            </a:r>
            <a:r>
              <a:rPr b="1" lang="en-US" sz="105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h1</a:t>
            </a:r>
            <a: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&gt;401 Unauthorized.&lt;/</a:t>
            </a:r>
            <a:r>
              <a:rPr b="1" lang="en-US" sz="105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h1</a:t>
            </a:r>
            <a: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b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&lt;/</a:t>
            </a:r>
            <a:r>
              <a:rPr b="1" lang="en-US" sz="105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body</a:t>
            </a:r>
            <a: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b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b="1" lang="en-US" sz="105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html</a:t>
            </a:r>
            <a: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683995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/>
              <a:t>Spring Security - digest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684050" y="1283825"/>
            <a:ext cx="77760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139700" marR="139700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050">
                <a:solidFill>
                  <a:srgbClr val="0000FF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/dir/index.html</a:t>
            </a:r>
            <a: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05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HTTP</a:t>
            </a:r>
            <a:r>
              <a:rPr lang="en-US" sz="105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/1.0</a:t>
            </a:r>
            <a:b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050">
                <a:solidFill>
                  <a:srgbClr val="7D9029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Host</a:t>
            </a:r>
            <a:r>
              <a:rPr lang="en-US" sz="105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localhost</a:t>
            </a:r>
            <a:b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050">
                <a:solidFill>
                  <a:srgbClr val="7D9029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Authorization</a:t>
            </a:r>
            <a:r>
              <a:rPr lang="en-US" sz="105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Digest username="Mufasa",</a:t>
            </a:r>
            <a:b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                 realm="testrealm@host.com",</a:t>
            </a:r>
            <a:b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                 nonce="dcd98b7102dd2f0e8b11d0f600bfb0c093",</a:t>
            </a:r>
            <a:b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                 uri="/dir/index.html",</a:t>
            </a:r>
            <a:b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                 qop=auth,</a:t>
            </a:r>
            <a:b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                 nc=00000001,</a:t>
            </a:r>
            <a:b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                 cnonce="0a4f113b",</a:t>
            </a:r>
            <a:b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                 response="6629fae49393a05397450978507c4ef1",</a:t>
            </a:r>
            <a:b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                 opaque="5ccc069c403ebaf9f0171e9517f40e41"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683925" y="3731825"/>
            <a:ext cx="7776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139700" marR="139700" rtl="0">
              <a:lnSpc>
                <a:spcPct val="130000"/>
              </a:lnSpc>
              <a:spcBef>
                <a:spcPts val="0"/>
              </a:spcBef>
              <a:buNone/>
            </a:pPr>
            <a:r>
              <a:rPr b="1" lang="en-US" sz="105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HTTP</a:t>
            </a:r>
            <a:r>
              <a:rPr lang="en-US" sz="105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/1.0</a:t>
            </a:r>
            <a: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05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200</a:t>
            </a:r>
            <a: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050">
                <a:solidFill>
                  <a:srgbClr val="D2413A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OK</a:t>
            </a:r>
            <a:b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050">
                <a:solidFill>
                  <a:srgbClr val="7D9029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Server</a:t>
            </a:r>
            <a:r>
              <a:rPr lang="en-US" sz="105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HTTPd/0.9</a:t>
            </a:r>
            <a:b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050">
                <a:solidFill>
                  <a:srgbClr val="7D9029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Date</a:t>
            </a:r>
            <a:r>
              <a:rPr lang="en-US" sz="105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Sun, 10 Apr 2005 20:27:03 GMT</a:t>
            </a:r>
            <a:b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050">
                <a:solidFill>
                  <a:srgbClr val="7D9029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Content-Type</a:t>
            </a:r>
            <a:r>
              <a:rPr lang="en-US" sz="105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text/html</a:t>
            </a:r>
            <a:b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050">
                <a:solidFill>
                  <a:srgbClr val="7D9029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Content-Length</a:t>
            </a:r>
            <a:r>
              <a:rPr lang="en-US" sz="105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-US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7984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683995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/>
              <a:t>Spring Security - provjera identiteta</a:t>
            </a:r>
          </a:p>
        </p:txBody>
      </p:sp>
      <p:sp>
        <p:nvSpPr>
          <p:cNvPr id="147" name="Shape 147"/>
          <p:cNvSpPr/>
          <p:nvPr/>
        </p:nvSpPr>
        <p:spPr>
          <a:xfrm>
            <a:off x="603600" y="1283825"/>
            <a:ext cx="7776000" cy="47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-3810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Basic</a:t>
            </a:r>
          </a:p>
          <a:p>
            <a:pPr indent="-3810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Digest</a:t>
            </a:r>
          </a:p>
          <a:p>
            <a:pPr indent="-3810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“remember-me”</a:t>
            </a:r>
          </a:p>
          <a:p>
            <a:pPr indent="-3810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Certificate</a:t>
            </a:r>
          </a:p>
          <a:p>
            <a:pPr indent="-3810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LDAP</a:t>
            </a:r>
          </a:p>
          <a:p>
            <a:pPr indent="-3810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Oauth</a:t>
            </a:r>
          </a:p>
          <a:p>
            <a:pPr indent="-3810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Kerberos</a:t>
            </a:r>
          </a:p>
          <a:p>
            <a:pPr indent="-381000" lvl="0" marL="457200" marR="0" rtl="0">
              <a:lnSpc>
                <a:spcPct val="150000"/>
              </a:lnSpc>
              <a:spcBef>
                <a:spcPts val="0"/>
              </a:spcBef>
              <a:buSzPts val="2400"/>
              <a:buChar char="●"/>
            </a:pPr>
            <a:r>
              <a:rPr lang="en-US" sz="2400"/>
              <a:t>...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683995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/>
              <a:t>Spring Security - autorizacija</a:t>
            </a:r>
          </a:p>
        </p:txBody>
      </p:sp>
      <p:sp>
        <p:nvSpPr>
          <p:cNvPr id="153" name="Shape 153"/>
          <p:cNvSpPr/>
          <p:nvPr/>
        </p:nvSpPr>
        <p:spPr>
          <a:xfrm>
            <a:off x="603600" y="2116950"/>
            <a:ext cx="7776000" cy="39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-3810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WEB sloj</a:t>
            </a:r>
          </a:p>
          <a:p>
            <a:pPr indent="-3810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Resource sloj - (antMatcher)</a:t>
            </a:r>
          </a:p>
          <a:p>
            <a:pPr indent="-381000" lvl="0" marL="457200" marR="0" rtl="0">
              <a:lnSpc>
                <a:spcPct val="150000"/>
              </a:lnSpc>
              <a:spcBef>
                <a:spcPts val="0"/>
              </a:spcBef>
              <a:buSzPts val="2400"/>
              <a:buChar char="●"/>
            </a:pPr>
            <a:r>
              <a:rPr lang="en-US" sz="2400"/>
              <a:t>Service sloj - (@Secured(“ROLE_&lt;role&gt;”))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683995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/>
              <a:t>Spring Security - Konfiguracija</a:t>
            </a:r>
          </a:p>
        </p:txBody>
      </p:sp>
      <p:sp>
        <p:nvSpPr>
          <p:cNvPr id="159" name="Shape 159"/>
          <p:cNvSpPr/>
          <p:nvPr/>
        </p:nvSpPr>
        <p:spPr>
          <a:xfrm>
            <a:off x="603600" y="1283825"/>
            <a:ext cx="7776000" cy="47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101600" rtl="0">
              <a:lnSpc>
                <a:spcPct val="140000"/>
              </a:lnSpc>
              <a:spcBef>
                <a:spcPts val="0"/>
              </a:spcBef>
              <a:buNone/>
            </a:pPr>
            <a:r>
              <a:rPr i="1" lang="en-US" sz="1800">
                <a:solidFill>
                  <a:srgbClr val="808080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@EnableWebSecurity</a:t>
            </a:r>
          </a:p>
          <a:p>
            <a:pPr indent="-69850" lvl="0" marL="0" marR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SecurityConfig</a:t>
            </a: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WebSecurityConfigurerAdapter</a:t>
            </a: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 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 void 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configure(HttpSecurity http){</a:t>
            </a: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@Autowired 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configureGlobal(AuthenticationManagerBuilder auth) {</a:t>
            </a: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