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65" r:id="rId6"/>
    <p:sldId id="264" r:id="rId7"/>
    <p:sldId id="260" r:id="rId8"/>
    <p:sldId id="268" r:id="rId9"/>
    <p:sldId id="272" r:id="rId10"/>
    <p:sldId id="270" r:id="rId11"/>
    <p:sldId id="269" r:id="rId12"/>
    <p:sldId id="267" r:id="rId13"/>
    <p:sldId id="261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9BFF11-A726-4A3A-9E0A-5F4218531096}">
          <p14:sldIdLst>
            <p14:sldId id="256"/>
            <p14:sldId id="257"/>
            <p14:sldId id="271"/>
            <p14:sldId id="258"/>
            <p14:sldId id="265"/>
            <p14:sldId id="264"/>
            <p14:sldId id="260"/>
            <p14:sldId id="268"/>
            <p14:sldId id="272"/>
            <p14:sldId id="270"/>
            <p14:sldId id="269"/>
            <p14:sldId id="267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3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900" y="1307648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de-DE" dirty="0"/>
              <a:t>BikesOnline</a:t>
            </a:r>
          </a:p>
          <a:p>
            <a:r>
              <a:rPr lang="de-DE" dirty="0"/>
              <a:t>Australia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de-DE" dirty="0"/>
              <a:t>Nguyen An Quang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70443" y="1599626"/>
            <a:ext cx="3368933" cy="91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dirty="0"/>
              <a:t>Majority of the important customers are from New South Wales, followed by QLD and VIC. </a:t>
            </a:r>
            <a:endParaRPr sz="1400" dirty="0"/>
          </a:p>
        </p:txBody>
      </p:sp>
      <p:sp>
        <p:nvSpPr>
          <p:cNvPr id="6" name="Shape 91">
            <a:extLst>
              <a:ext uri="{FF2B5EF4-FFF2-40B4-BE49-F238E27FC236}">
                <a16:creationId xmlns:a16="http://schemas.microsoft.com/office/drawing/2014/main" id="{CB68186C-4A81-31FD-72E0-E9CF0D31F79D}"/>
              </a:ext>
            </a:extLst>
          </p:cNvPr>
          <p:cNvSpPr/>
          <p:nvPr/>
        </p:nvSpPr>
        <p:spPr>
          <a:xfrm>
            <a:off x="5070967" y="3838719"/>
            <a:ext cx="3554737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dirty="0"/>
              <a:t>The ownership of the car has almost equal count in all the states. </a:t>
            </a:r>
            <a:endParaRPr sz="1400" dirty="0"/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D11DF9D-D812-FA01-43E1-DCE4D0034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3" y="2714819"/>
            <a:ext cx="4103003" cy="1952435"/>
          </a:xfrm>
          <a:prstGeom prst="rect">
            <a:avLst/>
          </a:prstGeom>
        </p:spPr>
      </p:pic>
      <p:pic>
        <p:nvPicPr>
          <p:cNvPr id="5" name="Picture 4" descr="A graph of a carowner&#10;&#10;Description automatically generated with medium confidence">
            <a:extLst>
              <a:ext uri="{FF2B5EF4-FFF2-40B4-BE49-F238E27FC236}">
                <a16:creationId xmlns:a16="http://schemas.microsoft.com/office/drawing/2014/main" id="{F43B77B9-0EDD-73CA-4C88-E9E7E180F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56" y="1431128"/>
            <a:ext cx="4103003" cy="19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7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63496" y="1564386"/>
            <a:ext cx="3530531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Most of important customers are in the age group 40-49 and 60 or over.</a:t>
            </a:r>
            <a:endParaRPr sz="1200" dirty="0"/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41A04B9A-EBE9-6E8A-0CC3-2784EFACAFD6}"/>
              </a:ext>
            </a:extLst>
          </p:cNvPr>
          <p:cNvSpPr/>
          <p:nvPr/>
        </p:nvSpPr>
        <p:spPr>
          <a:xfrm>
            <a:off x="5149974" y="1548220"/>
            <a:ext cx="3759277" cy="609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High Net worth and Affluent customers have less contribution than mass customers.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B0D14-775B-709E-5A5C-3FAFB31BB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1" y="2466736"/>
            <a:ext cx="4478937" cy="2131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17CC8-13B8-C00A-B17D-CA66E600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23" y="2466736"/>
            <a:ext cx="4087763" cy="20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080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33700"/>
            <a:ext cx="3482312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all three segments, Health, Financial Services and Manufacturing are the highest profit generating industries.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Retail and IT industries also have noticeable contribution among three segments.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F3D36-82E0-DF27-3B9D-7CA56F5B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47" y="1669143"/>
            <a:ext cx="4990233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63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Potential Customer Classification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909191"/>
            <a:ext cx="7058136" cy="2776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Top 3 job industries to target – Health, Manufacturing, and Financial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People are 40 and over should be the main target.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Wealth segment and car ownership have less impact on purchase. Mass customers are the main consumer.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New South Wales has a big potential market for growth.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05025" y="194718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0A94AA87-35D7-915E-500E-836EBC80EE0E}"/>
              </a:ext>
            </a:extLst>
          </p:cNvPr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Table of Contents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05024" y="1776195"/>
            <a:ext cx="6870689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Age Group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Car Ownership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Wealth Segment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Job Industry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State</a:t>
            </a:r>
            <a:endParaRPr dirty="0"/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5448358B-3BF4-E0F5-832B-DA291ED9307A}"/>
              </a:ext>
            </a:extLst>
          </p:cNvPr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Focus Areas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1290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6" y="2172423"/>
            <a:ext cx="3481604" cy="187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Excel was used to identify the data quality issues.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table data were cleaned, pre-processed, and merged into one table in Python. 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13106-0460-82AD-7869-4560911E5D9E}"/>
              </a:ext>
            </a:extLst>
          </p:cNvPr>
          <p:cNvSpPr txBox="1"/>
          <p:nvPr/>
        </p:nvSpPr>
        <p:spPr>
          <a:xfrm>
            <a:off x="4168887" y="4745214"/>
            <a:ext cx="467031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Table: Statistical details of the financial values in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1B15-BFB1-0058-7DCC-9E6EECCD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15" y="1685866"/>
            <a:ext cx="4989654" cy="28520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&amp; Age factors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82890" y="2448981"/>
            <a:ext cx="4041278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Age group 30-39 has the highest contribution of age group and wealth segment to profit.</a:t>
            </a:r>
            <a:endParaRPr lang="en-US" dirty="0"/>
          </a:p>
        </p:txBody>
      </p:sp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B56443C-BE11-A84C-3A8A-37A193F3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62" y="1761743"/>
            <a:ext cx="4614248" cy="22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53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&amp; Age factors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38922" y="1601637"/>
            <a:ext cx="4041278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the last 3 years, the most purchases are from under 30 males.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04C65-38FB-571E-AF70-CAFC3AF8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2" y="2666140"/>
            <a:ext cx="4190148" cy="2010182"/>
          </a:xfrm>
          <a:prstGeom prst="rect">
            <a:avLst/>
          </a:prstGeom>
        </p:spPr>
      </p:pic>
      <p:sp>
        <p:nvSpPr>
          <p:cNvPr id="6" name="Shape 82">
            <a:extLst>
              <a:ext uri="{FF2B5EF4-FFF2-40B4-BE49-F238E27FC236}">
                <a16:creationId xmlns:a16="http://schemas.microsoft.com/office/drawing/2014/main" id="{315568BE-1623-07F3-99A6-504D390578DC}"/>
              </a:ext>
            </a:extLst>
          </p:cNvPr>
          <p:cNvSpPr/>
          <p:nvPr/>
        </p:nvSpPr>
        <p:spPr>
          <a:xfrm>
            <a:off x="4729347" y="1513089"/>
            <a:ext cx="4041278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Car ownership is more positive among males and more negative among females.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26E9B-1461-6E2E-695A-C7D8C30A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15" y="2666140"/>
            <a:ext cx="3618288" cy="20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522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&amp; Age factors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341550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Standard bikes are ordered the most by all age groups whereas Mountain bikes are the lowest.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Road bikes are the second most ordered items followed by Touring bikes which are famous among the age group 40-49.</a:t>
            </a:r>
            <a:endParaRPr dirty="0"/>
          </a:p>
        </p:txBody>
      </p:sp>
      <p:pic>
        <p:nvPicPr>
          <p:cNvPr id="4" name="Picture 3" descr="A graph with green and brown bars&#10;&#10;Description automatically generated">
            <a:extLst>
              <a:ext uri="{FF2B5EF4-FFF2-40B4-BE49-F238E27FC236}">
                <a16:creationId xmlns:a16="http://schemas.microsoft.com/office/drawing/2014/main" id="{487C16E0-E2F7-172B-0A8C-4DF24D90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4490"/>
            <a:ext cx="4524283" cy="2713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85164" y="1862400"/>
            <a:ext cx="3720204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of the customers are Low Value customers which should be a concern for further analyses.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new customers, the characteristics and tendencies of Top, High Value and Medium Value customers will be considered.</a:t>
            </a:r>
            <a:endParaRPr dirty="0"/>
          </a:p>
        </p:txBody>
      </p:sp>
      <p:pic>
        <p:nvPicPr>
          <p:cNvPr id="3" name="Picture 2" descr="A graph showing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8700CDD6-0D82-C6BA-D91F-4FEC5057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72" y="1654223"/>
            <a:ext cx="4336600" cy="25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124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85164" y="1862400"/>
            <a:ext cx="364066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RFM Analysis</a:t>
            </a:r>
            <a:r>
              <a:rPr lang="en-US" dirty="0"/>
              <a:t> evaluates customers based 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Recency</a:t>
            </a:r>
            <a:r>
              <a:rPr lang="en-US" dirty="0"/>
              <a:t>: Last purchase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Frequency</a:t>
            </a:r>
            <a:r>
              <a:rPr lang="en-US" dirty="0"/>
              <a:t>: Purchase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Monetary Value</a:t>
            </a:r>
            <a:r>
              <a:rPr lang="en-US" dirty="0"/>
              <a:t>: Total spending.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71C4AA42-26DB-BEEB-7175-C1778424A581}"/>
              </a:ext>
            </a:extLst>
          </p:cNvPr>
          <p:cNvSpPr/>
          <p:nvPr/>
        </p:nvSpPr>
        <p:spPr>
          <a:xfrm>
            <a:off x="5021756" y="1862399"/>
            <a:ext cx="364066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Segment customers by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high-value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1584175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416</Words>
  <Application>Microsoft Office PowerPoint</Application>
  <PresentationFormat>On-screen Show (16:9)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Moureen Islam</dc:creator>
  <cp:lastModifiedBy>quang anh</cp:lastModifiedBy>
  <cp:revision>13</cp:revision>
  <dcterms:modified xsi:type="dcterms:W3CDTF">2024-08-09T19:55:12Z</dcterms:modified>
</cp:coreProperties>
</file>