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3"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Fantasy Stock</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Presented by: </a:t>
            </a:r>
          </a:p>
          <a:p>
            <a:r>
              <a:rPr lang="en-US" sz="2400" dirty="0">
                <a:solidFill>
                  <a:schemeClr val="tx1">
                    <a:lumMod val="85000"/>
                    <a:lumOff val="15000"/>
                  </a:schemeClr>
                </a:solidFill>
              </a:rPr>
              <a:t>Shaheryar and </a:t>
            </a:r>
            <a:r>
              <a:rPr lang="en-US" sz="2400" dirty="0" err="1">
                <a:solidFill>
                  <a:schemeClr val="tx1">
                    <a:lumMod val="85000"/>
                    <a:lumOff val="15000"/>
                  </a:schemeClr>
                </a:solidFill>
              </a:rPr>
              <a:t>zimin</a:t>
            </a:r>
            <a:r>
              <a:rPr lang="en-US" sz="2400" dirty="0">
                <a:solidFill>
                  <a:schemeClr val="tx1">
                    <a:lumMod val="85000"/>
                    <a:lumOff val="15000"/>
                  </a:schemeClr>
                </a:solidFill>
              </a:rPr>
              <a:t> </a:t>
            </a:r>
            <a:r>
              <a:rPr lang="en-US" sz="2400" dirty="0" err="1">
                <a:solidFill>
                  <a:schemeClr val="tx1">
                    <a:lumMod val="85000"/>
                    <a:lumOff val="15000"/>
                  </a:schemeClr>
                </a:solidFill>
              </a:rPr>
              <a:t>lu</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9D14-7D23-4D42-B7E3-B148FBBCE0BB}"/>
              </a:ext>
            </a:extLst>
          </p:cNvPr>
          <p:cNvSpPr>
            <a:spLocks noGrp="1"/>
          </p:cNvSpPr>
          <p:nvPr>
            <p:ph type="title"/>
          </p:nvPr>
        </p:nvSpPr>
        <p:spPr/>
        <p:txBody>
          <a:bodyPr>
            <a:normAutofit/>
          </a:bodyPr>
          <a:lstStyle/>
          <a:p>
            <a:br>
              <a:rPr lang="en-US" dirty="0"/>
            </a:br>
            <a:r>
              <a:rPr lang="en-US" dirty="0"/>
              <a:t>RSI - Relative strength index</a:t>
            </a:r>
          </a:p>
        </p:txBody>
      </p:sp>
      <p:sp>
        <p:nvSpPr>
          <p:cNvPr id="3" name="Content Placeholder 2">
            <a:extLst>
              <a:ext uri="{FF2B5EF4-FFF2-40B4-BE49-F238E27FC236}">
                <a16:creationId xmlns:a16="http://schemas.microsoft.com/office/drawing/2014/main" id="{9C4E48F9-CA81-46C3-A1D3-0AEBF2EAE937}"/>
              </a:ext>
            </a:extLst>
          </p:cNvPr>
          <p:cNvSpPr>
            <a:spLocks noGrp="1"/>
          </p:cNvSpPr>
          <p:nvPr>
            <p:ph idx="1"/>
          </p:nvPr>
        </p:nvSpPr>
        <p:spPr/>
        <p:txBody>
          <a:bodyPr/>
          <a:lstStyle/>
          <a:p>
            <a:pPr>
              <a:buFont typeface="Wingdings" panose="05000000000000000000" pitchFamily="2" charset="2"/>
              <a:buChar char="q"/>
            </a:pPr>
            <a:r>
              <a:rPr lang="en-US" dirty="0"/>
              <a:t> Momentum indicator – measuring magnitude of recent price charges</a:t>
            </a:r>
          </a:p>
          <a:p>
            <a:pPr>
              <a:buFont typeface="Wingdings" panose="05000000000000000000" pitchFamily="2" charset="2"/>
              <a:buChar char="q"/>
            </a:pPr>
            <a:r>
              <a:rPr lang="en-US" dirty="0"/>
              <a:t> Displayed as an oscillating line graph and it’s reading range from 0 to 100.</a:t>
            </a:r>
          </a:p>
          <a:p>
            <a:pPr>
              <a:buFont typeface="Wingdings" panose="05000000000000000000" pitchFamily="2" charset="2"/>
              <a:buChar char="q"/>
            </a:pPr>
            <a:r>
              <a:rPr lang="en-US" dirty="0"/>
              <a:t> Widely accepted indicator is that an oversold reading in an uptrend is higher than 30% (bullish)       and an overbought reading on an RSI  during a downtrend is lower than 70% (bearish).</a:t>
            </a:r>
          </a:p>
          <a:p>
            <a:pPr>
              <a:buFont typeface="Wingdings" panose="05000000000000000000" pitchFamily="2" charset="2"/>
              <a:buChar char="q"/>
            </a:pPr>
            <a:r>
              <a:rPr lang="en-US" dirty="0"/>
              <a:t> During uptrends, the RSI tends to remain more static than it does during downtrends. This makes sense because the RSI is measuring gains versus losses. In an uptrend, there will be more gains, keeping the RSI at higher levels. In a downtrend, the RSI will tend to stay at lower levels.</a:t>
            </a:r>
          </a:p>
        </p:txBody>
      </p:sp>
    </p:spTree>
    <p:extLst>
      <p:ext uri="{BB962C8B-B14F-4D97-AF65-F5344CB8AC3E}">
        <p14:creationId xmlns:p14="http://schemas.microsoft.com/office/powerpoint/2010/main" val="259879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9D14-7D23-4D42-B7E3-B148FBBCE0BB}"/>
              </a:ext>
            </a:extLst>
          </p:cNvPr>
          <p:cNvSpPr>
            <a:spLocks noGrp="1"/>
          </p:cNvSpPr>
          <p:nvPr>
            <p:ph type="title"/>
          </p:nvPr>
        </p:nvSpPr>
        <p:spPr/>
        <p:txBody>
          <a:bodyPr>
            <a:normAutofit/>
          </a:bodyPr>
          <a:lstStyle/>
          <a:p>
            <a:br>
              <a:rPr lang="en-US" dirty="0"/>
            </a:br>
            <a:r>
              <a:rPr lang="en-US" dirty="0"/>
              <a:t>RSI - Relative strength index</a:t>
            </a:r>
          </a:p>
        </p:txBody>
      </p:sp>
      <p:pic>
        <p:nvPicPr>
          <p:cNvPr id="4" name="Picture 3">
            <a:extLst>
              <a:ext uri="{FF2B5EF4-FFF2-40B4-BE49-F238E27FC236}">
                <a16:creationId xmlns:a16="http://schemas.microsoft.com/office/drawing/2014/main" id="{C11F4CF1-8EDF-474C-92BA-33994E527A31}"/>
              </a:ext>
            </a:extLst>
          </p:cNvPr>
          <p:cNvPicPr>
            <a:picLocks noChangeAspect="1"/>
          </p:cNvPicPr>
          <p:nvPr/>
        </p:nvPicPr>
        <p:blipFill>
          <a:blip r:embed="rId2"/>
          <a:stretch>
            <a:fillRect/>
          </a:stretch>
        </p:blipFill>
        <p:spPr>
          <a:xfrm>
            <a:off x="1793197" y="1979720"/>
            <a:ext cx="7753350" cy="4219436"/>
          </a:xfrm>
          <a:prstGeom prst="rect">
            <a:avLst/>
          </a:prstGeom>
        </p:spPr>
      </p:pic>
    </p:spTree>
    <p:extLst>
      <p:ext uri="{BB962C8B-B14F-4D97-AF65-F5344CB8AC3E}">
        <p14:creationId xmlns:p14="http://schemas.microsoft.com/office/powerpoint/2010/main" val="97863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F781-5CEB-423E-9225-2B45AA3D757A}"/>
              </a:ext>
            </a:extLst>
          </p:cNvPr>
          <p:cNvSpPr>
            <a:spLocks noGrp="1"/>
          </p:cNvSpPr>
          <p:nvPr>
            <p:ph type="title"/>
          </p:nvPr>
        </p:nvSpPr>
        <p:spPr/>
        <p:txBody>
          <a:bodyPr/>
          <a:lstStyle/>
          <a:p>
            <a:r>
              <a:rPr lang="en-US" dirty="0"/>
              <a:t>Exponential Moving Average</a:t>
            </a:r>
          </a:p>
        </p:txBody>
      </p:sp>
      <p:sp>
        <p:nvSpPr>
          <p:cNvPr id="3" name="Content Placeholder 2">
            <a:extLst>
              <a:ext uri="{FF2B5EF4-FFF2-40B4-BE49-F238E27FC236}">
                <a16:creationId xmlns:a16="http://schemas.microsoft.com/office/drawing/2014/main" id="{639A70E3-863C-45E7-93FD-CC7BCBA3485B}"/>
              </a:ext>
            </a:extLst>
          </p:cNvPr>
          <p:cNvSpPr>
            <a:spLocks noGrp="1"/>
          </p:cNvSpPr>
          <p:nvPr>
            <p:ph idx="1"/>
          </p:nvPr>
        </p:nvSpPr>
        <p:spPr/>
        <p:txBody>
          <a:bodyPr/>
          <a:lstStyle/>
          <a:p>
            <a:pPr>
              <a:buFont typeface="Wingdings" panose="05000000000000000000" pitchFamily="2" charset="2"/>
              <a:buChar char="q"/>
            </a:pPr>
            <a:r>
              <a:rPr lang="en-US" dirty="0"/>
              <a:t> EMA Crossover trading strategy, more responsive to changing data.</a:t>
            </a:r>
          </a:p>
          <a:p>
            <a:pPr>
              <a:buFont typeface="Wingdings" panose="05000000000000000000" pitchFamily="2" charset="2"/>
              <a:buChar char="q"/>
            </a:pPr>
            <a:r>
              <a:rPr lang="en-US" dirty="0"/>
              <a:t> Our bread and butter, simple but robust.</a:t>
            </a:r>
          </a:p>
          <a:p>
            <a:pPr>
              <a:buFont typeface="Wingdings" panose="05000000000000000000" pitchFamily="2" charset="2"/>
              <a:buChar char="q"/>
            </a:pPr>
            <a:r>
              <a:rPr lang="en-US" dirty="0"/>
              <a:t> Used a 30 day and 100 day moving average for opening prices.</a:t>
            </a:r>
          </a:p>
          <a:p>
            <a:pPr>
              <a:buFont typeface="Wingdings" panose="05000000000000000000" pitchFamily="2" charset="2"/>
              <a:buChar char="q"/>
            </a:pPr>
            <a:r>
              <a:rPr lang="en-US" dirty="0"/>
              <a:t> For hyper traders such as us the shorter the ema the more signals we get.</a:t>
            </a:r>
          </a:p>
          <a:p>
            <a:pPr>
              <a:buFont typeface="Wingdings" panose="05000000000000000000" pitchFamily="2" charset="2"/>
              <a:buChar char="q"/>
            </a:pPr>
            <a:r>
              <a:rPr lang="en-US" dirty="0"/>
              <a:t> 20-EMA - the last stop on the bus for short-term traders.</a:t>
            </a:r>
          </a:p>
          <a:p>
            <a:pPr>
              <a:buFont typeface="Wingdings" panose="05000000000000000000" pitchFamily="2" charset="2"/>
              <a:buChar char="q"/>
            </a:pPr>
            <a:r>
              <a:rPr lang="en-US" dirty="0"/>
              <a:t> 50-EMA - used by traders to gauge mid-term trends.</a:t>
            </a:r>
          </a:p>
          <a:p>
            <a:pPr>
              <a:buFont typeface="Wingdings" panose="05000000000000000000" pitchFamily="2" charset="2"/>
              <a:buChar char="q"/>
            </a:pPr>
            <a:r>
              <a:rPr lang="en-US" dirty="0"/>
              <a:t> 200-EMA - welcome to the world of long-term trend followers.</a:t>
            </a:r>
          </a:p>
          <a:p>
            <a:endParaRPr lang="en-US" dirty="0"/>
          </a:p>
        </p:txBody>
      </p:sp>
    </p:spTree>
    <p:extLst>
      <p:ext uri="{BB962C8B-B14F-4D97-AF65-F5344CB8AC3E}">
        <p14:creationId xmlns:p14="http://schemas.microsoft.com/office/powerpoint/2010/main" val="42139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9057-07C4-43D1-AE4B-F836145752F0}"/>
              </a:ext>
            </a:extLst>
          </p:cNvPr>
          <p:cNvSpPr>
            <a:spLocks noGrp="1"/>
          </p:cNvSpPr>
          <p:nvPr>
            <p:ph type="title"/>
          </p:nvPr>
        </p:nvSpPr>
        <p:spPr/>
        <p:txBody>
          <a:bodyPr/>
          <a:lstStyle/>
          <a:p>
            <a:r>
              <a:rPr lang="en-US" dirty="0"/>
              <a:t>Profile Table</a:t>
            </a:r>
          </a:p>
        </p:txBody>
      </p:sp>
      <p:pic>
        <p:nvPicPr>
          <p:cNvPr id="4" name="Content Placeholder 3">
            <a:extLst>
              <a:ext uri="{FF2B5EF4-FFF2-40B4-BE49-F238E27FC236}">
                <a16:creationId xmlns:a16="http://schemas.microsoft.com/office/drawing/2014/main" id="{37FFE232-14E5-4C17-80B8-D4AC79A44C0D}"/>
              </a:ext>
            </a:extLst>
          </p:cNvPr>
          <p:cNvPicPr>
            <a:picLocks noGrp="1" noChangeAspect="1"/>
          </p:cNvPicPr>
          <p:nvPr>
            <p:ph idx="1"/>
          </p:nvPr>
        </p:nvPicPr>
        <p:blipFill>
          <a:blip r:embed="rId2"/>
          <a:stretch>
            <a:fillRect/>
          </a:stretch>
        </p:blipFill>
        <p:spPr>
          <a:xfrm>
            <a:off x="1213918" y="2143711"/>
            <a:ext cx="3574610" cy="3760788"/>
          </a:xfrm>
          <a:prstGeom prst="rect">
            <a:avLst/>
          </a:prstGeom>
        </p:spPr>
      </p:pic>
      <p:pic>
        <p:nvPicPr>
          <p:cNvPr id="5" name="Picture 4">
            <a:extLst>
              <a:ext uri="{FF2B5EF4-FFF2-40B4-BE49-F238E27FC236}">
                <a16:creationId xmlns:a16="http://schemas.microsoft.com/office/drawing/2014/main" id="{F4370146-F129-4300-890A-9742BFA29C04}"/>
              </a:ext>
            </a:extLst>
          </p:cNvPr>
          <p:cNvPicPr>
            <a:picLocks noChangeAspect="1"/>
          </p:cNvPicPr>
          <p:nvPr/>
        </p:nvPicPr>
        <p:blipFill>
          <a:blip r:embed="rId3"/>
          <a:stretch>
            <a:fillRect/>
          </a:stretch>
        </p:blipFill>
        <p:spPr>
          <a:xfrm>
            <a:off x="4456590" y="2059619"/>
            <a:ext cx="7321534" cy="3844880"/>
          </a:xfrm>
          <a:prstGeom prst="rect">
            <a:avLst/>
          </a:prstGeom>
        </p:spPr>
      </p:pic>
    </p:spTree>
    <p:extLst>
      <p:ext uri="{BB962C8B-B14F-4D97-AF65-F5344CB8AC3E}">
        <p14:creationId xmlns:p14="http://schemas.microsoft.com/office/powerpoint/2010/main" val="254696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0510-48D3-4E7D-947A-95F3719A8AFC}"/>
              </a:ext>
            </a:extLst>
          </p:cNvPr>
          <p:cNvSpPr>
            <a:spLocks noGrp="1"/>
          </p:cNvSpPr>
          <p:nvPr>
            <p:ph type="title"/>
          </p:nvPr>
        </p:nvSpPr>
        <p:spPr/>
        <p:txBody>
          <a:bodyPr/>
          <a:lstStyle/>
          <a:p>
            <a:r>
              <a:rPr lang="en-US" dirty="0"/>
              <a:t>Time Series Forecasting</a:t>
            </a:r>
          </a:p>
        </p:txBody>
      </p:sp>
      <p:pic>
        <p:nvPicPr>
          <p:cNvPr id="4" name="Content Placeholder 3">
            <a:extLst>
              <a:ext uri="{FF2B5EF4-FFF2-40B4-BE49-F238E27FC236}">
                <a16:creationId xmlns:a16="http://schemas.microsoft.com/office/drawing/2014/main" id="{76214746-E0D0-4876-BE12-721BB9411F8C}"/>
              </a:ext>
            </a:extLst>
          </p:cNvPr>
          <p:cNvPicPr>
            <a:picLocks noGrp="1" noChangeAspect="1"/>
          </p:cNvPicPr>
          <p:nvPr>
            <p:ph idx="1"/>
          </p:nvPr>
        </p:nvPicPr>
        <p:blipFill>
          <a:blip r:embed="rId2"/>
          <a:stretch>
            <a:fillRect/>
          </a:stretch>
        </p:blipFill>
        <p:spPr>
          <a:xfrm>
            <a:off x="3112881" y="2108200"/>
            <a:ext cx="6026563" cy="3760788"/>
          </a:xfrm>
          <a:prstGeom prst="rect">
            <a:avLst/>
          </a:prstGeom>
        </p:spPr>
      </p:pic>
    </p:spTree>
    <p:extLst>
      <p:ext uri="{BB962C8B-B14F-4D97-AF65-F5344CB8AC3E}">
        <p14:creationId xmlns:p14="http://schemas.microsoft.com/office/powerpoint/2010/main" val="16704350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{C14E31DE-AFB5-40C2-8D9B-E267E3029A1F}tf56160789</Template>
  <TotalTime>0</TotalTime>
  <Words>242</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Wingdings</vt:lpstr>
      <vt:lpstr>1_RetrospectVTI</vt:lpstr>
      <vt:lpstr>Fantasy Stock</vt:lpstr>
      <vt:lpstr> RSI - Relative strength index</vt:lpstr>
      <vt:lpstr> RSI - Relative strength index</vt:lpstr>
      <vt:lpstr>Exponential Moving Average</vt:lpstr>
      <vt:lpstr>Profile Table</vt:lpstr>
      <vt:lpstr>Time Series Forecasting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2020-02-24T23:21:52Z</dcterms:created>
  <dcterms:modified xsi:type="dcterms:W3CDTF">2020-02-25T04:14:55Z</dcterms:modified>
</cp:coreProperties>
</file>