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0"/>
  </p:notesMasterIdLst>
  <p:handoutMasterIdLst>
    <p:handoutMasterId r:id="rId31"/>
  </p:handoutMasterIdLst>
  <p:sldIdLst>
    <p:sldId id="256" r:id="rId2"/>
    <p:sldId id="314" r:id="rId3"/>
    <p:sldId id="258" r:id="rId4"/>
    <p:sldId id="393" r:id="rId5"/>
    <p:sldId id="315" r:id="rId6"/>
    <p:sldId id="316" r:id="rId7"/>
    <p:sldId id="425" r:id="rId8"/>
    <p:sldId id="426" r:id="rId9"/>
    <p:sldId id="427" r:id="rId10"/>
    <p:sldId id="428" r:id="rId11"/>
    <p:sldId id="438" r:id="rId12"/>
    <p:sldId id="439" r:id="rId13"/>
    <p:sldId id="478" r:id="rId14"/>
    <p:sldId id="479" r:id="rId15"/>
    <p:sldId id="441" r:id="rId16"/>
    <p:sldId id="491" r:id="rId17"/>
    <p:sldId id="480" r:id="rId18"/>
    <p:sldId id="488" r:id="rId19"/>
    <p:sldId id="489" r:id="rId20"/>
    <p:sldId id="490" r:id="rId21"/>
    <p:sldId id="496" r:id="rId22"/>
    <p:sldId id="497" r:id="rId23"/>
    <p:sldId id="498" r:id="rId24"/>
    <p:sldId id="473" r:id="rId25"/>
    <p:sldId id="499" r:id="rId26"/>
    <p:sldId id="477" r:id="rId27"/>
    <p:sldId id="500" r:id="rId28"/>
    <p:sldId id="269" r:id="rId29"/>
  </p:sldIdLst>
  <p:sldSz cx="16459200" cy="9144000"/>
  <p:notesSz cx="9309100" cy="70532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2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p:scale>
          <a:sx n="50" d="100"/>
          <a:sy n="50" d="100"/>
        </p:scale>
        <p:origin x="618" y="192"/>
      </p:cViewPr>
      <p:guideLst>
        <p:guide orient="horz" pos="2880"/>
        <p:guide pos="5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3888"/>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5273003" y="1"/>
            <a:ext cx="4033943" cy="353888"/>
          </a:xfrm>
          <a:prstGeom prst="rect">
            <a:avLst/>
          </a:prstGeom>
        </p:spPr>
        <p:txBody>
          <a:bodyPr vert="horz" lIns="93497" tIns="46749" rIns="93497" bIns="46749" rtlCol="0"/>
          <a:lstStyle>
            <a:lvl1pPr algn="r">
              <a:defRPr sz="1200"/>
            </a:lvl1pPr>
          </a:lstStyle>
          <a:p>
            <a:fld id="{500952D2-0DAE-4006-92C1-8F9D1CAF2212}" type="datetimeFigureOut">
              <a:rPr lang="en-US" smtClean="0"/>
              <a:t>3/4/2019</a:t>
            </a:fld>
            <a:endParaRPr lang="en-US"/>
          </a:p>
        </p:txBody>
      </p:sp>
      <p:sp>
        <p:nvSpPr>
          <p:cNvPr id="4" name="Footer Placeholder 3"/>
          <p:cNvSpPr>
            <a:spLocks noGrp="1"/>
          </p:cNvSpPr>
          <p:nvPr>
            <p:ph type="ftr" sz="quarter" idx="2"/>
          </p:nvPr>
        </p:nvSpPr>
        <p:spPr>
          <a:xfrm>
            <a:off x="0" y="6699376"/>
            <a:ext cx="4033943" cy="353887"/>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99376"/>
            <a:ext cx="4033943" cy="353887"/>
          </a:xfrm>
          <a:prstGeom prst="rect">
            <a:avLst/>
          </a:prstGeom>
        </p:spPr>
        <p:txBody>
          <a:bodyPr vert="horz" lIns="93497" tIns="46749" rIns="93497" bIns="46749" rtlCol="0" anchor="b"/>
          <a:lstStyle>
            <a:lvl1pPr algn="r">
              <a:defRPr sz="1200"/>
            </a:lvl1pPr>
          </a:lstStyle>
          <a:p>
            <a:fld id="{28F37DA1-A254-4371-96B6-CA307FFEBA01}" type="slidenum">
              <a:rPr lang="en-US" smtClean="0"/>
              <a:t>‹#›</a:t>
            </a:fld>
            <a:endParaRPr lang="en-US"/>
          </a:p>
        </p:txBody>
      </p:sp>
    </p:spTree>
    <p:extLst>
      <p:ext uri="{BB962C8B-B14F-4D97-AF65-F5344CB8AC3E}">
        <p14:creationId xmlns:p14="http://schemas.microsoft.com/office/powerpoint/2010/main" val="1559386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3888"/>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idx="1"/>
          </p:nvPr>
        </p:nvSpPr>
        <p:spPr>
          <a:xfrm>
            <a:off x="5273003" y="1"/>
            <a:ext cx="4033943" cy="353888"/>
          </a:xfrm>
          <a:prstGeom prst="rect">
            <a:avLst/>
          </a:prstGeom>
        </p:spPr>
        <p:txBody>
          <a:bodyPr vert="horz" lIns="93497" tIns="46749" rIns="93497" bIns="46749" rtlCol="0"/>
          <a:lstStyle>
            <a:lvl1pPr algn="r">
              <a:defRPr sz="1200"/>
            </a:lvl1pPr>
          </a:lstStyle>
          <a:p>
            <a:fld id="{58E5CA3B-9A0A-4BFC-898C-27A1E2DE8DFF}" type="datetimeFigureOut">
              <a:rPr lang="en-US" smtClean="0"/>
              <a:pPr/>
              <a:t>3/4/2019</a:t>
            </a:fld>
            <a:endParaRPr lang="en-US" dirty="0"/>
          </a:p>
        </p:txBody>
      </p:sp>
      <p:sp>
        <p:nvSpPr>
          <p:cNvPr id="4" name="Slide Image Placeholder 3"/>
          <p:cNvSpPr>
            <a:spLocks noGrp="1" noRot="1" noChangeAspect="1"/>
          </p:cNvSpPr>
          <p:nvPr>
            <p:ph type="sldImg" idx="2"/>
          </p:nvPr>
        </p:nvSpPr>
        <p:spPr>
          <a:xfrm>
            <a:off x="2511425" y="881063"/>
            <a:ext cx="4286250" cy="2381250"/>
          </a:xfrm>
          <a:prstGeom prst="rect">
            <a:avLst/>
          </a:prstGeom>
          <a:noFill/>
          <a:ln w="12700">
            <a:solidFill>
              <a:prstClr val="black"/>
            </a:solidFill>
          </a:ln>
        </p:spPr>
        <p:txBody>
          <a:bodyPr vert="horz" lIns="93497" tIns="46749" rIns="93497" bIns="46749" rtlCol="0" anchor="ctr"/>
          <a:lstStyle/>
          <a:p>
            <a:endParaRPr lang="en-US" dirty="0"/>
          </a:p>
        </p:txBody>
      </p:sp>
      <p:sp>
        <p:nvSpPr>
          <p:cNvPr id="5" name="Notes Placeholder 4"/>
          <p:cNvSpPr>
            <a:spLocks noGrp="1"/>
          </p:cNvSpPr>
          <p:nvPr>
            <p:ph type="body" sz="quarter" idx="3"/>
          </p:nvPr>
        </p:nvSpPr>
        <p:spPr>
          <a:xfrm>
            <a:off x="930910" y="3394382"/>
            <a:ext cx="7447280" cy="2777223"/>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3887"/>
          </a:xfrm>
          <a:prstGeom prst="rect">
            <a:avLst/>
          </a:prstGeom>
        </p:spPr>
        <p:txBody>
          <a:bodyPr vert="horz" lIns="93497" tIns="46749" rIns="93497" bIns="467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73003" y="6699376"/>
            <a:ext cx="4033943" cy="353887"/>
          </a:xfrm>
          <a:prstGeom prst="rect">
            <a:avLst/>
          </a:prstGeom>
        </p:spPr>
        <p:txBody>
          <a:bodyPr vert="horz" lIns="93497" tIns="46749" rIns="93497" bIns="46749" rtlCol="0" anchor="b"/>
          <a:lstStyle>
            <a:lvl1pPr algn="r">
              <a:defRPr sz="1200"/>
            </a:lvl1pPr>
          </a:lstStyle>
          <a:p>
            <a:fld id="{5D596386-9022-4F29-AABB-F206FFFB8A5D}" type="slidenum">
              <a:rPr lang="en-US" smtClean="0"/>
              <a:pPr/>
              <a:t>‹#›</a:t>
            </a:fld>
            <a:endParaRPr lang="en-US" dirty="0"/>
          </a:p>
        </p:txBody>
      </p:sp>
    </p:spTree>
    <p:extLst>
      <p:ext uri="{BB962C8B-B14F-4D97-AF65-F5344CB8AC3E}">
        <p14:creationId xmlns:p14="http://schemas.microsoft.com/office/powerpoint/2010/main" val="3496570987"/>
      </p:ext>
    </p:extLst>
  </p:cSld>
  <p:clrMap bg1="lt1" tx1="dk1" bg2="lt2" tx2="dk2" accent1="accent1" accent2="accent2" accent3="accent3" accent4="accent4" accent5="accent5" accent6="accent6" hlink="hlink" folHlink="folHlink"/>
  <p:notesStyle>
    <a:lvl1pPr marL="0" algn="l" defTabSz="1228876" rtl="0" eaLnBrk="1" latinLnBrk="0" hangingPunct="1">
      <a:defRPr sz="1613" kern="1200">
        <a:solidFill>
          <a:schemeClr val="tx1"/>
        </a:solidFill>
        <a:latin typeface="+mn-lt"/>
        <a:ea typeface="+mn-ea"/>
        <a:cs typeface="+mn-cs"/>
      </a:defRPr>
    </a:lvl1pPr>
    <a:lvl2pPr marL="614438" algn="l" defTabSz="1228876" rtl="0" eaLnBrk="1" latinLnBrk="0" hangingPunct="1">
      <a:defRPr sz="1613" kern="1200">
        <a:solidFill>
          <a:schemeClr val="tx1"/>
        </a:solidFill>
        <a:latin typeface="+mn-lt"/>
        <a:ea typeface="+mn-ea"/>
        <a:cs typeface="+mn-cs"/>
      </a:defRPr>
    </a:lvl2pPr>
    <a:lvl3pPr marL="1228876" algn="l" defTabSz="1228876" rtl="0" eaLnBrk="1" latinLnBrk="0" hangingPunct="1">
      <a:defRPr sz="1613" kern="1200">
        <a:solidFill>
          <a:schemeClr val="tx1"/>
        </a:solidFill>
        <a:latin typeface="+mn-lt"/>
        <a:ea typeface="+mn-ea"/>
        <a:cs typeface="+mn-cs"/>
      </a:defRPr>
    </a:lvl3pPr>
    <a:lvl4pPr marL="1843312" algn="l" defTabSz="1228876" rtl="0" eaLnBrk="1" latinLnBrk="0" hangingPunct="1">
      <a:defRPr sz="1613" kern="1200">
        <a:solidFill>
          <a:schemeClr val="tx1"/>
        </a:solidFill>
        <a:latin typeface="+mn-lt"/>
        <a:ea typeface="+mn-ea"/>
        <a:cs typeface="+mn-cs"/>
      </a:defRPr>
    </a:lvl4pPr>
    <a:lvl5pPr marL="2457750" algn="l" defTabSz="1228876" rtl="0" eaLnBrk="1" latinLnBrk="0" hangingPunct="1">
      <a:defRPr sz="1613" kern="1200">
        <a:solidFill>
          <a:schemeClr val="tx1"/>
        </a:solidFill>
        <a:latin typeface="+mn-lt"/>
        <a:ea typeface="+mn-ea"/>
        <a:cs typeface="+mn-cs"/>
      </a:defRPr>
    </a:lvl5pPr>
    <a:lvl6pPr marL="3072188" algn="l" defTabSz="1228876" rtl="0" eaLnBrk="1" latinLnBrk="0" hangingPunct="1">
      <a:defRPr sz="1613" kern="1200">
        <a:solidFill>
          <a:schemeClr val="tx1"/>
        </a:solidFill>
        <a:latin typeface="+mn-lt"/>
        <a:ea typeface="+mn-ea"/>
        <a:cs typeface="+mn-cs"/>
      </a:defRPr>
    </a:lvl6pPr>
    <a:lvl7pPr marL="3686626" algn="l" defTabSz="1228876" rtl="0" eaLnBrk="1" latinLnBrk="0" hangingPunct="1">
      <a:defRPr sz="1613" kern="1200">
        <a:solidFill>
          <a:schemeClr val="tx1"/>
        </a:solidFill>
        <a:latin typeface="+mn-lt"/>
        <a:ea typeface="+mn-ea"/>
        <a:cs typeface="+mn-cs"/>
      </a:defRPr>
    </a:lvl7pPr>
    <a:lvl8pPr marL="4301062" algn="l" defTabSz="1228876" rtl="0" eaLnBrk="1" latinLnBrk="0" hangingPunct="1">
      <a:defRPr sz="1613" kern="1200">
        <a:solidFill>
          <a:schemeClr val="tx1"/>
        </a:solidFill>
        <a:latin typeface="+mn-lt"/>
        <a:ea typeface="+mn-ea"/>
        <a:cs typeface="+mn-cs"/>
      </a:defRPr>
    </a:lvl8pPr>
    <a:lvl9pPr marL="4915500" algn="l" defTabSz="1228876"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a:t>
            </a:fld>
            <a:endParaRPr lang="en-US" dirty="0"/>
          </a:p>
        </p:txBody>
      </p:sp>
    </p:spTree>
    <p:extLst>
      <p:ext uri="{BB962C8B-B14F-4D97-AF65-F5344CB8AC3E}">
        <p14:creationId xmlns:p14="http://schemas.microsoft.com/office/powerpoint/2010/main" val="298768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10</a:t>
            </a:fld>
            <a:endParaRPr lang="en-US" dirty="0"/>
          </a:p>
        </p:txBody>
      </p:sp>
    </p:spTree>
    <p:extLst>
      <p:ext uri="{BB962C8B-B14F-4D97-AF65-F5344CB8AC3E}">
        <p14:creationId xmlns:p14="http://schemas.microsoft.com/office/powerpoint/2010/main" val="393165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11</a:t>
            </a:fld>
            <a:endParaRPr lang="en-US" dirty="0"/>
          </a:p>
        </p:txBody>
      </p:sp>
    </p:spTree>
    <p:extLst>
      <p:ext uri="{BB962C8B-B14F-4D97-AF65-F5344CB8AC3E}">
        <p14:creationId xmlns:p14="http://schemas.microsoft.com/office/powerpoint/2010/main" val="214267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12</a:t>
            </a:fld>
            <a:endParaRPr lang="en-US" dirty="0"/>
          </a:p>
        </p:txBody>
      </p:sp>
    </p:spTree>
    <p:extLst>
      <p:ext uri="{BB962C8B-B14F-4D97-AF65-F5344CB8AC3E}">
        <p14:creationId xmlns:p14="http://schemas.microsoft.com/office/powerpoint/2010/main" val="259612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13</a:t>
            </a:fld>
            <a:endParaRPr lang="en-US" dirty="0"/>
          </a:p>
        </p:txBody>
      </p:sp>
    </p:spTree>
    <p:extLst>
      <p:ext uri="{BB962C8B-B14F-4D97-AF65-F5344CB8AC3E}">
        <p14:creationId xmlns:p14="http://schemas.microsoft.com/office/powerpoint/2010/main" val="2838215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596386-9022-4F29-AABB-F206FFFB8A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502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15</a:t>
            </a:fld>
            <a:endParaRPr lang="en-US" dirty="0"/>
          </a:p>
        </p:txBody>
      </p:sp>
    </p:spTree>
    <p:extLst>
      <p:ext uri="{BB962C8B-B14F-4D97-AF65-F5344CB8AC3E}">
        <p14:creationId xmlns:p14="http://schemas.microsoft.com/office/powerpoint/2010/main" val="273543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16</a:t>
            </a:fld>
            <a:endParaRPr lang="en-US" dirty="0"/>
          </a:p>
        </p:txBody>
      </p:sp>
    </p:spTree>
    <p:extLst>
      <p:ext uri="{BB962C8B-B14F-4D97-AF65-F5344CB8AC3E}">
        <p14:creationId xmlns:p14="http://schemas.microsoft.com/office/powerpoint/2010/main" val="3035301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596386-9022-4F29-AABB-F206FFFB8A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24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18</a:t>
            </a:fld>
            <a:endParaRPr lang="en-US" dirty="0"/>
          </a:p>
        </p:txBody>
      </p:sp>
    </p:spTree>
    <p:extLst>
      <p:ext uri="{BB962C8B-B14F-4D97-AF65-F5344CB8AC3E}">
        <p14:creationId xmlns:p14="http://schemas.microsoft.com/office/powerpoint/2010/main" val="3198667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19</a:t>
            </a:fld>
            <a:endParaRPr lang="en-US" dirty="0"/>
          </a:p>
        </p:txBody>
      </p:sp>
    </p:spTree>
    <p:extLst>
      <p:ext uri="{BB962C8B-B14F-4D97-AF65-F5344CB8AC3E}">
        <p14:creationId xmlns:p14="http://schemas.microsoft.com/office/powerpoint/2010/main" val="295733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a:t>
            </a:fld>
            <a:endParaRPr lang="en-US" dirty="0"/>
          </a:p>
        </p:txBody>
      </p:sp>
    </p:spTree>
    <p:extLst>
      <p:ext uri="{BB962C8B-B14F-4D97-AF65-F5344CB8AC3E}">
        <p14:creationId xmlns:p14="http://schemas.microsoft.com/office/powerpoint/2010/main" val="3830143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20</a:t>
            </a:fld>
            <a:endParaRPr lang="en-US" dirty="0"/>
          </a:p>
        </p:txBody>
      </p:sp>
    </p:spTree>
    <p:extLst>
      <p:ext uri="{BB962C8B-B14F-4D97-AF65-F5344CB8AC3E}">
        <p14:creationId xmlns:p14="http://schemas.microsoft.com/office/powerpoint/2010/main" val="997206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21</a:t>
            </a:fld>
            <a:endParaRPr lang="en-US" dirty="0"/>
          </a:p>
        </p:txBody>
      </p:sp>
    </p:spTree>
    <p:extLst>
      <p:ext uri="{BB962C8B-B14F-4D97-AF65-F5344CB8AC3E}">
        <p14:creationId xmlns:p14="http://schemas.microsoft.com/office/powerpoint/2010/main" val="2001540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22</a:t>
            </a:fld>
            <a:endParaRPr lang="en-US" dirty="0"/>
          </a:p>
        </p:txBody>
      </p:sp>
    </p:spTree>
    <p:extLst>
      <p:ext uri="{BB962C8B-B14F-4D97-AF65-F5344CB8AC3E}">
        <p14:creationId xmlns:p14="http://schemas.microsoft.com/office/powerpoint/2010/main" val="81123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23</a:t>
            </a:fld>
            <a:endParaRPr lang="en-US" dirty="0"/>
          </a:p>
        </p:txBody>
      </p:sp>
    </p:spTree>
    <p:extLst>
      <p:ext uri="{BB962C8B-B14F-4D97-AF65-F5344CB8AC3E}">
        <p14:creationId xmlns:p14="http://schemas.microsoft.com/office/powerpoint/2010/main" val="149715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24</a:t>
            </a:fld>
            <a:endParaRPr lang="en-US" dirty="0"/>
          </a:p>
        </p:txBody>
      </p:sp>
    </p:spTree>
    <p:extLst>
      <p:ext uri="{BB962C8B-B14F-4D97-AF65-F5344CB8AC3E}">
        <p14:creationId xmlns:p14="http://schemas.microsoft.com/office/powerpoint/2010/main" val="601708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25</a:t>
            </a:fld>
            <a:endParaRPr lang="en-US" dirty="0"/>
          </a:p>
        </p:txBody>
      </p:sp>
    </p:spTree>
    <p:extLst>
      <p:ext uri="{BB962C8B-B14F-4D97-AF65-F5344CB8AC3E}">
        <p14:creationId xmlns:p14="http://schemas.microsoft.com/office/powerpoint/2010/main" val="1110102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26</a:t>
            </a:fld>
            <a:endParaRPr lang="en-US" dirty="0"/>
          </a:p>
        </p:txBody>
      </p:sp>
    </p:spTree>
    <p:extLst>
      <p:ext uri="{BB962C8B-B14F-4D97-AF65-F5344CB8AC3E}">
        <p14:creationId xmlns:p14="http://schemas.microsoft.com/office/powerpoint/2010/main" val="1796666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27</a:t>
            </a:fld>
            <a:endParaRPr lang="en-US" dirty="0"/>
          </a:p>
        </p:txBody>
      </p:sp>
    </p:spTree>
    <p:extLst>
      <p:ext uri="{BB962C8B-B14F-4D97-AF65-F5344CB8AC3E}">
        <p14:creationId xmlns:p14="http://schemas.microsoft.com/office/powerpoint/2010/main" val="415657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28</a:t>
            </a:fld>
            <a:endParaRPr lang="en-US" dirty="0"/>
          </a:p>
        </p:txBody>
      </p:sp>
    </p:spTree>
    <p:extLst>
      <p:ext uri="{BB962C8B-B14F-4D97-AF65-F5344CB8AC3E}">
        <p14:creationId xmlns:p14="http://schemas.microsoft.com/office/powerpoint/2010/main" val="283721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3</a:t>
            </a:fld>
            <a:endParaRPr lang="en-US" dirty="0"/>
          </a:p>
        </p:txBody>
      </p:sp>
    </p:spTree>
    <p:extLst>
      <p:ext uri="{BB962C8B-B14F-4D97-AF65-F5344CB8AC3E}">
        <p14:creationId xmlns:p14="http://schemas.microsoft.com/office/powerpoint/2010/main" val="107157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4</a:t>
            </a:fld>
            <a:endParaRPr lang="en-US" dirty="0"/>
          </a:p>
        </p:txBody>
      </p:sp>
    </p:spTree>
    <p:extLst>
      <p:ext uri="{BB962C8B-B14F-4D97-AF65-F5344CB8AC3E}">
        <p14:creationId xmlns:p14="http://schemas.microsoft.com/office/powerpoint/2010/main" val="20385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5</a:t>
            </a:fld>
            <a:endParaRPr lang="en-US" dirty="0"/>
          </a:p>
        </p:txBody>
      </p:sp>
    </p:spTree>
    <p:extLst>
      <p:ext uri="{BB962C8B-B14F-4D97-AF65-F5344CB8AC3E}">
        <p14:creationId xmlns:p14="http://schemas.microsoft.com/office/powerpoint/2010/main" val="2494639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6</a:t>
            </a:fld>
            <a:endParaRPr lang="en-US" dirty="0"/>
          </a:p>
        </p:txBody>
      </p:sp>
    </p:spTree>
    <p:extLst>
      <p:ext uri="{BB962C8B-B14F-4D97-AF65-F5344CB8AC3E}">
        <p14:creationId xmlns:p14="http://schemas.microsoft.com/office/powerpoint/2010/main" val="422840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7</a:t>
            </a:fld>
            <a:endParaRPr lang="en-US" dirty="0"/>
          </a:p>
        </p:txBody>
      </p:sp>
    </p:spTree>
    <p:extLst>
      <p:ext uri="{BB962C8B-B14F-4D97-AF65-F5344CB8AC3E}">
        <p14:creationId xmlns:p14="http://schemas.microsoft.com/office/powerpoint/2010/main" val="400889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8</a:t>
            </a:fld>
            <a:endParaRPr lang="en-US" dirty="0"/>
          </a:p>
        </p:txBody>
      </p:sp>
    </p:spTree>
    <p:extLst>
      <p:ext uri="{BB962C8B-B14F-4D97-AF65-F5344CB8AC3E}">
        <p14:creationId xmlns:p14="http://schemas.microsoft.com/office/powerpoint/2010/main" val="1292730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9</a:t>
            </a:fld>
            <a:endParaRPr lang="en-US" dirty="0"/>
          </a:p>
        </p:txBody>
      </p:sp>
    </p:spTree>
    <p:extLst>
      <p:ext uri="{BB962C8B-B14F-4D97-AF65-F5344CB8AC3E}">
        <p14:creationId xmlns:p14="http://schemas.microsoft.com/office/powerpoint/2010/main" val="142531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95438" y="3352801"/>
            <a:ext cx="12035789" cy="3017041"/>
          </a:xfrm>
        </p:spPr>
        <p:txBody>
          <a:bodyPr anchor="b">
            <a:normAutofit/>
          </a:bodyPr>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3495438" y="6369839"/>
            <a:ext cx="12035789" cy="1501711"/>
          </a:xfrm>
        </p:spPr>
        <p:txBody>
          <a:bodyPr anchor="t"/>
          <a:lstStyle>
            <a:lvl1pPr marL="0" indent="0" algn="l">
              <a:buNone/>
              <a:defRPr>
                <a:solidFill>
                  <a:schemeClr val="tx1">
                    <a:lumMod val="65000"/>
                    <a:lumOff val="3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38B40-24D7-4951-B20C-63CECA484635}"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7" name="Freeform 6"/>
          <p:cNvSpPr/>
          <p:nvPr/>
        </p:nvSpPr>
        <p:spPr bwMode="auto">
          <a:xfrm>
            <a:off x="0" y="5765081"/>
            <a:ext cx="2355280" cy="103811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17947" y="6039388"/>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92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495437" y="812800"/>
            <a:ext cx="12035789" cy="4156053"/>
          </a:xfrm>
        </p:spPr>
        <p:txBody>
          <a:bodyPr anchor="ctr">
            <a:normAutofit/>
          </a:bodyPr>
          <a:lstStyle>
            <a:lvl1pPr algn="l">
              <a:defRPr sz="6400" b="0" cap="none"/>
            </a:lvl1pPr>
          </a:lstStyle>
          <a:p>
            <a:r>
              <a:rPr lang="en-US"/>
              <a:t>Click to edit Master title style</a:t>
            </a:r>
            <a:endParaRPr lang="en-US" dirty="0"/>
          </a:p>
        </p:txBody>
      </p:sp>
      <p:sp>
        <p:nvSpPr>
          <p:cNvPr id="3" name="Text Placeholder 2"/>
          <p:cNvSpPr>
            <a:spLocks noGrp="1"/>
          </p:cNvSpPr>
          <p:nvPr>
            <p:ph type="body" idx="1"/>
          </p:nvPr>
        </p:nvSpPr>
        <p:spPr>
          <a:xfrm>
            <a:off x="3495437" y="5805395"/>
            <a:ext cx="12035789" cy="2074485"/>
          </a:xfrm>
        </p:spPr>
        <p:txBody>
          <a:bodyPr anchor="ctr">
            <a:normAutofit/>
          </a:bodyPr>
          <a:lstStyle>
            <a:lvl1pPr marL="0" indent="0" algn="l">
              <a:buNone/>
              <a:defRPr sz="2400">
                <a:solidFill>
                  <a:schemeClr val="tx1">
                    <a:lumMod val="65000"/>
                    <a:lumOff val="3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7141C3-B14F-4D12-BADB-33C82B2E3799}"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42375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17947" y="4325520"/>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81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7431" y="812800"/>
            <a:ext cx="11331800" cy="3860800"/>
          </a:xfrm>
        </p:spPr>
        <p:txBody>
          <a:bodyPr anchor="ctr">
            <a:normAutofit/>
          </a:bodyPr>
          <a:lstStyle>
            <a:lvl1pPr algn="l">
              <a:defRPr sz="64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421266" y="4673600"/>
            <a:ext cx="10174348" cy="5080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sp>
        <p:nvSpPr>
          <p:cNvPr id="3" name="Text Placeholder 2"/>
          <p:cNvSpPr>
            <a:spLocks noGrp="1"/>
          </p:cNvSpPr>
          <p:nvPr>
            <p:ph type="body" idx="1"/>
          </p:nvPr>
        </p:nvSpPr>
        <p:spPr>
          <a:xfrm>
            <a:off x="3495437" y="5805395"/>
            <a:ext cx="12035789" cy="2074485"/>
          </a:xfrm>
        </p:spPr>
        <p:txBody>
          <a:bodyPr anchor="ctr">
            <a:normAutofit/>
          </a:bodyPr>
          <a:lstStyle>
            <a:lvl1pPr marL="0" indent="0" algn="l">
              <a:buNone/>
              <a:defRPr sz="2400">
                <a:solidFill>
                  <a:schemeClr val="tx1">
                    <a:lumMod val="65000"/>
                    <a:lumOff val="3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5D661-A019-4FD5-8960-6BAC41B02E85}"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1" name="Freeform 11"/>
          <p:cNvSpPr/>
          <p:nvPr/>
        </p:nvSpPr>
        <p:spPr bwMode="auto">
          <a:xfrm flipV="1">
            <a:off x="-5654" y="42375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17947" y="4325520"/>
            <a:ext cx="1052685" cy="486833"/>
          </a:xfrm>
        </p:spPr>
        <p:txBody>
          <a:bodyPr/>
          <a:lstStyle/>
          <a:p>
            <a:fld id="{D57F1E4F-1CFF-5643-939E-217C01CDF565}" type="slidenum">
              <a:rPr lang="en-US" smtClean="0"/>
              <a:pPr/>
              <a:t>‹#›</a:t>
            </a:fld>
            <a:endParaRPr lang="en-US" dirty="0"/>
          </a:p>
        </p:txBody>
      </p:sp>
      <p:sp>
        <p:nvSpPr>
          <p:cNvPr id="14" name="TextBox 13"/>
          <p:cNvSpPr txBox="1"/>
          <p:nvPr/>
        </p:nvSpPr>
        <p:spPr>
          <a:xfrm>
            <a:off x="3331330" y="864007"/>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
        <p:nvSpPr>
          <p:cNvPr id="15" name="TextBox 14"/>
          <p:cNvSpPr txBox="1"/>
          <p:nvPr/>
        </p:nvSpPr>
        <p:spPr>
          <a:xfrm>
            <a:off x="15005050" y="3873742"/>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743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495438" y="3251201"/>
            <a:ext cx="12035790" cy="3633127"/>
          </a:xfrm>
        </p:spPr>
        <p:txBody>
          <a:bodyPr anchor="b">
            <a:normAutofit/>
          </a:bodyPr>
          <a:lstStyle>
            <a:lvl1pPr algn="l">
              <a:defRPr sz="6400" b="0"/>
            </a:lvl1pPr>
          </a:lstStyle>
          <a:p>
            <a:r>
              <a:rPr lang="en-US"/>
              <a:t>Click to edit Master title style</a:t>
            </a:r>
            <a:endParaRPr lang="en-US" dirty="0"/>
          </a:p>
        </p:txBody>
      </p:sp>
      <p:sp>
        <p:nvSpPr>
          <p:cNvPr id="4" name="Text Placeholder 3"/>
          <p:cNvSpPr>
            <a:spLocks noGrp="1"/>
          </p:cNvSpPr>
          <p:nvPr>
            <p:ph type="body" sz="half" idx="2"/>
          </p:nvPr>
        </p:nvSpPr>
        <p:spPr>
          <a:xfrm>
            <a:off x="3495438" y="6908800"/>
            <a:ext cx="12035790"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1247AF-4970-4888-AF0E-F36CC9731FD4}" type="datetime1">
              <a:rPr lang="en-US" smtClean="0"/>
              <a:pPr/>
              <a:t>3/4/2019</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39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847431" y="812800"/>
            <a:ext cx="11331800" cy="3860800"/>
          </a:xfrm>
        </p:spPr>
        <p:txBody>
          <a:bodyPr anchor="ctr">
            <a:normAutofit/>
          </a:bodyPr>
          <a:lstStyle>
            <a:lvl1pPr algn="l">
              <a:defRPr sz="64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495436" y="5791200"/>
            <a:ext cx="12035790" cy="1117600"/>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sp>
        <p:nvSpPr>
          <p:cNvPr id="4" name="Text Placeholder 3"/>
          <p:cNvSpPr>
            <a:spLocks noGrp="1"/>
          </p:cNvSpPr>
          <p:nvPr>
            <p:ph type="body" sz="half" idx="2"/>
          </p:nvPr>
        </p:nvSpPr>
        <p:spPr>
          <a:xfrm>
            <a:off x="3495438" y="6908800"/>
            <a:ext cx="12035790"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7EBB18-73B7-4993-B401-9BC070E96161}" type="datetime1">
              <a:rPr lang="en-US" smtClean="0"/>
              <a:pPr/>
              <a:t>3/4/2019</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1"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
        <p:nvSpPr>
          <p:cNvPr id="17" name="TextBox 16"/>
          <p:cNvSpPr txBox="1"/>
          <p:nvPr/>
        </p:nvSpPr>
        <p:spPr>
          <a:xfrm>
            <a:off x="3331330" y="864007"/>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
        <p:nvSpPr>
          <p:cNvPr id="18" name="TextBox 17"/>
          <p:cNvSpPr txBox="1"/>
          <p:nvPr/>
        </p:nvSpPr>
        <p:spPr>
          <a:xfrm>
            <a:off x="15005050" y="3873742"/>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3577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495437" y="836543"/>
            <a:ext cx="12035789" cy="3840027"/>
          </a:xfrm>
        </p:spPr>
        <p:txBody>
          <a:bodyPr anchor="ctr">
            <a:normAutofit/>
          </a:bodyPr>
          <a:lstStyle>
            <a:lvl1pPr algn="l">
              <a:defRPr sz="6400" b="0"/>
            </a:lvl1pPr>
          </a:lstStyle>
          <a:p>
            <a:r>
              <a:rPr lang="en-US"/>
              <a:t>Click to edit Master title style</a:t>
            </a:r>
            <a:endParaRPr lang="en-US" dirty="0"/>
          </a:p>
        </p:txBody>
      </p:sp>
      <p:sp>
        <p:nvSpPr>
          <p:cNvPr id="21" name="Text Placeholder 9"/>
          <p:cNvSpPr>
            <a:spLocks noGrp="1"/>
          </p:cNvSpPr>
          <p:nvPr>
            <p:ph type="body" sz="quarter" idx="13"/>
          </p:nvPr>
        </p:nvSpPr>
        <p:spPr>
          <a:xfrm>
            <a:off x="3495436" y="5791200"/>
            <a:ext cx="12035790" cy="1117600"/>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sp>
        <p:nvSpPr>
          <p:cNvPr id="4" name="Text Placeholder 3"/>
          <p:cNvSpPr>
            <a:spLocks noGrp="1"/>
          </p:cNvSpPr>
          <p:nvPr>
            <p:ph type="body" sz="half" idx="2"/>
          </p:nvPr>
        </p:nvSpPr>
        <p:spPr>
          <a:xfrm>
            <a:off x="3495438" y="6908800"/>
            <a:ext cx="12035790"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DF1BECE-B45A-4CEE-9DEC-7913F06088C7}" type="datetime1">
              <a:rPr lang="en-US" smtClean="0"/>
              <a:pPr/>
              <a:t>3/4/2019</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67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204F2-B196-4C95-BFBD-27DC6FC8FCF4}"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8"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581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47997" y="836541"/>
            <a:ext cx="2980261" cy="704508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495436" y="836541"/>
            <a:ext cx="8743950" cy="70450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AD3E1-431A-43C4-82F0-95B3778A16BF}"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8"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53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0450" y="832147"/>
            <a:ext cx="12030777" cy="1707853"/>
          </a:xfrm>
        </p:spPr>
        <p:txBody>
          <a:bodyPr/>
          <a:lstStyle/>
          <a:p>
            <a:r>
              <a:rPr lang="en-US"/>
              <a:t>Click to edit Master title style</a:t>
            </a:r>
            <a:endParaRPr lang="en-US" dirty="0"/>
          </a:p>
        </p:txBody>
      </p:sp>
      <p:sp>
        <p:nvSpPr>
          <p:cNvPr id="3" name="Content Placeholder 2"/>
          <p:cNvSpPr>
            <a:spLocks noGrp="1"/>
          </p:cNvSpPr>
          <p:nvPr>
            <p:ph idx="1"/>
          </p:nvPr>
        </p:nvSpPr>
        <p:spPr>
          <a:xfrm>
            <a:off x="3495436" y="2844800"/>
            <a:ext cx="12035790" cy="5036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91161-3F93-48A7-B616-37CCB934D8E7}"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8"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95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5437" y="2745000"/>
            <a:ext cx="12035789" cy="1958400"/>
          </a:xfrm>
        </p:spPr>
        <p:txBody>
          <a:bodyPr anchor="b"/>
          <a:lstStyle>
            <a:lvl1pPr algn="l">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3495437" y="4706839"/>
            <a:ext cx="12035789" cy="1147200"/>
          </a:xfrm>
        </p:spPr>
        <p:txBody>
          <a:bodyPr anchor="t"/>
          <a:lstStyle>
            <a:lvl1pPr marL="0" indent="0" algn="l">
              <a:buNone/>
              <a:defRPr sz="2667">
                <a:solidFill>
                  <a:schemeClr val="tx1">
                    <a:lumMod val="65000"/>
                    <a:lumOff val="3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F87FB-B1EF-4E43-8680-17E56AA8E5A7}" type="datetime1">
              <a:rPr lang="en-US" smtClean="0"/>
              <a:pPr/>
              <a:t>3/4/2019</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42375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17947" y="4325520"/>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828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95436" y="2844800"/>
            <a:ext cx="5823716" cy="50368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07509" y="2834963"/>
            <a:ext cx="5823716" cy="50368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4F7ED-6102-4FBB-92CF-896443012843}" type="datetime1">
              <a:rPr lang="en-US" smtClean="0"/>
              <a:pPr/>
              <a:t>3/4/2019</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0"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17947" y="105037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78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968154" y="2630271"/>
            <a:ext cx="5390188"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3495437" y="3398621"/>
            <a:ext cx="5862906" cy="447208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33950" y="2625967"/>
            <a:ext cx="5398651"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9675392" y="3394317"/>
            <a:ext cx="5857210" cy="447208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A7C5D-BE91-4A48-9E3D-A57B850FFA2E}" type="datetime1">
              <a:rPr lang="en-US" smtClean="0"/>
              <a:pPr/>
              <a:t>3/4/2019</a:t>
            </a:fld>
            <a:endParaRPr lang="en-US" dirty="0"/>
          </a:p>
        </p:txBody>
      </p:sp>
      <p:sp>
        <p:nvSpPr>
          <p:cNvPr id="8" name="Footer Placeholder 7"/>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2"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17947" y="105037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66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459DA-2F63-4105-8EBB-211C72FADBBB}" type="datetime1">
              <a:rPr lang="en-US" smtClean="0"/>
              <a:pPr/>
              <a:t>3/4/2019</a:t>
            </a:fld>
            <a:endParaRPr lang="en-US" dirty="0"/>
          </a:p>
        </p:txBody>
      </p:sp>
      <p:sp>
        <p:nvSpPr>
          <p:cNvPr id="4" name="Footer Placeholder 3"/>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7"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15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4C1E-F39F-4C57-B9CF-ED559AF3972D}" type="datetime1">
              <a:rPr lang="en-US" smtClean="0"/>
              <a:pPr/>
              <a:t>3/4/2019</a:t>
            </a:fld>
            <a:endParaRPr lang="en-US" dirty="0"/>
          </a:p>
        </p:txBody>
      </p:sp>
      <p:sp>
        <p:nvSpPr>
          <p:cNvPr id="3" name="Footer Placeholder 2"/>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6"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81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5437" y="594784"/>
            <a:ext cx="4732019" cy="1301749"/>
          </a:xfrm>
        </p:spPr>
        <p:txBody>
          <a:bodyPr anchor="b"/>
          <a:lstStyle>
            <a:lvl1pPr algn="l">
              <a:defRPr sz="2667" b="0"/>
            </a:lvl1pPr>
          </a:lstStyle>
          <a:p>
            <a:r>
              <a:rPr lang="en-US"/>
              <a:t>Click to edit Master title style</a:t>
            </a:r>
            <a:endParaRPr lang="en-US" dirty="0"/>
          </a:p>
        </p:txBody>
      </p:sp>
      <p:sp>
        <p:nvSpPr>
          <p:cNvPr id="3" name="Content Placeholder 2"/>
          <p:cNvSpPr>
            <a:spLocks noGrp="1"/>
          </p:cNvSpPr>
          <p:nvPr>
            <p:ph idx="1"/>
          </p:nvPr>
        </p:nvSpPr>
        <p:spPr>
          <a:xfrm>
            <a:off x="8536066" y="594785"/>
            <a:ext cx="6995160" cy="721995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95437" y="2131484"/>
            <a:ext cx="4732019" cy="5683248"/>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3386BEFA-8F77-47B0-8ACB-1E7B7515C41F}" type="datetime1">
              <a:rPr lang="en-US" smtClean="0"/>
              <a:pPr/>
              <a:t>3/4/2019</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65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5438" y="6400800"/>
            <a:ext cx="12035790" cy="75565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5436" y="846620"/>
            <a:ext cx="12035790" cy="5139960"/>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3495438" y="7156451"/>
            <a:ext cx="12035790" cy="658283"/>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935407C9-0A22-48B0-BCCC-BF85F09C5778}" type="datetime1">
              <a:rPr lang="en-US" smtClean="0"/>
              <a:pPr/>
              <a:t>3/4/2019</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80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04800"/>
            <a:ext cx="3849547" cy="885150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6748" y="-1048"/>
            <a:ext cx="3181510" cy="913871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46888" cy="9144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500448" y="832147"/>
            <a:ext cx="12030777" cy="1707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495436" y="2844800"/>
            <a:ext cx="12035790" cy="5181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88177" y="8173916"/>
            <a:ext cx="1547482" cy="493861"/>
          </a:xfrm>
          <a:prstGeom prst="rect">
            <a:avLst/>
          </a:prstGeom>
        </p:spPr>
        <p:txBody>
          <a:bodyPr vert="horz" lIns="91440" tIns="45720" rIns="91440" bIns="45720" rtlCol="0" anchor="ctr"/>
          <a:lstStyle>
            <a:lvl1pPr algn="r">
              <a:defRPr sz="1200">
                <a:solidFill>
                  <a:schemeClr val="tx1">
                    <a:tint val="75000"/>
                  </a:schemeClr>
                </a:solidFill>
              </a:defRPr>
            </a:lvl1pPr>
          </a:lstStyle>
          <a:p>
            <a:fld id="{B757B26D-4213-42CD-BCAF-843F9682E441}" type="datetime1">
              <a:rPr lang="en-US" smtClean="0"/>
              <a:pPr/>
              <a:t>3/4/2019</a:t>
            </a:fld>
            <a:endParaRPr lang="en-US" dirty="0"/>
          </a:p>
        </p:txBody>
      </p:sp>
      <p:sp>
        <p:nvSpPr>
          <p:cNvPr id="5" name="Footer Placeholder 4"/>
          <p:cNvSpPr>
            <a:spLocks noGrp="1"/>
          </p:cNvSpPr>
          <p:nvPr>
            <p:ph type="ftr" sz="quarter" idx="3"/>
          </p:nvPr>
        </p:nvSpPr>
        <p:spPr>
          <a:xfrm>
            <a:off x="3495437" y="8181078"/>
            <a:ext cx="10286999" cy="48683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COMPLETION DESIGN OF HIGH PRESSURE HIGH TEMPERATURE WELL WITH FOCUS ON CASE STUDY OF TUBING FAILURE</a:t>
            </a:r>
            <a:endParaRPr lang="en-US" dirty="0"/>
          </a:p>
        </p:txBody>
      </p:sp>
      <p:sp>
        <p:nvSpPr>
          <p:cNvPr id="6" name="Slide Number Placeholder 5"/>
          <p:cNvSpPr>
            <a:spLocks noGrp="1"/>
          </p:cNvSpPr>
          <p:nvPr>
            <p:ph type="sldNum" sz="quarter" idx="4"/>
          </p:nvPr>
        </p:nvSpPr>
        <p:spPr bwMode="gray">
          <a:xfrm>
            <a:off x="717947" y="1050377"/>
            <a:ext cx="1052685" cy="486833"/>
          </a:xfrm>
          <a:prstGeom prst="rect">
            <a:avLst/>
          </a:prstGeom>
        </p:spPr>
        <p:txBody>
          <a:bodyPr vert="horz" lIns="91440" tIns="45720" rIns="91440" bIns="45720" rtlCol="0" anchor="ctr"/>
          <a:lstStyle>
            <a:lvl1pPr algn="r">
              <a:defRPr sz="2667">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29768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dt="0"/>
  <p:txStyles>
    <p:titleStyle>
      <a:lvl1pPr algn="l" defTabSz="609585"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lava18/google-play-store-app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thinkwithgoogle.com/insights/library/studies/the-mobilemovement/" TargetMode="External"/><Relationship Id="rId5" Type="http://schemas.openxmlformats.org/officeDocument/2006/relationships/hyperlink" Target="http://www.cmswire.com/cms/mobile/mobile-app-market-us367b-industry-by-2015-with1827b-downloads-but-is-more-better-011867.php" TargetMode="External"/><Relationship Id="rId4" Type="http://schemas.openxmlformats.org/officeDocument/2006/relationships/hyperlink" Target="http://mobiledevices.about.com/od/kindattentiondevelopers/tp/Mobile-AppDevelopment-Trends-For-2012.ht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dfs.semanticscholar.org/b4fd/972d8f34de5d8c5eeec805b94642b1610223.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statsdirect.com/help/basics/p_values.ht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243"/>
            <a:ext cx="4581144" cy="1283208"/>
          </a:xfrm>
          <a:prstGeom prst="rect">
            <a:avLst/>
          </a:prstGeom>
        </p:spPr>
      </p:pic>
      <p:sp>
        <p:nvSpPr>
          <p:cNvPr id="2" name="Title 1"/>
          <p:cNvSpPr>
            <a:spLocks noGrp="1"/>
          </p:cNvSpPr>
          <p:nvPr>
            <p:ph type="ctrTitle"/>
          </p:nvPr>
        </p:nvSpPr>
        <p:spPr>
          <a:xfrm>
            <a:off x="2326824" y="749021"/>
            <a:ext cx="11887199" cy="3017041"/>
          </a:xfrm>
        </p:spPr>
        <p:txBody>
          <a:bodyPr>
            <a:noAutofit/>
          </a:bodyPr>
          <a:lstStyle/>
          <a:p>
            <a:pPr algn="ctr"/>
            <a:r>
              <a:rPr lang="en-US" sz="5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br>
              <a:rPr lang="en-US" sz="5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endParaRPr lang="en-US" sz="5400" dirty="0">
              <a:latin typeface="Arial" panose="020B0604020202020204" pitchFamily="34" charset="0"/>
              <a:cs typeface="Arial" panose="020B0604020202020204" pitchFamily="34" charset="0"/>
            </a:endParaRPr>
          </a:p>
        </p:txBody>
      </p:sp>
      <p:sp>
        <p:nvSpPr>
          <p:cNvPr id="7" name="object 4"/>
          <p:cNvSpPr txBox="1"/>
          <p:nvPr/>
        </p:nvSpPr>
        <p:spPr>
          <a:xfrm>
            <a:off x="5497571" y="6327050"/>
            <a:ext cx="4898573" cy="1695724"/>
          </a:xfrm>
          <a:prstGeom prst="rect">
            <a:avLst/>
          </a:prstGeom>
        </p:spPr>
        <p:txBody>
          <a:bodyPr vert="horz" wrap="square" lIns="0" tIns="0" rIns="0" bIns="0" rtlCol="0">
            <a:noAutofit/>
          </a:bodyPr>
          <a:lstStyle/>
          <a:p>
            <a:r>
              <a:rPr lang="en-US" sz="2400" dirty="0">
                <a:solidFill>
                  <a:schemeClr val="tx1">
                    <a:lumMod val="75000"/>
                  </a:schemeClr>
                </a:solidFill>
                <a:latin typeface="Arial" panose="020B0604020202020204" pitchFamily="34" charset="0"/>
                <a:cs typeface="Arial" panose="020B0604020202020204" pitchFamily="34" charset="0"/>
              </a:rPr>
              <a:t>Supervisor: </a:t>
            </a:r>
          </a:p>
          <a:p>
            <a:r>
              <a:rPr lang="en-US" sz="2400" dirty="0">
                <a:solidFill>
                  <a:schemeClr val="tx1">
                    <a:lumMod val="75000"/>
                  </a:schemeClr>
                </a:solidFill>
                <a:latin typeface="Arial" panose="020B0604020202020204" pitchFamily="34" charset="0"/>
                <a:cs typeface="Arial" panose="020B0604020202020204" pitchFamily="34" charset="0"/>
              </a:rPr>
              <a:t>Dr. Sean </a:t>
            </a:r>
            <a:r>
              <a:rPr lang="en-US" sz="2400" dirty="0" err="1">
                <a:solidFill>
                  <a:schemeClr val="tx1">
                    <a:lumMod val="75000"/>
                  </a:schemeClr>
                </a:solidFill>
                <a:latin typeface="Arial" panose="020B0604020202020204" pitchFamily="34" charset="0"/>
                <a:cs typeface="Arial" panose="020B0604020202020204" pitchFamily="34" charset="0"/>
              </a:rPr>
              <a:t>Mondesire</a:t>
            </a:r>
            <a:endParaRPr lang="en-US" sz="2400" dirty="0">
              <a:solidFill>
                <a:schemeClr val="tx1">
                  <a:lumMod val="75000"/>
                </a:schemeClr>
              </a:solidFill>
              <a:latin typeface="Arial" panose="020B0604020202020204" pitchFamily="34" charset="0"/>
              <a:cs typeface="Arial" panose="020B0604020202020204" pitchFamily="34" charset="0"/>
            </a:endParaRPr>
          </a:p>
          <a:p>
            <a:r>
              <a:rPr lang="en-US" sz="2400" dirty="0">
                <a:solidFill>
                  <a:schemeClr val="tx1">
                    <a:lumMod val="75000"/>
                  </a:schemeClr>
                </a:solidFill>
                <a:latin typeface="Arial" panose="020B0604020202020204" pitchFamily="34" charset="0"/>
                <a:cs typeface="Arial" panose="020B0604020202020204" pitchFamily="34" charset="0"/>
              </a:rPr>
              <a:t>Assistant Professor</a:t>
            </a:r>
          </a:p>
          <a:p>
            <a:r>
              <a:rPr lang="en-US" sz="2400" dirty="0">
                <a:solidFill>
                  <a:schemeClr val="tx1">
                    <a:lumMod val="75000"/>
                  </a:schemeClr>
                </a:solidFill>
                <a:latin typeface="Arial" panose="020B0604020202020204" pitchFamily="34" charset="0"/>
                <a:cs typeface="Arial" panose="020B0604020202020204" pitchFamily="34" charset="0"/>
              </a:rPr>
              <a:t>Program Director  </a:t>
            </a:r>
          </a:p>
          <a:p>
            <a:r>
              <a:rPr lang="en-US" sz="2400" dirty="0">
                <a:solidFill>
                  <a:schemeClr val="tx1">
                    <a:lumMod val="75000"/>
                  </a:schemeClr>
                </a:solidFill>
                <a:latin typeface="Arial" panose="020B0604020202020204" pitchFamily="34" charset="0"/>
                <a:cs typeface="Arial" panose="020B0604020202020204" pitchFamily="34" charset="0"/>
              </a:rPr>
              <a:t>Computer Science </a:t>
            </a:r>
          </a:p>
          <a:p>
            <a:r>
              <a:rPr lang="en-US" sz="2400" dirty="0">
                <a:solidFill>
                  <a:schemeClr val="tx1">
                    <a:lumMod val="75000"/>
                  </a:schemeClr>
                </a:solidFill>
                <a:latin typeface="Arial" panose="020B0604020202020204" pitchFamily="34" charset="0"/>
                <a:cs typeface="Arial" panose="020B0604020202020204" pitchFamily="34" charset="0"/>
              </a:rPr>
              <a:t>St. Thomas University.</a:t>
            </a:r>
          </a:p>
          <a:p>
            <a:endParaRPr lang="en-US" sz="2400"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28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endParaRPr lang="en-US" sz="4000"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CD69AF4-438D-4A58-BEAC-881BEB32BAE4}"/>
              </a:ext>
            </a:extLst>
          </p:cNvPr>
          <p:cNvSpPr>
            <a:spLocks noGrp="1"/>
          </p:cNvSpPr>
          <p:nvPr>
            <p:ph idx="1"/>
          </p:nvPr>
        </p:nvSpPr>
        <p:spPr>
          <a:xfrm>
            <a:off x="3152437" y="1354248"/>
            <a:ext cx="12726899" cy="6630025"/>
          </a:xfrm>
        </p:spPr>
        <p:txBody>
          <a:bodyPr numCol="1">
            <a:noAutofit/>
          </a:bodyPr>
          <a:lstStyle/>
          <a:p>
            <a:pPr lvl="0"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endParaRPr lang="en"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Today, apps are almost essential to everyday living. An average of 2.6 billion people own smart phones. In 2012, 35.4 percent of Black Friday sales last year were completed on mobile devices. (2012 IBM Holiday Benchmark Reports) Imagine today! Companies who invest in apps are able to connect better with customers, create a more simplified web-based customer experience, allowing for increased profit. Monetization and sales would serve as motivation for us</a:t>
            </a:r>
            <a:r>
              <a:rPr lang="en-US" dirty="0"/>
              <a:t>.</a:t>
            </a:r>
            <a:endParaRPr lang="en-US" i="1" dirty="0"/>
          </a:p>
        </p:txBody>
      </p:sp>
      <p:sp>
        <p:nvSpPr>
          <p:cNvPr id="9" name="Footer Placeholder 3">
            <a:extLst>
              <a:ext uri="{FF2B5EF4-FFF2-40B4-BE49-F238E27FC236}">
                <a16:creationId xmlns:a16="http://schemas.microsoft.com/office/drawing/2014/main" id="{C7955114-C52B-4D05-8959-4255FC25C1E0}"/>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429208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VARIABLE DESCRIPTION</a:t>
            </a: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Variable Description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90A3001B-7002-4682-AC39-80B448105D9B}"/>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90124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INDEPENDENT VARIABLES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328E55-7CE8-4283-B090-C426AA29AEAC}"/>
              </a:ext>
            </a:extLst>
          </p:cNvPr>
          <p:cNvSpPr txBox="1">
            <a:spLocks/>
          </p:cNvSpPr>
          <p:nvPr/>
        </p:nvSpPr>
        <p:spPr>
          <a:xfrm>
            <a:off x="3152438" y="1447917"/>
            <a:ext cx="12726899" cy="6248166"/>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pPr marL="457189" lvl="2" indent="-457189"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Price </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Describes the cost of an app.</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Numeric data type</a:t>
            </a:r>
          </a:p>
        </p:txBody>
      </p:sp>
      <p:sp>
        <p:nvSpPr>
          <p:cNvPr id="8" name="Footer Placeholder 3">
            <a:extLst>
              <a:ext uri="{FF2B5EF4-FFF2-40B4-BE49-F238E27FC236}">
                <a16:creationId xmlns:a16="http://schemas.microsoft.com/office/drawing/2014/main" id="{53A44EC5-ADA4-4D2B-957F-CD499FB49AA8}"/>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8793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DEPENDENT VARIABLES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328E55-7CE8-4283-B090-C426AA29AEAC}"/>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pPr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Installs</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Describes the amount of times each app has been downloaded.</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Numeric data type</a:t>
            </a:r>
          </a:p>
          <a:p>
            <a:pPr marL="0" indent="0" algn="just">
              <a:lnSpc>
                <a:spcPct val="150000"/>
              </a:lnSpc>
              <a:buNone/>
            </a:pPr>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809FD942-BB25-457C-AD5A-0CD0909B2E87}"/>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47125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a:t>
            </a: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PHASE – I : ACQUIRING AND CLEANING DATA</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667" b="0" i="0" u="none" strike="noStrike" kern="1200" cap="none" spc="0" normalizeH="0" baseline="0" noProof="0" smtClean="0">
                <a:ln>
                  <a:noFill/>
                </a:ln>
                <a:solidFill>
                  <a:srgbClr val="FEFFFF"/>
                </a:solidFill>
                <a:effectLst/>
                <a:uLnTx/>
                <a:uFillTx/>
                <a:latin typeface="Century Gothic"/>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2667" b="0" i="0" u="none" strike="noStrike" kern="1200" cap="none" spc="0" normalizeH="0" baseline="0" noProof="0" dirty="0">
              <a:ln>
                <a:noFill/>
              </a:ln>
              <a:solidFill>
                <a:srgbClr val="FEFFFF"/>
              </a:solidFill>
              <a:effectLst/>
              <a:uLnTx/>
              <a:uFillTx/>
              <a:latin typeface="Century Gothic"/>
              <a:ea typeface="+mn-ea"/>
              <a:cs typeface="+mn-cs"/>
            </a:endParaRPr>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BF2A42DD-5864-4CE7-B489-1424C7E44A78}"/>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89546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 : ACQUIRING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B63F58F-BC33-43E8-9B39-0C203B3B335E}"/>
              </a:ext>
            </a:extLst>
          </p:cNvPr>
          <p:cNvPicPr>
            <a:picLocks noChangeAspect="1"/>
          </p:cNvPicPr>
          <p:nvPr/>
        </p:nvPicPr>
        <p:blipFill>
          <a:blip r:embed="rId3"/>
          <a:stretch>
            <a:fillRect/>
          </a:stretch>
        </p:blipFill>
        <p:spPr>
          <a:xfrm>
            <a:off x="3429000" y="2074987"/>
            <a:ext cx="11254154" cy="5451225"/>
          </a:xfrm>
          <a:prstGeom prst="rect">
            <a:avLst/>
          </a:prstGeom>
        </p:spPr>
      </p:pic>
      <p:sp>
        <p:nvSpPr>
          <p:cNvPr id="8" name="Footer Placeholder 3">
            <a:extLst>
              <a:ext uri="{FF2B5EF4-FFF2-40B4-BE49-F238E27FC236}">
                <a16:creationId xmlns:a16="http://schemas.microsoft.com/office/drawing/2014/main" id="{37DE03C1-573E-4CB2-B07A-ABB418032F42}"/>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83753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 : TIDYING PROCEDURE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Tidying Procedure</a:t>
            </a:r>
          </a:p>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Rows with n/a were deleted and only </a:t>
            </a:r>
            <a:r>
              <a:rPr lang="en-US" sz="2800" dirty="0" err="1">
                <a:solidFill>
                  <a:schemeClr val="tx1"/>
                </a:solidFill>
                <a:latin typeface="Arial" panose="020B0604020202020204" pitchFamily="34" charset="0"/>
                <a:ea typeface="Verdana" panose="020B0604030504040204" pitchFamily="34" charset="0"/>
                <a:cs typeface="Arial" panose="020B0604020202020204" pitchFamily="34" charset="0"/>
              </a:rPr>
              <a:t>olny</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columns with price and installs were kept.</a:t>
            </a:r>
          </a:p>
        </p:txBody>
      </p:sp>
      <p:pic>
        <p:nvPicPr>
          <p:cNvPr id="4" name="Picture 3">
            <a:extLst>
              <a:ext uri="{FF2B5EF4-FFF2-40B4-BE49-F238E27FC236}">
                <a16:creationId xmlns:a16="http://schemas.microsoft.com/office/drawing/2014/main" id="{DE037D9D-3FDB-43D5-B020-81C22AC74CAF}"/>
              </a:ext>
            </a:extLst>
          </p:cNvPr>
          <p:cNvPicPr>
            <a:picLocks noChangeAspect="1"/>
          </p:cNvPicPr>
          <p:nvPr/>
        </p:nvPicPr>
        <p:blipFill>
          <a:blip r:embed="rId3"/>
          <a:stretch>
            <a:fillRect/>
          </a:stretch>
        </p:blipFill>
        <p:spPr>
          <a:xfrm>
            <a:off x="2848708" y="3559419"/>
            <a:ext cx="12414737" cy="3924300"/>
          </a:xfrm>
          <a:prstGeom prst="rect">
            <a:avLst/>
          </a:prstGeom>
        </p:spPr>
      </p:pic>
      <p:sp>
        <p:nvSpPr>
          <p:cNvPr id="11" name="Footer Placeholder 3">
            <a:extLst>
              <a:ext uri="{FF2B5EF4-FFF2-40B4-BE49-F238E27FC236}">
                <a16:creationId xmlns:a16="http://schemas.microsoft.com/office/drawing/2014/main" id="{533F2FF8-A9C8-4D1F-BF45-047A97998CB4}"/>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80021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a:t>
            </a: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PHASE – II :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667" b="0" i="0" u="none" strike="noStrike" kern="1200" cap="none" spc="0" normalizeH="0" baseline="0" noProof="0" smtClean="0">
                <a:ln>
                  <a:noFill/>
                </a:ln>
                <a:solidFill>
                  <a:srgbClr val="FEFFFF"/>
                </a:solidFill>
                <a:effectLst/>
                <a:uLnTx/>
                <a:uFillTx/>
                <a:latin typeface="Century Gothic"/>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2667" b="0" i="0" u="none" strike="noStrike" kern="1200" cap="none" spc="0" normalizeH="0" baseline="0" noProof="0" dirty="0">
              <a:ln>
                <a:noFill/>
              </a:ln>
              <a:solidFill>
                <a:srgbClr val="FEFFFF"/>
              </a:solidFill>
              <a:effectLst/>
              <a:uLnTx/>
              <a:uFillTx/>
              <a:latin typeface="Century Gothic"/>
              <a:ea typeface="+mn-ea"/>
              <a:cs typeface="+mn-cs"/>
            </a:endParaRPr>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E52B94A3-DD2E-4791-A8CE-8FD9BE988240}"/>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86590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VISUALIZING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4B63227-4449-4851-82CB-49FFD6575BF1}"/>
              </a:ext>
            </a:extLst>
          </p:cNvPr>
          <p:cNvPicPr>
            <a:picLocks noChangeAspect="1"/>
          </p:cNvPicPr>
          <p:nvPr/>
        </p:nvPicPr>
        <p:blipFill>
          <a:blip r:embed="rId3"/>
          <a:stretch>
            <a:fillRect/>
          </a:stretch>
        </p:blipFill>
        <p:spPr>
          <a:xfrm>
            <a:off x="3851031" y="2287519"/>
            <a:ext cx="10410092" cy="5449707"/>
          </a:xfrm>
          <a:prstGeom prst="rect">
            <a:avLst/>
          </a:prstGeom>
        </p:spPr>
      </p:pic>
      <p:sp>
        <p:nvSpPr>
          <p:cNvPr id="9" name="Footer Placeholder 3">
            <a:extLst>
              <a:ext uri="{FF2B5EF4-FFF2-40B4-BE49-F238E27FC236}">
                <a16:creationId xmlns:a16="http://schemas.microsoft.com/office/drawing/2014/main" id="{26E58522-9C27-4BA9-855C-0DB6BCA42A9B}"/>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366869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VISUALIZING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FDFE49C-BF07-4461-B7BE-4379A516F279}"/>
              </a:ext>
            </a:extLst>
          </p:cNvPr>
          <p:cNvPicPr>
            <a:picLocks noChangeAspect="1"/>
          </p:cNvPicPr>
          <p:nvPr/>
        </p:nvPicPr>
        <p:blipFill rotWithShape="1">
          <a:blip r:embed="rId3"/>
          <a:srcRect b="31494"/>
          <a:stretch/>
        </p:blipFill>
        <p:spPr>
          <a:xfrm>
            <a:off x="3749434" y="1490232"/>
            <a:ext cx="10159998" cy="6387671"/>
          </a:xfrm>
          <a:prstGeom prst="rect">
            <a:avLst/>
          </a:prstGeom>
        </p:spPr>
      </p:pic>
      <p:sp>
        <p:nvSpPr>
          <p:cNvPr id="9" name="Footer Placeholder 3">
            <a:extLst>
              <a:ext uri="{FF2B5EF4-FFF2-40B4-BE49-F238E27FC236}">
                <a16:creationId xmlns:a16="http://schemas.microsoft.com/office/drawing/2014/main" id="{CD1BE433-1DC6-410C-9BE2-5F5C5EFE825A}"/>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26990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cs typeface="Arial" panose="020B0604020202020204" pitchFamily="34" charset="0"/>
              </a:rPr>
              <a:t>GROUP MEMBERS</a:t>
            </a:r>
          </a:p>
        </p:txBody>
      </p:sp>
      <p:sp>
        <p:nvSpPr>
          <p:cNvPr id="3" name="Content Placeholder 2"/>
          <p:cNvSpPr>
            <a:spLocks noGrp="1"/>
          </p:cNvSpPr>
          <p:nvPr>
            <p:ph idx="1"/>
          </p:nvPr>
        </p:nvSpPr>
        <p:spPr>
          <a:xfrm>
            <a:off x="3152437" y="1354248"/>
            <a:ext cx="12726899" cy="6630025"/>
          </a:xfrm>
        </p:spPr>
        <p:txBody>
          <a:bodyPr numCol="1">
            <a:noAutofit/>
          </a:bodyPr>
          <a:lstStyle/>
          <a:p>
            <a:pPr>
              <a:lnSpc>
                <a:spcPct val="200000"/>
              </a:lnSpc>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Gabriella Bongiovanni</a:t>
            </a:r>
          </a:p>
          <a:p>
            <a:pPr>
              <a:lnSpc>
                <a:spcPct val="200000"/>
              </a:lnSpc>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Syed Shaheryar Qadir</a:t>
            </a: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603168F4-958A-47D6-AB85-CD535DBBB856}"/>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56804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VISUALIZING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41E2AD4-3FD7-4E91-93C1-15A1D3FA27E9}"/>
              </a:ext>
            </a:extLst>
          </p:cNvPr>
          <p:cNvPicPr>
            <a:picLocks noChangeAspect="1"/>
          </p:cNvPicPr>
          <p:nvPr/>
        </p:nvPicPr>
        <p:blipFill rotWithShape="1">
          <a:blip r:embed="rId3"/>
          <a:srcRect b="29458"/>
          <a:stretch/>
        </p:blipFill>
        <p:spPr>
          <a:xfrm>
            <a:off x="3141136" y="1490232"/>
            <a:ext cx="11331002" cy="6299735"/>
          </a:xfrm>
          <a:prstGeom prst="rect">
            <a:avLst/>
          </a:prstGeom>
        </p:spPr>
      </p:pic>
      <p:sp>
        <p:nvSpPr>
          <p:cNvPr id="9" name="Footer Placeholder 3">
            <a:extLst>
              <a:ext uri="{FF2B5EF4-FFF2-40B4-BE49-F238E27FC236}">
                <a16:creationId xmlns:a16="http://schemas.microsoft.com/office/drawing/2014/main" id="{8E8F6D17-A7C5-4018-999B-2328052F1ACD}"/>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72461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TABLE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E37F173-19C7-44A5-8B0F-9F093868622C}"/>
              </a:ext>
            </a:extLst>
          </p:cNvPr>
          <p:cNvPicPr>
            <a:picLocks noChangeAspect="1"/>
          </p:cNvPicPr>
          <p:nvPr/>
        </p:nvPicPr>
        <p:blipFill>
          <a:blip r:embed="rId3"/>
          <a:stretch>
            <a:fillRect/>
          </a:stretch>
        </p:blipFill>
        <p:spPr>
          <a:xfrm>
            <a:off x="3304837" y="1755440"/>
            <a:ext cx="12081701" cy="5164800"/>
          </a:xfrm>
          <a:prstGeom prst="rect">
            <a:avLst/>
          </a:prstGeom>
        </p:spPr>
      </p:pic>
      <p:sp>
        <p:nvSpPr>
          <p:cNvPr id="10" name="Footer Placeholder 3">
            <a:extLst>
              <a:ext uri="{FF2B5EF4-FFF2-40B4-BE49-F238E27FC236}">
                <a16:creationId xmlns:a16="http://schemas.microsoft.com/office/drawing/2014/main" id="{AC064584-A4B6-4D22-90F6-FC11F7724E98}"/>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389244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TABLE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19AB38A-5975-42CF-878B-689CBE5D8A83}"/>
              </a:ext>
            </a:extLst>
          </p:cNvPr>
          <p:cNvPicPr>
            <a:picLocks noChangeAspect="1"/>
          </p:cNvPicPr>
          <p:nvPr/>
        </p:nvPicPr>
        <p:blipFill>
          <a:blip r:embed="rId3"/>
          <a:stretch>
            <a:fillRect/>
          </a:stretch>
        </p:blipFill>
        <p:spPr>
          <a:xfrm>
            <a:off x="3152438" y="1609311"/>
            <a:ext cx="11882249" cy="5925377"/>
          </a:xfrm>
          <a:prstGeom prst="rect">
            <a:avLst/>
          </a:prstGeom>
        </p:spPr>
      </p:pic>
      <p:sp>
        <p:nvSpPr>
          <p:cNvPr id="10" name="Footer Placeholder 3">
            <a:extLst>
              <a:ext uri="{FF2B5EF4-FFF2-40B4-BE49-F238E27FC236}">
                <a16:creationId xmlns:a16="http://schemas.microsoft.com/office/drawing/2014/main" id="{A65BC7F2-A858-4BF1-BCC7-AA978FFD9124}"/>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786906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SUMMARY</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32E529E-D0D9-44BE-85D5-367D46AF1045}"/>
              </a:ext>
            </a:extLst>
          </p:cNvPr>
          <p:cNvPicPr>
            <a:picLocks noChangeAspect="1"/>
          </p:cNvPicPr>
          <p:nvPr/>
        </p:nvPicPr>
        <p:blipFill>
          <a:blip r:embed="rId3"/>
          <a:stretch>
            <a:fillRect/>
          </a:stretch>
        </p:blipFill>
        <p:spPr>
          <a:xfrm>
            <a:off x="3152438" y="1537209"/>
            <a:ext cx="10880085" cy="5848327"/>
          </a:xfrm>
          <a:prstGeom prst="rect">
            <a:avLst/>
          </a:prstGeom>
        </p:spPr>
      </p:pic>
      <p:sp>
        <p:nvSpPr>
          <p:cNvPr id="10" name="Footer Placeholder 3">
            <a:extLst>
              <a:ext uri="{FF2B5EF4-FFF2-40B4-BE49-F238E27FC236}">
                <a16:creationId xmlns:a16="http://schemas.microsoft.com/office/drawing/2014/main" id="{815408BB-95FC-4BD9-B43F-53AF6095C796}"/>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293714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PHASE – I &amp; II</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CONCLUSION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085FF855-1BB7-4DF5-B941-582CCA9AEB24}"/>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2395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PHASE – I &amp; II: </a:t>
            </a:r>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CONCLUSION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CFD4151-C47D-4B3C-B6A8-157C2BFBBE8C}"/>
              </a:ext>
            </a:extLst>
          </p:cNvPr>
          <p:cNvPicPr>
            <a:picLocks noChangeAspect="1"/>
          </p:cNvPicPr>
          <p:nvPr/>
        </p:nvPicPr>
        <p:blipFill>
          <a:blip r:embed="rId3"/>
          <a:stretch>
            <a:fillRect/>
          </a:stretch>
        </p:blipFill>
        <p:spPr>
          <a:xfrm>
            <a:off x="3152438" y="1755440"/>
            <a:ext cx="11882249" cy="5881912"/>
          </a:xfrm>
          <a:prstGeom prst="rect">
            <a:avLst/>
          </a:prstGeom>
        </p:spPr>
      </p:pic>
      <p:sp>
        <p:nvSpPr>
          <p:cNvPr id="10" name="Footer Placeholder 3">
            <a:extLst>
              <a:ext uri="{FF2B5EF4-FFF2-40B4-BE49-F238E27FC236}">
                <a16:creationId xmlns:a16="http://schemas.microsoft.com/office/drawing/2014/main" id="{555E4D23-510B-40BB-8D4F-7FD26C7C7B42}"/>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71258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REFERENCES</a:t>
            </a:r>
            <a:endParaRPr lang="en-US" sz="4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34035" y="1293793"/>
            <a:ext cx="12726899" cy="6630025"/>
          </a:xfrm>
        </p:spPr>
        <p:txBody>
          <a:bodyPr numCol="1">
            <a:noAutofit/>
          </a:bodyPr>
          <a:lstStyle/>
          <a:p>
            <a:pPr lvl="0"/>
            <a:r>
              <a:rPr lang="en-US" dirty="0"/>
              <a:t>Lavanya Gupta. (2019, February 3). Google Play Store Apps. [Kaggle Post]. Retrieved from </a:t>
            </a:r>
            <a:r>
              <a:rPr lang="en-US" u="sng" dirty="0">
                <a:hlinkClick r:id="rId3"/>
              </a:rPr>
              <a:t>https://www.kaggle.com/lava18/google-play-store-apps</a:t>
            </a:r>
            <a:r>
              <a:rPr lang="en-US" dirty="0"/>
              <a:t> </a:t>
            </a:r>
            <a:endParaRPr lang="en-US" i="1" dirty="0"/>
          </a:p>
          <a:p>
            <a:pPr lvl="0"/>
            <a:r>
              <a:rPr lang="en-US" u="sng" dirty="0"/>
              <a:t>Viswanathan, P. (2011, December 13). Mobile app development trends for 2012. About.com Mobile Devices. Retrieved March 16, 2012, from </a:t>
            </a:r>
            <a:r>
              <a:rPr lang="en-US" u="sng" dirty="0">
                <a:hlinkClick r:id="rId4"/>
              </a:rPr>
              <a:t>http://mobiledevices.about.com/od/kindattentiondevelopers/tp/Mobile-AppDevelopment-Trends-For-2012.htm</a:t>
            </a:r>
            <a:r>
              <a:rPr lang="en-US" dirty="0"/>
              <a:t> </a:t>
            </a:r>
            <a:endParaRPr lang="en-US" i="1" dirty="0"/>
          </a:p>
          <a:p>
            <a:pPr lvl="0"/>
            <a:r>
              <a:rPr lang="en-US" dirty="0" err="1"/>
              <a:t>Racoma</a:t>
            </a:r>
            <a:r>
              <a:rPr lang="en-US" dirty="0"/>
              <a:t>, J. A. (2011, June 30). Mobile app market US$36.7b industry by 2015 with 182.7b downloads; but is more better? CMSWire.com. Retrieved February 12, 2012, from </a:t>
            </a:r>
            <a:r>
              <a:rPr lang="en-US" u="sng" dirty="0">
                <a:hlinkClick r:id="rId5"/>
              </a:rPr>
              <a:t>http://www.cmswire.com/cms/mobile/mobile-app-market-us367b-industry-by-2015-with1827b-downloads-but-is-more-better-011867.php</a:t>
            </a:r>
            <a:r>
              <a:rPr lang="en-US" dirty="0"/>
              <a:t> </a:t>
            </a:r>
            <a:endParaRPr lang="en-US" i="1" dirty="0"/>
          </a:p>
          <a:p>
            <a:pPr lvl="0"/>
            <a:r>
              <a:rPr lang="en-US" dirty="0"/>
              <a:t>Google/IPSOS, &amp; OTX </a:t>
            </a:r>
            <a:r>
              <a:rPr lang="en-US" dirty="0" err="1"/>
              <a:t>MediaCT</a:t>
            </a:r>
            <a:r>
              <a:rPr lang="en-US" dirty="0"/>
              <a:t>. (2011, April). The mobile movement. Think with Google. Retrieved from </a:t>
            </a:r>
            <a:r>
              <a:rPr lang="en-US" u="sng" dirty="0">
                <a:hlinkClick r:id="rId6"/>
              </a:rPr>
              <a:t>http://www.thinkwithgoogle.com/insights/library/studies/the-mobilemovement/</a:t>
            </a:r>
            <a:r>
              <a:rPr lang="en-US" i="1" dirty="0"/>
              <a:t> </a:t>
            </a:r>
            <a:endParaRPr lang="en-US" dirty="0"/>
          </a:p>
          <a:p>
            <a:pPr fontAlgn="base"/>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BB9C9C86-A5F9-4F25-B0CF-61BCFAF3A32A}"/>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435146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REFERENCES</a:t>
            </a:r>
            <a:endParaRPr lang="en-US" sz="4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34035" y="1293793"/>
            <a:ext cx="12726899" cy="6630025"/>
          </a:xfrm>
        </p:spPr>
        <p:txBody>
          <a:bodyPr numCol="1">
            <a:noAutofit/>
          </a:bodyPr>
          <a:lstStyle/>
          <a:p>
            <a:pPr lvl="0"/>
            <a:r>
              <a:rPr lang="en-US" dirty="0"/>
              <a:t>Thomas L. </a:t>
            </a:r>
            <a:r>
              <a:rPr lang="en-US" dirty="0" err="1"/>
              <a:t>Rakestraw</a:t>
            </a:r>
            <a:r>
              <a:rPr lang="en-US" dirty="0"/>
              <a:t>. (2013). The mobile app industry: a case study. Retrieved from </a:t>
            </a:r>
            <a:r>
              <a:rPr lang="en-US" u="sng" dirty="0">
                <a:hlinkClick r:id="rId3"/>
              </a:rPr>
              <a:t>https://pdfs.semanticscholar.org/b4fd/972d8f34de5d8c5eeec805b94642b1610223.pdf</a:t>
            </a:r>
            <a:r>
              <a:rPr lang="en-US" i="1" dirty="0"/>
              <a:t> </a:t>
            </a:r>
            <a:endParaRPr lang="en-US" dirty="0"/>
          </a:p>
          <a:p>
            <a:pPr lvl="0"/>
            <a:r>
              <a:rPr lang="en-US" dirty="0" err="1"/>
              <a:t>Ramanthan</a:t>
            </a:r>
            <a:r>
              <a:rPr lang="en-US" dirty="0"/>
              <a:t>. (2018, July 13) [</a:t>
            </a:r>
            <a:r>
              <a:rPr lang="en-US" dirty="0" err="1"/>
              <a:t>Statsdirect</a:t>
            </a:r>
            <a:r>
              <a:rPr lang="en-US" dirty="0"/>
              <a:t> Post]. Retrieved from </a:t>
            </a:r>
            <a:r>
              <a:rPr lang="en-US" u="sng" dirty="0">
                <a:hlinkClick r:id="rId4"/>
              </a:rPr>
              <a:t>https://www.statsdirect.com/help/basics/p_values.htm</a:t>
            </a:r>
            <a:endParaRPr lang="en-US" dirty="0"/>
          </a:p>
          <a:p>
            <a:pPr fontAlgn="base"/>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0E891833-9DF1-4CAA-AA73-CBF92872AB8F}"/>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14653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03AFA0-5433-473B-B3D4-BE2DC802C61D}"/>
              </a:ext>
            </a:extLst>
          </p:cNvPr>
          <p:cNvPicPr>
            <a:picLocks noChangeAspect="1"/>
          </p:cNvPicPr>
          <p:nvPr/>
        </p:nvPicPr>
        <p:blipFill>
          <a:blip r:embed="rId3"/>
          <a:stretch>
            <a:fillRect/>
          </a:stretch>
        </p:blipFill>
        <p:spPr>
          <a:xfrm>
            <a:off x="4349159" y="2822296"/>
            <a:ext cx="7760881" cy="3499407"/>
          </a:xfrm>
          <a:prstGeom prst="rect">
            <a:avLst/>
          </a:prstGeom>
        </p:spPr>
      </p:pic>
    </p:spTree>
    <p:extLst>
      <p:ext uri="{BB962C8B-B14F-4D97-AF65-F5344CB8AC3E}">
        <p14:creationId xmlns:p14="http://schemas.microsoft.com/office/powerpoint/2010/main" val="423290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CONTENTS</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Problem Statement</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Project Objective</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Purpose and Motivation</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Variable Description</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Phase – I : Acquiring and Cleaning Data</a:t>
            </a:r>
          </a:p>
          <a:p>
            <a:pPr marL="2230438" lvl="1" indent="-379413">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Acquiring Data</a:t>
            </a:r>
          </a:p>
          <a:p>
            <a:pPr marL="2230438" lvl="1" indent="-379413">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Tidying Procedure</a:t>
            </a:r>
          </a:p>
          <a:p>
            <a:pPr marL="2230438" lvl="1" indent="-379413">
              <a:buFont typeface="Courier New" panose="02070309020205020404" pitchFamily="49" charset="0"/>
              <a:buChar char="o"/>
            </a:pPr>
            <a:endParaRPr lang="en-US" sz="2800"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9A113A40-EB1E-4489-A4B9-810E6F9719D9}"/>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05932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CONTENTS</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marL="981075" lvl="2" indent="-401638">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Phase – II : Modeling</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Visualizing the Data</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Table</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Summary</a:t>
            </a:r>
          </a:p>
          <a:p>
            <a:pPr marL="981075" lvl="2" indent="-401638">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Conclusion</a:t>
            </a:r>
          </a:p>
          <a:p>
            <a:pPr marL="981075" lvl="2" indent="-401638">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References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BB230447-AC9A-4E66-9507-36C8133A6616}"/>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2950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5D4B4B6E-3743-43D4-992C-1E841B96F86E}"/>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133190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lvl="0"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endParaRPr lang="en"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Based on past trends what price tier should an app be placed in, to maximize its number of installs?</a:t>
            </a:r>
          </a:p>
          <a:p>
            <a:pPr marL="0" indent="0">
              <a:buNone/>
            </a:pPr>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4063D9EC-F706-4F91-AC06-E7A0830F130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89568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OBJECTIVES</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55188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lvl="0"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a:t>
            </a:r>
            <a:endParaRPr lang="en"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The goal is to increase the number of installs of a google app by altering the price of said app based on past data acquired from Kaggle. Monetization and sales would serve as motivation for us.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C8525803-9DFB-4AC6-B3F0-5A7AFD008921}"/>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6579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11E76CFA-C258-4073-9548-94A2BF3224E1}"/>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Google Play Store App Analysis</a:t>
            </a:r>
            <a:endParaRPr lang="en-US" sz="1400" dirty="0"/>
          </a:p>
        </p:txBody>
      </p:sp>
    </p:spTree>
    <p:extLst>
      <p:ext uri="{BB962C8B-B14F-4D97-AF65-F5344CB8AC3E}">
        <p14:creationId xmlns:p14="http://schemas.microsoft.com/office/powerpoint/2010/main" val="25402651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2188</TotalTime>
  <Words>619</Words>
  <Application>Microsoft Office PowerPoint</Application>
  <PresentationFormat>Custom</PresentationFormat>
  <Paragraphs>155</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Courier New</vt:lpstr>
      <vt:lpstr>Wingdings 3</vt:lpstr>
      <vt:lpstr>Wisp</vt:lpstr>
      <vt:lpstr>Google Play store App Analysis </vt:lpstr>
      <vt:lpstr>GROUP MEMBERS</vt:lpstr>
      <vt:lpstr>CONTENTS</vt:lpstr>
      <vt:lpstr>CONTENTS</vt:lpstr>
      <vt:lpstr>PROBLEM STATEMENT</vt:lpstr>
      <vt:lpstr>PROBLEM STATEMENT</vt:lpstr>
      <vt:lpstr>PROJECT OBJECTIVES</vt:lpstr>
      <vt:lpstr>PROJECT OBJECTIVE</vt:lpstr>
      <vt:lpstr>PURPOSE AND MOTIVATION</vt:lpstr>
      <vt:lpstr>PURPOSE AND MOTIVATION</vt:lpstr>
      <vt:lpstr>VARIABLE DESCRIPTION</vt:lpstr>
      <vt:lpstr>INDEPENDENT VARIABLES</vt:lpstr>
      <vt:lpstr>DEPENDENT VARIABLES</vt:lpstr>
      <vt:lpstr>PHASE – I</vt:lpstr>
      <vt:lpstr>PHASE – I : ACQUIRING DATA</vt:lpstr>
      <vt:lpstr>PHASE – I : TIDYING PROCEDURE</vt:lpstr>
      <vt:lpstr>PHASE – II</vt:lpstr>
      <vt:lpstr>PHASE – II : VISUALIZING THE DATA</vt:lpstr>
      <vt:lpstr>PHASE – II : VISUALIZING THE DATA</vt:lpstr>
      <vt:lpstr>PHASE – II : VISUALIZING THE DATA</vt:lpstr>
      <vt:lpstr>PHASE – II : TABLE</vt:lpstr>
      <vt:lpstr>PHASE – II : TABLE</vt:lpstr>
      <vt:lpstr>PHASE – II : SUMMARY</vt:lpstr>
      <vt:lpstr>PHASE – I &amp; II</vt:lpstr>
      <vt:lpstr>PHASE – I &amp; II: 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Sameem</dc:creator>
  <cp:lastModifiedBy>Syed Shaheryar Qadir</cp:lastModifiedBy>
  <cp:revision>184</cp:revision>
  <cp:lastPrinted>2016-07-25T14:58:09Z</cp:lastPrinted>
  <dcterms:created xsi:type="dcterms:W3CDTF">2016-04-01T13:56:29Z</dcterms:created>
  <dcterms:modified xsi:type="dcterms:W3CDTF">2019-03-05T04:24:03Z</dcterms:modified>
</cp:coreProperties>
</file>