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334" r:id="rId2"/>
    <p:sldId id="332" r:id="rId3"/>
    <p:sldId id="335" r:id="rId4"/>
    <p:sldId id="304" r:id="rId5"/>
    <p:sldId id="306" r:id="rId6"/>
    <p:sldId id="308" r:id="rId7"/>
    <p:sldId id="301" r:id="rId8"/>
    <p:sldId id="302" r:id="rId9"/>
    <p:sldId id="310" r:id="rId10"/>
    <p:sldId id="311" r:id="rId11"/>
    <p:sldId id="309" r:id="rId12"/>
    <p:sldId id="296" r:id="rId13"/>
    <p:sldId id="305" r:id="rId14"/>
    <p:sldId id="326" r:id="rId15"/>
    <p:sldId id="313" r:id="rId16"/>
    <p:sldId id="315" r:id="rId17"/>
    <p:sldId id="317" r:id="rId18"/>
    <p:sldId id="323" r:id="rId19"/>
    <p:sldId id="314" r:id="rId20"/>
    <p:sldId id="319" r:id="rId21"/>
    <p:sldId id="329" r:id="rId22"/>
    <p:sldId id="333" r:id="rId23"/>
    <p:sldId id="321" r:id="rId24"/>
    <p:sldId id="324" r:id="rId25"/>
    <p:sldId id="356" r:id="rId26"/>
    <p:sldId id="358" r:id="rId2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9"/>
    </p:embeddedFon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EA83A"/>
    <a:srgbClr val="B3E3FF"/>
    <a:srgbClr val="3B3B3B"/>
    <a:srgbClr val="D4B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539BC-8D43-4922-8CC0-835F2441561B}" v="23" dt="2024-10-15T14:19:22.991"/>
  </p1510:revLst>
</p1510:revInfo>
</file>

<file path=ppt/tableStyles.xml><?xml version="1.0" encoding="utf-8"?>
<a:tblStyleLst xmlns:a="http://schemas.openxmlformats.org/drawingml/2006/main" def="{395F2D8D-C5FE-4EA5-ABEF-0A92BC44D552}">
  <a:tblStyle styleId="{395F2D8D-C5FE-4EA5-ABEF-0A92BC44D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3290" autoAdjust="0"/>
  </p:normalViewPr>
  <p:slideViewPr>
    <p:cSldViewPr snapToGrid="0">
      <p:cViewPr varScale="1">
        <p:scale>
          <a:sx n="196" d="100"/>
          <a:sy n="196" d="100"/>
        </p:scale>
        <p:origin x="60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15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edel, Ralf (ISPW)" userId="7d79eab3-2c23-40d0-a5da-72f3747f24e8" providerId="ADAL" clId="{CCE539BC-8D43-4922-8CC0-835F2441561B}"/>
    <pc:docChg chg="modSld">
      <pc:chgData name="Kredel, Ralf (ISPW)" userId="7d79eab3-2c23-40d0-a5da-72f3747f24e8" providerId="ADAL" clId="{CCE539BC-8D43-4922-8CC0-835F2441561B}" dt="2024-10-15T14:19:22.176" v="21" actId="20577"/>
      <pc:docMkLst>
        <pc:docMk/>
      </pc:docMkLst>
      <pc:sldChg chg="modSp">
        <pc:chgData name="Kredel, Ralf (ISPW)" userId="7d79eab3-2c23-40d0-a5da-72f3747f24e8" providerId="ADAL" clId="{CCE539BC-8D43-4922-8CC0-835F2441561B}" dt="2024-10-15T14:19:22.176" v="21" actId="20577"/>
        <pc:sldMkLst>
          <pc:docMk/>
          <pc:sldMk cId="2328180117" sldId="314"/>
        </pc:sldMkLst>
        <pc:spChg chg="mod">
          <ac:chgData name="Kredel, Ralf (ISPW)" userId="7d79eab3-2c23-40d0-a5da-72f3747f24e8" providerId="ADAL" clId="{CCE539BC-8D43-4922-8CC0-835F2441561B}" dt="2024-10-15T14:19:22.176" v="21" actId="20577"/>
          <ac:spMkLst>
            <pc:docMk/>
            <pc:sldMk cId="2328180117" sldId="314"/>
            <ac:spMk id="3" creationId="{4FD85A3C-198C-4C64-97E5-5045D97E2CEE}"/>
          </ac:spMkLst>
        </pc:spChg>
      </pc:sldChg>
    </pc:docChg>
  </pc:docChgLst>
  <pc:docChgLst>
    <pc:chgData name="Kredel, Ralf (ISPW)" userId="7d79eab3-2c23-40d0-a5da-72f3747f24e8" providerId="ADAL" clId="{74F892A9-41BB-497B-A543-043C9D5FEA61}"/>
    <pc:docChg chg="custSel modSld">
      <pc:chgData name="Kredel, Ralf (ISPW)" userId="7d79eab3-2c23-40d0-a5da-72f3747f24e8" providerId="ADAL" clId="{74F892A9-41BB-497B-A543-043C9D5FEA61}" dt="2024-10-15T08:24:02.517" v="21" actId="368"/>
      <pc:docMkLst>
        <pc:docMk/>
      </pc:docMkLst>
      <pc:sldChg chg="modNotes">
        <pc:chgData name="Kredel, Ralf (ISPW)" userId="7d79eab3-2c23-40d0-a5da-72f3747f24e8" providerId="ADAL" clId="{74F892A9-41BB-497B-A543-043C9D5FEA61}" dt="2024-10-15T08:24:02.500" v="9" actId="368"/>
        <pc:sldMkLst>
          <pc:docMk/>
          <pc:sldMk cId="862308217" sldId="302"/>
        </pc:sldMkLst>
      </pc:sldChg>
      <pc:sldChg chg="modNotes">
        <pc:chgData name="Kredel, Ralf (ISPW)" userId="7d79eab3-2c23-40d0-a5da-72f3747f24e8" providerId="ADAL" clId="{74F892A9-41BB-497B-A543-043C9D5FEA61}" dt="2024-10-15T08:24:02.495" v="5" actId="368"/>
        <pc:sldMkLst>
          <pc:docMk/>
          <pc:sldMk cId="972561288" sldId="304"/>
        </pc:sldMkLst>
      </pc:sldChg>
      <pc:sldChg chg="modNotes">
        <pc:chgData name="Kredel, Ralf (ISPW)" userId="7d79eab3-2c23-40d0-a5da-72f3747f24e8" providerId="ADAL" clId="{74F892A9-41BB-497B-A543-043C9D5FEA61}" dt="2024-10-15T08:24:02.497" v="7" actId="368"/>
        <pc:sldMkLst>
          <pc:docMk/>
          <pc:sldMk cId="2528535991" sldId="306"/>
        </pc:sldMkLst>
      </pc:sldChg>
      <pc:sldChg chg="modNotes">
        <pc:chgData name="Kredel, Ralf (ISPW)" userId="7d79eab3-2c23-40d0-a5da-72f3747f24e8" providerId="ADAL" clId="{74F892A9-41BB-497B-A543-043C9D5FEA61}" dt="2024-10-15T08:24:02.504" v="13" actId="368"/>
        <pc:sldMkLst>
          <pc:docMk/>
          <pc:sldMk cId="581712066" sldId="309"/>
        </pc:sldMkLst>
      </pc:sldChg>
      <pc:sldChg chg="modNotes">
        <pc:chgData name="Kredel, Ralf (ISPW)" userId="7d79eab3-2c23-40d0-a5da-72f3747f24e8" providerId="ADAL" clId="{74F892A9-41BB-497B-A543-043C9D5FEA61}" dt="2024-10-15T08:24:02.502" v="11" actId="368"/>
        <pc:sldMkLst>
          <pc:docMk/>
          <pc:sldMk cId="1300561617" sldId="310"/>
        </pc:sldMkLst>
      </pc:sldChg>
      <pc:sldChg chg="modNotes">
        <pc:chgData name="Kredel, Ralf (ISPW)" userId="7d79eab3-2c23-40d0-a5da-72f3747f24e8" providerId="ADAL" clId="{74F892A9-41BB-497B-A543-043C9D5FEA61}" dt="2024-10-15T08:24:02.515" v="19" actId="368"/>
        <pc:sldMkLst>
          <pc:docMk/>
          <pc:sldMk cId="2328180117" sldId="314"/>
        </pc:sldMkLst>
      </pc:sldChg>
      <pc:sldChg chg="modNotes">
        <pc:chgData name="Kredel, Ralf (ISPW)" userId="7d79eab3-2c23-40d0-a5da-72f3747f24e8" providerId="ADAL" clId="{74F892A9-41BB-497B-A543-043C9D5FEA61}" dt="2024-10-15T08:24:02.508" v="15" actId="368"/>
        <pc:sldMkLst>
          <pc:docMk/>
          <pc:sldMk cId="3436170546" sldId="315"/>
        </pc:sldMkLst>
      </pc:sldChg>
      <pc:sldChg chg="modNotes">
        <pc:chgData name="Kredel, Ralf (ISPW)" userId="7d79eab3-2c23-40d0-a5da-72f3747f24e8" providerId="ADAL" clId="{74F892A9-41BB-497B-A543-043C9D5FEA61}" dt="2024-10-15T08:24:02.511" v="17" actId="368"/>
        <pc:sldMkLst>
          <pc:docMk/>
          <pc:sldMk cId="1761634335" sldId="317"/>
        </pc:sldMkLst>
      </pc:sldChg>
      <pc:sldChg chg="modNotes">
        <pc:chgData name="Kredel, Ralf (ISPW)" userId="7d79eab3-2c23-40d0-a5da-72f3747f24e8" providerId="ADAL" clId="{74F892A9-41BB-497B-A543-043C9D5FEA61}" dt="2024-10-15T08:24:02.517" v="21" actId="368"/>
        <pc:sldMkLst>
          <pc:docMk/>
          <pc:sldMk cId="2959723401" sldId="319"/>
        </pc:sldMkLst>
      </pc:sldChg>
      <pc:sldChg chg="modNotes">
        <pc:chgData name="Kredel, Ralf (ISPW)" userId="7d79eab3-2c23-40d0-a5da-72f3747f24e8" providerId="ADAL" clId="{74F892A9-41BB-497B-A543-043C9D5FEA61}" dt="2024-10-15T08:24:02.490" v="1" actId="368"/>
        <pc:sldMkLst>
          <pc:docMk/>
          <pc:sldMk cId="0" sldId="334"/>
        </pc:sldMkLst>
      </pc:sldChg>
      <pc:sldChg chg="modNotes">
        <pc:chgData name="Kredel, Ralf (ISPW)" userId="7d79eab3-2c23-40d0-a5da-72f3747f24e8" providerId="ADAL" clId="{74F892A9-41BB-497B-A543-043C9D5FEA61}" dt="2024-10-15T08:24:02.493" v="3" actId="368"/>
        <pc:sldMkLst>
          <pc:docMk/>
          <pc:sldMk cId="2414804147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97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4409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255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207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309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86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25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0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02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4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56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39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5" name="Picture 2" descr="Bildergebnis fÃ¼r unibe logo">
            <a:extLst>
              <a:ext uri="{FF2B5EF4-FFF2-40B4-BE49-F238E27FC236}">
                <a16:creationId xmlns:a16="http://schemas.microsoft.com/office/drawing/2014/main" id="{5B97CE45-D670-4FED-B388-7604A18D2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80" y="0"/>
            <a:ext cx="576919" cy="4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python/numpy-tutorial-part1-array-python-examp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r-2024/programming_basics/wiki/300_pandas_in_5min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pandas-dataframe-a-lightweight-intro-680e3a212b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csv.html#pandas.read_cs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training/paths/beginner-pyth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hinelearningplus.com/python/numpy-tutorial-python-part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owardsdatascience.com/linear-algebra-essentials-with-numpy-part-1-af4a867ac5c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Programming Basics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ED1E7-0C46-4D46-8CC0-5B92868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schlägt sich </a:t>
            </a:r>
            <a:r>
              <a:rPr lang="de-CH" dirty="0" err="1"/>
              <a:t>NumPy</a:t>
            </a:r>
            <a:r>
              <a:rPr lang="de-CH" dirty="0"/>
              <a:t> für unsere ESC-Beispiel?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7D441-1D11-4DFF-809B-3DAF3C74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2334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CH" dirty="0" err="1"/>
              <a:t>NumPy</a:t>
            </a:r>
            <a:r>
              <a:rPr lang="de-CH" dirty="0"/>
              <a:t> importieren</a:t>
            </a:r>
          </a:p>
          <a:p>
            <a:pPr>
              <a:buFont typeface="+mj-lt"/>
              <a:buAutoNum type="arabicPeriod"/>
            </a:pPr>
            <a:r>
              <a:rPr lang="de-CH" dirty="0"/>
              <a:t>Dictionary </a:t>
            </a:r>
            <a:r>
              <a:rPr lang="de-CH" dirty="0" err="1">
                <a:latin typeface="Consolas" panose="020B0609020204030204" pitchFamily="49" charset="0"/>
              </a:rPr>
              <a:t>data</a:t>
            </a:r>
            <a:r>
              <a:rPr lang="de-CH" dirty="0"/>
              <a:t> verwenden, um die Ausgangsdaten </a:t>
            </a:r>
            <a:r>
              <a:rPr lang="de-CH" dirty="0" err="1">
                <a:latin typeface="Consolas" panose="020B0609020204030204" pitchFamily="49" charset="0"/>
              </a:rPr>
              <a:t>np_data</a:t>
            </a:r>
            <a:r>
              <a:rPr lang="de-CH" dirty="0"/>
              <a:t> zu erstellen</a:t>
            </a:r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/>
              <a:t>Zeitmessung für Berechnungen</a:t>
            </a:r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/>
              <a:t>Ausgabe der Unterschiede</a:t>
            </a:r>
          </a:p>
          <a:p>
            <a:pPr>
              <a:buFont typeface="+mj-lt"/>
              <a:buAutoNum type="arabicPeriod"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2CA9BD-BAD2-4CE5-BFB4-0B65D105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29" b="73237"/>
          <a:stretch/>
        </p:blipFill>
        <p:spPr>
          <a:xfrm>
            <a:off x="4714410" y="1152475"/>
            <a:ext cx="2309678" cy="466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97DD8E-02F4-4722-A908-51C5E63A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10" y="1618822"/>
            <a:ext cx="4362482" cy="1447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5F042B7-292E-4C32-BFC7-81B58E5B733C}"/>
                  </a:ext>
                </a:extLst>
              </p:cNvPr>
              <p:cNvSpPr/>
              <p:nvPr/>
            </p:nvSpPr>
            <p:spPr>
              <a:xfrm>
                <a:off x="4714410" y="3205104"/>
                <a:ext cx="263065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𝑟𝑖𝑔h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5F042B7-292E-4C32-BFC7-81B58E5B7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10" y="3205104"/>
                <a:ext cx="2630657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DDB64CD-1C77-4E39-A268-9867608FEE5B}"/>
                  </a:ext>
                </a:extLst>
              </p:cNvPr>
              <p:cNvSpPr/>
              <p:nvPr/>
            </p:nvSpPr>
            <p:spPr>
              <a:xfrm>
                <a:off x="4714410" y="3992729"/>
                <a:ext cx="2467470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𝑙𝑒𝑓𝑡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DDB64CD-1C77-4E39-A268-9867608FE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10" y="3992729"/>
                <a:ext cx="2467470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68DC-A01D-4190-BD5F-DE65CE52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Wieso ist die Variante </a:t>
            </a:r>
            <a:r>
              <a:rPr lang="de-CH" dirty="0" err="1"/>
              <a:t>NumPy</a:t>
            </a:r>
            <a:r>
              <a:rPr lang="de-CH" dirty="0"/>
              <a:t> so viel schneller?</a:t>
            </a:r>
          </a:p>
        </p:txBody>
      </p:sp>
      <p:pic>
        <p:nvPicPr>
          <p:cNvPr id="5" name="Grafik 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61386C9-8472-4360-9787-9234DA91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5" y="1152475"/>
            <a:ext cx="5034448" cy="1992802"/>
          </a:xfrm>
          <a:prstGeom prst="rect">
            <a:avLst/>
          </a:prstGeom>
        </p:spPr>
      </p:pic>
      <p:pic>
        <p:nvPicPr>
          <p:cNvPr id="8" name="Grafik 7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EBC8842E-F61F-4A18-88C4-4175DE0C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42" y="1152475"/>
            <a:ext cx="7115852" cy="3468170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4A0744-08EA-4F14-8FF9-8F80D2884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77" y="1714500"/>
            <a:ext cx="3933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Schiefertafel, Text enthält.&#10;&#10;Automatisch generierte Beschreibung">
            <a:extLst>
              <a:ext uri="{FF2B5EF4-FFF2-40B4-BE49-F238E27FC236}">
                <a16:creationId xmlns:a16="http://schemas.microsoft.com/office/drawing/2014/main" id="{4FC0F3C2-DA72-40F2-88A0-0A64FC6F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75"/>
            <a:ext cx="9168629" cy="5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83B48-D499-453D-85FE-B797B3E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Tutorials und Übungen </a:t>
            </a:r>
            <a:r>
              <a:rPr lang="de-CH" dirty="0" err="1"/>
              <a:t>Numpy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D190D1-BBCC-4741-A636-7BE652E1C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https://www.machinelearningplus.com/python/numpy-tutorial-part1-array-python-examples/</a:t>
            </a:r>
            <a:endParaRPr lang="de-CH" dirty="0"/>
          </a:p>
          <a:p>
            <a:endParaRPr lang="de-CH" dirty="0"/>
          </a:p>
          <a:p>
            <a:r>
              <a:rPr lang="de-CH" dirty="0"/>
              <a:t>Labs lab_201_numpy.py, lab_202_circshift.py</a:t>
            </a:r>
          </a:p>
        </p:txBody>
      </p:sp>
    </p:spTree>
    <p:extLst>
      <p:ext uri="{BB962C8B-B14F-4D97-AF65-F5344CB8AC3E}">
        <p14:creationId xmlns:p14="http://schemas.microsoft.com/office/powerpoint/2010/main" val="15274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AB31-2155-414C-AE21-00B3EFE5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</p:spPr>
        <p:txBody>
          <a:bodyPr/>
          <a:lstStyle/>
          <a:p>
            <a:r>
              <a:rPr lang="de-CH" dirty="0"/>
              <a:t>Labs…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5B2CC-6167-47C9-9A4A-5AA1B857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4825"/>
            <a:ext cx="8520600" cy="4366550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Skript lab_104_collatz.py analysieren:</a:t>
            </a:r>
          </a:p>
          <a:p>
            <a:pPr marL="114300" indent="0">
              <a:buNone/>
            </a:pPr>
            <a:r>
              <a:rPr lang="de-CH" dirty="0"/>
              <a:t>In 2er Gruppen den Code der/des Anderen lesen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de-CH" dirty="0"/>
              <a:t>Verstehe ich den Code? (Wurden Funktionen aus dem Internet verwendet, die ich nicht auf Anhieb verstehe?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de-CH" dirty="0"/>
              <a:t>Gibt es Dinge, die man anders? einfacher? verständlicher? schreiben könnte?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Feedback geben und gemeinsam den Code sinnvoll umstrukturieren (</a:t>
            </a:r>
            <a:r>
              <a:rPr lang="de-CH" dirty="0" err="1"/>
              <a:t>Refactoring</a:t>
            </a:r>
            <a:r>
              <a:rPr lang="de-CH" dirty="0"/>
              <a:t>).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Danach: Peer-</a:t>
            </a:r>
            <a:r>
              <a:rPr lang="de-CH" dirty="0" err="1"/>
              <a:t>Programming</a:t>
            </a:r>
            <a:r>
              <a:rPr lang="de-CH" dirty="0"/>
              <a:t> Labs 20X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3F23B3C-8942-A447-8900-19F9FA649BED}"/>
              </a:ext>
            </a:extLst>
          </p:cNvPr>
          <p:cNvGrpSpPr/>
          <p:nvPr/>
        </p:nvGrpSpPr>
        <p:grpSpPr>
          <a:xfrm>
            <a:off x="5134062" y="2892362"/>
            <a:ext cx="3946438" cy="2251137"/>
            <a:chOff x="5134062" y="2892362"/>
            <a:chExt cx="3946438" cy="2251137"/>
          </a:xfrm>
        </p:grpSpPr>
        <p:pic>
          <p:nvPicPr>
            <p:cNvPr id="1026" name="Picture 2" descr="pair programming – Mongolian Princess Codes">
              <a:extLst>
                <a:ext uri="{FF2B5EF4-FFF2-40B4-BE49-F238E27FC236}">
                  <a16:creationId xmlns:a16="http://schemas.microsoft.com/office/drawing/2014/main" id="{A82256A9-0CC0-7044-944E-CE6827CF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062" y="2892362"/>
              <a:ext cx="3946438" cy="225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air programming – Mongolian Princess Codes">
              <a:extLst>
                <a:ext uri="{FF2B5EF4-FFF2-40B4-BE49-F238E27FC236}">
                  <a16:creationId xmlns:a16="http://schemas.microsoft.com/office/drawing/2014/main" id="{13666E40-B320-4F46-8F36-BB08595BA4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44" r="61773" b="61969"/>
            <a:stretch/>
          </p:blipFill>
          <p:spPr bwMode="auto">
            <a:xfrm>
              <a:off x="5134062" y="2892362"/>
              <a:ext cx="1508621" cy="49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4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E3A745-4E7F-45AC-BD64-66C93642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83871"/>
            <a:ext cx="8520600" cy="2985004"/>
          </a:xfrm>
        </p:spPr>
        <p:txBody>
          <a:bodyPr/>
          <a:lstStyle/>
          <a:p>
            <a:r>
              <a:rPr lang="de-CH" dirty="0"/>
              <a:t>Abkürzung von «</a:t>
            </a:r>
            <a:r>
              <a:rPr lang="de-CH" dirty="0" err="1"/>
              <a:t>Paneldata</a:t>
            </a:r>
            <a:r>
              <a:rPr lang="de-CH" dirty="0"/>
              <a:t>»</a:t>
            </a:r>
          </a:p>
          <a:p>
            <a:r>
              <a:rPr lang="de-CH" dirty="0"/>
              <a:t>Basiert auf </a:t>
            </a:r>
            <a:r>
              <a:rPr lang="de-CH" dirty="0" err="1"/>
              <a:t>NumPy</a:t>
            </a:r>
            <a:r>
              <a:rPr lang="de-CH" dirty="0"/>
              <a:t> und </a:t>
            </a:r>
            <a:r>
              <a:rPr lang="de-CH" dirty="0" err="1"/>
              <a:t>MatPlotLib</a:t>
            </a:r>
            <a:endParaRPr lang="de-CH" dirty="0"/>
          </a:p>
          <a:p>
            <a:r>
              <a:rPr lang="de-CH" dirty="0"/>
              <a:t>Liefert schnelle Einblicke in Datensätze</a:t>
            </a:r>
          </a:p>
          <a:p>
            <a:r>
              <a:rPr lang="de-CH" dirty="0"/>
              <a:t>Alles basiert auf «</a:t>
            </a:r>
            <a:r>
              <a:rPr lang="de-CH" dirty="0" err="1"/>
              <a:t>DataFrames</a:t>
            </a:r>
            <a:r>
              <a:rPr lang="de-CH" dirty="0"/>
              <a:t>»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36590C-A4B5-4A9D-838F-0CC4D95B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7"/>
            <a:ext cx="5715000" cy="1200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1EE48E5-BEA8-4168-9DE8-BE2B869E2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4951543" y="2516985"/>
            <a:ext cx="3880757" cy="2309064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7ECB92-19F2-4CB8-ADB0-65754D3AB848}"/>
              </a:ext>
            </a:extLst>
          </p:cNvPr>
          <p:cNvSpPr/>
          <p:nvPr/>
        </p:nvSpPr>
        <p:spPr>
          <a:xfrm>
            <a:off x="3956958" y="3728357"/>
            <a:ext cx="930728" cy="22315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rgbClr val="FF0000"/>
                </a:solidFill>
              </a:rPr>
              <a:t>index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EE3F1C0-7C17-43C4-BE71-0CAE58DC8CA5}"/>
              </a:ext>
            </a:extLst>
          </p:cNvPr>
          <p:cNvSpPr/>
          <p:nvPr/>
        </p:nvSpPr>
        <p:spPr>
          <a:xfrm>
            <a:off x="6803571" y="2259811"/>
            <a:ext cx="936172" cy="21125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rgbClr val="00B050"/>
                </a:solidFill>
              </a:rPr>
              <a:t>columns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D13D5A4-6F77-4C2B-A308-DB9FDB8EB257}"/>
              </a:ext>
            </a:extLst>
          </p:cNvPr>
          <p:cNvSpPr/>
          <p:nvPr/>
        </p:nvSpPr>
        <p:spPr>
          <a:xfrm>
            <a:off x="6549752" y="3590761"/>
            <a:ext cx="1189991" cy="4983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DataFrame</a:t>
            </a:r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7319E08-E619-40D8-B0DB-85976A166904}"/>
              </a:ext>
            </a:extLst>
          </p:cNvPr>
          <p:cNvSpPr/>
          <p:nvPr/>
        </p:nvSpPr>
        <p:spPr>
          <a:xfrm>
            <a:off x="4951543" y="2516985"/>
            <a:ext cx="251828" cy="2309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8DEE06-6034-4325-A6A6-EB4B60920835}"/>
              </a:ext>
            </a:extLst>
          </p:cNvPr>
          <p:cNvSpPr/>
          <p:nvPr/>
        </p:nvSpPr>
        <p:spPr>
          <a:xfrm>
            <a:off x="4958444" y="2512052"/>
            <a:ext cx="3873856" cy="220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06D4BC-A1DD-4264-8491-AC6EA90EE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2665379" y="3121808"/>
            <a:ext cx="3397781" cy="202169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CBE62DA-99BC-468E-93F0-1893DE6060EF}"/>
              </a:ext>
            </a:extLst>
          </p:cNvPr>
          <p:cNvSpPr/>
          <p:nvPr/>
        </p:nvSpPr>
        <p:spPr>
          <a:xfrm>
            <a:off x="2865212" y="3306361"/>
            <a:ext cx="3187015" cy="183713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848E1-2088-49CD-8BFB-92AEAEAF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4681"/>
            <a:ext cx="8520600" cy="572700"/>
          </a:xfrm>
        </p:spPr>
        <p:txBody>
          <a:bodyPr/>
          <a:lstStyle/>
          <a:p>
            <a:r>
              <a:rPr lang="de-CH" dirty="0"/>
              <a:t>Daten einlesen und exportieren – Konzept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8BAE7-6333-471E-9724-EDFA087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103" y="870715"/>
            <a:ext cx="7478062" cy="3416400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Nicht bei allen Sprachen und mit allen Bibliotheken/Packages gleich…</a:t>
            </a:r>
          </a:p>
          <a:p>
            <a:pPr marL="114300" indent="0">
              <a:buNone/>
            </a:pPr>
            <a:r>
              <a:rPr lang="de-CH" dirty="0"/>
              <a:t>… aber die bereitzustellenden Informationen sind immer ähnlich!</a:t>
            </a:r>
          </a:p>
          <a:p>
            <a:r>
              <a:rPr lang="de-CH" b="1" dirty="0"/>
              <a:t>Pfad zum File</a:t>
            </a:r>
          </a:p>
          <a:p>
            <a:r>
              <a:rPr lang="de-CH" dirty="0" err="1"/>
              <a:t>csv</a:t>
            </a:r>
            <a:r>
              <a:rPr lang="de-CH" dirty="0"/>
              <a:t>: </a:t>
            </a:r>
            <a:r>
              <a:rPr lang="de-CH" b="1" dirty="0"/>
              <a:t>Separations-Zeichen</a:t>
            </a:r>
            <a:r>
              <a:rPr lang="de-CH" dirty="0"/>
              <a:t> (meist ist ein Standard gesetzt) -&gt;;</a:t>
            </a:r>
          </a:p>
          <a:p>
            <a:r>
              <a:rPr lang="de-CH" b="1" dirty="0"/>
              <a:t>Header</a:t>
            </a:r>
            <a:r>
              <a:rPr lang="de-CH" dirty="0"/>
              <a:t>: Zeile mit der Beschreibung der Spalten</a:t>
            </a:r>
          </a:p>
          <a:p>
            <a:r>
              <a:rPr lang="de-CH" dirty="0"/>
              <a:t>Spezifikation, welcher </a:t>
            </a:r>
            <a:r>
              <a:rPr lang="de-CH" b="1" dirty="0"/>
              <a:t>Datenbereich</a:t>
            </a:r>
            <a:r>
              <a:rPr lang="de-CH" dirty="0"/>
              <a:t> eingelesen werden soll</a:t>
            </a:r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FA627B82-07EF-40C4-8C20-DEAEF8C31096}"/>
              </a:ext>
            </a:extLst>
          </p:cNvPr>
          <p:cNvSpPr/>
          <p:nvPr/>
        </p:nvSpPr>
        <p:spPr>
          <a:xfrm rot="5400000">
            <a:off x="3424135" y="3525272"/>
            <a:ext cx="252919" cy="252919"/>
          </a:xfrm>
          <a:prstGeom prst="corner">
            <a:avLst>
              <a:gd name="adj1" fmla="val 28302"/>
              <a:gd name="adj2" fmla="val 2735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A06B99-CD88-4709-92D2-99DFCED2F63E}"/>
              </a:ext>
            </a:extLst>
          </p:cNvPr>
          <p:cNvSpPr/>
          <p:nvPr/>
        </p:nvSpPr>
        <p:spPr>
          <a:xfrm>
            <a:off x="3508443" y="3604676"/>
            <a:ext cx="2554717" cy="153882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L-Form 7">
            <a:extLst>
              <a:ext uri="{FF2B5EF4-FFF2-40B4-BE49-F238E27FC236}">
                <a16:creationId xmlns:a16="http://schemas.microsoft.com/office/drawing/2014/main" id="{3C52F598-7991-40D9-A782-494DC18E678F}"/>
              </a:ext>
            </a:extLst>
          </p:cNvPr>
          <p:cNvSpPr/>
          <p:nvPr/>
        </p:nvSpPr>
        <p:spPr>
          <a:xfrm rot="16200000">
            <a:off x="4659341" y="4841958"/>
            <a:ext cx="252919" cy="252919"/>
          </a:xfrm>
          <a:prstGeom prst="corner">
            <a:avLst>
              <a:gd name="adj1" fmla="val 28302"/>
              <a:gd name="adj2" fmla="val 273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77548-0D45-4079-883A-CBEFF7E963F9}"/>
              </a:ext>
            </a:extLst>
          </p:cNvPr>
          <p:cNvSpPr/>
          <p:nvPr/>
        </p:nvSpPr>
        <p:spPr>
          <a:xfrm>
            <a:off x="3508443" y="3604676"/>
            <a:ext cx="1319509" cy="1404143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CC0DD4-912C-5A4B-B531-51E2EF0A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844" y="1219113"/>
            <a:ext cx="3222483" cy="1902695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2B9CCC-6E79-414B-ADF2-0B2205B90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/>
          <a:stretch/>
        </p:blipFill>
        <p:spPr>
          <a:xfrm>
            <a:off x="6813762" y="3054530"/>
            <a:ext cx="2820790" cy="2639115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B95836-5037-9144-B692-68B5E4DEB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6" b="39143"/>
          <a:stretch/>
        </p:blipFill>
        <p:spPr>
          <a:xfrm>
            <a:off x="6811899" y="3086319"/>
            <a:ext cx="2820790" cy="1416233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B36E71-08A6-2244-AE7B-AE25C2CF9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 b="45479"/>
          <a:stretch/>
        </p:blipFill>
        <p:spPr>
          <a:xfrm>
            <a:off x="6810036" y="3068860"/>
            <a:ext cx="2820790" cy="1218255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BF5891-8FBF-EE46-899C-5DB9FC83A4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 b="53823"/>
          <a:stretch/>
        </p:blipFill>
        <p:spPr>
          <a:xfrm>
            <a:off x="6810036" y="3040200"/>
            <a:ext cx="2820790" cy="9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  <p:bldP spid="6" grpId="0" animBg="1"/>
      <p:bldP spid="6" grpId="1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06D4BC-A1DD-4264-8491-AC6EA90EE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207731" y="3121808"/>
            <a:ext cx="3397781" cy="202169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1AC1535-4609-430E-93D0-6C04D4DD8EF9}"/>
              </a:ext>
            </a:extLst>
          </p:cNvPr>
          <p:cNvSpPr/>
          <p:nvPr/>
        </p:nvSpPr>
        <p:spPr>
          <a:xfrm>
            <a:off x="415255" y="4070164"/>
            <a:ext cx="3190257" cy="1073336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7C5945-9816-4700-B2BE-69358930F5CE}"/>
              </a:ext>
            </a:extLst>
          </p:cNvPr>
          <p:cNvSpPr/>
          <p:nvPr/>
        </p:nvSpPr>
        <p:spPr>
          <a:xfrm>
            <a:off x="415255" y="4067378"/>
            <a:ext cx="3190257" cy="73704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848E1-2088-49CD-8BFB-92AEAEAF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1" y="0"/>
            <a:ext cx="8728538" cy="572700"/>
          </a:xfrm>
        </p:spPr>
        <p:txBody>
          <a:bodyPr/>
          <a:lstStyle/>
          <a:p>
            <a:r>
              <a:rPr lang="de-CH" dirty="0"/>
              <a:t>Pandas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8BAE7-6333-471E-9724-EDFA087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7041"/>
            <a:ext cx="5575300" cy="3416400"/>
          </a:xfrm>
        </p:spPr>
        <p:txBody>
          <a:bodyPr/>
          <a:lstStyle/>
          <a:p>
            <a:r>
              <a:rPr lang="de-CH" b="1" dirty="0"/>
              <a:t>Pfad zum File</a:t>
            </a:r>
          </a:p>
          <a:p>
            <a:r>
              <a:rPr lang="de-CH" dirty="0" err="1"/>
              <a:t>csv</a:t>
            </a:r>
            <a:r>
              <a:rPr lang="de-CH" dirty="0"/>
              <a:t>: </a:t>
            </a:r>
            <a:r>
              <a:rPr lang="de-CH" b="1" dirty="0"/>
              <a:t>Separations-Zeichen</a:t>
            </a:r>
            <a:r>
              <a:rPr lang="de-CH" dirty="0"/>
              <a:t> (meist ist ein Standard gesetzt)</a:t>
            </a:r>
          </a:p>
          <a:p>
            <a:r>
              <a:rPr lang="de-CH" b="1" dirty="0"/>
              <a:t>Header</a:t>
            </a:r>
            <a:r>
              <a:rPr lang="de-CH" dirty="0"/>
              <a:t>: Zeile mit der Beschreibung der Spalten</a:t>
            </a:r>
          </a:p>
          <a:p>
            <a:r>
              <a:rPr lang="de-CH" dirty="0"/>
              <a:t>Spezifikation, welcher </a:t>
            </a:r>
            <a:r>
              <a:rPr lang="de-CH" b="1" dirty="0"/>
              <a:t>Datenbereich</a:t>
            </a:r>
            <a:r>
              <a:rPr lang="de-CH" dirty="0"/>
              <a:t> eingelesen werden soll</a:t>
            </a:r>
          </a:p>
          <a:p>
            <a:r>
              <a:rPr lang="de-CH" dirty="0"/>
              <a:t>Was soll mit </a:t>
            </a:r>
            <a:r>
              <a:rPr lang="de-CH" b="1" dirty="0"/>
              <a:t>unbekannten Datenfelder</a:t>
            </a:r>
            <a:r>
              <a:rPr lang="de-CH" dirty="0"/>
              <a:t> passieren (Bspw. 999 umwandeln zu </a:t>
            </a:r>
            <a:r>
              <a:rPr lang="de-CH" dirty="0" err="1"/>
              <a:t>NaN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8B3774C-FC35-4C92-833B-F5A93CFA441F}"/>
              </a:ext>
            </a:extLst>
          </p:cNvPr>
          <p:cNvSpPr/>
          <p:nvPr/>
        </p:nvSpPr>
        <p:spPr>
          <a:xfrm>
            <a:off x="1919799" y="3319331"/>
            <a:ext cx="181583" cy="719847"/>
          </a:xfrm>
          <a:prstGeom prst="downArrow">
            <a:avLst>
              <a:gd name="adj1" fmla="val 28570"/>
              <a:gd name="adj2" fmla="val 964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0B5C8B-10D2-4943-8854-9F020DD19A18}"/>
              </a:ext>
            </a:extLst>
          </p:cNvPr>
          <p:cNvSpPr txBox="1"/>
          <p:nvPr/>
        </p:nvSpPr>
        <p:spPr>
          <a:xfrm>
            <a:off x="2159748" y="3473343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Zu überspringende Zeilen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1A3F9C96-670E-4267-A0BF-2B1222B9870F}"/>
              </a:ext>
            </a:extLst>
          </p:cNvPr>
          <p:cNvSpPr/>
          <p:nvPr/>
        </p:nvSpPr>
        <p:spPr>
          <a:xfrm>
            <a:off x="1919799" y="4084573"/>
            <a:ext cx="181583" cy="719847"/>
          </a:xfrm>
          <a:prstGeom prst="downArrow">
            <a:avLst>
              <a:gd name="adj1" fmla="val 28570"/>
              <a:gd name="adj2" fmla="val 9642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C9CD77-8934-4CAF-A88E-06DE67D50D79}"/>
              </a:ext>
            </a:extLst>
          </p:cNvPr>
          <p:cNvSpPr txBox="1"/>
          <p:nvPr/>
        </p:nvSpPr>
        <p:spPr>
          <a:xfrm>
            <a:off x="2282965" y="4228995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Einzulesende Zeilen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9553EA-CDB5-49BD-BA95-479CC96E9EA5}"/>
              </a:ext>
            </a:extLst>
          </p:cNvPr>
          <p:cNvSpPr/>
          <p:nvPr/>
        </p:nvSpPr>
        <p:spPr>
          <a:xfrm>
            <a:off x="1037410" y="3121808"/>
            <a:ext cx="655410" cy="202169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1D54AAA-3881-469C-86B7-CB8709952B71}"/>
              </a:ext>
            </a:extLst>
          </p:cNvPr>
          <p:cNvSpPr/>
          <p:nvPr/>
        </p:nvSpPr>
        <p:spPr>
          <a:xfrm>
            <a:off x="2350436" y="3121808"/>
            <a:ext cx="1255075" cy="202169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FAECF6-7CC1-4EC7-97F2-896D7D50FE1C}"/>
              </a:ext>
            </a:extLst>
          </p:cNvPr>
          <p:cNvSpPr txBox="1"/>
          <p:nvPr/>
        </p:nvSpPr>
        <p:spPr>
          <a:xfrm>
            <a:off x="3796199" y="3824877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Einzulesende Spalten</a:t>
            </a:r>
          </a:p>
        </p:txBody>
      </p: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599E6D-60C6-6F44-A2EA-F113D405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666" y="2167041"/>
            <a:ext cx="4216400" cy="33528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3303986-7451-3943-8F86-6619A879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517" y="669055"/>
            <a:ext cx="3222483" cy="19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7" grpId="0" animBg="1"/>
      <p:bldP spid="10" grpId="0"/>
      <p:bldP spid="12" grpId="0" animBg="1"/>
      <p:bldP spid="13" grpId="0"/>
      <p:bldP spid="16" grpId="0" animBg="1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FE5895D-A2B5-4EE8-BCB9-D26F9A3A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4038CA-8A7B-4A7B-BE18-B840C384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562"/>
            <a:ext cx="8520600" cy="5727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Pandas Demo…</a:t>
            </a:r>
          </a:p>
        </p:txBody>
      </p:sp>
    </p:spTree>
    <p:extLst>
      <p:ext uri="{BB962C8B-B14F-4D97-AF65-F5344CB8AC3E}">
        <p14:creationId xmlns:p14="http://schemas.microsoft.com/office/powerpoint/2010/main" val="413820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8F2C-2146-4A8F-86B9-ADA1C579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85A3C-198C-4C64-97E5-5045D97E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1. Nachvollziehen der NHL-Demo:</a:t>
            </a:r>
          </a:p>
          <a:p>
            <a:pPr marL="114300" indent="0">
              <a:buNone/>
            </a:pPr>
            <a:r>
              <a:rPr lang="de-CH" dirty="0">
                <a:hlinkClick r:id="rId3"/>
              </a:rPr>
              <a:t>https://github.com/</a:t>
            </a:r>
            <a:r>
              <a:rPr lang="de-CH">
                <a:hlinkClick r:id="rId3"/>
              </a:rPr>
              <a:t>ssr-2024/programming_basics/</a:t>
            </a:r>
            <a:r>
              <a:rPr lang="de-CH" dirty="0">
                <a:hlinkClick r:id="rId3"/>
              </a:rPr>
              <a:t>wiki/300_pandas_in_5min.md</a:t>
            </a:r>
            <a:endParaRPr lang="de-CH" dirty="0"/>
          </a:p>
          <a:p>
            <a:pPr marL="114300" indent="0">
              <a:buNone/>
            </a:pPr>
            <a:r>
              <a:rPr lang="de-CH" dirty="0"/>
              <a:t>2. Durchlesen/Überfliegen des Blogs</a:t>
            </a:r>
          </a:p>
          <a:p>
            <a:r>
              <a:rPr lang="de-CH" dirty="0"/>
              <a:t>Grundlegendes Verständnis für Pandas erwerben</a:t>
            </a:r>
          </a:p>
          <a:p>
            <a:r>
              <a:rPr lang="de-CH" dirty="0"/>
              <a:t>Grundlegende Möglichkeiten kennen </a:t>
            </a:r>
            <a:r>
              <a:rPr lang="de-CH" dirty="0">
                <a:sym typeface="Wingdings" panose="05000000000000000000" pitchFamily="2" charset="2"/>
              </a:rPr>
              <a:t>und wissen, wo man später suchen muss</a:t>
            </a:r>
            <a:endParaRPr lang="de-CH" dirty="0">
              <a:hlinkClick r:id="rId4"/>
            </a:endParaRPr>
          </a:p>
          <a:p>
            <a:pPr marL="114300" indent="0">
              <a:buNone/>
            </a:pPr>
            <a:r>
              <a:rPr lang="de-CH" dirty="0">
                <a:hlinkClick r:id="rId4"/>
              </a:rPr>
              <a:t>https://towardsdatascience.com/pandas-dataframe-a-lightweight-intro-680e3a212b96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81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6BEA0-1F5C-428F-8643-8D7A7B80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heute</a:t>
            </a:r>
          </a:p>
        </p:txBody>
      </p:sp>
      <p:sp>
        <p:nvSpPr>
          <p:cNvPr id="6" name="Google Shape;108;p20">
            <a:extLst>
              <a:ext uri="{FF2B5EF4-FFF2-40B4-BE49-F238E27FC236}">
                <a16:creationId xmlns:a16="http://schemas.microsoft.com/office/drawing/2014/main" id="{D474E75C-B0EA-40CB-A77B-56ABE8E14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8781" cy="37843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4400" lvl="0" indent="-285750" defTabSz="539750">
              <a:buFontTx/>
              <a:buChar char="-"/>
            </a:pPr>
            <a:r>
              <a:rPr lang="de-CH" dirty="0"/>
              <a:t>Labs/Übungen zu Flow Control, Listen &amp; </a:t>
            </a:r>
            <a:r>
              <a:rPr lang="de-CH" dirty="0" err="1"/>
              <a:t>Dictionaries</a:t>
            </a:r>
            <a:r>
              <a:rPr lang="de-CH" dirty="0"/>
              <a:t> bearbeiten / fertigstellen</a:t>
            </a:r>
          </a:p>
          <a:p>
            <a:pPr marL="284400" lvl="0" indent="-285750" defTabSz="539750">
              <a:buFontTx/>
              <a:buChar char="-"/>
            </a:pPr>
            <a:endParaRPr lang="de-CH" dirty="0"/>
          </a:p>
          <a:p>
            <a:pPr marL="284400" lvl="0" indent="-285750" defTabSz="539750">
              <a:buFontTx/>
              <a:buChar char="-"/>
            </a:pPr>
            <a:endParaRPr lang="de-CH" dirty="0"/>
          </a:p>
          <a:p>
            <a:pPr marL="284400" lvl="0" indent="-285750" defTabSz="539750">
              <a:buFontTx/>
              <a:buChar char="-"/>
            </a:pPr>
            <a:r>
              <a:rPr lang="de-CH" dirty="0"/>
              <a:t>Intro Datenauswertung Python:</a:t>
            </a:r>
            <a:br>
              <a:rPr lang="de-CH" dirty="0"/>
            </a:br>
            <a:r>
              <a:rPr lang="de-CH" dirty="0"/>
              <a:t>- Geschwindigkeit</a:t>
            </a:r>
            <a:br>
              <a:rPr lang="de-CH" dirty="0"/>
            </a:br>
            <a:r>
              <a:rPr lang="de-CH" dirty="0"/>
              <a:t>- Hilfsmittel </a:t>
            </a:r>
            <a:r>
              <a:rPr lang="de-CH" dirty="0" err="1"/>
              <a:t>NumPy</a:t>
            </a:r>
            <a:br>
              <a:rPr lang="de-CH" dirty="0"/>
            </a:br>
            <a:r>
              <a:rPr lang="de-CH" dirty="0"/>
              <a:t>- Übungen</a:t>
            </a:r>
          </a:p>
          <a:p>
            <a:pPr marL="0" indent="0">
              <a:spcAft>
                <a:spcPts val="1600"/>
              </a:spcAft>
              <a:buNone/>
            </a:pPr>
            <a:endParaRPr lang="de-CH" dirty="0"/>
          </a:p>
        </p:txBody>
      </p:sp>
      <p:sp>
        <p:nvSpPr>
          <p:cNvPr id="7" name="Google Shape;108;p20">
            <a:extLst>
              <a:ext uri="{FF2B5EF4-FFF2-40B4-BE49-F238E27FC236}">
                <a16:creationId xmlns:a16="http://schemas.microsoft.com/office/drawing/2014/main" id="{7DE54E2A-48B9-4E40-8438-52FC9ADF0FB9}"/>
              </a:ext>
            </a:extLst>
          </p:cNvPr>
          <p:cNvSpPr txBox="1">
            <a:spLocks/>
          </p:cNvSpPr>
          <p:nvPr/>
        </p:nvSpPr>
        <p:spPr>
          <a:xfrm>
            <a:off x="4958279" y="1152475"/>
            <a:ext cx="3778781" cy="378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de-CH" dirty="0"/>
              <a:t>Pandas - Datenauswertung:</a:t>
            </a:r>
            <a:br>
              <a:rPr lang="de-CH" dirty="0"/>
            </a:br>
            <a:r>
              <a:rPr lang="de-CH" dirty="0"/>
              <a:t>   - Live-Coding</a:t>
            </a:r>
            <a:br>
              <a:rPr lang="de-CH" dirty="0"/>
            </a:br>
            <a:r>
              <a:rPr lang="de-CH" dirty="0"/>
              <a:t>   - Ausprobieren / Erarbeiten</a:t>
            </a:r>
            <a:br>
              <a:rPr lang="de-CH" dirty="0"/>
            </a:br>
            <a:r>
              <a:rPr lang="de-CH" dirty="0"/>
              <a:t>   - Übungen: lab_301</a:t>
            </a: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Automatisierte Prozessierung von Daten: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   - Auswertungs-Pipeline</a:t>
            </a:r>
            <a:br>
              <a:rPr lang="de-DE" dirty="0"/>
            </a:br>
            <a:r>
              <a:rPr lang="de-DE" dirty="0"/>
              <a:t>   - Übungen: lab 302, lab 303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   - Festhalten im Wiki</a:t>
            </a:r>
          </a:p>
        </p:txBody>
      </p:sp>
    </p:spTree>
    <p:extLst>
      <p:ext uri="{BB962C8B-B14F-4D97-AF65-F5344CB8AC3E}">
        <p14:creationId xmlns:p14="http://schemas.microsoft.com/office/powerpoint/2010/main" val="33343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6B9E5-D7D6-4FAF-8BD1-D000E19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importieren mit </a:t>
            </a:r>
            <a:r>
              <a:rPr lang="de-CH" dirty="0" err="1"/>
              <a:t>pandas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F67BB6-25AE-45A3-A4B0-45462A342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>
                <a:hlinkClick r:id="rId3"/>
              </a:rPr>
              <a:t>https://pandas.pydata.org/pandas-docs/stable/reference/api/pandas.read_csv.html#pandas.read_csv</a:t>
            </a:r>
            <a:endParaRPr lang="de-CH" dirty="0"/>
          </a:p>
          <a:p>
            <a:pPr marL="114300" indent="0">
              <a:buNone/>
            </a:pPr>
            <a:r>
              <a:rPr lang="de-CH" dirty="0"/>
              <a:t>(</a:t>
            </a:r>
            <a:r>
              <a:rPr lang="de-CH" dirty="0" err="1"/>
              <a:t>googeln</a:t>
            </a:r>
            <a:r>
              <a:rPr lang="de-CH" dirty="0"/>
              <a:t> nach «</a:t>
            </a:r>
            <a:r>
              <a:rPr lang="de-CH" dirty="0" err="1"/>
              <a:t>pandas</a:t>
            </a:r>
            <a:r>
              <a:rPr lang="de-CH" dirty="0"/>
              <a:t> </a:t>
            </a:r>
            <a:r>
              <a:rPr lang="de-CH" dirty="0" err="1"/>
              <a:t>api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/</a:t>
            </a:r>
            <a:r>
              <a:rPr lang="de-CH" dirty="0" err="1"/>
              <a:t>output</a:t>
            </a:r>
            <a:r>
              <a:rPr lang="de-CH" dirty="0"/>
              <a:t>»)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lab_301_pandas.py lösen. 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Alles was noch nicht bekannt ist: </a:t>
            </a:r>
            <a:r>
              <a:rPr lang="de-CH" dirty="0" err="1"/>
              <a:t>googeln</a:t>
            </a:r>
            <a:r>
              <a:rPr lang="de-CH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295972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Schiefertafel, Text enthält.&#10;&#10;Automatisch generierte Beschreibung">
            <a:extLst>
              <a:ext uri="{FF2B5EF4-FFF2-40B4-BE49-F238E27FC236}">
                <a16:creationId xmlns:a16="http://schemas.microsoft.com/office/drawing/2014/main" id="{4FC0F3C2-DA72-40F2-88A0-0A64FC6F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75"/>
            <a:ext cx="9168629" cy="5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BB935-57D1-4923-BAE3-C77C859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Auswertungs-Pipeline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6B0B2-F22D-48EB-91C6-14476DB37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Experimentaufbau - Ordnerstruktur</a:t>
            </a:r>
          </a:p>
          <a:p>
            <a:r>
              <a:rPr lang="de-CH" dirty="0"/>
              <a:t>…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FD3E19-3A17-466C-922C-3F1374E2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4" y="1681528"/>
            <a:ext cx="6154615" cy="3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0AE35-BE24-4214-B25B-CE531344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Python Files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72E3F-C0EB-416C-9FEB-04393FEF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6340"/>
            <a:ext cx="8520600" cy="3556697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Auf Windows und Unix sind Pfad-Separatoren unterschiedlich (/ vs. \)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Path(‘</a:t>
            </a:r>
            <a:r>
              <a:rPr lang="de-CH" dirty="0" err="1">
                <a:latin typeface="Consolas" panose="020B0609020204030204" pitchFamily="49" charset="0"/>
                <a:sym typeface="Wingdings" panose="05000000000000000000" pitchFamily="2" charset="2"/>
              </a:rPr>
              <a:t>pfad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/zum’, ‘</a:t>
            </a:r>
            <a:r>
              <a:rPr lang="de-CH" dirty="0" err="1">
                <a:latin typeface="Consolas" panose="020B0609020204030204" pitchFamily="49" charset="0"/>
                <a:sym typeface="Wingdings" panose="05000000000000000000" pitchFamily="2" charset="2"/>
              </a:rPr>
              <a:t>ordner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’) </a:t>
            </a:r>
            <a:r>
              <a:rPr lang="de-CH" dirty="0">
                <a:sym typeface="Wingdings" panose="05000000000000000000" pitchFamily="2" charset="2"/>
              </a:rPr>
              <a:t>verwenden um Pfadteile zusammenzusetzen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Ordner abfragen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CFDA04-C312-4BFE-8ED3-C46FD8FC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2" y="2069166"/>
            <a:ext cx="8315538" cy="894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D341AF-77EB-4325-9ED2-88C9DEBD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2" y="2065496"/>
            <a:ext cx="8315538" cy="8349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1011B0-E3AF-42CA-8020-EBC6BC51A5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6762" y="3715420"/>
            <a:ext cx="7019976" cy="9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0BD043-DDB8-4F4D-93D5-C9B06B00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04"/>
            <a:ext cx="8501974" cy="24117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04C113-38F6-45E2-96FE-01ABBF9E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782646"/>
            <a:ext cx="8501974" cy="23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Le Blog de Darina - This is the end…">
            <a:extLst>
              <a:ext uri="{FF2B5EF4-FFF2-40B4-BE49-F238E27FC236}">
                <a16:creationId xmlns:a16="http://schemas.microsoft.com/office/drawing/2014/main" id="{FC18D245-F159-CABC-D456-B1C23C53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85ED7E-98B1-F4A3-B852-C2CE4311E659}"/>
              </a:ext>
            </a:extLst>
          </p:cNvPr>
          <p:cNvSpPr txBox="1"/>
          <p:nvPr/>
        </p:nvSpPr>
        <p:spPr>
          <a:xfrm>
            <a:off x="3200401" y="352936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 err="1">
                <a:latin typeface="Brush Script MT" panose="03060802040406070304" pitchFamily="66" charset="0"/>
              </a:rPr>
              <a:t>of</a:t>
            </a:r>
            <a:r>
              <a:rPr lang="de-CH" sz="5400" dirty="0">
                <a:latin typeface="Brush Script MT" panose="03060802040406070304" pitchFamily="66" charset="0"/>
              </a:rPr>
              <a:t> Week 5</a:t>
            </a:r>
          </a:p>
        </p:txBody>
      </p:sp>
    </p:spTree>
    <p:extLst>
      <p:ext uri="{BB962C8B-B14F-4D97-AF65-F5344CB8AC3E}">
        <p14:creationId xmlns:p14="http://schemas.microsoft.com/office/powerpoint/2010/main" val="126697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B7705-8168-4B27-84F7-23BFD847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Woche 5: Arbeitsaufträge Python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E2FD2-372F-4CEC-8AD6-64DC5A40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4888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de-CH" dirty="0"/>
              <a:t>(Nach-)Arbeiten im Lernpfad und (mit </a:t>
            </a:r>
            <a:r>
              <a:rPr lang="de-CH" dirty="0" err="1"/>
              <a:t>Markdown</a:t>
            </a:r>
            <a:r>
              <a:rPr lang="de-CH" dirty="0"/>
              <a:t>) Erkenntnisse festhalten.</a:t>
            </a:r>
          </a:p>
          <a:p>
            <a:pPr marL="114300" indent="0">
              <a:buNone/>
            </a:pPr>
            <a:endParaRPr lang="de-CH" dirty="0"/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lang="de-CH" dirty="0">
                <a:solidFill>
                  <a:srgbClr val="595959"/>
                </a:solidFill>
              </a:rPr>
              <a:t>Python-Lernpfad (spätestens vor GitHub Copilot aufhören)</a:t>
            </a:r>
            <a:br>
              <a:rPr lang="de-CH" dirty="0">
                <a:solidFill>
                  <a:srgbClr val="595959"/>
                </a:solidFill>
              </a:rPr>
            </a:br>
            <a:r>
              <a:rPr lang="de-CH" dirty="0">
                <a:hlinkClick r:id="rId3"/>
              </a:rPr>
              <a:t>https://learn.microsoft.com/de-de/training/paths/beginner-python/</a:t>
            </a:r>
            <a:endParaRPr lang="de-CH" dirty="0"/>
          </a:p>
          <a:p>
            <a:r>
              <a:rPr lang="de-CH" dirty="0"/>
              <a:t>Buch (Kapitel 2-6) nacharbeiten</a:t>
            </a:r>
          </a:p>
          <a:p>
            <a:r>
              <a:rPr lang="de-CH" dirty="0" err="1"/>
              <a:t>NumPy</a:t>
            </a:r>
            <a:r>
              <a:rPr lang="de-CH" dirty="0"/>
              <a:t>-Tutorial Part 2</a:t>
            </a:r>
            <a:br>
              <a:rPr lang="de-CH" dirty="0"/>
            </a:br>
            <a:r>
              <a:rPr lang="de-CH" dirty="0">
                <a:hlinkClick r:id="rId4"/>
              </a:rPr>
              <a:t>https://www.machinelearningplus.com/python/numpy-tutorial-python-part2/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r>
              <a:rPr lang="de-CH" dirty="0"/>
              <a:t>Labs bearbeiten und testen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(pull, </a:t>
            </a:r>
            <a:r>
              <a:rPr lang="de-CH" dirty="0" err="1"/>
              <a:t>stage</a:t>
            </a:r>
            <a:r>
              <a:rPr lang="de-CH" dirty="0"/>
              <a:t>, </a:t>
            </a:r>
            <a:r>
              <a:rPr lang="de-CH" dirty="0" err="1"/>
              <a:t>commit</a:t>
            </a:r>
            <a:r>
              <a:rPr lang="de-CH" dirty="0"/>
              <a:t>, push nicht vergessen)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Beispiel: Lokales Koordinatensystem für die </a:t>
            </a:r>
            <a:r>
              <a:rPr lang="de-CH" dirty="0" err="1"/>
              <a:t>EyeSeeCam</a:t>
            </a:r>
            <a:r>
              <a:rPr lang="de-CH" dirty="0"/>
              <a:t> berechnen:</a:t>
            </a:r>
          </a:p>
          <a:p>
            <a:r>
              <a:rPr lang="de-CH" dirty="0"/>
              <a:t>3 Marker mit (x, y, z)-Koordinaten, 120s Datenaufnahme bei 200Hz</a:t>
            </a:r>
          </a:p>
          <a:p>
            <a:r>
              <a:rPr lang="de-CH" dirty="0"/>
              <a:t>Schritte für Bestimmung des lokalen Koordinatensystems:</a:t>
            </a:r>
          </a:p>
          <a:p>
            <a:pPr lvl="1">
              <a:spcBef>
                <a:spcPts val="0"/>
              </a:spcBef>
            </a:pPr>
            <a:r>
              <a:rPr lang="de-CH" dirty="0"/>
              <a:t>Vektor </a:t>
            </a:r>
            <a:r>
              <a:rPr lang="de-CH" dirty="0" err="1">
                <a:highlight>
                  <a:srgbClr val="FF0000"/>
                </a:highlight>
              </a:rPr>
              <a:t>top</a:t>
            </a:r>
            <a:r>
              <a:rPr lang="de-CH" dirty="0" err="1">
                <a:highlight>
                  <a:srgbClr val="FF0000"/>
                </a:highlight>
                <a:sym typeface="Wingdings" panose="05000000000000000000" pitchFamily="2" charset="2"/>
              </a:rPr>
              <a:t>right</a:t>
            </a:r>
            <a:r>
              <a:rPr lang="de-CH" dirty="0">
                <a:highlight>
                  <a:srgbClr val="FF0000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  <a:endParaRPr lang="de-CH" dirty="0"/>
          </a:p>
        </p:txBody>
      </p:sp>
      <p:pic>
        <p:nvPicPr>
          <p:cNvPr id="5" name="Grafik 4" descr="Ein Bild, das Person, Mann, drinnen enthält.&#10;&#10;Automatisch generierte Beschreibung">
            <a:extLst>
              <a:ext uri="{FF2B5EF4-FFF2-40B4-BE49-F238E27FC236}">
                <a16:creationId xmlns:a16="http://schemas.microsoft.com/office/drawing/2014/main" id="{0923D698-285E-4890-A16E-9C8F6332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21" y="2498965"/>
            <a:ext cx="4335379" cy="264453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D7020E-6489-4409-99F9-C1537F480504}"/>
              </a:ext>
            </a:extLst>
          </p:cNvPr>
          <p:cNvCxnSpPr>
            <a:cxnSpLocks/>
          </p:cNvCxnSpPr>
          <p:nvPr/>
        </p:nvCxnSpPr>
        <p:spPr>
          <a:xfrm flipH="1">
            <a:off x="5338011" y="3108158"/>
            <a:ext cx="770021" cy="216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0A4B9B9-B0F8-4DE3-947A-FB66E77FEF4E}"/>
              </a:ext>
            </a:extLst>
          </p:cNvPr>
          <p:cNvCxnSpPr>
            <a:cxnSpLocks/>
          </p:cNvCxnSpPr>
          <p:nvPr/>
        </p:nvCxnSpPr>
        <p:spPr>
          <a:xfrm>
            <a:off x="6156158" y="3108158"/>
            <a:ext cx="72189" cy="252663"/>
          </a:xfrm>
          <a:prstGeom prst="straightConnector1">
            <a:avLst/>
          </a:prstGeom>
          <a:ln w="571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vector minus vector actually mean - Stack Overflow">
            <a:extLst>
              <a:ext uri="{FF2B5EF4-FFF2-40B4-BE49-F238E27FC236}">
                <a16:creationId xmlns:a16="http://schemas.microsoft.com/office/drawing/2014/main" id="{C342FD02-A7A0-8F48-B58A-FF1BFCC7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4" y="2707574"/>
            <a:ext cx="3471946" cy="2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Beispiel: Lokales Koordinatensystem für die </a:t>
            </a:r>
            <a:r>
              <a:rPr lang="de-CH" dirty="0" err="1"/>
              <a:t>EyeSeeCam</a:t>
            </a:r>
            <a:r>
              <a:rPr lang="de-CH" dirty="0"/>
              <a:t> berechnen:</a:t>
            </a:r>
          </a:p>
          <a:p>
            <a:r>
              <a:rPr lang="de-CH" dirty="0"/>
              <a:t>3 Marker mit (x, y, z)-Koordinaten, 120s Datenaufnahme bei 200Hz</a:t>
            </a:r>
          </a:p>
          <a:p>
            <a:r>
              <a:rPr lang="de-CH" dirty="0"/>
              <a:t>Schritte für Bestimmung des lokalen Koordinatensystems:</a:t>
            </a:r>
          </a:p>
          <a:p>
            <a:pPr lvl="1">
              <a:spcBef>
                <a:spcPts val="0"/>
              </a:spcBef>
            </a:pPr>
            <a:r>
              <a:rPr lang="de-CH" dirty="0"/>
              <a:t>Vektor </a:t>
            </a:r>
            <a:r>
              <a:rPr lang="de-CH" dirty="0" err="1">
                <a:highlight>
                  <a:srgbClr val="FF0000"/>
                </a:highlight>
              </a:rPr>
              <a:t>top</a:t>
            </a:r>
            <a:r>
              <a:rPr lang="de-CH" dirty="0" err="1">
                <a:highlight>
                  <a:srgbClr val="FF0000"/>
                </a:highlight>
                <a:sym typeface="Wingdings" panose="05000000000000000000" pitchFamily="2" charset="2"/>
              </a:rPr>
              <a:t>right</a:t>
            </a:r>
            <a:r>
              <a:rPr lang="de-CH" dirty="0">
                <a:highlight>
                  <a:srgbClr val="FF0000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</a:p>
          <a:p>
            <a:pPr lvl="1">
              <a:spcBef>
                <a:spcPts val="0"/>
              </a:spcBef>
            </a:pPr>
            <a:r>
              <a:rPr lang="de-CH" dirty="0">
                <a:sym typeface="Wingdings" panose="05000000000000000000" pitchFamily="2" charset="2"/>
              </a:rPr>
              <a:t>Vektor </a:t>
            </a:r>
            <a:r>
              <a:rPr lang="de-CH" dirty="0" err="1">
                <a:solidFill>
                  <a:schemeClr val="tx1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topleft</a:t>
            </a:r>
            <a:r>
              <a:rPr lang="de-CH" dirty="0">
                <a:solidFill>
                  <a:schemeClr val="tx1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</a:p>
          <a:p>
            <a:pPr lvl="1">
              <a:spcBef>
                <a:spcPts val="0"/>
              </a:spcBef>
            </a:pPr>
            <a:r>
              <a:rPr lang="de-CH" dirty="0">
                <a:sym typeface="Wingdings" panose="05000000000000000000" pitchFamily="2" charset="2"/>
              </a:rPr>
              <a:t>Normalen berechnen (Kreuzprodukt)</a:t>
            </a:r>
          </a:p>
          <a:p>
            <a:pPr marL="11430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de-CH" dirty="0"/>
          </a:p>
        </p:txBody>
      </p:sp>
      <p:pic>
        <p:nvPicPr>
          <p:cNvPr id="5" name="Grafik 4" descr="Ein Bild, das Person, Mann, drinnen enthält.&#10;&#10;Automatisch generierte Beschreibung">
            <a:extLst>
              <a:ext uri="{FF2B5EF4-FFF2-40B4-BE49-F238E27FC236}">
                <a16:creationId xmlns:a16="http://schemas.microsoft.com/office/drawing/2014/main" id="{0923D698-285E-4890-A16E-9C8F6332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21" y="2498965"/>
            <a:ext cx="4335379" cy="264453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D7020E-6489-4409-99F9-C1537F480504}"/>
              </a:ext>
            </a:extLst>
          </p:cNvPr>
          <p:cNvCxnSpPr>
            <a:cxnSpLocks/>
          </p:cNvCxnSpPr>
          <p:nvPr/>
        </p:nvCxnSpPr>
        <p:spPr>
          <a:xfrm flipH="1">
            <a:off x="5338011" y="3108158"/>
            <a:ext cx="770021" cy="216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0A4B9B9-B0F8-4DE3-947A-FB66E77FEF4E}"/>
              </a:ext>
            </a:extLst>
          </p:cNvPr>
          <p:cNvCxnSpPr>
            <a:cxnSpLocks/>
          </p:cNvCxnSpPr>
          <p:nvPr/>
        </p:nvCxnSpPr>
        <p:spPr>
          <a:xfrm>
            <a:off x="6156158" y="3108158"/>
            <a:ext cx="72189" cy="252663"/>
          </a:xfrm>
          <a:prstGeom prst="straightConnector1">
            <a:avLst/>
          </a:prstGeom>
          <a:ln w="571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335E1B5-DAFE-432B-96DD-35B405C4FE22}"/>
                  </a:ext>
                </a:extLst>
              </p:cNvPr>
              <p:cNvSpPr/>
              <p:nvPr/>
            </p:nvSpPr>
            <p:spPr>
              <a:xfrm>
                <a:off x="1075946" y="3205104"/>
                <a:ext cx="263065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𝑟𝑖𝑔h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335E1B5-DAFE-432B-96DD-35B405C4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46" y="3205104"/>
                <a:ext cx="2630657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1A434DD-07EE-4231-84BD-70755C7B58AD}"/>
                  </a:ext>
                </a:extLst>
              </p:cNvPr>
              <p:cNvSpPr/>
              <p:nvPr/>
            </p:nvSpPr>
            <p:spPr>
              <a:xfrm>
                <a:off x="1075946" y="3992729"/>
                <a:ext cx="2467470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𝑙𝑒𝑓𝑡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1A434DD-07EE-4231-84BD-70755C7B5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46" y="3992729"/>
                <a:ext cx="2467470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084681" cy="572700"/>
          </a:xfrm>
        </p:spPr>
        <p:txBody>
          <a:bodyPr/>
          <a:lstStyle/>
          <a:p>
            <a:r>
              <a:rPr lang="de-CH" dirty="0"/>
              <a:t>Datenanalyse: ESC auswerten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73742" cy="3416400"/>
          </a:xfrm>
        </p:spPr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Wir berechnen diesen ersten Schritt – vorerst mit Zufallsdaten einer 2min Aufnahme bei 200Hz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(24000 Datenpunkte).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Zeitmessung: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1D46BC-B608-4472-BC1F-5AB11F193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188"/>
          <a:stretch/>
        </p:blipFill>
        <p:spPr>
          <a:xfrm>
            <a:off x="4505670" y="1726597"/>
            <a:ext cx="4638330" cy="21803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4210C13-AF6C-4092-836B-5988D4CE0892}"/>
              </a:ext>
            </a:extLst>
          </p:cNvPr>
          <p:cNvSpPr txBox="1"/>
          <p:nvPr/>
        </p:nvSpPr>
        <p:spPr>
          <a:xfrm>
            <a:off x="157844" y="4518861"/>
            <a:ext cx="395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https://towardsdatascience.com/linear-algebra-essentials-with-numpy-part-1-af4a867ac5ca</a:t>
            </a:r>
            <a:r>
              <a:rPr lang="de-CH" dirty="0"/>
              <a:t> </a:t>
            </a:r>
          </a:p>
        </p:txBody>
      </p:sp>
      <p:pic>
        <p:nvPicPr>
          <p:cNvPr id="6" name="Grafik 5" descr="Ein Bild, das sitzend, Bildschirm, dunkel, computer enthält.&#10;&#10;Automatisch generierte Beschreibung">
            <a:extLst>
              <a:ext uri="{FF2B5EF4-FFF2-40B4-BE49-F238E27FC236}">
                <a16:creationId xmlns:a16="http://schemas.microsoft.com/office/drawing/2014/main" id="{45984E4B-EF41-2A4D-B8AD-2F20A32F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40186"/>
            <a:ext cx="4711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A2447-BA05-458C-A49C-F53C567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Ist die Ausführung schnell?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A9511-B288-492C-8506-C79AA987F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Messen!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Hochrechnen: 30 Probanden à 24 Trials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Wie lange dauert das Berechnen des ersten Auswertungs-Schritts?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8A744C-2291-4799-AD06-AE811CB9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2142" y="1591384"/>
            <a:ext cx="3689857" cy="1789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73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82E53-48C9-43CE-AEE3-F3E8DD8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Gesetzmässigkeiten bei Software-Projekten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4AE0D-3605-40C8-803D-B9B543D83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96013C-3630-4C95-AB88-7C1D933D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19" y="1476780"/>
            <a:ext cx="3045571" cy="279589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F2A3DD-29AD-4D05-B94E-DB60C6AD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0" y="1270000"/>
            <a:ext cx="4286250" cy="318135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170A80C-F762-4B14-A843-0085A51F1925}"/>
              </a:ext>
            </a:extLst>
          </p:cNvPr>
          <p:cNvSpPr/>
          <p:nvPr/>
        </p:nvSpPr>
        <p:spPr>
          <a:xfrm rot="1020763">
            <a:off x="2203520" y="2509311"/>
            <a:ext cx="5405619" cy="9943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/>
              <a:t>First do </a:t>
            </a:r>
            <a:r>
              <a:rPr lang="de-CH" sz="1600" b="1" dirty="0" err="1"/>
              <a:t>it</a:t>
            </a:r>
            <a:r>
              <a:rPr lang="de-CH" sz="1600" b="1" dirty="0"/>
              <a:t>, </a:t>
            </a:r>
            <a:r>
              <a:rPr lang="de-CH" sz="1600" b="1" dirty="0" err="1"/>
              <a:t>then</a:t>
            </a:r>
            <a:r>
              <a:rPr lang="de-CH" sz="1600" b="1" dirty="0"/>
              <a:t> do </a:t>
            </a:r>
            <a:r>
              <a:rPr lang="de-CH" sz="1600" b="1" dirty="0" err="1"/>
              <a:t>it</a:t>
            </a:r>
            <a:r>
              <a:rPr lang="de-CH" sz="1600" b="1" dirty="0"/>
              <a:t> </a:t>
            </a:r>
            <a:r>
              <a:rPr lang="de-CH" sz="1600" b="1" dirty="0" err="1"/>
              <a:t>right</a:t>
            </a:r>
            <a:r>
              <a:rPr lang="de-CH" sz="1600" b="1" dirty="0"/>
              <a:t>, </a:t>
            </a:r>
            <a:r>
              <a:rPr lang="de-CH" sz="1600" b="1" dirty="0" err="1"/>
              <a:t>then</a:t>
            </a:r>
            <a:r>
              <a:rPr lang="de-CH" sz="1600" b="1" dirty="0"/>
              <a:t> do </a:t>
            </a:r>
            <a:r>
              <a:rPr lang="de-CH" sz="1600" b="1" dirty="0" err="1"/>
              <a:t>it</a:t>
            </a:r>
            <a:r>
              <a:rPr lang="de-CH" sz="1600" b="1" dirty="0"/>
              <a:t> fast!</a:t>
            </a:r>
          </a:p>
          <a:p>
            <a:pPr algn="ctr"/>
            <a:r>
              <a:rPr lang="de-CH" sz="1600" b="1" dirty="0"/>
              <a:t>(</a:t>
            </a:r>
            <a:r>
              <a:rPr lang="de-CH" sz="1600" b="1" dirty="0" err="1"/>
              <a:t>don’t</a:t>
            </a:r>
            <a:r>
              <a:rPr lang="de-CH" sz="1600" b="1" dirty="0"/>
              <a:t> </a:t>
            </a:r>
            <a:r>
              <a:rPr lang="de-CH" sz="1600" b="1" dirty="0" err="1"/>
              <a:t>optimize</a:t>
            </a:r>
            <a:r>
              <a:rPr lang="de-CH" sz="1600" b="1" dirty="0"/>
              <a:t> </a:t>
            </a:r>
            <a:r>
              <a:rPr lang="de-CH" sz="1600" b="1" dirty="0" err="1"/>
              <a:t>too</a:t>
            </a:r>
            <a:r>
              <a:rPr lang="de-CH" sz="1600" b="1" dirty="0"/>
              <a:t> </a:t>
            </a:r>
            <a:r>
              <a:rPr lang="de-CH" sz="1600" b="1" dirty="0" err="1"/>
              <a:t>early</a:t>
            </a:r>
            <a:r>
              <a:rPr lang="de-CH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5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68DC-A01D-4190-BD5F-DE65CE52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… ausser es kostet uns nichts</a:t>
            </a:r>
          </a:p>
        </p:txBody>
      </p:sp>
      <p:pic>
        <p:nvPicPr>
          <p:cNvPr id="5" name="Grafik 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61386C9-8472-4360-9787-9234DA91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53" y="1650135"/>
            <a:ext cx="5034448" cy="199280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279485B-F2AE-4CED-B086-2F4547B8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62" y="3415916"/>
            <a:ext cx="4047038" cy="1742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3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BB81E-170E-42A1-B778-4BF2A8D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NumPy</a:t>
            </a:r>
            <a:r>
              <a:rPr lang="de-CH" dirty="0"/>
              <a:t> hat «</a:t>
            </a:r>
            <a:r>
              <a:rPr lang="de-CH" dirty="0" err="1">
                <a:latin typeface="Consolas" panose="020B0609020204030204" pitchFamily="49" charset="0"/>
              </a:rPr>
              <a:t>lists</a:t>
            </a:r>
            <a:r>
              <a:rPr lang="de-CH" dirty="0">
                <a:latin typeface="Consolas" panose="020B0609020204030204" pitchFamily="49" charset="0"/>
              </a:rPr>
              <a:t> on </a:t>
            </a:r>
            <a:r>
              <a:rPr lang="de-CH" dirty="0" err="1">
                <a:latin typeface="Consolas" panose="020B0609020204030204" pitchFamily="49" charset="0"/>
              </a:rPr>
              <a:t>steroids</a:t>
            </a:r>
            <a:r>
              <a:rPr lang="de-CH" dirty="0"/>
              <a:t>»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F98FC-5C02-409E-9F01-45A1081C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NumPy</a:t>
            </a:r>
            <a:r>
              <a:rPr lang="de-CH" dirty="0"/>
              <a:t> heissen die «Listen» </a:t>
            </a:r>
            <a:r>
              <a:rPr lang="de-CH" dirty="0" err="1"/>
              <a:t>arrays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Mit Listen: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Mit </a:t>
            </a:r>
            <a:r>
              <a:rPr lang="de-CH" dirty="0" err="1"/>
              <a:t>NumPy</a:t>
            </a:r>
            <a:r>
              <a:rPr lang="de-CH" dirty="0"/>
              <a:t> Arrays: </a:t>
            </a:r>
          </a:p>
        </p:txBody>
      </p:sp>
      <p:pic>
        <p:nvPicPr>
          <p:cNvPr id="5" name="Grafik 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FA6FFA5-909E-4643-9B53-44A85E27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9" y="-1613"/>
            <a:ext cx="1728713" cy="1152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A74181-B2DA-479B-97BA-7A1736A6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40138" y="1845184"/>
            <a:ext cx="6604118" cy="17991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E2B8AA-3EE7-4191-8636-E643327E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61" y="3711687"/>
            <a:ext cx="5382344" cy="13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Bildschirmpräsentation (16:9)</PresentationFormat>
  <Paragraphs>140</Paragraphs>
  <Slides>26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Cambria Math</vt:lpstr>
      <vt:lpstr>Consolas</vt:lpstr>
      <vt:lpstr>Arial</vt:lpstr>
      <vt:lpstr>Wingdings</vt:lpstr>
      <vt:lpstr>Brush Script MT</vt:lpstr>
      <vt:lpstr>Simple Light</vt:lpstr>
      <vt:lpstr>Programming Basics</vt:lpstr>
      <vt:lpstr>Programm heute</vt:lpstr>
      <vt:lpstr>Datenanalyse</vt:lpstr>
      <vt:lpstr>Datenanalyse</vt:lpstr>
      <vt:lpstr>Datenanalyse: ESC auswerten</vt:lpstr>
      <vt:lpstr>Ist die Ausführung schnell?</vt:lpstr>
      <vt:lpstr>Gesetzmässigkeiten bei Software-Projekten</vt:lpstr>
      <vt:lpstr>… ausser es kostet uns nichts</vt:lpstr>
      <vt:lpstr>NumPy hat «lists on steroids»</vt:lpstr>
      <vt:lpstr>Wie schlägt sich NumPy für unsere ESC-Beispiel?</vt:lpstr>
      <vt:lpstr>Wieso ist die Variante NumPy so viel schneller?</vt:lpstr>
      <vt:lpstr>Pause</vt:lpstr>
      <vt:lpstr>Tutorials und Übungen Numpy</vt:lpstr>
      <vt:lpstr>Labs…</vt:lpstr>
      <vt:lpstr>PowerPoint-Präsentation</vt:lpstr>
      <vt:lpstr>Daten einlesen und exportieren – Konzept 1</vt:lpstr>
      <vt:lpstr>Pandas</vt:lpstr>
      <vt:lpstr>Pandas Demo…</vt:lpstr>
      <vt:lpstr>Bearbeiten</vt:lpstr>
      <vt:lpstr>Daten importieren mit pandas</vt:lpstr>
      <vt:lpstr>Pause</vt:lpstr>
      <vt:lpstr>Auswertungs-Pipeline</vt:lpstr>
      <vt:lpstr>Python Files</vt:lpstr>
      <vt:lpstr>PowerPoint-Präsentation</vt:lpstr>
      <vt:lpstr>Pause</vt:lpstr>
      <vt:lpstr>Woche 5: Arbeitsaufträge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Balthasar Hofer</dc:creator>
  <cp:lastModifiedBy>ralf.kredel</cp:lastModifiedBy>
  <cp:revision>221</cp:revision>
  <dcterms:modified xsi:type="dcterms:W3CDTF">2024-10-15T14:19:23Z</dcterms:modified>
</cp:coreProperties>
</file>