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3" r:id="rId3"/>
    <p:sldId id="356" r:id="rId4"/>
    <p:sldId id="327" r:id="rId5"/>
    <p:sldId id="328" r:id="rId6"/>
    <p:sldId id="329" r:id="rId7"/>
    <p:sldId id="344" r:id="rId8"/>
    <p:sldId id="345" r:id="rId9"/>
    <p:sldId id="347" r:id="rId10"/>
    <p:sldId id="350" r:id="rId11"/>
    <p:sldId id="346" r:id="rId12"/>
    <p:sldId id="348" r:id="rId13"/>
    <p:sldId id="331" r:id="rId14"/>
    <p:sldId id="351" r:id="rId15"/>
    <p:sldId id="352" r:id="rId16"/>
    <p:sldId id="354" r:id="rId17"/>
    <p:sldId id="355" r:id="rId18"/>
    <p:sldId id="349" r:id="rId19"/>
    <p:sldId id="35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258"/>
    <a:srgbClr val="00FF00"/>
    <a:srgbClr val="333333"/>
    <a:srgbClr val="FF00FF"/>
    <a:srgbClr val="FEA83A"/>
    <a:srgbClr val="B3E3FF"/>
    <a:srgbClr val="3B3B3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F2D8D-C5FE-4EA5-ABEF-0A92BC44D552}">
  <a:tblStyle styleId="{395F2D8D-C5FE-4EA5-ABEF-0A92BC44D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73070" autoAdjust="0"/>
  </p:normalViewPr>
  <p:slideViewPr>
    <p:cSldViewPr snapToGrid="0">
      <p:cViewPr varScale="1">
        <p:scale>
          <a:sx n="91" d="100"/>
          <a:sy n="91" d="100"/>
        </p:scale>
        <p:origin x="787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edel, Ralf (ISPW)" userId="7d79eab3-2c23-40d0-a5da-72f3747f24e8" providerId="ADAL" clId="{0AEB17E9-3847-4817-8A0A-5B47D913C01D}"/>
    <pc:docChg chg="custSel modSld">
      <pc:chgData name="Kredel, Ralf (ISPW)" userId="7d79eab3-2c23-40d0-a5da-72f3747f24e8" providerId="ADAL" clId="{0AEB17E9-3847-4817-8A0A-5B47D913C01D}" dt="2024-10-15T08:24:26.642" v="13" actId="368"/>
      <pc:docMkLst>
        <pc:docMk/>
      </pc:docMkLst>
      <pc:sldChg chg="modNotes">
        <pc:chgData name="Kredel, Ralf (ISPW)" userId="7d79eab3-2c23-40d0-a5da-72f3747f24e8" providerId="ADAL" clId="{0AEB17E9-3847-4817-8A0A-5B47D913C01D}" dt="2024-10-15T08:24:26.628" v="1" actId="368"/>
        <pc:sldMkLst>
          <pc:docMk/>
          <pc:sldMk cId="2334219185" sldId="328"/>
        </pc:sldMkLst>
      </pc:sldChg>
      <pc:sldChg chg="modNotes">
        <pc:chgData name="Kredel, Ralf (ISPW)" userId="7d79eab3-2c23-40d0-a5da-72f3747f24e8" providerId="ADAL" clId="{0AEB17E9-3847-4817-8A0A-5B47D913C01D}" dt="2024-10-15T08:24:26.639" v="11" actId="368"/>
        <pc:sldMkLst>
          <pc:docMk/>
          <pc:sldMk cId="1619718660" sldId="331"/>
        </pc:sldMkLst>
      </pc:sldChg>
      <pc:sldChg chg="modNotes">
        <pc:chgData name="Kredel, Ralf (ISPW)" userId="7d79eab3-2c23-40d0-a5da-72f3747f24e8" providerId="ADAL" clId="{0AEB17E9-3847-4817-8A0A-5B47D913C01D}" dt="2024-10-15T08:24:26.630" v="3" actId="368"/>
        <pc:sldMkLst>
          <pc:docMk/>
          <pc:sldMk cId="3224988227" sldId="344"/>
        </pc:sldMkLst>
      </pc:sldChg>
      <pc:sldChg chg="modNotes">
        <pc:chgData name="Kredel, Ralf (ISPW)" userId="7d79eab3-2c23-40d0-a5da-72f3747f24e8" providerId="ADAL" clId="{0AEB17E9-3847-4817-8A0A-5B47D913C01D}" dt="2024-10-15T08:24:26.633" v="5" actId="368"/>
        <pc:sldMkLst>
          <pc:docMk/>
          <pc:sldMk cId="1189374963" sldId="345"/>
        </pc:sldMkLst>
      </pc:sldChg>
      <pc:sldChg chg="modNotes">
        <pc:chgData name="Kredel, Ralf (ISPW)" userId="7d79eab3-2c23-40d0-a5da-72f3747f24e8" providerId="ADAL" clId="{0AEB17E9-3847-4817-8A0A-5B47D913C01D}" dt="2024-10-15T08:24:26.635" v="7" actId="368"/>
        <pc:sldMkLst>
          <pc:docMk/>
          <pc:sldMk cId="665173199" sldId="346"/>
        </pc:sldMkLst>
      </pc:sldChg>
      <pc:sldChg chg="modNotes">
        <pc:chgData name="Kredel, Ralf (ISPW)" userId="7d79eab3-2c23-40d0-a5da-72f3747f24e8" providerId="ADAL" clId="{0AEB17E9-3847-4817-8A0A-5B47D913C01D}" dt="2024-10-15T08:24:26.637" v="9" actId="368"/>
        <pc:sldMkLst>
          <pc:docMk/>
          <pc:sldMk cId="4279709491" sldId="348"/>
        </pc:sldMkLst>
      </pc:sldChg>
      <pc:sldChg chg="modNotes">
        <pc:chgData name="Kredel, Ralf (ISPW)" userId="7d79eab3-2c23-40d0-a5da-72f3747f24e8" providerId="ADAL" clId="{0AEB17E9-3847-4817-8A0A-5B47D913C01D}" dt="2024-10-15T08:24:26.642" v="13" actId="368"/>
        <pc:sldMkLst>
          <pc:docMk/>
          <pc:sldMk cId="1807386809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65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93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86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a719a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a719a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848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057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056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62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17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50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977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5" name="Picture 2" descr="Bildergebnis fÃ¼r unibe logo">
            <a:extLst>
              <a:ext uri="{FF2B5EF4-FFF2-40B4-BE49-F238E27FC236}">
                <a16:creationId xmlns:a16="http://schemas.microsoft.com/office/drawing/2014/main" id="{C66133FD-9AB9-408C-89D8-F5911DC21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80" y="0"/>
            <a:ext cx="576919" cy="4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numpydoc.readthedocs.io/en/latest/forma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sr-2023.github.io/ssr2023/docs/lecture-book-sections/chapter5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training/paths/beginner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sr-2023.github.io/ssr202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sr-2023.github.io/ssr2023/docs/lecture-book-sections/chapter4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Programming Basics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Schiefertafel, Text enthält.&#10;&#10;Automatisch generierte Beschreibung">
            <a:extLst>
              <a:ext uri="{FF2B5EF4-FFF2-40B4-BE49-F238E27FC236}">
                <a16:creationId xmlns:a16="http://schemas.microsoft.com/office/drawing/2014/main" id="{4FC0F3C2-DA72-40F2-88A0-0A64FC6F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75"/>
            <a:ext cx="9168629" cy="5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AD9D-8032-4411-8634-84D1A953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873060" cy="572700"/>
          </a:xfrm>
        </p:spPr>
        <p:txBody>
          <a:bodyPr/>
          <a:lstStyle/>
          <a:p>
            <a:r>
              <a:rPr lang="de-CH" dirty="0"/>
              <a:t>Wie könnte man sowas ausgeben?</a:t>
            </a:r>
          </a:p>
        </p:txBody>
      </p:sp>
      <p:graphicFrame>
        <p:nvGraphicFramePr>
          <p:cNvPr id="4" name="Google Shape;138;p24">
            <a:extLst>
              <a:ext uri="{FF2B5EF4-FFF2-40B4-BE49-F238E27FC236}">
                <a16:creationId xmlns:a16="http://schemas.microsoft.com/office/drawing/2014/main" id="{7C5662CD-894F-4AA7-84DE-172CD4AEC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785264"/>
              </p:ext>
            </p:extLst>
          </p:nvPr>
        </p:nvGraphicFramePr>
        <p:xfrm>
          <a:off x="431261" y="1367436"/>
          <a:ext cx="4477359" cy="2103090"/>
        </p:xfrm>
        <a:graphic>
          <a:graphicData uri="http://schemas.openxmlformats.org/drawingml/2006/table">
            <a:tbl>
              <a:tblPr>
                <a:noFill/>
                <a:tableStyleId>{395F2D8D-C5FE-4EA5-ABEF-0A92BC44D552}</a:tableStyleId>
              </a:tblPr>
              <a:tblGrid>
                <a:gridCol w="4477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Sucessful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Tests: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lars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lana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elio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andi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 *</a:t>
                      </a:r>
                      <a:endParaRPr sz="18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7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AD9D-8032-4411-8634-84D1A953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873060" cy="572700"/>
          </a:xfrm>
        </p:spPr>
        <p:txBody>
          <a:bodyPr/>
          <a:lstStyle/>
          <a:p>
            <a:r>
              <a:rPr lang="de-CH" dirty="0"/>
              <a:t>Klassiker für </a:t>
            </a:r>
            <a:r>
              <a:rPr lang="de-CH" dirty="0" err="1"/>
              <a:t>Dictionaries</a:t>
            </a:r>
            <a:r>
              <a:rPr lang="de-CH" dirty="0"/>
              <a:t>!</a:t>
            </a:r>
          </a:p>
        </p:txBody>
      </p:sp>
      <p:graphicFrame>
        <p:nvGraphicFramePr>
          <p:cNvPr id="4" name="Google Shape;138;p24">
            <a:extLst>
              <a:ext uri="{FF2B5EF4-FFF2-40B4-BE49-F238E27FC236}">
                <a16:creationId xmlns:a16="http://schemas.microsoft.com/office/drawing/2014/main" id="{7C5662CD-894F-4AA7-84DE-172CD4AEC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628909"/>
              </p:ext>
            </p:extLst>
          </p:nvPr>
        </p:nvGraphicFramePr>
        <p:xfrm>
          <a:off x="114738" y="1246856"/>
          <a:ext cx="3225511" cy="1853062"/>
        </p:xfrm>
        <a:graphic>
          <a:graphicData uri="http://schemas.openxmlformats.org/drawingml/2006/table">
            <a:tbl>
              <a:tblPr>
                <a:noFill/>
                <a:tableStyleId>{395F2D8D-C5FE-4EA5-ABEF-0A92BC44D552}</a:tableStyleId>
              </a:tblPr>
              <a:tblGrid>
                <a:gridCol w="322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3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lars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lana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elio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andi</a:t>
                      </a:r>
                      <a:r>
                        <a:rPr lang="de-CH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	* * * * * * * * *</a:t>
                      </a:r>
                      <a:endParaRPr sz="18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B2A9464-E244-44D6-9BE2-304C8B02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98947" y="2195128"/>
            <a:ext cx="5345053" cy="2948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760C34C-6FAF-44F5-B48D-6794D686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39" y="3292774"/>
            <a:ext cx="3743828" cy="1850725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Halte das Beispiel fest und implementiere die Funktion </a:t>
            </a:r>
            <a:r>
              <a:rPr lang="de-CH" sz="1600" dirty="0" err="1">
                <a:latin typeface="Consolas" panose="020B0609020204030204" pitchFamily="49" charset="0"/>
              </a:rPr>
              <a:t>print_result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name</a:t>
            </a:r>
            <a:r>
              <a:rPr lang="de-CH" sz="1600" dirty="0">
                <a:latin typeface="Consolas" panose="020B0609020204030204" pitchFamily="49" charset="0"/>
              </a:rPr>
              <a:t>, </a:t>
            </a:r>
            <a:r>
              <a:rPr lang="de-CH" sz="1600" dirty="0" err="1">
                <a:latin typeface="Consolas" panose="020B0609020204030204" pitchFamily="49" charset="0"/>
              </a:rPr>
              <a:t>percentage</a:t>
            </a:r>
            <a:r>
              <a:rPr lang="de-CH" sz="1600" dirty="0">
                <a:latin typeface="Consolas" panose="020B0609020204030204" pitchFamily="49" charset="0"/>
              </a:rPr>
              <a:t>)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7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86D6-B2CA-4F26-A0AC-EA1C15DF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 dokumentieren: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0A602E-019E-4241-BCFA-CC9A88CF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9" y="1045816"/>
            <a:ext cx="4312410" cy="4097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8BCB68-4657-434D-A507-A0E95F571882}"/>
              </a:ext>
            </a:extLst>
          </p:cNvPr>
          <p:cNvSpPr txBox="1"/>
          <p:nvPr/>
        </p:nvSpPr>
        <p:spPr>
          <a:xfrm>
            <a:off x="5094514" y="512467"/>
            <a:ext cx="355711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Nach dem </a:t>
            </a:r>
            <a:r>
              <a:rPr lang="de-CH" sz="1800" dirty="0" err="1"/>
              <a:t>docstring</a:t>
            </a:r>
            <a:r>
              <a:rPr lang="de-CH" sz="1800" dirty="0"/>
              <a:t> Standard von </a:t>
            </a:r>
            <a:r>
              <a:rPr lang="de-CH" sz="1800" dirty="0" err="1"/>
              <a:t>NumPy</a:t>
            </a:r>
            <a:r>
              <a:rPr lang="de-CH" sz="1800" dirty="0"/>
              <a:t>:</a:t>
            </a:r>
          </a:p>
          <a:p>
            <a:endParaRPr lang="de-CH" sz="1800" dirty="0"/>
          </a:p>
          <a:p>
            <a:r>
              <a:rPr lang="de-CH" sz="1800" dirty="0">
                <a:hlinkClick r:id="rId4"/>
              </a:rPr>
              <a:t>https://numpydoc.readthedocs.io/en/latest/format.html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Aufgabe</a:t>
            </a:r>
            <a:r>
              <a:rPr lang="de-CH" dirty="0"/>
              <a:t>: Dokumentiere die Funktion </a:t>
            </a:r>
            <a:r>
              <a:rPr lang="de-CH" sz="1200" dirty="0" err="1">
                <a:latin typeface="Consolas" panose="020B0609020204030204" pitchFamily="49" charset="0"/>
              </a:rPr>
              <a:t>print_result</a:t>
            </a:r>
            <a:r>
              <a:rPr lang="de-CH" sz="1200" dirty="0">
                <a:latin typeface="Consolas" panose="020B0609020204030204" pitchFamily="49" charset="0"/>
              </a:rPr>
              <a:t>(</a:t>
            </a:r>
            <a:r>
              <a:rPr lang="de-CH" sz="1200" dirty="0" err="1">
                <a:latin typeface="Consolas" panose="020B0609020204030204" pitchFamily="49" charset="0"/>
              </a:rPr>
              <a:t>name</a:t>
            </a:r>
            <a:r>
              <a:rPr lang="de-CH" sz="1200" dirty="0">
                <a:latin typeface="Consolas" panose="020B0609020204030204" pitchFamily="49" charset="0"/>
              </a:rPr>
              <a:t>, </a:t>
            </a:r>
            <a:r>
              <a:rPr lang="de-CH" sz="1200" dirty="0" err="1">
                <a:latin typeface="Consolas" panose="020B0609020204030204" pitchFamily="49" charset="0"/>
              </a:rPr>
              <a:t>percentage</a:t>
            </a:r>
            <a:r>
              <a:rPr lang="de-CH" sz="1200" dirty="0">
                <a:latin typeface="Consolas" panose="020B0609020204030204" pitchFamily="49" charset="0"/>
              </a:rPr>
              <a:t>)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4CE0B-1DEA-4CE4-BE0E-10627678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35848" y="3272329"/>
            <a:ext cx="3408152" cy="187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7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86D6-B2CA-4F26-A0AC-EA1C15DF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 dokumentieren mit Typisierung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8C343F-3661-FF48-A753-4C259F3B2D47}"/>
              </a:ext>
            </a:extLst>
          </p:cNvPr>
          <p:cNvSpPr txBox="1"/>
          <p:nvPr/>
        </p:nvSpPr>
        <p:spPr>
          <a:xfrm>
            <a:off x="3554292" y="101942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Datentypen importieren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BD087F-1250-744F-BE05-9272B08DC41E}"/>
              </a:ext>
            </a:extLst>
          </p:cNvPr>
          <p:cNvSpPr txBox="1"/>
          <p:nvPr/>
        </p:nvSpPr>
        <p:spPr>
          <a:xfrm>
            <a:off x="3645725" y="1541674"/>
            <a:ext cx="2781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array</a:t>
            </a:r>
            <a:r>
              <a:rPr lang="de-DE" dirty="0"/>
              <a:t> ist eine Liste von </a:t>
            </a:r>
            <a:r>
              <a:rPr lang="de-DE" dirty="0" err="1"/>
              <a:t>floats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Funktion gibt ein </a:t>
            </a:r>
            <a:r>
              <a:rPr lang="de-DE" dirty="0" err="1"/>
              <a:t>float</a:t>
            </a:r>
            <a:r>
              <a:rPr lang="de-DE" dirty="0"/>
              <a:t> zurück</a:t>
            </a:r>
          </a:p>
        </p:txBody>
      </p:sp>
      <p:pic>
        <p:nvPicPr>
          <p:cNvPr id="13" name="Grafik 12" descr="Ein Bild, das Screenshot, Monitor, Bildschirm, Telefon enthält.&#10;&#10;Automatisch generierte Beschreibung">
            <a:extLst>
              <a:ext uri="{FF2B5EF4-FFF2-40B4-BE49-F238E27FC236}">
                <a16:creationId xmlns:a16="http://schemas.microsoft.com/office/drawing/2014/main" id="{06834B65-8C27-5849-9BD3-280DDD746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5" t="5736" r="28607" b="6314"/>
          <a:stretch/>
        </p:blipFill>
        <p:spPr>
          <a:xfrm>
            <a:off x="0" y="1017725"/>
            <a:ext cx="3554292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E66E-47D5-7946-A5D7-10584109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de-DE" dirty="0"/>
              <a:t>Vorteile bei angegebenen Typen: </a:t>
            </a:r>
            <a:r>
              <a:rPr lang="de-DE" dirty="0" err="1"/>
              <a:t>Autocomplete</a:t>
            </a:r>
            <a:r>
              <a:rPr lang="de-DE" dirty="0"/>
              <a:t>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728AD-2693-F64C-94AD-CF244AC1A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51B9216-A729-8143-8752-FEF807F5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" y="2571750"/>
            <a:ext cx="6705600" cy="318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4B4E13-733D-8844-A88B-FBB0C4FB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87" y="2571750"/>
            <a:ext cx="6705600" cy="31877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F77D903-C9D6-4D4B-9CC8-BB46F88609DD}"/>
              </a:ext>
            </a:extLst>
          </p:cNvPr>
          <p:cNvSpPr txBox="1"/>
          <p:nvPr/>
        </p:nvSpPr>
        <p:spPr>
          <a:xfrm>
            <a:off x="2563817" y="343800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Mit Annotation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885E8C5-BCF9-4141-AAD0-8391A0C9BCD7}"/>
              </a:ext>
            </a:extLst>
          </p:cNvPr>
          <p:cNvSpPr txBox="1"/>
          <p:nvPr/>
        </p:nvSpPr>
        <p:spPr>
          <a:xfrm>
            <a:off x="7397897" y="40957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ohne Annotation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B635A9-4208-0C4C-904B-245B8917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48291" y="294761"/>
            <a:ext cx="7462500" cy="39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CB635A9-4208-0C4C-904B-245B8917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37719" y="443389"/>
            <a:ext cx="7462500" cy="39856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C7E66E-47D5-7946-A5D7-10584109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de-DE" dirty="0"/>
              <a:t>Aktuell: </a:t>
            </a:r>
            <a:r>
              <a:rPr lang="de-DE" dirty="0" err="1"/>
              <a:t>Autocomplete</a:t>
            </a:r>
            <a:r>
              <a:rPr lang="de-DE" dirty="0"/>
              <a:t> schafft die Basics…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728AD-2693-F64C-94AD-CF244AC1A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3B945D-372C-5B46-B16C-35EEA9604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100" y="1790700"/>
            <a:ext cx="4267200" cy="3352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885E8C5-BCF9-4141-AAD0-8391A0C9BCD7}"/>
              </a:ext>
            </a:extLst>
          </p:cNvPr>
          <p:cNvSpPr txBox="1"/>
          <p:nvPr/>
        </p:nvSpPr>
        <p:spPr>
          <a:xfrm>
            <a:off x="6698700" y="416235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ohne Annotation</a:t>
            </a:r>
          </a:p>
        </p:txBody>
      </p:sp>
    </p:spTree>
    <p:extLst>
      <p:ext uri="{BB962C8B-B14F-4D97-AF65-F5344CB8AC3E}">
        <p14:creationId xmlns:p14="http://schemas.microsoft.com/office/powerpoint/2010/main" val="190238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CB635A9-4208-0C4C-904B-245B8917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25019" y="507158"/>
            <a:ext cx="7462500" cy="39856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C7E66E-47D5-7946-A5D7-10584109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de-DE" dirty="0"/>
              <a:t>Vorteile bei angegebenen Typen: </a:t>
            </a:r>
            <a:r>
              <a:rPr lang="de-DE" dirty="0" err="1"/>
              <a:t>Autocomplete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3B945D-372C-5B46-B16C-35EEA9604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/>
          <a:stretch/>
        </p:blipFill>
        <p:spPr>
          <a:xfrm>
            <a:off x="4419600" y="1397000"/>
            <a:ext cx="4663236" cy="3746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885E8C5-BCF9-4141-AAD0-8391A0C9BCD7}"/>
              </a:ext>
            </a:extLst>
          </p:cNvPr>
          <p:cNvSpPr txBox="1"/>
          <p:nvPr/>
        </p:nvSpPr>
        <p:spPr>
          <a:xfrm>
            <a:off x="6698700" y="41623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mit Annotation</a:t>
            </a:r>
          </a:p>
        </p:txBody>
      </p:sp>
    </p:spTree>
    <p:extLst>
      <p:ext uri="{BB962C8B-B14F-4D97-AF65-F5344CB8AC3E}">
        <p14:creationId xmlns:p14="http://schemas.microsoft.com/office/powerpoint/2010/main" val="197225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9196-9F2A-4C16-A19D-6C446AC2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Dictionaries</a:t>
            </a:r>
            <a:r>
              <a:rPr lang="de-CH" dirty="0"/>
              <a:t> &amp; Strings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620C9-EDE7-408F-9DC8-5E8A5DC5A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Kapitel 5 &amp; 6 lesen, bearbeiten &amp; dokumentieren</a:t>
            </a:r>
          </a:p>
          <a:p>
            <a:pPr marL="114300" indent="0">
              <a:buNone/>
            </a:pPr>
            <a:r>
              <a:rPr lang="de-CH" dirty="0">
                <a:hlinkClick r:id="rId2"/>
              </a:rPr>
              <a:t>https://ssr-2023.github.io/ssr2023/docs/lecture-book-sections/chapter5.html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>
                <a:sym typeface="Wingdings" panose="05000000000000000000" pitchFamily="2" charset="2"/>
              </a:rPr>
              <a:t> Committen nicht vergessen…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Übungen (</a:t>
            </a:r>
            <a:r>
              <a:rPr lang="de-CH" dirty="0" err="1"/>
              <a:t>labs</a:t>
            </a:r>
            <a:r>
              <a:rPr lang="de-CH" dirty="0"/>
              <a:t>) bearbeiten</a:t>
            </a:r>
          </a:p>
        </p:txBody>
      </p:sp>
    </p:spTree>
    <p:extLst>
      <p:ext uri="{BB962C8B-B14F-4D97-AF65-F5344CB8AC3E}">
        <p14:creationId xmlns:p14="http://schemas.microsoft.com/office/powerpoint/2010/main" val="384544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B7705-8168-4B27-84F7-23BFD847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Woche 4: Arbeitsaufträge Python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E2FD2-372F-4CEC-8AD6-64DC5A40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4888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de-CH" dirty="0"/>
              <a:t>(Nach-)Arbeiten im Lernpfad und (mit </a:t>
            </a:r>
            <a:r>
              <a:rPr lang="de-CH" dirty="0" err="1"/>
              <a:t>Markdown</a:t>
            </a:r>
            <a:r>
              <a:rPr lang="de-CH" dirty="0"/>
              <a:t>) Erkenntnisse festhalten.</a:t>
            </a:r>
          </a:p>
          <a:p>
            <a:pPr marL="114300" indent="0">
              <a:buNone/>
            </a:pPr>
            <a:endParaRPr lang="de-CH" dirty="0"/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lang="de-CH" dirty="0">
                <a:solidFill>
                  <a:srgbClr val="595959"/>
                </a:solidFill>
              </a:rPr>
              <a:t>Python-Lernpfad (spätestens vor GitHub Copilot aufhören)</a:t>
            </a:r>
            <a:br>
              <a:rPr lang="de-CH" dirty="0">
                <a:solidFill>
                  <a:srgbClr val="595959"/>
                </a:solidFill>
              </a:rPr>
            </a:br>
            <a:r>
              <a:rPr lang="de-CH" dirty="0">
                <a:hlinkClick r:id="rId3"/>
              </a:rPr>
              <a:t>https://learn.microsoft.com/de-de/training/paths/beginner-python/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r>
              <a:rPr lang="de-CH" dirty="0"/>
              <a:t>Labs bearbeiten und testen</a:t>
            </a:r>
          </a:p>
          <a:p>
            <a:endParaRPr lang="de-CH" dirty="0"/>
          </a:p>
          <a:p>
            <a:r>
              <a:rPr lang="de-CH" dirty="0"/>
              <a:t>Arbeiten im Buch (Kapitel 2 – 6) und (mit </a:t>
            </a:r>
            <a:r>
              <a:rPr lang="de-CH" dirty="0" err="1"/>
              <a:t>Markdown</a:t>
            </a:r>
            <a:r>
              <a:rPr lang="de-CH" dirty="0"/>
              <a:t>) Erkenntnisse im </a:t>
            </a:r>
            <a:r>
              <a:rPr lang="de-CH" dirty="0" err="1"/>
              <a:t>wiki</a:t>
            </a:r>
            <a:r>
              <a:rPr lang="de-CH" dirty="0"/>
              <a:t> festhalten </a:t>
            </a:r>
            <a:r>
              <a:rPr lang="de-CH" dirty="0">
                <a:hlinkClick r:id="rId4"/>
              </a:rPr>
              <a:t>https://ssr-2023.github.io/ssr2023/</a:t>
            </a:r>
            <a:endParaRPr lang="de-CH" dirty="0"/>
          </a:p>
          <a:p>
            <a:pPr marL="596900" lvl="1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(pull, </a:t>
            </a:r>
            <a:r>
              <a:rPr lang="de-CH" dirty="0" err="1"/>
              <a:t>stage</a:t>
            </a:r>
            <a:r>
              <a:rPr lang="de-CH" dirty="0"/>
              <a:t>, </a:t>
            </a:r>
            <a:r>
              <a:rPr lang="de-CH" dirty="0" err="1"/>
              <a:t>commit</a:t>
            </a:r>
            <a:r>
              <a:rPr lang="de-CH" dirty="0"/>
              <a:t>, push nicht vergessen)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Heute</a:t>
            </a:r>
            <a:endParaRPr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8781" cy="37843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de-CH" dirty="0"/>
              <a:t>Gemeinsames Repository </a:t>
            </a:r>
            <a:r>
              <a:rPr lang="de-CH" dirty="0" err="1"/>
              <a:t>forken</a:t>
            </a:r>
            <a:endParaRPr lang="de-CH" dirty="0"/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de-CH" dirty="0"/>
              <a:t>Testgetriebene Entwicklung</a:t>
            </a:r>
            <a:br>
              <a:rPr lang="de-CH" dirty="0"/>
            </a:br>
            <a:r>
              <a:rPr lang="de-CH" dirty="0"/>
              <a:t>- Codequalität</a:t>
            </a:r>
            <a:br>
              <a:rPr lang="de-CH" dirty="0"/>
            </a:br>
            <a:r>
              <a:rPr lang="de-CH" dirty="0"/>
              <a:t>- Einfachere Codeänderungen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CH" dirty="0"/>
              <a:t>Tests in VS Code</a:t>
            </a:r>
            <a:br>
              <a:rPr lang="de-CH" dirty="0"/>
            </a:br>
            <a:r>
              <a:rPr lang="de-CH" dirty="0"/>
              <a:t>- Python Labs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CH" dirty="0"/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PAUSE</a:t>
            </a:r>
          </a:p>
          <a:p>
            <a:pPr marL="0" indent="0">
              <a:spcAft>
                <a:spcPts val="600"/>
              </a:spcAft>
              <a:buNone/>
            </a:pPr>
            <a:endParaRPr lang="de-CH" dirty="0"/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5571FCE2-9C96-4093-A79C-360EE3AAA5F0}"/>
              </a:ext>
            </a:extLst>
          </p:cNvPr>
          <p:cNvSpPr txBox="1">
            <a:spLocks/>
          </p:cNvSpPr>
          <p:nvPr/>
        </p:nvSpPr>
        <p:spPr>
          <a:xfrm>
            <a:off x="4958279" y="753626"/>
            <a:ext cx="3778781" cy="418316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dirty="0"/>
              <a:t>- Intro Sammeldatentypen</a:t>
            </a:r>
            <a:br>
              <a:rPr lang="de-DE" dirty="0"/>
            </a:br>
            <a:r>
              <a:rPr lang="de-DE" dirty="0"/>
              <a:t>- Arbeiten im Buch</a:t>
            </a:r>
          </a:p>
          <a:p>
            <a:pPr marL="0" indent="0">
              <a:spcAft>
                <a:spcPts val="600"/>
              </a:spcAft>
              <a:buNone/>
            </a:pP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PAUSE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/>
              <a:t>Intro Funktionen dokumentieren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/>
              <a:t>Arbeiten im Buch</a:t>
            </a:r>
            <a:br>
              <a:rPr lang="de-DE" dirty="0"/>
            </a:b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PAUSE</a:t>
            </a:r>
            <a:br>
              <a:rPr lang="de-DE" dirty="0"/>
            </a:br>
            <a:r>
              <a:rPr lang="de-DE" dirty="0"/>
              <a:t>- Sammeldatentypen 2</a:t>
            </a:r>
            <a:br>
              <a:rPr lang="de-DE" dirty="0"/>
            </a:br>
            <a:r>
              <a:rPr lang="de-DE" dirty="0"/>
              <a:t>- Arbeiten im Buch</a:t>
            </a:r>
            <a:br>
              <a:rPr lang="de-DE" dirty="0"/>
            </a:br>
            <a:r>
              <a:rPr lang="de-DE" dirty="0"/>
              <a:t>- Übungen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E01FC-D604-75B8-01E0-42DF9A9D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Gemeinsames Repository «</a:t>
            </a:r>
            <a:r>
              <a:rPr lang="de-CH" dirty="0" err="1"/>
              <a:t>forken</a:t>
            </a:r>
            <a:r>
              <a:rPr lang="de-CH" dirty="0"/>
              <a:t>»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45B97B-D024-0DC9-95C1-B3BEE05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ssr2023 </a:t>
            </a:r>
            <a:r>
              <a:rPr lang="en-US" dirty="0" err="1"/>
              <a:t>forken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remote add origin https://github.com/OWNER/REPOSITORY.git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4D417-8B71-471F-A2E2-DECBE5A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Testgetriebene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FFA066-EFB0-4227-AF0D-86805424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224"/>
            <a:ext cx="9144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E4024-2D92-473A-B8A3-607D670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9BF82-1F1D-4EF6-AC1C-25FE81DA1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37474" cy="3416400"/>
          </a:xfrm>
        </p:spPr>
        <p:txBody>
          <a:bodyPr/>
          <a:lstStyle/>
          <a:p>
            <a:r>
              <a:rPr lang="de-CH" dirty="0"/>
              <a:t>Aktuell: Varianz der Grundgesamtheit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Gebraucht: Varianz einer Stichprobe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E78E55-D9E7-4327-A35F-38866B4AD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7578" y="1106311"/>
            <a:ext cx="2687018" cy="866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80DE90-40E8-4100-8709-94F98C08B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578" y="2347609"/>
            <a:ext cx="2904770" cy="8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1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D2FAC-522E-4F64-8C24-3A4C01D9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32B90-4F1B-4118-A5F1-C370ED51D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D215BB-CC28-42BF-84E9-CD394AE2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78"/>
            <a:ext cx="9144000" cy="42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AD9D-8032-4411-8634-84D1A953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873060" cy="572700"/>
          </a:xfrm>
        </p:spPr>
        <p:txBody>
          <a:bodyPr/>
          <a:lstStyle/>
          <a:p>
            <a:r>
              <a:rPr lang="de-CH" dirty="0"/>
              <a:t>Visualisierung von Prozentzahlen</a:t>
            </a:r>
          </a:p>
        </p:txBody>
      </p:sp>
      <p:graphicFrame>
        <p:nvGraphicFramePr>
          <p:cNvPr id="4" name="Google Shape;138;p24">
            <a:extLst>
              <a:ext uri="{FF2B5EF4-FFF2-40B4-BE49-F238E27FC236}">
                <a16:creationId xmlns:a16="http://schemas.microsoft.com/office/drawing/2014/main" id="{7C5662CD-894F-4AA7-84DE-172CD4AEC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112016"/>
              </p:ext>
            </p:extLst>
          </p:nvPr>
        </p:nvGraphicFramePr>
        <p:xfrm>
          <a:off x="431261" y="1367435"/>
          <a:ext cx="3112325" cy="1903303"/>
        </p:xfrm>
        <a:graphic>
          <a:graphicData uri="http://schemas.openxmlformats.org/drawingml/2006/table">
            <a:tbl>
              <a:tblPr>
                <a:noFill/>
                <a:tableStyleId>{395F2D8D-C5FE-4EA5-ABEF-0A92BC44D552}</a:tableStyleId>
              </a:tblPr>
              <a:tblGrid>
                <a:gridCol w="311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3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33%: * * *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50%: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22%: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70%: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12%: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90%: * * * * * * * * *</a:t>
                      </a:r>
                      <a:endParaRPr sz="18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E4637DD-6499-47BF-9633-0AE1A453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479" y="1322217"/>
            <a:ext cx="4300493" cy="737695"/>
          </a:xfrm>
        </p:spPr>
        <p:txBody>
          <a:bodyPr/>
          <a:lstStyle/>
          <a:p>
            <a:pPr marL="114300" indent="0">
              <a:buNone/>
            </a:pPr>
            <a:r>
              <a:rPr lang="de-CH" sz="3600" dirty="0"/>
              <a:t>Ideen?</a:t>
            </a:r>
          </a:p>
          <a:p>
            <a:endParaRPr lang="de-CH" dirty="0"/>
          </a:p>
          <a:p>
            <a:pPr marL="11430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EBBF9D-DA63-41A0-A73E-FCAF5163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40" y="2993924"/>
            <a:ext cx="5547560" cy="2149576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94643C1-E20D-4738-852C-D4F10D26B5CB}"/>
              </a:ext>
            </a:extLst>
          </p:cNvPr>
          <p:cNvSpPr txBox="1">
            <a:spLocks/>
          </p:cNvSpPr>
          <p:nvPr/>
        </p:nvSpPr>
        <p:spPr>
          <a:xfrm>
            <a:off x="3596440" y="2073374"/>
            <a:ext cx="4300493" cy="73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de-CH" sz="3600" dirty="0"/>
              <a:t>z.B. so?</a:t>
            </a:r>
          </a:p>
          <a:p>
            <a:endParaRPr lang="de-CH" dirty="0"/>
          </a:p>
          <a:p>
            <a:pPr marL="114300" indent="0">
              <a:buFont typeface="Arial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49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7BB27327-2B5C-4775-B5CA-12DC1B2D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1" y="3619914"/>
            <a:ext cx="6706139" cy="15312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75AD9D-8032-4411-8634-84D1A953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873060" cy="572700"/>
          </a:xfrm>
        </p:spPr>
        <p:txBody>
          <a:bodyPr/>
          <a:lstStyle/>
          <a:p>
            <a:r>
              <a:rPr lang="de-CH" dirty="0"/>
              <a:t>Sammeldatentypen!</a:t>
            </a:r>
          </a:p>
        </p:txBody>
      </p:sp>
      <p:graphicFrame>
        <p:nvGraphicFramePr>
          <p:cNvPr id="4" name="Google Shape;138;p24">
            <a:extLst>
              <a:ext uri="{FF2B5EF4-FFF2-40B4-BE49-F238E27FC236}">
                <a16:creationId xmlns:a16="http://schemas.microsoft.com/office/drawing/2014/main" id="{7C5662CD-894F-4AA7-84DE-172CD4AEC7DD}"/>
              </a:ext>
            </a:extLst>
          </p:cNvPr>
          <p:cNvGraphicFramePr/>
          <p:nvPr/>
        </p:nvGraphicFramePr>
        <p:xfrm>
          <a:off x="431261" y="1367435"/>
          <a:ext cx="3112325" cy="2149575"/>
        </p:xfrm>
        <a:graphic>
          <a:graphicData uri="http://schemas.openxmlformats.org/drawingml/2006/table">
            <a:tbl>
              <a:tblPr>
                <a:noFill/>
                <a:tableStyleId>{395F2D8D-C5FE-4EA5-ABEF-0A92BC44D552}</a:tableStyleId>
              </a:tblPr>
              <a:tblGrid>
                <a:gridCol w="311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33%: * * *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50%: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22%: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70%: * * * * * *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12%: *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90%: * * * * * * * * *</a:t>
                      </a:r>
                      <a:endParaRPr sz="18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ADD595-4E5B-4EDD-AB9C-81E7704B57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165231" y="3048419"/>
            <a:ext cx="1813727" cy="674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6E2B8A1-D9B0-4607-8AAF-C782B686073F}"/>
              </a:ext>
            </a:extLst>
          </p:cNvPr>
          <p:cNvSpPr/>
          <p:nvPr/>
        </p:nvSpPr>
        <p:spPr>
          <a:xfrm>
            <a:off x="4978958" y="2785906"/>
            <a:ext cx="1055077" cy="525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err="1">
                <a:latin typeface="Consolas" panose="020B0609020204030204" pitchFamily="49" charset="0"/>
              </a:rPr>
              <a:t>list</a:t>
            </a:r>
            <a:endParaRPr lang="de-C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9196-9F2A-4C16-A19D-6C446AC2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620C9-EDE7-408F-9DC8-5E8A5DC5A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Kapitel 4 lesen, bearbeiten &amp; dokumentieren</a:t>
            </a:r>
          </a:p>
          <a:p>
            <a:pPr marL="114300" indent="0">
              <a:buNone/>
            </a:pPr>
            <a:r>
              <a:rPr lang="de-CH" dirty="0">
                <a:hlinkClick r:id="rId2"/>
              </a:rPr>
              <a:t>https://ssr-2023.github.io/ssr2023/docs/lecture-book-sections/chapter4.html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>
                <a:sym typeface="Wingdings" panose="05000000000000000000" pitchFamily="2" charset="2"/>
              </a:rPr>
              <a:t> Committen nicht vergessen…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Für schnelle: Pull </a:t>
            </a:r>
            <a:r>
              <a:rPr lang="de-CH" dirty="0" err="1"/>
              <a:t>from</a:t>
            </a:r>
            <a:r>
              <a:rPr lang="de-CH" dirty="0"/>
              <a:t> ssr2023 und Übung 104 beginnen</a:t>
            </a:r>
          </a:p>
        </p:txBody>
      </p:sp>
    </p:spTree>
    <p:extLst>
      <p:ext uri="{BB962C8B-B14F-4D97-AF65-F5344CB8AC3E}">
        <p14:creationId xmlns:p14="http://schemas.microsoft.com/office/powerpoint/2010/main" val="4248805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Bildschirmpräsentation (16:9)</PresentationFormat>
  <Paragraphs>114</Paragraphs>
  <Slides>19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Consolas</vt:lpstr>
      <vt:lpstr>Wingdings</vt:lpstr>
      <vt:lpstr>Roboto</vt:lpstr>
      <vt:lpstr>Simple Light</vt:lpstr>
      <vt:lpstr>Programming Basics</vt:lpstr>
      <vt:lpstr>Heute</vt:lpstr>
      <vt:lpstr>Gemeinsames Repository «forken»</vt:lpstr>
      <vt:lpstr>Testgetriebene Entwicklung</vt:lpstr>
      <vt:lpstr>Demo</vt:lpstr>
      <vt:lpstr>PowerPoint-Präsentation</vt:lpstr>
      <vt:lpstr>Visualisierung von Prozentzahlen</vt:lpstr>
      <vt:lpstr>Sammeldatentypen!</vt:lpstr>
      <vt:lpstr>Listen</vt:lpstr>
      <vt:lpstr>Pause</vt:lpstr>
      <vt:lpstr>Wie könnte man sowas ausgeben?</vt:lpstr>
      <vt:lpstr>Klassiker für Dictionaries!</vt:lpstr>
      <vt:lpstr>Funktionen dokumentieren:</vt:lpstr>
      <vt:lpstr>Funktionen dokumentieren mit Typisierung</vt:lpstr>
      <vt:lpstr>Vorteile bei angegebenen Typen: Autocomplete!</vt:lpstr>
      <vt:lpstr>Aktuell: Autocomplete schafft die Basics…</vt:lpstr>
      <vt:lpstr>Vorteile bei angegebenen Typen: Autocomplete!</vt:lpstr>
      <vt:lpstr>Dictionaries &amp; Strings</vt:lpstr>
      <vt:lpstr>Woche 4: Arbeitsaufträge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Balthasar Hofer</dc:creator>
  <cp:lastModifiedBy>ralf.kredel</cp:lastModifiedBy>
  <cp:revision>216</cp:revision>
  <dcterms:modified xsi:type="dcterms:W3CDTF">2024-10-15T08:24:30Z</dcterms:modified>
</cp:coreProperties>
</file>