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334" r:id="rId2"/>
    <p:sldId id="332" r:id="rId3"/>
    <p:sldId id="335" r:id="rId4"/>
    <p:sldId id="304" r:id="rId5"/>
    <p:sldId id="306" r:id="rId6"/>
    <p:sldId id="308" r:id="rId7"/>
    <p:sldId id="301" r:id="rId8"/>
    <p:sldId id="302" r:id="rId9"/>
    <p:sldId id="310" r:id="rId10"/>
    <p:sldId id="311" r:id="rId11"/>
    <p:sldId id="309" r:id="rId12"/>
    <p:sldId id="296" r:id="rId13"/>
    <p:sldId id="305" r:id="rId14"/>
    <p:sldId id="326" r:id="rId15"/>
    <p:sldId id="313" r:id="rId16"/>
    <p:sldId id="315" r:id="rId17"/>
    <p:sldId id="317" r:id="rId18"/>
    <p:sldId id="323" r:id="rId19"/>
    <p:sldId id="314" r:id="rId20"/>
    <p:sldId id="319" r:id="rId21"/>
    <p:sldId id="329" r:id="rId22"/>
    <p:sldId id="333" r:id="rId23"/>
    <p:sldId id="321" r:id="rId24"/>
    <p:sldId id="324" r:id="rId25"/>
    <p:sldId id="356" r:id="rId26"/>
    <p:sldId id="358" r:id="rId27"/>
  </p:sldIdLst>
  <p:sldSz cx="9144000" cy="5143500" type="screen16x9"/>
  <p:notesSz cx="6858000" cy="9144000"/>
  <p:embeddedFontLst>
    <p:embeddedFont>
      <p:font typeface="Brush Script MT" panose="03060802040406070304" pitchFamily="66" charset="0"/>
      <p:italic r:id="rId29"/>
    </p:embeddedFont>
    <p:embeddedFont>
      <p:font typeface="Cambria Math" panose="02040503050406030204" pitchFamily="18" charset="0"/>
      <p:regular r:id="rId30"/>
    </p:embeddedFont>
    <p:embeddedFont>
      <p:font typeface="Consolas" panose="020B0609020204030204" pitchFamily="49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EA83A"/>
    <a:srgbClr val="B3E3FF"/>
    <a:srgbClr val="3B3B3B"/>
    <a:srgbClr val="D4B2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95F2D8D-C5FE-4EA5-ABEF-0A92BC44D552}">
  <a:tblStyle styleId="{395F2D8D-C5FE-4EA5-ABEF-0A92BC44D5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10" autoAdjust="0"/>
    <p:restoredTop sz="93290" autoAdjust="0"/>
  </p:normalViewPr>
  <p:slideViewPr>
    <p:cSldViewPr snapToGrid="0">
      <p:cViewPr varScale="1">
        <p:scale>
          <a:sx n="118" d="100"/>
          <a:sy n="118" d="100"/>
        </p:scale>
        <p:origin x="245" y="3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515"/>
    </p:cViewPr>
  </p:sorterViewPr>
  <p:notesViewPr>
    <p:cSldViewPr snapToGrid="0">
      <p:cViewPr varScale="1">
        <p:scale>
          <a:sx n="63" d="100"/>
          <a:sy n="63" d="100"/>
        </p:scale>
        <p:origin x="320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edel, Ralf (ISPW)" userId="7d79eab3-2c23-40d0-a5da-72f3747f24e8" providerId="ADAL" clId="{74F892A9-41BB-497B-A543-043C9D5FEA61}"/>
    <pc:docChg chg="custSel modSld">
      <pc:chgData name="Kredel, Ralf (ISPW)" userId="7d79eab3-2c23-40d0-a5da-72f3747f24e8" providerId="ADAL" clId="{74F892A9-41BB-497B-A543-043C9D5FEA61}" dt="2024-10-15T08:24:02.517" v="21" actId="368"/>
      <pc:docMkLst>
        <pc:docMk/>
      </pc:docMkLst>
      <pc:sldChg chg="modNotes">
        <pc:chgData name="Kredel, Ralf (ISPW)" userId="7d79eab3-2c23-40d0-a5da-72f3747f24e8" providerId="ADAL" clId="{74F892A9-41BB-497B-A543-043C9D5FEA61}" dt="2024-10-15T08:24:02.500" v="9" actId="368"/>
        <pc:sldMkLst>
          <pc:docMk/>
          <pc:sldMk cId="862308217" sldId="302"/>
        </pc:sldMkLst>
      </pc:sldChg>
      <pc:sldChg chg="modNotes">
        <pc:chgData name="Kredel, Ralf (ISPW)" userId="7d79eab3-2c23-40d0-a5da-72f3747f24e8" providerId="ADAL" clId="{74F892A9-41BB-497B-A543-043C9D5FEA61}" dt="2024-10-15T08:24:02.495" v="5" actId="368"/>
        <pc:sldMkLst>
          <pc:docMk/>
          <pc:sldMk cId="972561288" sldId="304"/>
        </pc:sldMkLst>
      </pc:sldChg>
      <pc:sldChg chg="modNotes">
        <pc:chgData name="Kredel, Ralf (ISPW)" userId="7d79eab3-2c23-40d0-a5da-72f3747f24e8" providerId="ADAL" clId="{74F892A9-41BB-497B-A543-043C9D5FEA61}" dt="2024-10-15T08:24:02.497" v="7" actId="368"/>
        <pc:sldMkLst>
          <pc:docMk/>
          <pc:sldMk cId="2528535991" sldId="306"/>
        </pc:sldMkLst>
      </pc:sldChg>
      <pc:sldChg chg="modNotes">
        <pc:chgData name="Kredel, Ralf (ISPW)" userId="7d79eab3-2c23-40d0-a5da-72f3747f24e8" providerId="ADAL" clId="{74F892A9-41BB-497B-A543-043C9D5FEA61}" dt="2024-10-15T08:24:02.504" v="13" actId="368"/>
        <pc:sldMkLst>
          <pc:docMk/>
          <pc:sldMk cId="581712066" sldId="309"/>
        </pc:sldMkLst>
      </pc:sldChg>
      <pc:sldChg chg="modNotes">
        <pc:chgData name="Kredel, Ralf (ISPW)" userId="7d79eab3-2c23-40d0-a5da-72f3747f24e8" providerId="ADAL" clId="{74F892A9-41BB-497B-A543-043C9D5FEA61}" dt="2024-10-15T08:24:02.502" v="11" actId="368"/>
        <pc:sldMkLst>
          <pc:docMk/>
          <pc:sldMk cId="1300561617" sldId="310"/>
        </pc:sldMkLst>
      </pc:sldChg>
      <pc:sldChg chg="modNotes">
        <pc:chgData name="Kredel, Ralf (ISPW)" userId="7d79eab3-2c23-40d0-a5da-72f3747f24e8" providerId="ADAL" clId="{74F892A9-41BB-497B-A543-043C9D5FEA61}" dt="2024-10-15T08:24:02.515" v="19" actId="368"/>
        <pc:sldMkLst>
          <pc:docMk/>
          <pc:sldMk cId="2328180117" sldId="314"/>
        </pc:sldMkLst>
      </pc:sldChg>
      <pc:sldChg chg="modNotes">
        <pc:chgData name="Kredel, Ralf (ISPW)" userId="7d79eab3-2c23-40d0-a5da-72f3747f24e8" providerId="ADAL" clId="{74F892A9-41BB-497B-A543-043C9D5FEA61}" dt="2024-10-15T08:24:02.508" v="15" actId="368"/>
        <pc:sldMkLst>
          <pc:docMk/>
          <pc:sldMk cId="3436170546" sldId="315"/>
        </pc:sldMkLst>
      </pc:sldChg>
      <pc:sldChg chg="modNotes">
        <pc:chgData name="Kredel, Ralf (ISPW)" userId="7d79eab3-2c23-40d0-a5da-72f3747f24e8" providerId="ADAL" clId="{74F892A9-41BB-497B-A543-043C9D5FEA61}" dt="2024-10-15T08:24:02.511" v="17" actId="368"/>
        <pc:sldMkLst>
          <pc:docMk/>
          <pc:sldMk cId="1761634335" sldId="317"/>
        </pc:sldMkLst>
      </pc:sldChg>
      <pc:sldChg chg="modNotes">
        <pc:chgData name="Kredel, Ralf (ISPW)" userId="7d79eab3-2c23-40d0-a5da-72f3747f24e8" providerId="ADAL" clId="{74F892A9-41BB-497B-A543-043C9D5FEA61}" dt="2024-10-15T08:24:02.517" v="21" actId="368"/>
        <pc:sldMkLst>
          <pc:docMk/>
          <pc:sldMk cId="2959723401" sldId="319"/>
        </pc:sldMkLst>
      </pc:sldChg>
      <pc:sldChg chg="modNotes">
        <pc:chgData name="Kredel, Ralf (ISPW)" userId="7d79eab3-2c23-40d0-a5da-72f3747f24e8" providerId="ADAL" clId="{74F892A9-41BB-497B-A543-043C9D5FEA61}" dt="2024-10-15T08:24:02.490" v="1" actId="368"/>
        <pc:sldMkLst>
          <pc:docMk/>
          <pc:sldMk cId="0" sldId="334"/>
        </pc:sldMkLst>
      </pc:sldChg>
      <pc:sldChg chg="modNotes">
        <pc:chgData name="Kredel, Ralf (ISPW)" userId="7d79eab3-2c23-40d0-a5da-72f3747f24e8" providerId="ADAL" clId="{74F892A9-41BB-497B-A543-043C9D5FEA61}" dt="2024-10-15T08:24:02.493" v="3" actId="368"/>
        <pc:sldMkLst>
          <pc:docMk/>
          <pc:sldMk cId="2414804147" sldId="33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919728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944092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625505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020735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630966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2867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7250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3082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4958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6022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44146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625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8564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64398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  <p:pic>
        <p:nvPicPr>
          <p:cNvPr id="5" name="Picture 2" descr="Bildergebnis fÃ¼r unibe logo">
            <a:extLst>
              <a:ext uri="{FF2B5EF4-FFF2-40B4-BE49-F238E27FC236}">
                <a16:creationId xmlns:a16="http://schemas.microsoft.com/office/drawing/2014/main" id="{5B97CE45-D670-4FED-B388-7604A18D2C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080" y="0"/>
            <a:ext cx="576919" cy="44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chinelearningplus.com/python/numpy-tutorial-part1-array-python-example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sr-2023/ssr2023/wiki/300_pandas_in_5min.md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pandas-dataframe-a-lightweight-intro-680e3a212b96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reference/api/pandas.read_csv.html#pandas.read_csv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de-de/training/paths/beginner-python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chinelearningplus.com/python/numpy-tutorial-python-part2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towardsdatascience.com/linear-algebra-essentials-with-numpy-part-1-af4a867ac5c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Programming Basics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3ED1E7-0C46-4D46-8CC0-5B9286832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Wie schlägt sich </a:t>
            </a:r>
            <a:r>
              <a:rPr lang="de-CH" dirty="0" err="1"/>
              <a:t>NumPy</a:t>
            </a:r>
            <a:r>
              <a:rPr lang="de-CH" dirty="0"/>
              <a:t> für unsere ESC-Beispiel?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F7D441-1D11-4DFF-809B-3DAF3C746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5723340" cy="34164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de-CH" dirty="0" err="1"/>
              <a:t>NumPy</a:t>
            </a:r>
            <a:r>
              <a:rPr lang="de-CH" dirty="0"/>
              <a:t> importieren</a:t>
            </a:r>
          </a:p>
          <a:p>
            <a:pPr>
              <a:buFont typeface="+mj-lt"/>
              <a:buAutoNum type="arabicPeriod"/>
            </a:pPr>
            <a:r>
              <a:rPr lang="de-CH" dirty="0"/>
              <a:t>Dictionary </a:t>
            </a:r>
            <a:r>
              <a:rPr lang="de-CH" dirty="0" err="1">
                <a:latin typeface="Consolas" panose="020B0609020204030204" pitchFamily="49" charset="0"/>
              </a:rPr>
              <a:t>data</a:t>
            </a:r>
            <a:r>
              <a:rPr lang="de-CH" dirty="0"/>
              <a:t> verwenden, um die Ausgangsdaten </a:t>
            </a:r>
            <a:r>
              <a:rPr lang="de-CH" dirty="0" err="1">
                <a:latin typeface="Consolas" panose="020B0609020204030204" pitchFamily="49" charset="0"/>
              </a:rPr>
              <a:t>np_data</a:t>
            </a:r>
            <a:r>
              <a:rPr lang="de-CH" dirty="0"/>
              <a:t> zu erstellen</a:t>
            </a:r>
          </a:p>
          <a:p>
            <a:pPr>
              <a:buFont typeface="+mj-lt"/>
              <a:buAutoNum type="arabicPeriod"/>
            </a:pPr>
            <a:endParaRPr lang="de-CH" dirty="0"/>
          </a:p>
          <a:p>
            <a:pPr>
              <a:buFont typeface="+mj-lt"/>
              <a:buAutoNum type="arabicPeriod"/>
            </a:pPr>
            <a:endParaRPr lang="de-CH" dirty="0"/>
          </a:p>
          <a:p>
            <a:pPr>
              <a:buFont typeface="+mj-lt"/>
              <a:buAutoNum type="arabicPeriod"/>
            </a:pPr>
            <a:endParaRPr lang="de-CH" dirty="0"/>
          </a:p>
          <a:p>
            <a:pPr>
              <a:buFont typeface="+mj-lt"/>
              <a:buAutoNum type="arabicPeriod"/>
            </a:pPr>
            <a:r>
              <a:rPr lang="de-CH" dirty="0"/>
              <a:t>Zeitmessung für Berechnungen</a:t>
            </a:r>
          </a:p>
          <a:p>
            <a:pPr>
              <a:buFont typeface="+mj-lt"/>
              <a:buAutoNum type="arabicPeriod"/>
            </a:pPr>
            <a:endParaRPr lang="de-CH" dirty="0"/>
          </a:p>
          <a:p>
            <a:pPr>
              <a:buFont typeface="+mj-lt"/>
              <a:buAutoNum type="arabicPeriod"/>
            </a:pPr>
            <a:endParaRPr lang="de-CH" dirty="0"/>
          </a:p>
          <a:p>
            <a:pPr>
              <a:buFont typeface="+mj-lt"/>
              <a:buAutoNum type="arabicPeriod"/>
            </a:pPr>
            <a:r>
              <a:rPr lang="de-CH" dirty="0"/>
              <a:t>Ausgabe der Unterschiede</a:t>
            </a:r>
          </a:p>
          <a:p>
            <a:pPr>
              <a:buFont typeface="+mj-lt"/>
              <a:buAutoNum type="arabicPeriod"/>
            </a:pPr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42CA9BD-BAD2-4CE5-BFB4-0B65D10574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929" b="73237"/>
          <a:stretch/>
        </p:blipFill>
        <p:spPr>
          <a:xfrm>
            <a:off x="4714410" y="1152475"/>
            <a:ext cx="2309678" cy="4663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C97DD8E-02F4-4722-A908-51C5E63A6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410" y="1618822"/>
            <a:ext cx="4362482" cy="14478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E5F042B7-292E-4C32-BFC7-81B58E5B733C}"/>
                  </a:ext>
                </a:extLst>
              </p:cNvPr>
              <p:cNvSpPr/>
              <p:nvPr/>
            </p:nvSpPr>
            <p:spPr>
              <a:xfrm>
                <a:off x="4714410" y="3205104"/>
                <a:ext cx="2630657" cy="7859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CH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accPr>
                        <m:e>
                          <m:r>
                            <a:rPr lang="de-CH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𝑡𝑜𝑝</m:t>
                          </m:r>
                          <m:r>
                            <a:rPr lang="de-CH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_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𝑟𝑖𝑔h</m:t>
                          </m:r>
                          <m:r>
                            <a:rPr lang="de-CH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𝑡</m:t>
                          </m:r>
                        </m:e>
                      </m:acc>
                      <m:r>
                        <a:rPr lang="de-CH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 </m:t>
                      </m:r>
                      <m:d>
                        <m:dPr>
                          <m:ctrlPr>
                            <a:rPr lang="de-CH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CH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CH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𝑟</m:t>
                                </m:r>
                                <m:r>
                                  <a:rPr lang="de-CH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𝑖𝑔h</m:t>
                                </m:r>
                                <m:sSub>
                                  <m:sSubPr>
                                    <m:ctrlP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de-CH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 </m:t>
                                </m:r>
                                <m:r>
                                  <a:rPr lang="de-CH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−</m:t>
                                </m:r>
                                <m:r>
                                  <a:rPr lang="de-CH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𝑡𝑜</m:t>
                                </m:r>
                                <m:sSub>
                                  <m:sSubPr>
                                    <m:ctrlP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𝑟𝑖𝑔h</m:t>
                                </m:r>
                                <m:sSub>
                                  <m:sSubPr>
                                    <m:ctrlP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de-CH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−</m:t>
                                </m:r>
                                <m:r>
                                  <a:rPr lang="de-CH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𝑡𝑜</m:t>
                                </m:r>
                                <m:sSub>
                                  <m:sSubPr>
                                    <m:ctrlP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𝑟𝑖𝑔h</m:t>
                                </m:r>
                                <m:sSub>
                                  <m:sSubPr>
                                    <m:ctrlP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de-CH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−</m:t>
                                </m:r>
                                <m:r>
                                  <a:rPr lang="de-CH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𝑡𝑜</m:t>
                                </m:r>
                                <m:sSub>
                                  <m:sSubPr>
                                    <m:ctrlP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E5F042B7-292E-4C32-BFC7-81B58E5B73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410" y="3205104"/>
                <a:ext cx="2630657" cy="7859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DDDB64CD-1C77-4E39-A268-9867608FEE5B}"/>
                  </a:ext>
                </a:extLst>
              </p:cNvPr>
              <p:cNvSpPr/>
              <p:nvPr/>
            </p:nvSpPr>
            <p:spPr>
              <a:xfrm>
                <a:off x="4714410" y="3992729"/>
                <a:ext cx="2467470" cy="7859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CH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accPr>
                        <m:e>
                          <m:r>
                            <a:rPr lang="de-CH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𝑡𝑜𝑝</m:t>
                          </m:r>
                          <m:r>
                            <a:rPr lang="de-CH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_</m:t>
                          </m:r>
                          <m:r>
                            <a:rPr lang="de-CH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𝑙𝑒𝑓𝑡</m:t>
                          </m:r>
                        </m:e>
                      </m:acc>
                      <m:r>
                        <a:rPr lang="de-CH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 </m:t>
                      </m:r>
                      <m:d>
                        <m:dPr>
                          <m:ctrlPr>
                            <a:rPr lang="de-CH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CH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CH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𝑙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𝑒𝑓</m:t>
                                </m:r>
                                <m:sSub>
                                  <m:sSubPr>
                                    <m:ctrlP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de-CH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 </m:t>
                                </m:r>
                                <m:r>
                                  <a:rPr lang="de-CH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−</m:t>
                                </m:r>
                                <m:r>
                                  <a:rPr lang="de-CH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𝑡𝑜</m:t>
                                </m:r>
                                <m:sSub>
                                  <m:sSubPr>
                                    <m:ctrlP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𝑙𝑒𝑓</m:t>
                                </m:r>
                                <m:sSub>
                                  <m:sSubPr>
                                    <m:ctrlP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de-CH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−</m:t>
                                </m:r>
                                <m:r>
                                  <a:rPr lang="de-CH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𝑡𝑜</m:t>
                                </m:r>
                                <m:sSub>
                                  <m:sSubPr>
                                    <m:ctrlP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𝑙𝑒𝑓</m:t>
                                </m:r>
                                <m:sSub>
                                  <m:sSubPr>
                                    <m:ctrlP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de-CH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−</m:t>
                                </m:r>
                                <m:r>
                                  <a:rPr lang="de-CH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𝑡𝑜</m:t>
                                </m:r>
                                <m:sSub>
                                  <m:sSubPr>
                                    <m:ctrlP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DDDB64CD-1C77-4E39-A268-9867608FEE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410" y="3992729"/>
                <a:ext cx="2467470" cy="7859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071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4268DC-A01D-4190-BD5F-DE65CE521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Wieso ist die Variante </a:t>
            </a:r>
            <a:r>
              <a:rPr lang="de-CH" dirty="0" err="1"/>
              <a:t>NumPy</a:t>
            </a:r>
            <a:r>
              <a:rPr lang="de-CH" dirty="0"/>
              <a:t> so viel schneller?</a:t>
            </a:r>
          </a:p>
        </p:txBody>
      </p:sp>
      <p:pic>
        <p:nvPicPr>
          <p:cNvPr id="5" name="Grafik 4" descr="Ein Bild, das Objekt, Uhr enthält.&#10;&#10;Automatisch generierte Beschreibung">
            <a:extLst>
              <a:ext uri="{FF2B5EF4-FFF2-40B4-BE49-F238E27FC236}">
                <a16:creationId xmlns:a16="http://schemas.microsoft.com/office/drawing/2014/main" id="{361386C9-8472-4360-9787-9234DA916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05" y="1152475"/>
            <a:ext cx="5034448" cy="1992802"/>
          </a:xfrm>
          <a:prstGeom prst="rect">
            <a:avLst/>
          </a:prstGeom>
        </p:spPr>
      </p:pic>
      <p:pic>
        <p:nvPicPr>
          <p:cNvPr id="8" name="Grafik 7" descr="Ein Bild, das Screenshot, Text enthält.&#10;&#10;Automatisch generierte Beschreibung">
            <a:extLst>
              <a:ext uri="{FF2B5EF4-FFF2-40B4-BE49-F238E27FC236}">
                <a16:creationId xmlns:a16="http://schemas.microsoft.com/office/drawing/2014/main" id="{EBC8842E-F61F-4A18-88C4-4175DE0C25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0342" y="1152475"/>
            <a:ext cx="7115852" cy="3468170"/>
          </a:xfrm>
          <a:prstGeom prst="rect">
            <a:avLst/>
          </a:prstGeom>
        </p:spPr>
      </p:pic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324A0744-08EA-4F14-8FF9-8F80D2884E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7877" y="1714500"/>
            <a:ext cx="39338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71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B56BB7-3A53-4B72-BC64-E4092D92A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Pause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9475E5D-D304-4B28-8140-5629F51099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5" name="Grafik 4" descr="Ein Bild, das Schiefertafel, Text enthält.&#10;&#10;Automatisch generierte Beschreibung">
            <a:extLst>
              <a:ext uri="{FF2B5EF4-FFF2-40B4-BE49-F238E27FC236}">
                <a16:creationId xmlns:a16="http://schemas.microsoft.com/office/drawing/2014/main" id="{4FC0F3C2-DA72-40F2-88A0-0A64FC6F7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2475"/>
            <a:ext cx="9168629" cy="550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678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283B48-D499-453D-85FE-B797B3E0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Tutorials und Übungen </a:t>
            </a:r>
            <a:r>
              <a:rPr lang="de-CH" dirty="0" err="1"/>
              <a:t>Numpy</a:t>
            </a: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D190D1-BBCC-4741-A636-7BE652E1C3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>
                <a:hlinkClick r:id="rId2"/>
              </a:rPr>
              <a:t>https://www.machinelearningplus.com/python/numpy-tutorial-part1-array-python-examples/</a:t>
            </a:r>
            <a:endParaRPr lang="de-CH" dirty="0"/>
          </a:p>
          <a:p>
            <a:endParaRPr lang="de-CH" dirty="0"/>
          </a:p>
          <a:p>
            <a:r>
              <a:rPr lang="de-CH" dirty="0"/>
              <a:t>Labs lab_201_numpy.py, lab_202_circshift.py</a:t>
            </a:r>
          </a:p>
        </p:txBody>
      </p:sp>
    </p:spTree>
    <p:extLst>
      <p:ext uri="{BB962C8B-B14F-4D97-AF65-F5344CB8AC3E}">
        <p14:creationId xmlns:p14="http://schemas.microsoft.com/office/powerpoint/2010/main" val="152749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2DAB31-2155-414C-AE21-00B3EFE5C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02125"/>
            <a:ext cx="8520600" cy="572700"/>
          </a:xfrm>
        </p:spPr>
        <p:txBody>
          <a:bodyPr/>
          <a:lstStyle/>
          <a:p>
            <a:r>
              <a:rPr lang="de-CH" dirty="0"/>
              <a:t>Labs…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B5B2CC-6167-47C9-9A4A-5AA1B8577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674825"/>
            <a:ext cx="8520600" cy="4366550"/>
          </a:xfrm>
        </p:spPr>
        <p:txBody>
          <a:bodyPr/>
          <a:lstStyle/>
          <a:p>
            <a:pPr marL="114300" indent="0">
              <a:buNone/>
            </a:pPr>
            <a:r>
              <a:rPr lang="de-CH" dirty="0"/>
              <a:t>Skript lab_104_collatz.py analysieren:</a:t>
            </a:r>
          </a:p>
          <a:p>
            <a:pPr marL="114300" indent="0">
              <a:buNone/>
            </a:pPr>
            <a:r>
              <a:rPr lang="de-CH" dirty="0"/>
              <a:t>In 2er Gruppen den Code der/des Anderen lesen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de-CH" dirty="0"/>
              <a:t>Verstehe ich den Code? (Wurden Funktionen aus dem Internet verwendet, die ich nicht auf Anhieb verstehe?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de-CH" dirty="0"/>
              <a:t>Gibt es Dinge, die man anders? einfacher? verständlicher? schreiben könnte?</a:t>
            </a:r>
          </a:p>
          <a:p>
            <a:pPr marL="114300" indent="0">
              <a:buNone/>
            </a:pPr>
            <a:endParaRPr lang="de-CH" dirty="0"/>
          </a:p>
          <a:p>
            <a:pPr marL="114300" indent="0">
              <a:buNone/>
            </a:pPr>
            <a:r>
              <a:rPr lang="de-CH" dirty="0"/>
              <a:t>Feedback geben und gemeinsam den Code sinnvoll umstrukturieren (</a:t>
            </a:r>
            <a:r>
              <a:rPr lang="de-CH" dirty="0" err="1"/>
              <a:t>Refactoring</a:t>
            </a:r>
            <a:r>
              <a:rPr lang="de-CH" dirty="0"/>
              <a:t>).</a:t>
            </a:r>
          </a:p>
          <a:p>
            <a:pPr marL="114300" indent="0">
              <a:buNone/>
            </a:pPr>
            <a:endParaRPr lang="de-CH" dirty="0"/>
          </a:p>
          <a:p>
            <a:pPr marL="114300" indent="0">
              <a:buNone/>
            </a:pPr>
            <a:r>
              <a:rPr lang="de-CH" dirty="0"/>
              <a:t>Danach: Peer-</a:t>
            </a:r>
            <a:r>
              <a:rPr lang="de-CH" dirty="0" err="1"/>
              <a:t>Programming</a:t>
            </a:r>
            <a:r>
              <a:rPr lang="de-CH" dirty="0"/>
              <a:t> Labs 20X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F3F23B3C-8942-A447-8900-19F9FA649BED}"/>
              </a:ext>
            </a:extLst>
          </p:cNvPr>
          <p:cNvGrpSpPr/>
          <p:nvPr/>
        </p:nvGrpSpPr>
        <p:grpSpPr>
          <a:xfrm>
            <a:off x="5134062" y="2892362"/>
            <a:ext cx="3946438" cy="2251137"/>
            <a:chOff x="5134062" y="2892362"/>
            <a:chExt cx="3946438" cy="2251137"/>
          </a:xfrm>
        </p:grpSpPr>
        <p:pic>
          <p:nvPicPr>
            <p:cNvPr id="1026" name="Picture 2" descr="pair programming – Mongolian Princess Codes">
              <a:extLst>
                <a:ext uri="{FF2B5EF4-FFF2-40B4-BE49-F238E27FC236}">
                  <a16:creationId xmlns:a16="http://schemas.microsoft.com/office/drawing/2014/main" id="{A82256A9-0CC0-7044-944E-CE6827CFD3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4062" y="2892362"/>
              <a:ext cx="3946438" cy="22511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pair programming – Mongolian Princess Codes">
              <a:extLst>
                <a:ext uri="{FF2B5EF4-FFF2-40B4-BE49-F238E27FC236}">
                  <a16:creationId xmlns:a16="http://schemas.microsoft.com/office/drawing/2014/main" id="{13666E40-B320-4F46-8F36-BB08595BA4B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044" r="61773" b="61969"/>
            <a:stretch/>
          </p:blipFill>
          <p:spPr bwMode="auto">
            <a:xfrm>
              <a:off x="5134062" y="2892362"/>
              <a:ext cx="1508621" cy="494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43464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E3A745-4E7F-45AC-BD64-66C936427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583871"/>
            <a:ext cx="8520600" cy="2985004"/>
          </a:xfrm>
        </p:spPr>
        <p:txBody>
          <a:bodyPr/>
          <a:lstStyle/>
          <a:p>
            <a:r>
              <a:rPr lang="de-CH" dirty="0"/>
              <a:t>Abkürzung von «</a:t>
            </a:r>
            <a:r>
              <a:rPr lang="de-CH" dirty="0" err="1"/>
              <a:t>Paneldata</a:t>
            </a:r>
            <a:r>
              <a:rPr lang="de-CH" dirty="0"/>
              <a:t>»</a:t>
            </a:r>
          </a:p>
          <a:p>
            <a:r>
              <a:rPr lang="de-CH" dirty="0"/>
              <a:t>Basiert auf </a:t>
            </a:r>
            <a:r>
              <a:rPr lang="de-CH" dirty="0" err="1"/>
              <a:t>NumPy</a:t>
            </a:r>
            <a:r>
              <a:rPr lang="de-CH" dirty="0"/>
              <a:t> und </a:t>
            </a:r>
            <a:r>
              <a:rPr lang="de-CH" dirty="0" err="1"/>
              <a:t>MatPlotLib</a:t>
            </a:r>
            <a:endParaRPr lang="de-CH" dirty="0"/>
          </a:p>
          <a:p>
            <a:r>
              <a:rPr lang="de-CH" dirty="0"/>
              <a:t>Liefert schnelle Einblicke in Datensätze</a:t>
            </a:r>
          </a:p>
          <a:p>
            <a:r>
              <a:rPr lang="de-CH" dirty="0"/>
              <a:t>Alles basiert auf «</a:t>
            </a:r>
            <a:r>
              <a:rPr lang="de-CH" dirty="0" err="1"/>
              <a:t>DataFrames</a:t>
            </a:r>
            <a:r>
              <a:rPr lang="de-CH" dirty="0"/>
              <a:t>»</a:t>
            </a:r>
          </a:p>
          <a:p>
            <a:pPr lvl="1"/>
            <a:endParaRPr lang="de-CH" dirty="0"/>
          </a:p>
          <a:p>
            <a:pPr lvl="1"/>
            <a:endParaRPr lang="de-CH" dirty="0"/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2136590C-A4B5-4A9D-838F-0CC4D95B4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547"/>
            <a:ext cx="5715000" cy="120015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1EE48E5-BEA8-4168-9DE8-BE2B869E2E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310" b="13062"/>
          <a:stretch/>
        </p:blipFill>
        <p:spPr>
          <a:xfrm>
            <a:off x="4951543" y="2516985"/>
            <a:ext cx="3880757" cy="2309064"/>
          </a:xfrm>
          <a:prstGeom prst="rect">
            <a:avLst/>
          </a:prstGeom>
        </p:spPr>
      </p:pic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697ECB92-19F2-4CB8-ADB0-65754D3AB848}"/>
              </a:ext>
            </a:extLst>
          </p:cNvPr>
          <p:cNvSpPr/>
          <p:nvPr/>
        </p:nvSpPr>
        <p:spPr>
          <a:xfrm>
            <a:off x="3956958" y="3728357"/>
            <a:ext cx="930728" cy="223158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rgbClr val="FF0000"/>
                </a:solidFill>
              </a:rPr>
              <a:t>index</a:t>
            </a:r>
            <a:endParaRPr lang="de-CH" dirty="0">
              <a:solidFill>
                <a:srgbClr val="FF0000"/>
              </a:solidFill>
            </a:endParaRP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AEE3F1C0-7C17-43C4-BE71-0CAE58DC8CA5}"/>
              </a:ext>
            </a:extLst>
          </p:cNvPr>
          <p:cNvSpPr/>
          <p:nvPr/>
        </p:nvSpPr>
        <p:spPr>
          <a:xfrm>
            <a:off x="6803571" y="2259811"/>
            <a:ext cx="936172" cy="211255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rgbClr val="00B050"/>
                </a:solidFill>
              </a:rPr>
              <a:t>columns</a:t>
            </a:r>
            <a:endParaRPr lang="de-CH" dirty="0">
              <a:solidFill>
                <a:srgbClr val="00B050"/>
              </a:solidFill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FD13D5A4-6F77-4C2B-A308-DB9FDB8EB257}"/>
              </a:ext>
            </a:extLst>
          </p:cNvPr>
          <p:cNvSpPr/>
          <p:nvPr/>
        </p:nvSpPr>
        <p:spPr>
          <a:xfrm>
            <a:off x="6549752" y="3590761"/>
            <a:ext cx="1189991" cy="49834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err="1"/>
              <a:t>DataFrame</a:t>
            </a:r>
            <a:endParaRPr lang="de-CH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7319E08-E619-40D8-B0DB-85976A166904}"/>
              </a:ext>
            </a:extLst>
          </p:cNvPr>
          <p:cNvSpPr/>
          <p:nvPr/>
        </p:nvSpPr>
        <p:spPr>
          <a:xfrm>
            <a:off x="4951543" y="2516985"/>
            <a:ext cx="251828" cy="2309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F8DEE06-6034-4325-A6A6-EB4B60920835}"/>
              </a:ext>
            </a:extLst>
          </p:cNvPr>
          <p:cNvSpPr/>
          <p:nvPr/>
        </p:nvSpPr>
        <p:spPr>
          <a:xfrm>
            <a:off x="4958444" y="2512052"/>
            <a:ext cx="3873856" cy="22077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147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206D4BC-A1DD-4264-8491-AC6EA90EEE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310" b="13062"/>
          <a:stretch/>
        </p:blipFill>
        <p:spPr>
          <a:xfrm>
            <a:off x="2665379" y="3121808"/>
            <a:ext cx="3397781" cy="2021692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FCBE62DA-99BC-468E-93F0-1893DE6060EF}"/>
              </a:ext>
            </a:extLst>
          </p:cNvPr>
          <p:cNvSpPr/>
          <p:nvPr/>
        </p:nvSpPr>
        <p:spPr>
          <a:xfrm>
            <a:off x="2865212" y="3306361"/>
            <a:ext cx="3187015" cy="1837139"/>
          </a:xfrm>
          <a:prstGeom prst="rect">
            <a:avLst/>
          </a:prstGeom>
          <a:solidFill>
            <a:srgbClr val="00B05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A848E1-2088-49CD-8BFB-92AEAEAFA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34681"/>
            <a:ext cx="8520600" cy="572700"/>
          </a:xfrm>
        </p:spPr>
        <p:txBody>
          <a:bodyPr/>
          <a:lstStyle/>
          <a:p>
            <a:r>
              <a:rPr lang="de-CH" dirty="0"/>
              <a:t>Daten einlesen und exportieren – Konzept 1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48BAE7-6333-471E-9724-EDFA087DC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9103" y="870715"/>
            <a:ext cx="7478062" cy="3416400"/>
          </a:xfrm>
        </p:spPr>
        <p:txBody>
          <a:bodyPr/>
          <a:lstStyle/>
          <a:p>
            <a:pPr marL="114300" indent="0">
              <a:buNone/>
            </a:pPr>
            <a:r>
              <a:rPr lang="de-CH" dirty="0"/>
              <a:t>Nicht bei allen Sprachen und mit allen Bibliotheken/Packages gleich…</a:t>
            </a:r>
          </a:p>
          <a:p>
            <a:pPr marL="114300" indent="0">
              <a:buNone/>
            </a:pPr>
            <a:r>
              <a:rPr lang="de-CH" dirty="0"/>
              <a:t>… aber die bereitzustellenden Informationen sind immer ähnlich!</a:t>
            </a:r>
          </a:p>
          <a:p>
            <a:r>
              <a:rPr lang="de-CH" b="1" dirty="0"/>
              <a:t>Pfad zum File</a:t>
            </a:r>
          </a:p>
          <a:p>
            <a:r>
              <a:rPr lang="de-CH" dirty="0" err="1"/>
              <a:t>csv</a:t>
            </a:r>
            <a:r>
              <a:rPr lang="de-CH" dirty="0"/>
              <a:t>: </a:t>
            </a:r>
            <a:r>
              <a:rPr lang="de-CH" b="1" dirty="0"/>
              <a:t>Separations-Zeichen</a:t>
            </a:r>
            <a:r>
              <a:rPr lang="de-CH" dirty="0"/>
              <a:t> (meist ist ein Standard gesetzt) -&gt;;</a:t>
            </a:r>
          </a:p>
          <a:p>
            <a:r>
              <a:rPr lang="de-CH" b="1" dirty="0"/>
              <a:t>Header</a:t>
            </a:r>
            <a:r>
              <a:rPr lang="de-CH" dirty="0"/>
              <a:t>: Zeile mit der Beschreibung der Spalten</a:t>
            </a:r>
          </a:p>
          <a:p>
            <a:r>
              <a:rPr lang="de-CH" dirty="0"/>
              <a:t>Spezifikation, welcher </a:t>
            </a:r>
            <a:r>
              <a:rPr lang="de-CH" b="1" dirty="0"/>
              <a:t>Datenbereich</a:t>
            </a:r>
            <a:r>
              <a:rPr lang="de-CH" dirty="0"/>
              <a:t> eingelesen werden soll</a:t>
            </a:r>
          </a:p>
        </p:txBody>
      </p:sp>
      <p:sp>
        <p:nvSpPr>
          <p:cNvPr id="5" name="L-Form 4">
            <a:extLst>
              <a:ext uri="{FF2B5EF4-FFF2-40B4-BE49-F238E27FC236}">
                <a16:creationId xmlns:a16="http://schemas.microsoft.com/office/drawing/2014/main" id="{FA627B82-07EF-40C4-8C20-DEAEF8C31096}"/>
              </a:ext>
            </a:extLst>
          </p:cNvPr>
          <p:cNvSpPr/>
          <p:nvPr/>
        </p:nvSpPr>
        <p:spPr>
          <a:xfrm rot="5400000">
            <a:off x="3424135" y="3525272"/>
            <a:ext cx="252919" cy="252919"/>
          </a:xfrm>
          <a:prstGeom prst="corner">
            <a:avLst>
              <a:gd name="adj1" fmla="val 28302"/>
              <a:gd name="adj2" fmla="val 27358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3A06B99-CD88-4709-92D2-99DFCED2F63E}"/>
              </a:ext>
            </a:extLst>
          </p:cNvPr>
          <p:cNvSpPr/>
          <p:nvPr/>
        </p:nvSpPr>
        <p:spPr>
          <a:xfrm>
            <a:off x="3508443" y="3604676"/>
            <a:ext cx="2554717" cy="1538824"/>
          </a:xfrm>
          <a:prstGeom prst="rect">
            <a:avLst/>
          </a:prstGeom>
          <a:solidFill>
            <a:srgbClr val="00B05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L-Form 7">
            <a:extLst>
              <a:ext uri="{FF2B5EF4-FFF2-40B4-BE49-F238E27FC236}">
                <a16:creationId xmlns:a16="http://schemas.microsoft.com/office/drawing/2014/main" id="{3C52F598-7991-40D9-A782-494DC18E678F}"/>
              </a:ext>
            </a:extLst>
          </p:cNvPr>
          <p:cNvSpPr/>
          <p:nvPr/>
        </p:nvSpPr>
        <p:spPr>
          <a:xfrm rot="16200000">
            <a:off x="4659341" y="4841958"/>
            <a:ext cx="252919" cy="252919"/>
          </a:xfrm>
          <a:prstGeom prst="corner">
            <a:avLst>
              <a:gd name="adj1" fmla="val 28302"/>
              <a:gd name="adj2" fmla="val 2735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F277548-0D45-4079-883A-CBEFF7E963F9}"/>
              </a:ext>
            </a:extLst>
          </p:cNvPr>
          <p:cNvSpPr/>
          <p:nvPr/>
        </p:nvSpPr>
        <p:spPr>
          <a:xfrm>
            <a:off x="3508443" y="3604676"/>
            <a:ext cx="1319509" cy="1404143"/>
          </a:xfrm>
          <a:prstGeom prst="rect">
            <a:avLst/>
          </a:prstGeom>
          <a:solidFill>
            <a:srgbClr val="00B05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CCC0DD4-912C-5A4B-B531-51E2EF0A5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0844" y="1219113"/>
            <a:ext cx="3222483" cy="1902695"/>
          </a:xfrm>
          <a:prstGeom prst="rect">
            <a:avLst/>
          </a:prstGeom>
        </p:spPr>
      </p:pic>
      <p:pic>
        <p:nvPicPr>
          <p:cNvPr id="18" name="Grafik 17" descr="Ein Bild, das Text enthält.&#10;&#10;Automatisch generierte Beschreibung">
            <a:extLst>
              <a:ext uri="{FF2B5EF4-FFF2-40B4-BE49-F238E27FC236}">
                <a16:creationId xmlns:a16="http://schemas.microsoft.com/office/drawing/2014/main" id="{1D2B9CCC-6E79-414B-ADF2-0B2205B902D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898" t="15527"/>
          <a:stretch/>
        </p:blipFill>
        <p:spPr>
          <a:xfrm>
            <a:off x="6813762" y="3054530"/>
            <a:ext cx="2820790" cy="2639115"/>
          </a:xfrm>
          <a:prstGeom prst="rect">
            <a:avLst/>
          </a:prstGeom>
        </p:spPr>
      </p:pic>
      <p:pic>
        <p:nvPicPr>
          <p:cNvPr id="19" name="Grafik 18" descr="Ein Bild, das Text enthält.&#10;&#10;Automatisch generierte Beschreibung">
            <a:extLst>
              <a:ext uri="{FF2B5EF4-FFF2-40B4-BE49-F238E27FC236}">
                <a16:creationId xmlns:a16="http://schemas.microsoft.com/office/drawing/2014/main" id="{FDB95836-5037-9144-B692-68B5E4DEB31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898" t="15526" b="39143"/>
          <a:stretch/>
        </p:blipFill>
        <p:spPr>
          <a:xfrm>
            <a:off x="6811899" y="3086319"/>
            <a:ext cx="2820790" cy="1416233"/>
          </a:xfrm>
          <a:prstGeom prst="rect">
            <a:avLst/>
          </a:prstGeom>
        </p:spPr>
      </p:pic>
      <p:pic>
        <p:nvPicPr>
          <p:cNvPr id="20" name="Grafik 19" descr="Ein Bild, das Text enthält.&#10;&#10;Automatisch generierte Beschreibung">
            <a:extLst>
              <a:ext uri="{FF2B5EF4-FFF2-40B4-BE49-F238E27FC236}">
                <a16:creationId xmlns:a16="http://schemas.microsoft.com/office/drawing/2014/main" id="{5BB36E71-08A6-2244-AE7B-AE25C2CF990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898" t="15527" b="45479"/>
          <a:stretch/>
        </p:blipFill>
        <p:spPr>
          <a:xfrm>
            <a:off x="6810036" y="3068860"/>
            <a:ext cx="2820790" cy="1218255"/>
          </a:xfrm>
          <a:prstGeom prst="rect">
            <a:avLst/>
          </a:prstGeom>
        </p:spPr>
      </p:pic>
      <p:pic>
        <p:nvPicPr>
          <p:cNvPr id="21" name="Grafik 20" descr="Ein Bild, das Text enthält.&#10;&#10;Automatisch generierte Beschreibung">
            <a:extLst>
              <a:ext uri="{FF2B5EF4-FFF2-40B4-BE49-F238E27FC236}">
                <a16:creationId xmlns:a16="http://schemas.microsoft.com/office/drawing/2014/main" id="{55BF5891-8FBF-EE46-899C-5DB9FC83A44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898" t="15527" b="53823"/>
          <a:stretch/>
        </p:blipFill>
        <p:spPr>
          <a:xfrm>
            <a:off x="6810036" y="3040200"/>
            <a:ext cx="2820790" cy="95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17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5" grpId="0" animBg="1"/>
      <p:bldP spid="6" grpId="0" animBg="1"/>
      <p:bldP spid="6" grpId="1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206D4BC-A1DD-4264-8491-AC6EA90EEE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310" b="13062"/>
          <a:stretch/>
        </p:blipFill>
        <p:spPr>
          <a:xfrm>
            <a:off x="207731" y="3121808"/>
            <a:ext cx="3397781" cy="2021692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11AC1535-4609-430E-93D0-6C04D4DD8EF9}"/>
              </a:ext>
            </a:extLst>
          </p:cNvPr>
          <p:cNvSpPr/>
          <p:nvPr/>
        </p:nvSpPr>
        <p:spPr>
          <a:xfrm>
            <a:off x="415255" y="4070164"/>
            <a:ext cx="3190257" cy="1073336"/>
          </a:xfrm>
          <a:prstGeom prst="rect">
            <a:avLst/>
          </a:prstGeom>
          <a:solidFill>
            <a:srgbClr val="00B05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37C5945-9816-4700-B2BE-69358930F5CE}"/>
              </a:ext>
            </a:extLst>
          </p:cNvPr>
          <p:cNvSpPr/>
          <p:nvPr/>
        </p:nvSpPr>
        <p:spPr>
          <a:xfrm>
            <a:off x="415255" y="4067378"/>
            <a:ext cx="3190257" cy="737042"/>
          </a:xfrm>
          <a:prstGeom prst="rect">
            <a:avLst/>
          </a:prstGeom>
          <a:solidFill>
            <a:srgbClr val="00B05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A848E1-2088-49CD-8BFB-92AEAEAFA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731" y="0"/>
            <a:ext cx="8728538" cy="572700"/>
          </a:xfrm>
        </p:spPr>
        <p:txBody>
          <a:bodyPr/>
          <a:lstStyle/>
          <a:p>
            <a:r>
              <a:rPr lang="de-CH" dirty="0"/>
              <a:t>Pandas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48BAE7-6333-471E-9724-EDFA087DC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27041"/>
            <a:ext cx="5575300" cy="3416400"/>
          </a:xfrm>
        </p:spPr>
        <p:txBody>
          <a:bodyPr/>
          <a:lstStyle/>
          <a:p>
            <a:r>
              <a:rPr lang="de-CH" b="1" dirty="0"/>
              <a:t>Pfad zum File</a:t>
            </a:r>
          </a:p>
          <a:p>
            <a:r>
              <a:rPr lang="de-CH" dirty="0" err="1"/>
              <a:t>csv</a:t>
            </a:r>
            <a:r>
              <a:rPr lang="de-CH" dirty="0"/>
              <a:t>: </a:t>
            </a:r>
            <a:r>
              <a:rPr lang="de-CH" b="1" dirty="0"/>
              <a:t>Separations-Zeichen</a:t>
            </a:r>
            <a:r>
              <a:rPr lang="de-CH" dirty="0"/>
              <a:t> (meist ist ein Standard gesetzt)</a:t>
            </a:r>
          </a:p>
          <a:p>
            <a:r>
              <a:rPr lang="de-CH" b="1" dirty="0"/>
              <a:t>Header</a:t>
            </a:r>
            <a:r>
              <a:rPr lang="de-CH" dirty="0"/>
              <a:t>: Zeile mit der Beschreibung der Spalten</a:t>
            </a:r>
          </a:p>
          <a:p>
            <a:r>
              <a:rPr lang="de-CH" dirty="0"/>
              <a:t>Spezifikation, welcher </a:t>
            </a:r>
            <a:r>
              <a:rPr lang="de-CH" b="1" dirty="0"/>
              <a:t>Datenbereich</a:t>
            </a:r>
            <a:r>
              <a:rPr lang="de-CH" dirty="0"/>
              <a:t> eingelesen werden soll</a:t>
            </a:r>
          </a:p>
          <a:p>
            <a:r>
              <a:rPr lang="de-CH" dirty="0"/>
              <a:t>Was soll mit </a:t>
            </a:r>
            <a:r>
              <a:rPr lang="de-CH" b="1" dirty="0"/>
              <a:t>unbekannten Datenfelder</a:t>
            </a:r>
            <a:r>
              <a:rPr lang="de-CH" dirty="0"/>
              <a:t> passieren (Bspw. 999 umwandeln zu </a:t>
            </a:r>
            <a:r>
              <a:rPr lang="de-CH" dirty="0" err="1"/>
              <a:t>NaN</a:t>
            </a:r>
            <a:r>
              <a:rPr lang="de-CH" dirty="0"/>
              <a:t>)</a:t>
            </a:r>
          </a:p>
          <a:p>
            <a:endParaRPr lang="de-CH" dirty="0"/>
          </a:p>
        </p:txBody>
      </p:sp>
      <p:sp>
        <p:nvSpPr>
          <p:cNvPr id="7" name="Pfeil: nach unten 6">
            <a:extLst>
              <a:ext uri="{FF2B5EF4-FFF2-40B4-BE49-F238E27FC236}">
                <a16:creationId xmlns:a16="http://schemas.microsoft.com/office/drawing/2014/main" id="{C8B3774C-FC35-4C92-833B-F5A93CFA441F}"/>
              </a:ext>
            </a:extLst>
          </p:cNvPr>
          <p:cNvSpPr/>
          <p:nvPr/>
        </p:nvSpPr>
        <p:spPr>
          <a:xfrm>
            <a:off x="1919799" y="3319331"/>
            <a:ext cx="181583" cy="719847"/>
          </a:xfrm>
          <a:prstGeom prst="downArrow">
            <a:avLst>
              <a:gd name="adj1" fmla="val 28570"/>
              <a:gd name="adj2" fmla="val 9642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40B5C8B-10D2-4943-8854-9F020DD19A18}"/>
              </a:ext>
            </a:extLst>
          </p:cNvPr>
          <p:cNvSpPr txBox="1"/>
          <p:nvPr/>
        </p:nvSpPr>
        <p:spPr>
          <a:xfrm>
            <a:off x="2159748" y="3473343"/>
            <a:ext cx="2328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Zu überspringende Zeilen</a:t>
            </a:r>
          </a:p>
        </p:txBody>
      </p:sp>
      <p:sp>
        <p:nvSpPr>
          <p:cNvPr id="12" name="Pfeil: nach unten 11">
            <a:extLst>
              <a:ext uri="{FF2B5EF4-FFF2-40B4-BE49-F238E27FC236}">
                <a16:creationId xmlns:a16="http://schemas.microsoft.com/office/drawing/2014/main" id="{1A3F9C96-670E-4267-A0BF-2B1222B9870F}"/>
              </a:ext>
            </a:extLst>
          </p:cNvPr>
          <p:cNvSpPr/>
          <p:nvPr/>
        </p:nvSpPr>
        <p:spPr>
          <a:xfrm>
            <a:off x="1919799" y="4084573"/>
            <a:ext cx="181583" cy="719847"/>
          </a:xfrm>
          <a:prstGeom prst="downArrow">
            <a:avLst>
              <a:gd name="adj1" fmla="val 28570"/>
              <a:gd name="adj2" fmla="val 96428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6C9CD77-8934-4CAF-A88E-06DE67D50D79}"/>
              </a:ext>
            </a:extLst>
          </p:cNvPr>
          <p:cNvSpPr txBox="1"/>
          <p:nvPr/>
        </p:nvSpPr>
        <p:spPr>
          <a:xfrm>
            <a:off x="2282965" y="4228995"/>
            <a:ext cx="2328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Einzulesende Zeilen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1A9553EA-CDB5-49BD-BA95-479CC96E9EA5}"/>
              </a:ext>
            </a:extLst>
          </p:cNvPr>
          <p:cNvSpPr/>
          <p:nvPr/>
        </p:nvSpPr>
        <p:spPr>
          <a:xfrm>
            <a:off x="1037410" y="3121808"/>
            <a:ext cx="655410" cy="2021692"/>
          </a:xfrm>
          <a:prstGeom prst="rect">
            <a:avLst/>
          </a:prstGeom>
          <a:solidFill>
            <a:srgbClr val="00B05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21D54AAA-3881-469C-86B7-CB8709952B71}"/>
              </a:ext>
            </a:extLst>
          </p:cNvPr>
          <p:cNvSpPr/>
          <p:nvPr/>
        </p:nvSpPr>
        <p:spPr>
          <a:xfrm>
            <a:off x="2350436" y="3121808"/>
            <a:ext cx="1255075" cy="2021692"/>
          </a:xfrm>
          <a:prstGeom prst="rect">
            <a:avLst/>
          </a:prstGeom>
          <a:solidFill>
            <a:srgbClr val="00B05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D6FAECF6-7CC1-4EC7-97F2-896D7D50FE1C}"/>
              </a:ext>
            </a:extLst>
          </p:cNvPr>
          <p:cNvSpPr txBox="1"/>
          <p:nvPr/>
        </p:nvSpPr>
        <p:spPr>
          <a:xfrm>
            <a:off x="3796199" y="3824877"/>
            <a:ext cx="2328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Einzulesende Spalten</a:t>
            </a:r>
          </a:p>
        </p:txBody>
      </p:sp>
      <p:pic>
        <p:nvPicPr>
          <p:cNvPr id="25" name="Grafik 24" descr="Ein Bild, das Text enthält.&#10;&#10;Automatisch generierte Beschreibung">
            <a:extLst>
              <a:ext uri="{FF2B5EF4-FFF2-40B4-BE49-F238E27FC236}">
                <a16:creationId xmlns:a16="http://schemas.microsoft.com/office/drawing/2014/main" id="{2A599E6D-60C6-6F44-A2EA-F113D405B6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3666" y="2167041"/>
            <a:ext cx="4216400" cy="3352800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F3303986-7451-3943-8F86-6619A87970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1517" y="669055"/>
            <a:ext cx="3222483" cy="190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634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7" grpId="0" animBg="1"/>
      <p:bldP spid="10" grpId="0"/>
      <p:bldP spid="12" grpId="0" animBg="1"/>
      <p:bldP spid="13" grpId="0"/>
      <p:bldP spid="16" grpId="0" animBg="1"/>
      <p:bldP spid="17" grpId="0" animBg="1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CFE5895D-A2B5-4EE8-BCB9-D26F9A3A2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43999" cy="51434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34038CA-8A7B-4A7B-BE18-B840C384C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11562"/>
            <a:ext cx="8520600" cy="572700"/>
          </a:xfrm>
        </p:spPr>
        <p:txBody>
          <a:bodyPr/>
          <a:lstStyle/>
          <a:p>
            <a:r>
              <a:rPr lang="de-CH" dirty="0">
                <a:solidFill>
                  <a:schemeClr val="bg1"/>
                </a:solidFill>
              </a:rPr>
              <a:t>Pandas Demo…</a:t>
            </a:r>
          </a:p>
        </p:txBody>
      </p:sp>
    </p:spTree>
    <p:extLst>
      <p:ext uri="{BB962C8B-B14F-4D97-AF65-F5344CB8AC3E}">
        <p14:creationId xmlns:p14="http://schemas.microsoft.com/office/powerpoint/2010/main" val="4138206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538F2C-2146-4A8F-86B9-ADA1C579E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D85A3C-198C-4C64-97E5-5045D97E2C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de-CH" dirty="0"/>
              <a:t>1. Nachvollziehen der NHL-Demo:</a:t>
            </a:r>
          </a:p>
          <a:p>
            <a:pPr marL="114300" indent="0">
              <a:buNone/>
            </a:pPr>
            <a:r>
              <a:rPr lang="de-CH" dirty="0">
                <a:hlinkClick r:id="rId3"/>
              </a:rPr>
              <a:t>https://github.com/ssr-2023/ssr2023/wiki/300_pandas_in_5min.md</a:t>
            </a:r>
            <a:endParaRPr lang="de-CH" dirty="0"/>
          </a:p>
          <a:p>
            <a:pPr marL="114300" indent="0">
              <a:buNone/>
            </a:pPr>
            <a:r>
              <a:rPr lang="de-CH" dirty="0"/>
              <a:t>2. Durchlesen/Überfliegen des Blogs</a:t>
            </a:r>
          </a:p>
          <a:p>
            <a:r>
              <a:rPr lang="de-CH" dirty="0"/>
              <a:t>Grundlegendes Verständnis für Pandas erwerben</a:t>
            </a:r>
          </a:p>
          <a:p>
            <a:r>
              <a:rPr lang="de-CH" dirty="0"/>
              <a:t>Grundlegende Möglichkeiten kennen </a:t>
            </a:r>
            <a:r>
              <a:rPr lang="de-CH" dirty="0">
                <a:sym typeface="Wingdings" panose="05000000000000000000" pitchFamily="2" charset="2"/>
              </a:rPr>
              <a:t>und wissen, wo man später suchen muss</a:t>
            </a:r>
            <a:endParaRPr lang="de-CH" dirty="0">
              <a:hlinkClick r:id="rId4"/>
            </a:endParaRPr>
          </a:p>
          <a:p>
            <a:pPr marL="114300" indent="0">
              <a:buNone/>
            </a:pPr>
            <a:r>
              <a:rPr lang="de-CH" dirty="0">
                <a:hlinkClick r:id="rId4"/>
              </a:rPr>
              <a:t>https://towardsdatascience.com/pandas-dataframe-a-lightweight-intro-680e3a212b96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28180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E6BEA0-1F5C-428F-8643-8D7A7B803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Programm heute</a:t>
            </a:r>
          </a:p>
        </p:txBody>
      </p:sp>
      <p:sp>
        <p:nvSpPr>
          <p:cNvPr id="6" name="Google Shape;108;p20">
            <a:extLst>
              <a:ext uri="{FF2B5EF4-FFF2-40B4-BE49-F238E27FC236}">
                <a16:creationId xmlns:a16="http://schemas.microsoft.com/office/drawing/2014/main" id="{D474E75C-B0EA-40CB-A77B-56ABE8E144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778781" cy="3784312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4400" lvl="0" indent="-285750" defTabSz="539750">
              <a:buFontTx/>
              <a:buChar char="-"/>
            </a:pPr>
            <a:r>
              <a:rPr lang="de-CH" dirty="0"/>
              <a:t>Labs/Übungen zu Flow Control, Listen &amp; </a:t>
            </a:r>
            <a:r>
              <a:rPr lang="de-CH" dirty="0" err="1"/>
              <a:t>Dictionaries</a:t>
            </a:r>
            <a:r>
              <a:rPr lang="de-CH" dirty="0"/>
              <a:t> bearbeiten / fertigstellen</a:t>
            </a:r>
          </a:p>
          <a:p>
            <a:pPr marL="284400" lvl="0" indent="-285750" defTabSz="539750">
              <a:buFontTx/>
              <a:buChar char="-"/>
            </a:pPr>
            <a:endParaRPr lang="de-CH" dirty="0"/>
          </a:p>
          <a:p>
            <a:pPr marL="284400" lvl="0" indent="-285750" defTabSz="539750">
              <a:buFontTx/>
              <a:buChar char="-"/>
            </a:pPr>
            <a:endParaRPr lang="de-CH" dirty="0"/>
          </a:p>
          <a:p>
            <a:pPr marL="284400" lvl="0" indent="-285750" defTabSz="539750">
              <a:buFontTx/>
              <a:buChar char="-"/>
            </a:pPr>
            <a:r>
              <a:rPr lang="de-CH" dirty="0"/>
              <a:t>Intro Datenauswertung Python:</a:t>
            </a:r>
            <a:br>
              <a:rPr lang="de-CH" dirty="0"/>
            </a:br>
            <a:r>
              <a:rPr lang="de-CH" dirty="0"/>
              <a:t>- Geschwindigkeit</a:t>
            </a:r>
            <a:br>
              <a:rPr lang="de-CH" dirty="0"/>
            </a:br>
            <a:r>
              <a:rPr lang="de-CH" dirty="0"/>
              <a:t>- Hilfsmittel </a:t>
            </a:r>
            <a:r>
              <a:rPr lang="de-CH" dirty="0" err="1"/>
              <a:t>NumPy</a:t>
            </a:r>
            <a:br>
              <a:rPr lang="de-CH" dirty="0"/>
            </a:br>
            <a:r>
              <a:rPr lang="de-CH" dirty="0"/>
              <a:t>- Übungen</a:t>
            </a:r>
          </a:p>
          <a:p>
            <a:pPr marL="0" indent="0">
              <a:spcAft>
                <a:spcPts val="1600"/>
              </a:spcAft>
              <a:buNone/>
            </a:pPr>
            <a:endParaRPr lang="de-CH" dirty="0"/>
          </a:p>
        </p:txBody>
      </p:sp>
      <p:sp>
        <p:nvSpPr>
          <p:cNvPr id="7" name="Google Shape;108;p20">
            <a:extLst>
              <a:ext uri="{FF2B5EF4-FFF2-40B4-BE49-F238E27FC236}">
                <a16:creationId xmlns:a16="http://schemas.microsoft.com/office/drawing/2014/main" id="{7DE54E2A-48B9-4E40-8438-52FC9ADF0FB9}"/>
              </a:ext>
            </a:extLst>
          </p:cNvPr>
          <p:cNvSpPr txBox="1">
            <a:spLocks/>
          </p:cNvSpPr>
          <p:nvPr/>
        </p:nvSpPr>
        <p:spPr>
          <a:xfrm>
            <a:off x="4958279" y="1152475"/>
            <a:ext cx="3778781" cy="378431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de-CH" dirty="0"/>
              <a:t>Pandas - Datenauswertung:</a:t>
            </a:r>
            <a:br>
              <a:rPr lang="de-CH" dirty="0"/>
            </a:br>
            <a:r>
              <a:rPr lang="de-CH" dirty="0"/>
              <a:t>   - Live-Coding</a:t>
            </a:r>
            <a:br>
              <a:rPr lang="de-CH" dirty="0"/>
            </a:br>
            <a:r>
              <a:rPr lang="de-CH" dirty="0"/>
              <a:t>   - Ausprobieren / Erarbeiten</a:t>
            </a:r>
            <a:br>
              <a:rPr lang="de-CH" dirty="0"/>
            </a:br>
            <a:r>
              <a:rPr lang="de-CH" dirty="0"/>
              <a:t>   - Übungen: lab_301</a:t>
            </a:r>
            <a:endParaRPr lang="de-DE" dirty="0"/>
          </a:p>
          <a:p>
            <a:pPr marL="0" indent="0">
              <a:spcAft>
                <a:spcPts val="600"/>
              </a:spcAft>
              <a:buNone/>
            </a:pPr>
            <a:r>
              <a:rPr lang="de-DE" dirty="0"/>
              <a:t>Automatisierte Prozessierung von Daten: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de-DE" dirty="0"/>
              <a:t>   - Auswertungs-Pipeline</a:t>
            </a:r>
            <a:br>
              <a:rPr lang="de-DE" dirty="0"/>
            </a:br>
            <a:r>
              <a:rPr lang="de-DE" dirty="0"/>
              <a:t>   - Übungen: lab 302, lab 303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de-DE" dirty="0"/>
              <a:t>   - Festhalten im Wiki</a:t>
            </a:r>
          </a:p>
        </p:txBody>
      </p:sp>
    </p:spTree>
    <p:extLst>
      <p:ext uri="{BB962C8B-B14F-4D97-AF65-F5344CB8AC3E}">
        <p14:creationId xmlns:p14="http://schemas.microsoft.com/office/powerpoint/2010/main" val="333438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B6B9E5-D7D6-4FAF-8BD1-D000E19CF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Daten importieren mit </a:t>
            </a:r>
            <a:r>
              <a:rPr lang="de-CH" dirty="0" err="1"/>
              <a:t>pandas</a:t>
            </a: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5F67BB6-25AE-45A3-A4B0-45462A342E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de-CH" dirty="0">
                <a:hlinkClick r:id="rId3"/>
              </a:rPr>
              <a:t>https://pandas.pydata.org/pandas-docs/stable/reference/api/pandas.read_csv.html#pandas.read_csv</a:t>
            </a:r>
            <a:endParaRPr lang="de-CH" dirty="0"/>
          </a:p>
          <a:p>
            <a:pPr marL="114300" indent="0">
              <a:buNone/>
            </a:pPr>
            <a:r>
              <a:rPr lang="de-CH" dirty="0"/>
              <a:t>(</a:t>
            </a:r>
            <a:r>
              <a:rPr lang="de-CH" dirty="0" err="1"/>
              <a:t>googeln</a:t>
            </a:r>
            <a:r>
              <a:rPr lang="de-CH" dirty="0"/>
              <a:t> nach «</a:t>
            </a:r>
            <a:r>
              <a:rPr lang="de-CH" dirty="0" err="1"/>
              <a:t>pandas</a:t>
            </a:r>
            <a:r>
              <a:rPr lang="de-CH" dirty="0"/>
              <a:t> </a:t>
            </a:r>
            <a:r>
              <a:rPr lang="de-CH" dirty="0" err="1"/>
              <a:t>api</a:t>
            </a:r>
            <a:r>
              <a:rPr lang="de-CH" dirty="0"/>
              <a:t> </a:t>
            </a:r>
            <a:r>
              <a:rPr lang="de-CH" dirty="0" err="1"/>
              <a:t>input</a:t>
            </a:r>
            <a:r>
              <a:rPr lang="de-CH" dirty="0"/>
              <a:t>/</a:t>
            </a:r>
            <a:r>
              <a:rPr lang="de-CH" dirty="0" err="1"/>
              <a:t>output</a:t>
            </a:r>
            <a:r>
              <a:rPr lang="de-CH" dirty="0"/>
              <a:t>»)</a:t>
            </a:r>
          </a:p>
          <a:p>
            <a:pPr marL="114300" indent="0">
              <a:buNone/>
            </a:pPr>
            <a:endParaRPr lang="de-CH" dirty="0"/>
          </a:p>
          <a:p>
            <a:pPr marL="114300" indent="0">
              <a:buNone/>
            </a:pPr>
            <a:r>
              <a:rPr lang="de-CH" dirty="0"/>
              <a:t>lab_301_pandas.py lösen. </a:t>
            </a:r>
          </a:p>
          <a:p>
            <a:pPr marL="114300" indent="0">
              <a:buNone/>
            </a:pPr>
            <a:endParaRPr lang="de-CH" dirty="0"/>
          </a:p>
          <a:p>
            <a:pPr marL="114300" indent="0">
              <a:buNone/>
            </a:pPr>
            <a:r>
              <a:rPr lang="de-CH" dirty="0"/>
              <a:t>Alles was noch nicht bekannt ist: </a:t>
            </a:r>
            <a:r>
              <a:rPr lang="de-CH" dirty="0" err="1"/>
              <a:t>googeln</a:t>
            </a:r>
            <a:r>
              <a:rPr lang="de-CH" dirty="0"/>
              <a:t> ;)</a:t>
            </a:r>
          </a:p>
        </p:txBody>
      </p:sp>
    </p:spTree>
    <p:extLst>
      <p:ext uri="{BB962C8B-B14F-4D97-AF65-F5344CB8AC3E}">
        <p14:creationId xmlns:p14="http://schemas.microsoft.com/office/powerpoint/2010/main" val="2959723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B56BB7-3A53-4B72-BC64-E4092D92A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Pause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9475E5D-D304-4B28-8140-5629F51099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5" name="Grafik 4" descr="Ein Bild, das Schiefertafel, Text enthält.&#10;&#10;Automatisch generierte Beschreibung">
            <a:extLst>
              <a:ext uri="{FF2B5EF4-FFF2-40B4-BE49-F238E27FC236}">
                <a16:creationId xmlns:a16="http://schemas.microsoft.com/office/drawing/2014/main" id="{4FC0F3C2-DA72-40F2-88A0-0A64FC6F7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2475"/>
            <a:ext cx="9168629" cy="550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114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EBB935-57D1-4923-BAE3-C77C85915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Auswertungs-Pipeline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16B0B2-F22D-48EB-91C6-14476DB37C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Experimentaufbau - Ordnerstruktur</a:t>
            </a:r>
          </a:p>
          <a:p>
            <a:r>
              <a:rPr lang="de-CH" dirty="0"/>
              <a:t>… UML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BFD3E19-3A17-466C-922C-3F1374E28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384" y="1681528"/>
            <a:ext cx="6154615" cy="346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38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70AE35-BE24-4214-B25B-CE5313449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Python Files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A72E3F-C0EB-416C-9FEB-04393FEFA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16340"/>
            <a:ext cx="8520600" cy="3556697"/>
          </a:xfrm>
        </p:spPr>
        <p:txBody>
          <a:bodyPr/>
          <a:lstStyle/>
          <a:p>
            <a:pPr marL="114300" indent="0">
              <a:buNone/>
            </a:pPr>
            <a:r>
              <a:rPr lang="de-CH" dirty="0"/>
              <a:t>Auf Windows und Unix sind Pfad-Separatoren unterschiedlich (/ vs. \)</a:t>
            </a:r>
            <a:br>
              <a:rPr lang="de-CH" dirty="0"/>
            </a:br>
            <a:r>
              <a:rPr lang="de-CH" dirty="0">
                <a:sym typeface="Wingdings" panose="05000000000000000000" pitchFamily="2" charset="2"/>
              </a:rPr>
              <a:t> </a:t>
            </a:r>
            <a:r>
              <a:rPr lang="de-CH" dirty="0">
                <a:latin typeface="Consolas" panose="020B0609020204030204" pitchFamily="49" charset="0"/>
                <a:sym typeface="Wingdings" panose="05000000000000000000" pitchFamily="2" charset="2"/>
              </a:rPr>
              <a:t>Path(‘</a:t>
            </a:r>
            <a:r>
              <a:rPr lang="de-CH" dirty="0" err="1">
                <a:latin typeface="Consolas" panose="020B0609020204030204" pitchFamily="49" charset="0"/>
                <a:sym typeface="Wingdings" panose="05000000000000000000" pitchFamily="2" charset="2"/>
              </a:rPr>
              <a:t>pfad</a:t>
            </a:r>
            <a:r>
              <a:rPr lang="de-CH" dirty="0">
                <a:latin typeface="Consolas" panose="020B0609020204030204" pitchFamily="49" charset="0"/>
                <a:sym typeface="Wingdings" panose="05000000000000000000" pitchFamily="2" charset="2"/>
              </a:rPr>
              <a:t>/zum’, ‘</a:t>
            </a:r>
            <a:r>
              <a:rPr lang="de-CH" dirty="0" err="1">
                <a:latin typeface="Consolas" panose="020B0609020204030204" pitchFamily="49" charset="0"/>
                <a:sym typeface="Wingdings" panose="05000000000000000000" pitchFamily="2" charset="2"/>
              </a:rPr>
              <a:t>ordner</a:t>
            </a:r>
            <a:r>
              <a:rPr lang="de-CH" dirty="0">
                <a:latin typeface="Consolas" panose="020B0609020204030204" pitchFamily="49" charset="0"/>
                <a:sym typeface="Wingdings" panose="05000000000000000000" pitchFamily="2" charset="2"/>
              </a:rPr>
              <a:t>’) </a:t>
            </a:r>
            <a:r>
              <a:rPr lang="de-CH" dirty="0">
                <a:sym typeface="Wingdings" panose="05000000000000000000" pitchFamily="2" charset="2"/>
              </a:rPr>
              <a:t>verwenden um Pfadteile zusammenzusetzen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pPr marL="114300" indent="0">
              <a:buNone/>
            </a:pPr>
            <a:endParaRPr lang="de-CH" dirty="0"/>
          </a:p>
          <a:p>
            <a:pPr marL="114300" indent="0">
              <a:buNone/>
            </a:pPr>
            <a:r>
              <a:rPr lang="de-CH" dirty="0"/>
              <a:t>Ordner abfragen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2CFDA04-C312-4BFE-8ED3-C46FD8FC3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62" y="2069166"/>
            <a:ext cx="8315538" cy="8940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FD341AF-77EB-4325-9ED2-88C9DEBD33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62" y="2065496"/>
            <a:ext cx="8315538" cy="83499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61011B0-E3AF-42CA-8020-EBC6BC51A5B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16762" y="3715420"/>
            <a:ext cx="7019976" cy="96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69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920BD043-DDB8-4F4D-93D5-C9B06B00D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504"/>
            <a:ext cx="8501974" cy="2411784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704C113-38F6-45E2-96FE-01ABBF9E2CA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0" y="2782646"/>
            <a:ext cx="8501974" cy="236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24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B56BB7-3A53-4B72-BC64-E4092D92A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Pause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9475E5D-D304-4B28-8140-5629F51099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1026" name="Picture 2" descr="Le Blog de Darina - This is the end…">
            <a:extLst>
              <a:ext uri="{FF2B5EF4-FFF2-40B4-BE49-F238E27FC236}">
                <a16:creationId xmlns:a16="http://schemas.microsoft.com/office/drawing/2014/main" id="{FC18D245-F159-CABC-D456-B1C23C53A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52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785ED7E-98B1-F4A3-B852-C2CE4311E659}"/>
              </a:ext>
            </a:extLst>
          </p:cNvPr>
          <p:cNvSpPr txBox="1"/>
          <p:nvPr/>
        </p:nvSpPr>
        <p:spPr>
          <a:xfrm>
            <a:off x="3200401" y="3529360"/>
            <a:ext cx="24128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5400" dirty="0" err="1">
                <a:latin typeface="Brush Script MT" panose="03060802040406070304" pitchFamily="66" charset="0"/>
              </a:rPr>
              <a:t>of</a:t>
            </a:r>
            <a:r>
              <a:rPr lang="de-CH" sz="5400" dirty="0">
                <a:latin typeface="Brush Script MT" panose="03060802040406070304" pitchFamily="66" charset="0"/>
              </a:rPr>
              <a:t> Week 5</a:t>
            </a:r>
          </a:p>
        </p:txBody>
      </p:sp>
    </p:spTree>
    <p:extLst>
      <p:ext uri="{BB962C8B-B14F-4D97-AF65-F5344CB8AC3E}">
        <p14:creationId xmlns:p14="http://schemas.microsoft.com/office/powerpoint/2010/main" val="12669749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2B7705-8168-4B27-84F7-23BFD8474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Woche 5: Arbeitsaufträge Python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27E2FD2-372F-4CEC-8AD6-64DC5A40B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748882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de-CH" dirty="0"/>
              <a:t>(Nach-)Arbeiten im Lernpfad und (mit </a:t>
            </a:r>
            <a:r>
              <a:rPr lang="de-CH" dirty="0" err="1"/>
              <a:t>Markdown</a:t>
            </a:r>
            <a:r>
              <a:rPr lang="de-CH" dirty="0"/>
              <a:t>) Erkenntnisse festhalten.</a:t>
            </a:r>
          </a:p>
          <a:p>
            <a:pPr marL="114300" indent="0">
              <a:buNone/>
            </a:pPr>
            <a:endParaRPr lang="de-CH" dirty="0"/>
          </a:p>
          <a:p>
            <a: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  <a:tabLst/>
              <a:defRPr/>
            </a:pPr>
            <a:r>
              <a:rPr lang="de-CH" dirty="0">
                <a:solidFill>
                  <a:srgbClr val="595959"/>
                </a:solidFill>
              </a:rPr>
              <a:t>Python-Lernpfad (spätestens vor GitHub Copilot aufhören)</a:t>
            </a:r>
            <a:br>
              <a:rPr lang="de-CH" dirty="0">
                <a:solidFill>
                  <a:srgbClr val="595959"/>
                </a:solidFill>
              </a:rPr>
            </a:br>
            <a:r>
              <a:rPr lang="de-CH" dirty="0">
                <a:hlinkClick r:id="rId3"/>
              </a:rPr>
              <a:t>https://learn.microsoft.com/de-de/training/paths/beginner-python/</a:t>
            </a:r>
            <a:endParaRPr lang="de-CH" dirty="0"/>
          </a:p>
          <a:p>
            <a:r>
              <a:rPr lang="de-CH" dirty="0"/>
              <a:t>Buch (Kapitel 2-6) nacharbeiten</a:t>
            </a:r>
          </a:p>
          <a:p>
            <a:r>
              <a:rPr lang="de-CH" dirty="0" err="1"/>
              <a:t>NumPy</a:t>
            </a:r>
            <a:r>
              <a:rPr lang="de-CH" dirty="0"/>
              <a:t>-Tutorial Part 2</a:t>
            </a:r>
            <a:br>
              <a:rPr lang="de-CH" dirty="0"/>
            </a:br>
            <a:r>
              <a:rPr lang="de-CH" dirty="0">
                <a:hlinkClick r:id="rId4"/>
              </a:rPr>
              <a:t>https://www.machinelearningplus.com/python/numpy-tutorial-python-part2/</a:t>
            </a:r>
            <a:endParaRPr lang="de-CH" dirty="0"/>
          </a:p>
          <a:p>
            <a:pPr marL="114300" indent="0">
              <a:buNone/>
            </a:pPr>
            <a:endParaRPr lang="de-CH" dirty="0"/>
          </a:p>
          <a:p>
            <a:r>
              <a:rPr lang="de-CH" dirty="0"/>
              <a:t>Labs bearbeiten und testen</a:t>
            </a:r>
          </a:p>
          <a:p>
            <a:pPr marL="114300" indent="0">
              <a:buNone/>
            </a:pPr>
            <a:endParaRPr lang="de-CH" dirty="0"/>
          </a:p>
          <a:p>
            <a:pPr marL="114300" indent="0">
              <a:buNone/>
            </a:pPr>
            <a:r>
              <a:rPr lang="de-CH" dirty="0"/>
              <a:t>(pull, </a:t>
            </a:r>
            <a:r>
              <a:rPr lang="de-CH" dirty="0" err="1"/>
              <a:t>stage</a:t>
            </a:r>
            <a:r>
              <a:rPr lang="de-CH" dirty="0"/>
              <a:t>, </a:t>
            </a:r>
            <a:r>
              <a:rPr lang="de-CH" dirty="0" err="1"/>
              <a:t>commit</a:t>
            </a:r>
            <a:r>
              <a:rPr lang="de-CH" dirty="0"/>
              <a:t>, push nicht vergessen)</a:t>
            </a:r>
          </a:p>
          <a:p>
            <a:pPr marL="11430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9194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DF1DB6-82FE-4B88-B8D5-AFB0E311E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Datenanalyse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DE690E-55A3-4619-821E-B2ADE99B3D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de-CH" dirty="0"/>
              <a:t>Beispiel: Lokales Koordinatensystem für die </a:t>
            </a:r>
            <a:r>
              <a:rPr lang="de-CH" dirty="0" err="1"/>
              <a:t>EyeSeeCam</a:t>
            </a:r>
            <a:r>
              <a:rPr lang="de-CH" dirty="0"/>
              <a:t> berechnen:</a:t>
            </a:r>
          </a:p>
          <a:p>
            <a:r>
              <a:rPr lang="de-CH" dirty="0"/>
              <a:t>3 Marker mit (x, y, z)-Koordinaten, 120s Datenaufnahme bei 200Hz</a:t>
            </a:r>
          </a:p>
          <a:p>
            <a:r>
              <a:rPr lang="de-CH" dirty="0"/>
              <a:t>Schritte für Bestimmung des lokalen Koordinatensystems:</a:t>
            </a:r>
          </a:p>
          <a:p>
            <a:pPr lvl="1">
              <a:spcBef>
                <a:spcPts val="0"/>
              </a:spcBef>
            </a:pPr>
            <a:r>
              <a:rPr lang="de-CH" dirty="0"/>
              <a:t>Vektor </a:t>
            </a:r>
            <a:r>
              <a:rPr lang="de-CH" dirty="0" err="1">
                <a:highlight>
                  <a:srgbClr val="FF0000"/>
                </a:highlight>
              </a:rPr>
              <a:t>top</a:t>
            </a:r>
            <a:r>
              <a:rPr lang="de-CH" dirty="0" err="1">
                <a:highlight>
                  <a:srgbClr val="FF0000"/>
                </a:highlight>
                <a:sym typeface="Wingdings" panose="05000000000000000000" pitchFamily="2" charset="2"/>
              </a:rPr>
              <a:t>right</a:t>
            </a:r>
            <a:r>
              <a:rPr lang="de-CH" dirty="0">
                <a:highlight>
                  <a:srgbClr val="FF0000"/>
                </a:highlight>
                <a:sym typeface="Wingdings" panose="05000000000000000000" pitchFamily="2" charset="2"/>
              </a:rPr>
              <a:t> </a:t>
            </a:r>
            <a:r>
              <a:rPr lang="de-CH" dirty="0">
                <a:sym typeface="Wingdings" panose="05000000000000000000" pitchFamily="2" charset="2"/>
              </a:rPr>
              <a:t>berechnen</a:t>
            </a:r>
            <a:endParaRPr lang="de-CH" dirty="0"/>
          </a:p>
        </p:txBody>
      </p:sp>
      <p:pic>
        <p:nvPicPr>
          <p:cNvPr id="5" name="Grafik 4" descr="Ein Bild, das Person, Mann, drinnen enthält.&#10;&#10;Automatisch generierte Beschreibung">
            <a:extLst>
              <a:ext uri="{FF2B5EF4-FFF2-40B4-BE49-F238E27FC236}">
                <a16:creationId xmlns:a16="http://schemas.microsoft.com/office/drawing/2014/main" id="{0923D698-285E-4890-A16E-9C8F63325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621" y="2498965"/>
            <a:ext cx="4335379" cy="2644535"/>
          </a:xfrm>
          <a:prstGeom prst="rect">
            <a:avLst/>
          </a:prstGeom>
        </p:spPr>
      </p:pic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8DD7020E-6489-4409-99F9-C1537F480504}"/>
              </a:ext>
            </a:extLst>
          </p:cNvPr>
          <p:cNvCxnSpPr>
            <a:cxnSpLocks/>
          </p:cNvCxnSpPr>
          <p:nvPr/>
        </p:nvCxnSpPr>
        <p:spPr>
          <a:xfrm flipH="1">
            <a:off x="5338011" y="3108158"/>
            <a:ext cx="770021" cy="2165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10A4B9B9-B0F8-4DE3-947A-FB66E77FEF4E}"/>
              </a:ext>
            </a:extLst>
          </p:cNvPr>
          <p:cNvCxnSpPr>
            <a:cxnSpLocks/>
          </p:cNvCxnSpPr>
          <p:nvPr/>
        </p:nvCxnSpPr>
        <p:spPr>
          <a:xfrm>
            <a:off x="6156158" y="3108158"/>
            <a:ext cx="72189" cy="252663"/>
          </a:xfrm>
          <a:prstGeom prst="straightConnector1">
            <a:avLst/>
          </a:prstGeom>
          <a:ln w="571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What does vector minus vector actually mean - Stack Overflow">
            <a:extLst>
              <a:ext uri="{FF2B5EF4-FFF2-40B4-BE49-F238E27FC236}">
                <a16:creationId xmlns:a16="http://schemas.microsoft.com/office/drawing/2014/main" id="{C342FD02-A7A0-8F48-B58A-FF1BFCC72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434" y="2707574"/>
            <a:ext cx="3471946" cy="243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4804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DF1DB6-82FE-4B88-B8D5-AFB0E311E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Datenanalyse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DE690E-55A3-4619-821E-B2ADE99B3D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de-CH" dirty="0"/>
              <a:t>Beispiel: Lokales Koordinatensystem für die </a:t>
            </a:r>
            <a:r>
              <a:rPr lang="de-CH" dirty="0" err="1"/>
              <a:t>EyeSeeCam</a:t>
            </a:r>
            <a:r>
              <a:rPr lang="de-CH" dirty="0"/>
              <a:t> berechnen:</a:t>
            </a:r>
          </a:p>
          <a:p>
            <a:r>
              <a:rPr lang="de-CH" dirty="0"/>
              <a:t>3 Marker mit (x, y, z)-Koordinaten, 120s Datenaufnahme bei 200Hz</a:t>
            </a:r>
          </a:p>
          <a:p>
            <a:r>
              <a:rPr lang="de-CH" dirty="0"/>
              <a:t>Schritte für Bestimmung des lokalen Koordinatensystems:</a:t>
            </a:r>
          </a:p>
          <a:p>
            <a:pPr lvl="1">
              <a:spcBef>
                <a:spcPts val="0"/>
              </a:spcBef>
            </a:pPr>
            <a:r>
              <a:rPr lang="de-CH" dirty="0"/>
              <a:t>Vektor </a:t>
            </a:r>
            <a:r>
              <a:rPr lang="de-CH" dirty="0" err="1">
                <a:highlight>
                  <a:srgbClr val="FF0000"/>
                </a:highlight>
              </a:rPr>
              <a:t>top</a:t>
            </a:r>
            <a:r>
              <a:rPr lang="de-CH" dirty="0" err="1">
                <a:highlight>
                  <a:srgbClr val="FF0000"/>
                </a:highlight>
                <a:sym typeface="Wingdings" panose="05000000000000000000" pitchFamily="2" charset="2"/>
              </a:rPr>
              <a:t>right</a:t>
            </a:r>
            <a:r>
              <a:rPr lang="de-CH" dirty="0">
                <a:highlight>
                  <a:srgbClr val="FF0000"/>
                </a:highlight>
                <a:sym typeface="Wingdings" panose="05000000000000000000" pitchFamily="2" charset="2"/>
              </a:rPr>
              <a:t> </a:t>
            </a:r>
            <a:r>
              <a:rPr lang="de-CH" dirty="0">
                <a:sym typeface="Wingdings" panose="05000000000000000000" pitchFamily="2" charset="2"/>
              </a:rPr>
              <a:t>berechnen</a:t>
            </a:r>
          </a:p>
          <a:p>
            <a:pPr lvl="1">
              <a:spcBef>
                <a:spcPts val="0"/>
              </a:spcBef>
            </a:pPr>
            <a:r>
              <a:rPr lang="de-CH" dirty="0">
                <a:sym typeface="Wingdings" panose="05000000000000000000" pitchFamily="2" charset="2"/>
              </a:rPr>
              <a:t>Vektor </a:t>
            </a:r>
            <a:r>
              <a:rPr lang="de-CH" dirty="0" err="1">
                <a:solidFill>
                  <a:schemeClr val="tx1"/>
                </a:solidFill>
                <a:highlight>
                  <a:srgbClr val="00FFFF"/>
                </a:highlight>
                <a:sym typeface="Wingdings" panose="05000000000000000000" pitchFamily="2" charset="2"/>
              </a:rPr>
              <a:t>topleft</a:t>
            </a:r>
            <a:r>
              <a:rPr lang="de-CH" dirty="0">
                <a:solidFill>
                  <a:schemeClr val="tx1"/>
                </a:solidFill>
                <a:highlight>
                  <a:srgbClr val="00FFFF"/>
                </a:highlight>
                <a:sym typeface="Wingdings" panose="05000000000000000000" pitchFamily="2" charset="2"/>
              </a:rPr>
              <a:t> </a:t>
            </a:r>
            <a:r>
              <a:rPr lang="de-CH" dirty="0">
                <a:sym typeface="Wingdings" panose="05000000000000000000" pitchFamily="2" charset="2"/>
              </a:rPr>
              <a:t>berechnen</a:t>
            </a:r>
          </a:p>
          <a:p>
            <a:pPr lvl="1">
              <a:spcBef>
                <a:spcPts val="0"/>
              </a:spcBef>
            </a:pPr>
            <a:r>
              <a:rPr lang="de-CH" dirty="0">
                <a:sym typeface="Wingdings" panose="05000000000000000000" pitchFamily="2" charset="2"/>
              </a:rPr>
              <a:t>Normalen berechnen (Kreuzprodukt)</a:t>
            </a:r>
          </a:p>
          <a:p>
            <a:pPr marL="114300" indent="0">
              <a:buNone/>
            </a:pPr>
            <a:endParaRPr lang="de-CH" dirty="0">
              <a:sym typeface="Wingdings" panose="05000000000000000000" pitchFamily="2" charset="2"/>
            </a:endParaRPr>
          </a:p>
          <a:p>
            <a:pPr marL="114300" indent="0">
              <a:buNone/>
            </a:pPr>
            <a:endParaRPr lang="de-CH" dirty="0"/>
          </a:p>
        </p:txBody>
      </p:sp>
      <p:pic>
        <p:nvPicPr>
          <p:cNvPr id="5" name="Grafik 4" descr="Ein Bild, das Person, Mann, drinnen enthält.&#10;&#10;Automatisch generierte Beschreibung">
            <a:extLst>
              <a:ext uri="{FF2B5EF4-FFF2-40B4-BE49-F238E27FC236}">
                <a16:creationId xmlns:a16="http://schemas.microsoft.com/office/drawing/2014/main" id="{0923D698-285E-4890-A16E-9C8F63325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621" y="2498965"/>
            <a:ext cx="4335379" cy="2644535"/>
          </a:xfrm>
          <a:prstGeom prst="rect">
            <a:avLst/>
          </a:prstGeom>
        </p:spPr>
      </p:pic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8DD7020E-6489-4409-99F9-C1537F480504}"/>
              </a:ext>
            </a:extLst>
          </p:cNvPr>
          <p:cNvCxnSpPr>
            <a:cxnSpLocks/>
          </p:cNvCxnSpPr>
          <p:nvPr/>
        </p:nvCxnSpPr>
        <p:spPr>
          <a:xfrm flipH="1">
            <a:off x="5338011" y="3108158"/>
            <a:ext cx="770021" cy="2165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10A4B9B9-B0F8-4DE3-947A-FB66E77FEF4E}"/>
              </a:ext>
            </a:extLst>
          </p:cNvPr>
          <p:cNvCxnSpPr>
            <a:cxnSpLocks/>
          </p:cNvCxnSpPr>
          <p:nvPr/>
        </p:nvCxnSpPr>
        <p:spPr>
          <a:xfrm>
            <a:off x="6156158" y="3108158"/>
            <a:ext cx="72189" cy="252663"/>
          </a:xfrm>
          <a:prstGeom prst="straightConnector1">
            <a:avLst/>
          </a:prstGeom>
          <a:ln w="571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B335E1B5-DAFE-432B-96DD-35B405C4FE22}"/>
                  </a:ext>
                </a:extLst>
              </p:cNvPr>
              <p:cNvSpPr/>
              <p:nvPr/>
            </p:nvSpPr>
            <p:spPr>
              <a:xfrm>
                <a:off x="1075946" y="3205104"/>
                <a:ext cx="2630657" cy="7859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CH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accPr>
                        <m:e>
                          <m:r>
                            <a:rPr lang="de-CH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𝑡𝑜𝑝</m:t>
                          </m:r>
                          <m:r>
                            <a:rPr lang="de-CH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_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𝑟𝑖𝑔h</m:t>
                          </m:r>
                          <m:r>
                            <a:rPr lang="de-CH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𝑡</m:t>
                          </m:r>
                        </m:e>
                      </m:acc>
                      <m:r>
                        <a:rPr lang="de-CH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 </m:t>
                      </m:r>
                      <m:d>
                        <m:dPr>
                          <m:ctrlPr>
                            <a:rPr lang="de-CH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CH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CH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𝑟</m:t>
                                </m:r>
                                <m:r>
                                  <a:rPr lang="de-CH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𝑖𝑔h</m:t>
                                </m:r>
                                <m:sSub>
                                  <m:sSubPr>
                                    <m:ctrlP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de-CH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 </m:t>
                                </m:r>
                                <m:r>
                                  <a:rPr lang="de-CH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−</m:t>
                                </m:r>
                                <m:r>
                                  <a:rPr lang="de-CH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𝑡𝑜</m:t>
                                </m:r>
                                <m:sSub>
                                  <m:sSubPr>
                                    <m:ctrlP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𝑟𝑖𝑔h</m:t>
                                </m:r>
                                <m:sSub>
                                  <m:sSubPr>
                                    <m:ctrlP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de-CH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−</m:t>
                                </m:r>
                                <m:r>
                                  <a:rPr lang="de-CH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𝑡𝑜</m:t>
                                </m:r>
                                <m:sSub>
                                  <m:sSubPr>
                                    <m:ctrlP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𝑟𝑖𝑔h</m:t>
                                </m:r>
                                <m:sSub>
                                  <m:sSubPr>
                                    <m:ctrlP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de-CH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−</m:t>
                                </m:r>
                                <m:r>
                                  <a:rPr lang="de-CH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𝑡𝑜</m:t>
                                </m:r>
                                <m:sSub>
                                  <m:sSubPr>
                                    <m:ctrlP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B335E1B5-DAFE-432B-96DD-35B405C4FE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946" y="3205104"/>
                <a:ext cx="2630657" cy="7859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51A434DD-07EE-4231-84BD-70755C7B58AD}"/>
                  </a:ext>
                </a:extLst>
              </p:cNvPr>
              <p:cNvSpPr/>
              <p:nvPr/>
            </p:nvSpPr>
            <p:spPr>
              <a:xfrm>
                <a:off x="1075946" y="3992729"/>
                <a:ext cx="2467470" cy="7859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CH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accPr>
                        <m:e>
                          <m:r>
                            <a:rPr lang="de-CH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𝑡𝑜𝑝</m:t>
                          </m:r>
                          <m:r>
                            <a:rPr lang="de-CH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_</m:t>
                          </m:r>
                          <m:r>
                            <a:rPr lang="de-CH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𝑙𝑒𝑓𝑡</m:t>
                          </m:r>
                        </m:e>
                      </m:acc>
                      <m:r>
                        <a:rPr lang="de-CH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 </m:t>
                      </m:r>
                      <m:d>
                        <m:dPr>
                          <m:ctrlPr>
                            <a:rPr lang="de-CH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CH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CH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𝑙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𝑒𝑓</m:t>
                                </m:r>
                                <m:sSub>
                                  <m:sSubPr>
                                    <m:ctrlP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de-CH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 </m:t>
                                </m:r>
                                <m:r>
                                  <a:rPr lang="de-CH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−</m:t>
                                </m:r>
                                <m:r>
                                  <a:rPr lang="de-CH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𝑡𝑜</m:t>
                                </m:r>
                                <m:sSub>
                                  <m:sSubPr>
                                    <m:ctrlP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𝑙𝑒𝑓</m:t>
                                </m:r>
                                <m:sSub>
                                  <m:sSubPr>
                                    <m:ctrlP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de-CH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−</m:t>
                                </m:r>
                                <m:r>
                                  <a:rPr lang="de-CH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𝑡𝑜</m:t>
                                </m:r>
                                <m:sSub>
                                  <m:sSubPr>
                                    <m:ctrlP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𝑙𝑒𝑓</m:t>
                                </m:r>
                                <m:sSub>
                                  <m:sSubPr>
                                    <m:ctrlP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de-CH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−</m:t>
                                </m:r>
                                <m:r>
                                  <a:rPr lang="de-CH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𝑡𝑜</m:t>
                                </m:r>
                                <m:sSub>
                                  <m:sSubPr>
                                    <m:ctrlP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51A434DD-07EE-4231-84BD-70755C7B58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946" y="3992729"/>
                <a:ext cx="2467470" cy="7859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256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DF1DB6-82FE-4B88-B8D5-AFB0E311E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5084681" cy="572700"/>
          </a:xfrm>
        </p:spPr>
        <p:txBody>
          <a:bodyPr/>
          <a:lstStyle/>
          <a:p>
            <a:r>
              <a:rPr lang="de-CH" dirty="0"/>
              <a:t>Datenanalyse: ESC auswerten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DE690E-55A3-4619-821E-B2ADE99B3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173742" cy="3416400"/>
          </a:xfrm>
        </p:spPr>
        <p:txBody>
          <a:bodyPr/>
          <a:lstStyle/>
          <a:p>
            <a:r>
              <a:rPr lang="de-CH" dirty="0">
                <a:sym typeface="Wingdings" panose="05000000000000000000" pitchFamily="2" charset="2"/>
              </a:rPr>
              <a:t>Wir berechnen diesen ersten Schritt – vorerst mit Zufallsdaten einer 2min Aufnahme bei 200Hz</a:t>
            </a:r>
            <a:br>
              <a:rPr lang="de-CH" dirty="0">
                <a:sym typeface="Wingdings" panose="05000000000000000000" pitchFamily="2" charset="2"/>
              </a:rPr>
            </a:br>
            <a:r>
              <a:rPr lang="de-CH" dirty="0">
                <a:sym typeface="Wingdings" panose="05000000000000000000" pitchFamily="2" charset="2"/>
              </a:rPr>
              <a:t>(24000 Datenpunkte).</a:t>
            </a:r>
          </a:p>
          <a:p>
            <a:endParaRPr lang="de-CH" dirty="0">
              <a:sym typeface="Wingdings" panose="05000000000000000000" pitchFamily="2" charset="2"/>
            </a:endParaRPr>
          </a:p>
          <a:p>
            <a:r>
              <a:rPr lang="de-CH" dirty="0">
                <a:sym typeface="Wingdings" panose="05000000000000000000" pitchFamily="2" charset="2"/>
              </a:rPr>
              <a:t>Zeitmessung: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B1D46BC-B608-4472-BC1F-5AB11F1937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6188"/>
          <a:stretch/>
        </p:blipFill>
        <p:spPr>
          <a:xfrm>
            <a:off x="4505670" y="1726597"/>
            <a:ext cx="4638330" cy="2180385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A4210C13-AF6C-4092-836B-5988D4CE0892}"/>
              </a:ext>
            </a:extLst>
          </p:cNvPr>
          <p:cNvSpPr txBox="1"/>
          <p:nvPr/>
        </p:nvSpPr>
        <p:spPr>
          <a:xfrm>
            <a:off x="157844" y="4518861"/>
            <a:ext cx="3956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hlinkClick r:id="rId4"/>
              </a:rPr>
              <a:t>https://towardsdatascience.com/linear-algebra-essentials-with-numpy-part-1-af4a867ac5ca</a:t>
            </a:r>
            <a:r>
              <a:rPr lang="de-CH" dirty="0"/>
              <a:t> </a:t>
            </a:r>
          </a:p>
        </p:txBody>
      </p:sp>
      <p:pic>
        <p:nvPicPr>
          <p:cNvPr id="6" name="Grafik 5" descr="Ein Bild, das sitzend, Bildschirm, dunkel, computer enthält.&#10;&#10;Automatisch generierte Beschreibung">
            <a:extLst>
              <a:ext uri="{FF2B5EF4-FFF2-40B4-BE49-F238E27FC236}">
                <a16:creationId xmlns:a16="http://schemas.microsoft.com/office/drawing/2014/main" id="{45984E4B-EF41-2A4D-B8AD-2F20A32F5C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940186"/>
            <a:ext cx="47117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53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3A2447-BA05-458C-A49C-F53C567F0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Ist die Ausführung schnell?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D3A9511-B288-492C-8506-C79AA987FD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Messen!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Hochrechnen: 30 Probanden à 24 Trials</a:t>
            </a:r>
            <a:br>
              <a:rPr lang="de-CH" dirty="0"/>
            </a:br>
            <a:r>
              <a:rPr lang="de-CH" dirty="0">
                <a:sym typeface="Wingdings" panose="05000000000000000000" pitchFamily="2" charset="2"/>
              </a:rPr>
              <a:t> Wie lange dauert das Berechnen des ersten Auswertungs-Schritts?</a:t>
            </a:r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18A744C-2291-4799-AD06-AE811CB9677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82142" y="1591384"/>
            <a:ext cx="3689857" cy="17897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5730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482E53-48C9-43CE-AEE3-F3E8DD8D2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Gesetzmässigkeiten bei Software-Projekten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14AE0D-3605-40C8-803D-B9B543D830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A96013C-3630-4C95-AB88-7C1D933D2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319" y="1476780"/>
            <a:ext cx="3045571" cy="2795891"/>
          </a:xfrm>
          <a:prstGeom prst="rect">
            <a:avLst/>
          </a:prstGeom>
        </p:spPr>
      </p:pic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02F2A3DD-29AD-4D05-B94E-DB60C6ADF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110" y="1270000"/>
            <a:ext cx="4286250" cy="3181350"/>
          </a:xfrm>
          <a:prstGeom prst="rect">
            <a:avLst/>
          </a:prstGeom>
        </p:spPr>
      </p:pic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2170A80C-F762-4B14-A843-0085A51F1925}"/>
              </a:ext>
            </a:extLst>
          </p:cNvPr>
          <p:cNvSpPr/>
          <p:nvPr/>
        </p:nvSpPr>
        <p:spPr>
          <a:xfrm rot="1020763">
            <a:off x="2203520" y="2509311"/>
            <a:ext cx="5405619" cy="99431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/>
              <a:t>First do </a:t>
            </a:r>
            <a:r>
              <a:rPr lang="de-CH" sz="1600" b="1" dirty="0" err="1"/>
              <a:t>it</a:t>
            </a:r>
            <a:r>
              <a:rPr lang="de-CH" sz="1600" b="1" dirty="0"/>
              <a:t>, </a:t>
            </a:r>
            <a:r>
              <a:rPr lang="de-CH" sz="1600" b="1" dirty="0" err="1"/>
              <a:t>then</a:t>
            </a:r>
            <a:r>
              <a:rPr lang="de-CH" sz="1600" b="1" dirty="0"/>
              <a:t> do </a:t>
            </a:r>
            <a:r>
              <a:rPr lang="de-CH" sz="1600" b="1" dirty="0" err="1"/>
              <a:t>it</a:t>
            </a:r>
            <a:r>
              <a:rPr lang="de-CH" sz="1600" b="1" dirty="0"/>
              <a:t> </a:t>
            </a:r>
            <a:r>
              <a:rPr lang="de-CH" sz="1600" b="1" dirty="0" err="1"/>
              <a:t>right</a:t>
            </a:r>
            <a:r>
              <a:rPr lang="de-CH" sz="1600" b="1" dirty="0"/>
              <a:t>, </a:t>
            </a:r>
            <a:r>
              <a:rPr lang="de-CH" sz="1600" b="1" dirty="0" err="1"/>
              <a:t>then</a:t>
            </a:r>
            <a:r>
              <a:rPr lang="de-CH" sz="1600" b="1" dirty="0"/>
              <a:t> do </a:t>
            </a:r>
            <a:r>
              <a:rPr lang="de-CH" sz="1600" b="1" dirty="0" err="1"/>
              <a:t>it</a:t>
            </a:r>
            <a:r>
              <a:rPr lang="de-CH" sz="1600" b="1" dirty="0"/>
              <a:t> fast!</a:t>
            </a:r>
          </a:p>
          <a:p>
            <a:pPr algn="ctr"/>
            <a:r>
              <a:rPr lang="de-CH" sz="1600" b="1" dirty="0"/>
              <a:t>(</a:t>
            </a:r>
            <a:r>
              <a:rPr lang="de-CH" sz="1600" b="1" dirty="0" err="1"/>
              <a:t>don’t</a:t>
            </a:r>
            <a:r>
              <a:rPr lang="de-CH" sz="1600" b="1" dirty="0"/>
              <a:t> </a:t>
            </a:r>
            <a:r>
              <a:rPr lang="de-CH" sz="1600" b="1" dirty="0" err="1"/>
              <a:t>optimize</a:t>
            </a:r>
            <a:r>
              <a:rPr lang="de-CH" sz="1600" b="1" dirty="0"/>
              <a:t> </a:t>
            </a:r>
            <a:r>
              <a:rPr lang="de-CH" sz="1600" b="1" dirty="0" err="1"/>
              <a:t>too</a:t>
            </a:r>
            <a:r>
              <a:rPr lang="de-CH" sz="1600" b="1" dirty="0"/>
              <a:t> </a:t>
            </a:r>
            <a:r>
              <a:rPr lang="de-CH" sz="1600" b="1" dirty="0" err="1"/>
              <a:t>early</a:t>
            </a:r>
            <a:r>
              <a:rPr lang="de-CH" sz="16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88569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4268DC-A01D-4190-BD5F-DE65CE521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… ausser es kostet uns nichts</a:t>
            </a:r>
          </a:p>
        </p:txBody>
      </p:sp>
      <p:pic>
        <p:nvPicPr>
          <p:cNvPr id="5" name="Grafik 4" descr="Ein Bild, das Objekt, Uhr enthält.&#10;&#10;Automatisch generierte Beschreibung">
            <a:extLst>
              <a:ext uri="{FF2B5EF4-FFF2-40B4-BE49-F238E27FC236}">
                <a16:creationId xmlns:a16="http://schemas.microsoft.com/office/drawing/2014/main" id="{361386C9-8472-4360-9787-9234DA916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153" y="1650135"/>
            <a:ext cx="5034448" cy="1992802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2279485B-F2AE-4CED-B086-2F4547B8C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6962" y="3415916"/>
            <a:ext cx="4047038" cy="17424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2308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ABB81E-170E-42A1-B778-4BF2A8DE5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NumPy</a:t>
            </a:r>
            <a:r>
              <a:rPr lang="de-CH" dirty="0"/>
              <a:t> hat «</a:t>
            </a:r>
            <a:r>
              <a:rPr lang="de-CH" dirty="0" err="1">
                <a:latin typeface="Consolas" panose="020B0609020204030204" pitchFamily="49" charset="0"/>
              </a:rPr>
              <a:t>lists</a:t>
            </a:r>
            <a:r>
              <a:rPr lang="de-CH" dirty="0">
                <a:latin typeface="Consolas" panose="020B0609020204030204" pitchFamily="49" charset="0"/>
              </a:rPr>
              <a:t> on </a:t>
            </a:r>
            <a:r>
              <a:rPr lang="de-CH" dirty="0" err="1">
                <a:latin typeface="Consolas" panose="020B0609020204030204" pitchFamily="49" charset="0"/>
              </a:rPr>
              <a:t>steroids</a:t>
            </a:r>
            <a:r>
              <a:rPr lang="de-CH" dirty="0"/>
              <a:t>»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6F98FC-5C02-409E-9F01-45A1081C43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In </a:t>
            </a:r>
            <a:r>
              <a:rPr lang="de-CH" dirty="0" err="1"/>
              <a:t>NumPy</a:t>
            </a:r>
            <a:r>
              <a:rPr lang="de-CH" dirty="0"/>
              <a:t> heissen die «Listen» </a:t>
            </a:r>
            <a:r>
              <a:rPr lang="de-CH" dirty="0" err="1"/>
              <a:t>arrays</a:t>
            </a:r>
            <a:r>
              <a:rPr lang="de-CH" dirty="0"/>
              <a:t>.</a:t>
            </a:r>
          </a:p>
          <a:p>
            <a:endParaRPr lang="de-CH" dirty="0"/>
          </a:p>
          <a:p>
            <a:r>
              <a:rPr lang="de-CH" dirty="0"/>
              <a:t>Mit Listen: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Mit </a:t>
            </a:r>
            <a:r>
              <a:rPr lang="de-CH" dirty="0" err="1"/>
              <a:t>NumPy</a:t>
            </a:r>
            <a:r>
              <a:rPr lang="de-CH" dirty="0"/>
              <a:t> Arrays: </a:t>
            </a:r>
          </a:p>
        </p:txBody>
      </p:sp>
      <p:pic>
        <p:nvPicPr>
          <p:cNvPr id="5" name="Grafik 4" descr="Ein Bild, das ClipArt enthält.&#10;&#10;Automatisch generierte Beschreibung">
            <a:extLst>
              <a:ext uri="{FF2B5EF4-FFF2-40B4-BE49-F238E27FC236}">
                <a16:creationId xmlns:a16="http://schemas.microsoft.com/office/drawing/2014/main" id="{4FA6FFA5-909E-4643-9B53-44A85E27E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9639" y="-1613"/>
            <a:ext cx="1728713" cy="115247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0A74181-B2DA-479B-97BA-7A1736A6394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340138" y="1845184"/>
            <a:ext cx="6604118" cy="179912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8E2B8AA-3EE7-4191-8636-E643327ECD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6961" y="3711687"/>
            <a:ext cx="5382344" cy="135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56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400387a-212f-43ea-ac7f-77aa12d7977e}" enabled="0" method="" siteId="{d400387a-212f-43ea-ac7f-77aa12d7977e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801</Words>
  <Application>Microsoft Office PowerPoint</Application>
  <PresentationFormat>Bildschirmpräsentation (16:9)</PresentationFormat>
  <Paragraphs>140</Paragraphs>
  <Slides>26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2" baseType="lpstr">
      <vt:lpstr>Consolas</vt:lpstr>
      <vt:lpstr>Arial</vt:lpstr>
      <vt:lpstr>Wingdings</vt:lpstr>
      <vt:lpstr>Brush Script MT</vt:lpstr>
      <vt:lpstr>Cambria Math</vt:lpstr>
      <vt:lpstr>Simple Light</vt:lpstr>
      <vt:lpstr>Programming Basics</vt:lpstr>
      <vt:lpstr>Programm heute</vt:lpstr>
      <vt:lpstr>Datenanalyse</vt:lpstr>
      <vt:lpstr>Datenanalyse</vt:lpstr>
      <vt:lpstr>Datenanalyse: ESC auswerten</vt:lpstr>
      <vt:lpstr>Ist die Ausführung schnell?</vt:lpstr>
      <vt:lpstr>Gesetzmässigkeiten bei Software-Projekten</vt:lpstr>
      <vt:lpstr>… ausser es kostet uns nichts</vt:lpstr>
      <vt:lpstr>NumPy hat «lists on steroids»</vt:lpstr>
      <vt:lpstr>Wie schlägt sich NumPy für unsere ESC-Beispiel?</vt:lpstr>
      <vt:lpstr>Wieso ist die Variante NumPy so viel schneller?</vt:lpstr>
      <vt:lpstr>Pause</vt:lpstr>
      <vt:lpstr>Tutorials und Übungen Numpy</vt:lpstr>
      <vt:lpstr>Labs…</vt:lpstr>
      <vt:lpstr>PowerPoint-Präsentation</vt:lpstr>
      <vt:lpstr>Daten einlesen und exportieren – Konzept 1</vt:lpstr>
      <vt:lpstr>Pandas</vt:lpstr>
      <vt:lpstr>Pandas Demo…</vt:lpstr>
      <vt:lpstr>Bearbeiten</vt:lpstr>
      <vt:lpstr>Daten importieren mit pandas</vt:lpstr>
      <vt:lpstr>Pause</vt:lpstr>
      <vt:lpstr>Auswertungs-Pipeline</vt:lpstr>
      <vt:lpstr>Python Files</vt:lpstr>
      <vt:lpstr>PowerPoint-Präsentation</vt:lpstr>
      <vt:lpstr>Pause</vt:lpstr>
      <vt:lpstr>Woche 5: Arbeitsaufträge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Basics</dc:title>
  <dc:creator>Balthasar Hofer</dc:creator>
  <cp:lastModifiedBy>ralf.kredel</cp:lastModifiedBy>
  <cp:revision>221</cp:revision>
  <dcterms:modified xsi:type="dcterms:W3CDTF">2024-10-15T08:24:06Z</dcterms:modified>
</cp:coreProperties>
</file>