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9"/>
  </p:notesMasterIdLst>
  <p:handoutMasterIdLst>
    <p:handoutMasterId r:id="rId20"/>
  </p:handoutMasterIdLst>
  <p:sldIdLst>
    <p:sldId id="471" r:id="rId3"/>
    <p:sldId id="898" r:id="rId4"/>
    <p:sldId id="901" r:id="rId5"/>
    <p:sldId id="905" r:id="rId6"/>
    <p:sldId id="919" r:id="rId7"/>
    <p:sldId id="909" r:id="rId8"/>
    <p:sldId id="910" r:id="rId9"/>
    <p:sldId id="911" r:id="rId10"/>
    <p:sldId id="912" r:id="rId11"/>
    <p:sldId id="913" r:id="rId12"/>
    <p:sldId id="914" r:id="rId13"/>
    <p:sldId id="915" r:id="rId14"/>
    <p:sldId id="916" r:id="rId15"/>
    <p:sldId id="918" r:id="rId16"/>
    <p:sldId id="917" r:id="rId17"/>
    <p:sldId id="904" r:id="rId18"/>
  </p:sldIdLst>
  <p:sldSz cx="12192000" cy="6858000"/>
  <p:notesSz cx="6794500" cy="9931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FF6600"/>
    <a:srgbClr val="8FE2F5"/>
    <a:srgbClr val="C5E0B4"/>
    <a:srgbClr val="FFFF00"/>
    <a:srgbClr val="5B9BD5"/>
    <a:srgbClr val="3483CA"/>
    <a:srgbClr val="CC99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10" autoAdjust="0"/>
    <p:restoredTop sz="93817" autoAdjust="0"/>
  </p:normalViewPr>
  <p:slideViewPr>
    <p:cSldViewPr snapToGrid="0">
      <p:cViewPr varScale="1">
        <p:scale>
          <a:sx n="70" d="100"/>
          <a:sy n="70" d="100"/>
        </p:scale>
        <p:origin x="328" y="56"/>
      </p:cViewPr>
      <p:guideLst/>
    </p:cSldViewPr>
  </p:slideViewPr>
  <p:notesTextViewPr>
    <p:cViewPr>
      <p:scale>
        <a:sx n="3" d="2"/>
        <a:sy n="3" d="2"/>
      </p:scale>
      <p:origin x="0" y="0"/>
    </p:cViewPr>
  </p:notesTextViewPr>
  <p:sorterViewPr>
    <p:cViewPr>
      <p:scale>
        <a:sx n="200" d="100"/>
        <a:sy n="200" d="100"/>
      </p:scale>
      <p:origin x="0" y="-150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3" y="1"/>
            <a:ext cx="294481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8103" y="1"/>
            <a:ext cx="2944813" cy="498475"/>
          </a:xfrm>
          <a:prstGeom prst="rect">
            <a:avLst/>
          </a:prstGeom>
        </p:spPr>
        <p:txBody>
          <a:bodyPr vert="horz" lIns="91440" tIns="45720" rIns="91440" bIns="45720" rtlCol="0"/>
          <a:lstStyle>
            <a:lvl1pPr algn="r">
              <a:defRPr sz="1200"/>
            </a:lvl1pPr>
          </a:lstStyle>
          <a:p>
            <a:fld id="{F225B3D1-5DC7-48AB-B88B-A399FD814CBA}" type="datetimeFigureOut">
              <a:rPr lang="zh-CN" altLang="en-US" smtClean="0"/>
              <a:t>2022/9/13</a:t>
            </a:fld>
            <a:endParaRPr lang="zh-CN" altLang="en-US"/>
          </a:p>
        </p:txBody>
      </p:sp>
      <p:sp>
        <p:nvSpPr>
          <p:cNvPr id="4" name="页脚占位符 3"/>
          <p:cNvSpPr>
            <a:spLocks noGrp="1"/>
          </p:cNvSpPr>
          <p:nvPr>
            <p:ph type="ftr" sz="quarter" idx="2"/>
          </p:nvPr>
        </p:nvSpPr>
        <p:spPr>
          <a:xfrm>
            <a:off x="3" y="9432925"/>
            <a:ext cx="2944813"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8103" y="9432925"/>
            <a:ext cx="2944813" cy="498475"/>
          </a:xfrm>
          <a:prstGeom prst="rect">
            <a:avLst/>
          </a:prstGeom>
        </p:spPr>
        <p:txBody>
          <a:bodyPr vert="horz" lIns="91440" tIns="45720" rIns="91440" bIns="45720" rtlCol="0" anchor="b"/>
          <a:lstStyle>
            <a:lvl1pPr algn="r">
              <a:defRPr sz="1200"/>
            </a:lvl1pPr>
          </a:lstStyle>
          <a:p>
            <a:fld id="{0B1F37E0-5BC2-478C-B87A-CB5F999E3782}" type="slidenum">
              <a:rPr lang="zh-CN" altLang="en-US" smtClean="0"/>
              <a:t>‹#›</a:t>
            </a:fld>
            <a:endParaRPr lang="zh-CN" altLang="en-US"/>
          </a:p>
        </p:txBody>
      </p:sp>
    </p:spTree>
    <p:extLst>
      <p:ext uri="{BB962C8B-B14F-4D97-AF65-F5344CB8AC3E}">
        <p14:creationId xmlns:p14="http://schemas.microsoft.com/office/powerpoint/2010/main" val="1511704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813"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8102" y="1"/>
            <a:ext cx="2944813" cy="498475"/>
          </a:xfrm>
          <a:prstGeom prst="rect">
            <a:avLst/>
          </a:prstGeom>
        </p:spPr>
        <p:txBody>
          <a:bodyPr vert="horz" lIns="91440" tIns="45720" rIns="91440" bIns="45720" rtlCol="0"/>
          <a:lstStyle>
            <a:lvl1pPr algn="r">
              <a:defRPr sz="1200"/>
            </a:lvl1pPr>
          </a:lstStyle>
          <a:p>
            <a:fld id="{167BFF4D-7F43-41DA-A74F-2D90A2C052AC}" type="datetimeFigureOut">
              <a:rPr lang="zh-CN" altLang="en-US" smtClean="0"/>
              <a:t>2022/9/13</a:t>
            </a:fld>
            <a:endParaRPr lang="zh-CN" altLang="en-US"/>
          </a:p>
        </p:txBody>
      </p:sp>
      <p:sp>
        <p:nvSpPr>
          <p:cNvPr id="4" name="幻灯片图像占位符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450" y="4779963"/>
            <a:ext cx="5435600" cy="3910012"/>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2" y="9432925"/>
            <a:ext cx="2944813"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102" y="9432925"/>
            <a:ext cx="2944813" cy="498475"/>
          </a:xfrm>
          <a:prstGeom prst="rect">
            <a:avLst/>
          </a:prstGeom>
        </p:spPr>
        <p:txBody>
          <a:bodyPr vert="horz" lIns="91440" tIns="45720" rIns="91440" bIns="45720" rtlCol="0" anchor="b"/>
          <a:lstStyle>
            <a:lvl1pPr algn="r">
              <a:defRPr sz="1200"/>
            </a:lvl1pPr>
          </a:lstStyle>
          <a:p>
            <a:fld id="{55002BB8-C0B6-445B-9BF5-FE4F43E54EEA}" type="slidenum">
              <a:rPr lang="zh-CN" altLang="en-US" smtClean="0"/>
              <a:t>‹#›</a:t>
            </a:fld>
            <a:endParaRPr lang="zh-CN" altLang="en-US"/>
          </a:p>
        </p:txBody>
      </p:sp>
    </p:spTree>
    <p:extLst>
      <p:ext uri="{BB962C8B-B14F-4D97-AF65-F5344CB8AC3E}">
        <p14:creationId xmlns:p14="http://schemas.microsoft.com/office/powerpoint/2010/main" val="2198768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5002BB8-C0B6-445B-9BF5-FE4F43E54EEA}" type="slidenum">
              <a:rPr lang="zh-CN" altLang="en-US" smtClean="0"/>
              <a:t>1</a:t>
            </a:fld>
            <a:endParaRPr lang="zh-CN" altLang="en-US"/>
          </a:p>
        </p:txBody>
      </p:sp>
    </p:spTree>
    <p:extLst>
      <p:ext uri="{BB962C8B-B14F-4D97-AF65-F5344CB8AC3E}">
        <p14:creationId xmlns:p14="http://schemas.microsoft.com/office/powerpoint/2010/main" val="475635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2406905" y="-20841"/>
            <a:ext cx="1901798" cy="2947745"/>
            <a:chOff x="12406905" y="-20841"/>
            <a:chExt cx="1901798" cy="2947745"/>
          </a:xfrm>
        </p:grpSpPr>
        <p:sp>
          <p:nvSpPr>
            <p:cNvPr id="24" name="矩形 23"/>
            <p:cNvSpPr/>
            <p:nvPr/>
          </p:nvSpPr>
          <p:spPr>
            <a:xfrm>
              <a:off x="12508503" y="431532"/>
              <a:ext cx="576064" cy="216024"/>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2508503" y="647556"/>
              <a:ext cx="1368152"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R:0G:255B:0</a:t>
              </a:r>
              <a:endParaRPr lang="zh-CN" altLang="en-US" sz="1200" dirty="0">
                <a:latin typeface="微软雅黑" panose="020B0503020204020204" pitchFamily="34" charset="-122"/>
                <a:ea typeface="微软雅黑" panose="020B0503020204020204" pitchFamily="34" charset="-122"/>
              </a:endParaRPr>
            </a:p>
          </p:txBody>
        </p:sp>
        <p:sp>
          <p:nvSpPr>
            <p:cNvPr id="28" name="矩形 27"/>
            <p:cNvSpPr/>
            <p:nvPr/>
          </p:nvSpPr>
          <p:spPr>
            <a:xfrm>
              <a:off x="12508503" y="2414136"/>
              <a:ext cx="576064" cy="2160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2508503" y="2649905"/>
              <a:ext cx="1800200"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R:215G:215B:215</a:t>
              </a:r>
              <a:endParaRPr lang="zh-CN" altLang="en-US" sz="1200" dirty="0">
                <a:latin typeface="微软雅黑" panose="020B0503020204020204" pitchFamily="34" charset="-122"/>
                <a:ea typeface="微软雅黑" panose="020B0503020204020204" pitchFamily="34" charset="-122"/>
              </a:endParaRPr>
            </a:p>
          </p:txBody>
        </p:sp>
        <p:sp>
          <p:nvSpPr>
            <p:cNvPr id="30" name="矩形 29"/>
            <p:cNvSpPr/>
            <p:nvPr userDrawn="1"/>
          </p:nvSpPr>
          <p:spPr>
            <a:xfrm>
              <a:off x="12508503" y="1093968"/>
              <a:ext cx="576064" cy="2160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userDrawn="1"/>
          </p:nvSpPr>
          <p:spPr>
            <a:xfrm>
              <a:off x="12508503" y="1334016"/>
              <a:ext cx="1800200"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R:64G:64B:64</a:t>
              </a:r>
              <a:endParaRPr lang="zh-CN" altLang="en-US" sz="1200" dirty="0">
                <a:latin typeface="微软雅黑" panose="020B0503020204020204" pitchFamily="34" charset="-122"/>
                <a:ea typeface="微软雅黑" panose="020B0503020204020204" pitchFamily="34" charset="-122"/>
              </a:endParaRPr>
            </a:p>
          </p:txBody>
        </p:sp>
        <p:sp>
          <p:nvSpPr>
            <p:cNvPr id="23" name="文本框 22"/>
            <p:cNvSpPr txBox="1"/>
            <p:nvPr userDrawn="1"/>
          </p:nvSpPr>
          <p:spPr>
            <a:xfrm>
              <a:off x="12406905" y="-20841"/>
              <a:ext cx="1284326" cy="261610"/>
            </a:xfrm>
            <a:prstGeom prst="rect">
              <a:avLst/>
            </a:prstGeom>
            <a:noFill/>
          </p:spPr>
          <p:txBody>
            <a:bodyPr wrap="none" rtlCol="0">
              <a:spAutoFit/>
            </a:bodyPr>
            <a:lstStyle/>
            <a:p>
              <a:r>
                <a:rPr lang="en-US" altLang="zh-CN" sz="1100" dirty="0" smtClean="0">
                  <a:latin typeface="微软雅黑" panose="020B0503020204020204" pitchFamily="34" charset="-122"/>
                  <a:ea typeface="微软雅黑" panose="020B0503020204020204" pitchFamily="34" charset="-122"/>
                </a:rPr>
                <a:t>PPT</a:t>
              </a:r>
              <a:r>
                <a:rPr lang="zh-CN" altLang="en-US" sz="1100" dirty="0" smtClean="0">
                  <a:latin typeface="微软雅黑" panose="020B0503020204020204" pitchFamily="34" charset="-122"/>
                  <a:ea typeface="微软雅黑" panose="020B0503020204020204" pitchFamily="34" charset="-122"/>
                </a:rPr>
                <a:t>常用颜色色值</a:t>
              </a:r>
              <a:endParaRPr lang="zh-CN" altLang="en-US" sz="1100" dirty="0">
                <a:latin typeface="微软雅黑" panose="020B0503020204020204" pitchFamily="34" charset="-122"/>
                <a:ea typeface="微软雅黑" panose="020B0503020204020204" pitchFamily="34" charset="-122"/>
              </a:endParaRPr>
            </a:p>
          </p:txBody>
        </p:sp>
        <p:sp>
          <p:nvSpPr>
            <p:cNvPr id="13" name="矩形 12"/>
            <p:cNvSpPr/>
            <p:nvPr userDrawn="1"/>
          </p:nvSpPr>
          <p:spPr>
            <a:xfrm>
              <a:off x="12508503" y="1766064"/>
              <a:ext cx="576064" cy="216024"/>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12508503" y="2001833"/>
              <a:ext cx="1800200" cy="276999"/>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R:160G:160B:160</a:t>
              </a:r>
              <a:endParaRPr lang="zh-CN" alt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053562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章节过渡页">
    <p:spTree>
      <p:nvGrpSpPr>
        <p:cNvPr id="1" name=""/>
        <p:cNvGrpSpPr/>
        <p:nvPr/>
      </p:nvGrpSpPr>
      <p:grpSpPr>
        <a:xfrm>
          <a:off x="0" y="0"/>
          <a:ext cx="0" cy="0"/>
          <a:chOff x="0" y="0"/>
          <a:chExt cx="0" cy="0"/>
        </a:xfrm>
      </p:grpSpPr>
      <p:sp>
        <p:nvSpPr>
          <p:cNvPr id="6" name="文本框 5"/>
          <p:cNvSpPr txBox="1"/>
          <p:nvPr userDrawn="1"/>
        </p:nvSpPr>
        <p:spPr>
          <a:xfrm>
            <a:off x="86562" y="6581001"/>
            <a:ext cx="3890809" cy="276999"/>
          </a:xfrm>
          <a:prstGeom prst="rect">
            <a:avLst/>
          </a:prstGeom>
          <a:noFill/>
        </p:spPr>
        <p:txBody>
          <a:bodyPr wrap="none" rtlCol="0">
            <a:spAutoFit/>
          </a:bodyPr>
          <a:lstStyle/>
          <a:p>
            <a:pPr algn="ctr" fontAlgn="base">
              <a:spcBef>
                <a:spcPct val="0"/>
              </a:spcBef>
              <a:spcAft>
                <a:spcPct val="0"/>
              </a:spcAft>
              <a:buFont typeface="Arial" pitchFamily="34" charset="0"/>
              <a:buNone/>
              <a:defRPr/>
            </a:pPr>
            <a:r>
              <a:rPr lang="en-US" altLang="zh-CN" sz="1200" dirty="0" err="1" smtClean="0">
                <a:solidFill>
                  <a:srgbClr val="DA251D"/>
                </a:solidFill>
                <a:latin typeface="Arial" pitchFamily="34" charset="0"/>
              </a:rPr>
              <a:t>C</a:t>
            </a:r>
            <a:r>
              <a:rPr lang="en-US" altLang="zh-CN" sz="1200" dirty="0" err="1" smtClean="0">
                <a:solidFill>
                  <a:srgbClr val="696464"/>
                </a:solidFill>
                <a:latin typeface="Arial" pitchFamily="34" charset="0"/>
              </a:rPr>
              <a:t>amel</a:t>
            </a:r>
            <a:r>
              <a:rPr lang="en-US" altLang="zh-CN" sz="1200" dirty="0" err="1" smtClean="0">
                <a:solidFill>
                  <a:srgbClr val="DA251D"/>
                </a:solidFill>
                <a:latin typeface="Arial" pitchFamily="34" charset="0"/>
              </a:rPr>
              <a:t>P</a:t>
            </a:r>
            <a:r>
              <a:rPr lang="en-US" altLang="zh-CN" sz="1200" dirty="0" err="1" smtClean="0">
                <a:solidFill>
                  <a:srgbClr val="696464"/>
                </a:solidFill>
                <a:latin typeface="Arial" pitchFamily="34" charset="0"/>
              </a:rPr>
              <a:t>lan.com</a:t>
            </a:r>
            <a:r>
              <a:rPr lang="en-US" altLang="zh-CN" sz="1200" dirty="0" err="1" smtClean="0">
                <a:solidFill>
                  <a:prstClr val="white">
                    <a:lumMod val="65000"/>
                  </a:prstClr>
                </a:solidFill>
                <a:latin typeface="Arial" pitchFamily="34" charset="0"/>
              </a:rPr>
              <a:t>PoweredbyHonestCommercialService</a:t>
            </a:r>
            <a:endParaRPr lang="zh-CN" altLang="en-US" sz="1200" dirty="0">
              <a:solidFill>
                <a:prstClr val="white">
                  <a:lumMod val="65000"/>
                </a:prstClr>
              </a:solidFill>
              <a:latin typeface="Arial" pitchFamily="34" charset="0"/>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3508" y="6158396"/>
            <a:ext cx="695401" cy="620234"/>
          </a:xfrm>
          <a:prstGeom prst="rect">
            <a:avLst/>
          </a:prstGeom>
        </p:spPr>
      </p:pic>
      <p:sp>
        <p:nvSpPr>
          <p:cNvPr id="8" name="矩形 36"/>
          <p:cNvSpPr>
            <a:spLocks noChangeArrowheads="1"/>
          </p:cNvSpPr>
          <p:nvPr userDrawn="1"/>
        </p:nvSpPr>
        <p:spPr bwMode="auto">
          <a:xfrm>
            <a:off x="0" y="0"/>
            <a:ext cx="12192000" cy="6858000"/>
          </a:xfrm>
          <a:prstGeom prst="rect">
            <a:avLst/>
          </a:prstGeom>
          <a:gradFill flip="none" rotWithShape="1">
            <a:gsLst>
              <a:gs pos="45000">
                <a:srgbClr val="C43010"/>
              </a:gs>
              <a:gs pos="84000">
                <a:srgbClr val="BA0F2E"/>
              </a:gs>
            </a:gsLst>
            <a:lin ang="18900000" scaled="1"/>
            <a:tileRect/>
          </a:gra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9" name="矩形 1"/>
          <p:cNvSpPr>
            <a:spLocks noChangeArrowheads="1"/>
          </p:cNvSpPr>
          <p:nvPr userDrawn="1"/>
        </p:nvSpPr>
        <p:spPr bwMode="auto">
          <a:xfrm>
            <a:off x="0" y="3429001"/>
            <a:ext cx="12192000" cy="1392767"/>
          </a:xfrm>
          <a:prstGeom prst="rect">
            <a:avLst/>
          </a:prstGeom>
          <a:solidFill>
            <a:schemeClr val="bg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nvGrpSpPr>
          <p:cNvPr id="10" name="组合 37"/>
          <p:cNvGrpSpPr>
            <a:grpSpLocks/>
          </p:cNvGrpSpPr>
          <p:nvPr userDrawn="1"/>
        </p:nvGrpSpPr>
        <p:grpSpPr bwMode="auto">
          <a:xfrm>
            <a:off x="11231034" y="3155951"/>
            <a:ext cx="283633" cy="61383"/>
            <a:chOff x="0" y="0"/>
            <a:chExt cx="366876" cy="78844"/>
          </a:xfrm>
        </p:grpSpPr>
        <p:sp>
          <p:nvSpPr>
            <p:cNvPr id="11" name="矩形 29"/>
            <p:cNvSpPr>
              <a:spLocks noChangeArrowheads="1"/>
            </p:cNvSpPr>
            <p:nvPr/>
          </p:nvSpPr>
          <p:spPr bwMode="auto">
            <a:xfrm>
              <a:off x="0"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2" name="矩形 38"/>
            <p:cNvSpPr>
              <a:spLocks noChangeArrowheads="1"/>
            </p:cNvSpPr>
            <p:nvPr/>
          </p:nvSpPr>
          <p:spPr bwMode="auto">
            <a:xfrm>
              <a:off x="144016"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3" name="矩形 39"/>
            <p:cNvSpPr>
              <a:spLocks noChangeArrowheads="1"/>
            </p:cNvSpPr>
            <p:nvPr/>
          </p:nvSpPr>
          <p:spPr bwMode="auto">
            <a:xfrm>
              <a:off x="288032" y="0"/>
              <a:ext cx="78844" cy="78844"/>
            </a:xfrm>
            <a:prstGeom prst="rect">
              <a:avLst/>
            </a:prstGeom>
            <a:solidFill>
              <a:srgbClr val="FFFFFF">
                <a:alpha val="36078"/>
              </a:srgbClr>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4" name="矩形 41"/>
          <p:cNvSpPr>
            <a:spLocks noChangeArrowheads="1"/>
          </p:cNvSpPr>
          <p:nvPr userDrawn="1"/>
        </p:nvSpPr>
        <p:spPr bwMode="auto">
          <a:xfrm>
            <a:off x="0" y="4811185"/>
            <a:ext cx="12192000" cy="71967"/>
          </a:xfrm>
          <a:prstGeom prst="rect">
            <a:avLst/>
          </a:prstGeom>
          <a:solidFill>
            <a:srgbClr val="D8D8D8"/>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5" name="标题 16"/>
          <p:cNvSpPr>
            <a:spLocks noGrp="1"/>
          </p:cNvSpPr>
          <p:nvPr>
            <p:ph type="title" hasCustomPrompt="1"/>
          </p:nvPr>
        </p:nvSpPr>
        <p:spPr>
          <a:xfrm>
            <a:off x="510118" y="2289223"/>
            <a:ext cx="8916911" cy="1325563"/>
          </a:xfrm>
          <a:prstGeom prst="rect">
            <a:avLst/>
          </a:prstGeom>
        </p:spPr>
        <p:txBody>
          <a:bodyPr>
            <a:normAutofit/>
          </a:bodyPr>
          <a:lstStyle>
            <a:lvl1pPr>
              <a:defRPr sz="8000">
                <a:solidFill>
                  <a:schemeClr val="bg1"/>
                </a:solidFill>
                <a:latin typeface="+mn-lt"/>
              </a:defRPr>
            </a:lvl1pPr>
          </a:lstStyle>
          <a:p>
            <a:r>
              <a:rPr lang="en-US" altLang="zh-CN"/>
              <a:t>Part Number</a:t>
            </a:r>
            <a:endParaRPr lang="zh-CN" altLang="en-US" dirty="0"/>
          </a:p>
        </p:txBody>
      </p:sp>
      <p:sp>
        <p:nvSpPr>
          <p:cNvPr id="16" name="文本占位符 22"/>
          <p:cNvSpPr>
            <a:spLocks noGrp="1"/>
          </p:cNvSpPr>
          <p:nvPr>
            <p:ph type="body" sz="quarter" idx="10" hasCustomPrompt="1"/>
          </p:nvPr>
        </p:nvSpPr>
        <p:spPr>
          <a:xfrm>
            <a:off x="510118" y="3724158"/>
            <a:ext cx="10507927" cy="907080"/>
          </a:xfrm>
          <a:prstGeom prst="rect">
            <a:avLst/>
          </a:prstGeom>
        </p:spPr>
        <p:txBody>
          <a:bodyPr>
            <a:noAutofit/>
          </a:bodyPr>
          <a:lstStyle>
            <a:lvl1pPr marL="0" indent="0">
              <a:buNone/>
              <a:defRPr sz="6000" b="0" cap="none" spc="0">
                <a:ln w="0"/>
                <a:solidFill>
                  <a:schemeClr val="tx1"/>
                </a:solidFill>
                <a:effectLst>
                  <a:outerShdw blurRad="38100" dist="19050" dir="2700000" algn="tl" rotWithShape="0">
                    <a:schemeClr val="dk1">
                      <a:alpha val="40000"/>
                    </a:schemeClr>
                  </a:outerShdw>
                </a:effectLst>
              </a:defRPr>
            </a:lvl1pPr>
          </a:lstStyle>
          <a:p>
            <a:pPr lvl="0"/>
            <a:r>
              <a:rPr lang="zh-CN" altLang="en-US" dirty="0"/>
              <a:t>此处输入标题</a:t>
            </a:r>
          </a:p>
        </p:txBody>
      </p:sp>
      <p:pic>
        <p:nvPicPr>
          <p:cNvPr id="3" name="图片 2">
            <a:extLst>
              <a:ext uri="{FF2B5EF4-FFF2-40B4-BE49-F238E27FC236}">
                <a16:creationId xmlns="" xmlns:a16="http://schemas.microsoft.com/office/drawing/2014/main" id="{C5855EF4-96DC-4202-819F-679DB9E1A5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20514" y="4379570"/>
            <a:ext cx="2148395" cy="336876"/>
          </a:xfrm>
          <a:prstGeom prst="rect">
            <a:avLst/>
          </a:prstGeom>
        </p:spPr>
      </p:pic>
    </p:spTree>
    <p:extLst>
      <p:ext uri="{BB962C8B-B14F-4D97-AF65-F5344CB8AC3E}">
        <p14:creationId xmlns:p14="http://schemas.microsoft.com/office/powerpoint/2010/main" val="95141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p:cBhvr>
                                        <p:cTn id="7" dur="500"/>
                                        <p:tgtEl>
                                          <p:spTgt spid="9"/>
                                        </p:tgtEl>
                                      </p:cBhvr>
                                    </p:animEffect>
                                  </p:childTnLst>
                                </p:cTn>
                              </p:par>
                              <p:par>
                                <p:cTn id="8" presetID="2" presetClass="entr" presetSubtype="2" decel="10000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ppt_x</p:attrName>
                                        </p:attrNameLst>
                                      </p:cBhvr>
                                      <p:tavLst>
                                        <p:tav tm="0">
                                          <p:val>
                                            <p:strVal val="1+#ppt_w/2"/>
                                          </p:val>
                                        </p:tav>
                                        <p:tav tm="100000">
                                          <p:val>
                                            <p:strVal val="#ppt_x"/>
                                          </p:val>
                                        </p:tav>
                                      </p:tavLst>
                                    </p:anim>
                                    <p:anim calcmode="lin" valueType="num">
                                      <p:cBhvr>
                                        <p:cTn id="11" dur="50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5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0-#ppt_w/2"/>
                                          </p:val>
                                        </p:tav>
                                        <p:tav tm="100000">
                                          <p:val>
                                            <p:strVal val="#ppt_x"/>
                                          </p:val>
                                        </p:tav>
                                      </p:tavLst>
                                    </p:anim>
                                    <p:anim calcmode="lin" valueType="num">
                                      <p:cBhvr additive="base">
                                        <p:cTn id="15" dur="500" fill="hold"/>
                                        <p:tgtEl>
                                          <p:spTgt spid="15"/>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16">
                                            <p:txEl>
                                              <p:pRg st="0" end="0"/>
                                            </p:txEl>
                                          </p:spTgt>
                                        </p:tgtEl>
                                        <p:attrNameLst>
                                          <p:attrName>style.visibility</p:attrName>
                                        </p:attrNameLst>
                                      </p:cBhvr>
                                      <p:to>
                                        <p:strVal val="visible"/>
                                      </p:to>
                                    </p:set>
                                    <p:anim calcmode="lin" valueType="num">
                                      <p:cBhvr additive="base">
                                        <p:cTn id="1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4" grpId="0" bldLvl="0" animBg="1" autoUpdateAnimBg="0"/>
      <p:bldP spid="15" grpId="0"/>
      <p:bldP spid="16" grpId="0" build="p">
        <p:tmplLst>
          <p:tmpl lvl="1">
            <p:tnLst>
              <p:par>
                <p:cTn presetID="2" presetClass="entr" presetSubtype="2"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页">
    <p:spTree>
      <p:nvGrpSpPr>
        <p:cNvPr id="1" name=""/>
        <p:cNvGrpSpPr/>
        <p:nvPr/>
      </p:nvGrpSpPr>
      <p:grpSpPr>
        <a:xfrm>
          <a:off x="0" y="0"/>
          <a:ext cx="0" cy="0"/>
          <a:chOff x="0" y="0"/>
          <a:chExt cx="0" cy="0"/>
        </a:xfrm>
      </p:grpSpPr>
      <p:sp>
        <p:nvSpPr>
          <p:cNvPr id="3" name="标题 4">
            <a:extLst>
              <a:ext uri="{FF2B5EF4-FFF2-40B4-BE49-F238E27FC236}">
                <a16:creationId xmlns="" xmlns:a16="http://schemas.microsoft.com/office/drawing/2014/main" id="{9E679E6E-6C64-4B44-B41E-387A5BBECCF8}"/>
              </a:ext>
            </a:extLst>
          </p:cNvPr>
          <p:cNvSpPr>
            <a:spLocks noGrp="1"/>
          </p:cNvSpPr>
          <p:nvPr>
            <p:ph type="title"/>
          </p:nvPr>
        </p:nvSpPr>
        <p:spPr>
          <a:xfrm>
            <a:off x="408419" y="314103"/>
            <a:ext cx="9395981" cy="473075"/>
          </a:xfrm>
          <a:prstGeom prst="rect">
            <a:avLst/>
          </a:prstGeom>
        </p:spPr>
        <p:txBody>
          <a:bodyPr/>
          <a:lstStyle>
            <a:lvl1pPr>
              <a:defRPr lang="zh-CN" altLang="en-US" sz="3200" b="0" kern="1200" cap="none" spc="0" dirty="0">
                <a:ln w="0"/>
                <a:solidFill>
                  <a:schemeClr val="bg1"/>
                </a:solidFill>
                <a:effectLst>
                  <a:outerShdw blurRad="38100" dist="25400" dir="5400000" algn="ctr" rotWithShape="0">
                    <a:srgbClr val="6E747A">
                      <a:alpha val="43000"/>
                    </a:srgbClr>
                  </a:outerShdw>
                </a:effectLst>
                <a:latin typeface="+mj-lt"/>
                <a:ea typeface="+mj-ea"/>
                <a:cs typeface="+mj-cs"/>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6720089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空白版式">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CD28DD31-3EF6-4865-8951-9CC879BA4978}"/>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Tree>
    <p:extLst>
      <p:ext uri="{BB962C8B-B14F-4D97-AF65-F5344CB8AC3E}">
        <p14:creationId xmlns:p14="http://schemas.microsoft.com/office/powerpoint/2010/main" val="290219693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尾页">
    <p:spTree>
      <p:nvGrpSpPr>
        <p:cNvPr id="1" name=""/>
        <p:cNvGrpSpPr/>
        <p:nvPr/>
      </p:nvGrpSpPr>
      <p:grpSpPr>
        <a:xfrm>
          <a:off x="0" y="0"/>
          <a:ext cx="0" cy="0"/>
          <a:chOff x="0" y="0"/>
          <a:chExt cx="0" cy="0"/>
        </a:xfrm>
      </p:grpSpPr>
      <p:sp>
        <p:nvSpPr>
          <p:cNvPr id="20" name="矩形 36">
            <a:extLst>
              <a:ext uri="{FF2B5EF4-FFF2-40B4-BE49-F238E27FC236}">
                <a16:creationId xmlns="" xmlns:a16="http://schemas.microsoft.com/office/drawing/2014/main" id="{05632191-13A0-4E53-9F28-313C5100A2D2}"/>
              </a:ext>
            </a:extLst>
          </p:cNvPr>
          <p:cNvSpPr>
            <a:spLocks noChangeArrowheads="1"/>
          </p:cNvSpPr>
          <p:nvPr userDrawn="1"/>
        </p:nvSpPr>
        <p:spPr bwMode="auto">
          <a:xfrm>
            <a:off x="0" y="0"/>
            <a:ext cx="12192000" cy="6858000"/>
          </a:xfrm>
          <a:prstGeom prst="rect">
            <a:avLst/>
          </a:prstGeom>
          <a:gradFill flip="none" rotWithShape="1">
            <a:gsLst>
              <a:gs pos="45000">
                <a:srgbClr val="C43010"/>
              </a:gs>
              <a:gs pos="84000">
                <a:srgbClr val="BA0F2E"/>
              </a:gs>
            </a:gsLst>
            <a:lin ang="18900000" scaled="1"/>
            <a:tileRect/>
          </a:gra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2" name="文本框 1">
            <a:extLst>
              <a:ext uri="{FF2B5EF4-FFF2-40B4-BE49-F238E27FC236}">
                <a16:creationId xmlns="" xmlns:a16="http://schemas.microsoft.com/office/drawing/2014/main" id="{6748B256-53DF-41F9-93D1-EDFC65E3DEA2}"/>
              </a:ext>
            </a:extLst>
          </p:cNvPr>
          <p:cNvSpPr txBox="1"/>
          <p:nvPr userDrawn="1"/>
        </p:nvSpPr>
        <p:spPr>
          <a:xfrm>
            <a:off x="1206635" y="2967335"/>
            <a:ext cx="9797143" cy="923330"/>
          </a:xfrm>
          <a:prstGeom prst="rect">
            <a:avLst/>
          </a:prstGeom>
          <a:noFill/>
        </p:spPr>
        <p:txBody>
          <a:bodyPr wrap="square" rtlCol="0">
            <a:spAutoFit/>
          </a:bodyPr>
          <a:lstStyle/>
          <a:p>
            <a:pPr algn="ctr"/>
            <a:r>
              <a:rPr lang="en-US" altLang="zh-CN" sz="5400" dirty="0" err="1" smtClean="0">
                <a:solidFill>
                  <a:srgbClr val="FFFFFF"/>
                </a:solidFill>
                <a:effectLst>
                  <a:outerShdw blurRad="38100" dist="38100" dir="2700000" algn="tl">
                    <a:srgbClr val="000000">
                      <a:alpha val="43137"/>
                    </a:srgbClr>
                  </a:outerShdw>
                </a:effectLst>
              </a:rPr>
              <a:t>MakeTransformationEasier</a:t>
            </a:r>
            <a:endParaRPr lang="zh-CN" altLang="en-US" sz="5400" dirty="0">
              <a:solidFill>
                <a:srgbClr val="FFFFFF"/>
              </a:solidFill>
              <a:effectLst>
                <a:outerShdw blurRad="38100" dist="38100" dir="2700000" algn="tl">
                  <a:srgbClr val="000000">
                    <a:alpha val="43137"/>
                  </a:srgbClr>
                </a:outerShdw>
              </a:effectLst>
            </a:endParaRPr>
          </a:p>
        </p:txBody>
      </p:sp>
      <p:pic>
        <p:nvPicPr>
          <p:cNvPr id="4" name="图片 3">
            <a:extLst>
              <a:ext uri="{FF2B5EF4-FFF2-40B4-BE49-F238E27FC236}">
                <a16:creationId xmlns="" xmlns:a16="http://schemas.microsoft.com/office/drawing/2014/main" id="{62EDDC4E-0498-45D9-8D4D-B2B7D3F736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87259" y="6246734"/>
            <a:ext cx="2509359" cy="393476"/>
          </a:xfrm>
          <a:prstGeom prst="rect">
            <a:avLst/>
          </a:prstGeom>
          <a:effectLst>
            <a:outerShdw blurRad="63500" sx="102000" sy="102000" algn="ctr" rotWithShape="0">
              <a:prstClr val="black">
                <a:alpha val="40000"/>
              </a:prstClr>
            </a:outerShdw>
          </a:effectLst>
        </p:spPr>
      </p:pic>
      <p:cxnSp>
        <p:nvCxnSpPr>
          <p:cNvPr id="19" name="直接连接符 18">
            <a:extLst>
              <a:ext uri="{FF2B5EF4-FFF2-40B4-BE49-F238E27FC236}">
                <a16:creationId xmlns="" xmlns:a16="http://schemas.microsoft.com/office/drawing/2014/main" id="{949650F5-31CA-467A-8AAE-8F09AC22C8E8}"/>
              </a:ext>
            </a:extLst>
          </p:cNvPr>
          <p:cNvCxnSpPr>
            <a:cxnSpLocks/>
          </p:cNvCxnSpPr>
          <p:nvPr userDrawn="1"/>
        </p:nvCxnSpPr>
        <p:spPr>
          <a:xfrm>
            <a:off x="6734812" y="5819700"/>
            <a:ext cx="0" cy="831348"/>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 xmlns:a16="http://schemas.microsoft.com/office/drawing/2014/main" id="{D4223123-4FE9-4B5F-B04B-8C2671C560F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22764" y="5932559"/>
            <a:ext cx="1293402" cy="718489"/>
          </a:xfrm>
          <a:prstGeom prst="rect">
            <a:avLst/>
          </a:prstGeom>
        </p:spPr>
      </p:pic>
    </p:spTree>
    <p:extLst>
      <p:ext uri="{BB962C8B-B14F-4D97-AF65-F5344CB8AC3E}">
        <p14:creationId xmlns:p14="http://schemas.microsoft.com/office/powerpoint/2010/main" val="183119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8"/>
          <p:cNvSpPr>
            <a:spLocks noGrp="1" noChangeArrowheads="1"/>
          </p:cNvSpPr>
          <p:nvPr userDrawn="1"/>
        </p:nvSpPr>
        <p:spPr bwMode="auto">
          <a:xfrm>
            <a:off x="10288954" y="6583361"/>
            <a:ext cx="1583708" cy="174928"/>
          </a:xfrm>
          <a:prstGeom prst="rect">
            <a:avLst/>
          </a:prstGeom>
          <a:noFill/>
          <a:ln>
            <a:noFill/>
          </a:ln>
          <a:effectLst/>
          <a:extLst/>
        </p:spPr>
        <p:txBody>
          <a:bodyPr vert="horz" wrap="square" lIns="92075" tIns="46039" rIns="92075" bIns="46039" numCol="1" anchor="t" anchorCtr="0" compatLnSpc="1">
            <a:prstTxWarp prst="textNoShape">
              <a:avLst/>
            </a:prstTxWarp>
          </a:bodyPr>
          <a:lstStyle>
            <a:defPPr>
              <a:defRPr lang="zh-CN"/>
            </a:defPPr>
            <a:lvl1pPr marL="0" algn="l" defTabSz="914400" rtl="0" eaLnBrk="1" latinLnBrk="0" hangingPunct="1">
              <a:lnSpc>
                <a:spcPct val="100000"/>
              </a:lnSpc>
              <a:spcBef>
                <a:spcPct val="0"/>
              </a:spcBef>
              <a:buFontTx/>
              <a:buNone/>
              <a:defRPr sz="800" kern="1200" smtClean="0">
                <a:solidFill>
                  <a:srgbClr val="000000"/>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000" dirty="0" err="1" smtClean="0"/>
              <a:t>Goertek</a:t>
            </a:r>
            <a:r>
              <a:rPr lang="en-US" sz="1000" dirty="0" err="1" smtClean="0"/>
              <a:t>Confidential</a:t>
            </a:r>
            <a:endParaRPr lang="en-US" sz="1000" dirty="0"/>
          </a:p>
        </p:txBody>
      </p:sp>
      <p:sp>
        <p:nvSpPr>
          <p:cNvPr id="3" name="灯片编号占位符 2"/>
          <p:cNvSpPr>
            <a:spLocks noGrp="1"/>
          </p:cNvSpPr>
          <p:nvPr userDrawn="1"/>
        </p:nvSpPr>
        <p:spPr>
          <a:xfrm>
            <a:off x="11596668" y="6583363"/>
            <a:ext cx="512235" cy="174927"/>
          </a:xfrm>
          <a:prstGeom prst="rect">
            <a:avLst/>
          </a:prstGeom>
        </p:spPr>
        <p:txBody>
          <a:bodyPr/>
          <a:lstStyle>
            <a:defPPr>
              <a:defRPr lang="zh-CN"/>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FF10007-8FCC-43DC-B82D-4AE4189E914C}" type="slidenum">
              <a:rPr lang="zh-CN" altLang="en-US" sz="1000" smtClean="0">
                <a:solidFill>
                  <a:prstClr val="black"/>
                </a:solidFill>
                <a:latin typeface="微软雅黑" panose="020B0503020204020204" pitchFamily="34" charset="-122"/>
                <a:ea typeface="微软雅黑" panose="020B0503020204020204" pitchFamily="34" charset="-122"/>
              </a:rPr>
              <a:pPr>
                <a:defRPr/>
              </a:pPr>
              <a:t>‹#›</a:t>
            </a:fld>
            <a:endParaRPr lang="en-US" altLang="zh-CN" sz="1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5467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标题 1"/>
          <p:cNvSpPr>
            <a:spLocks noGrp="1"/>
          </p:cNvSpPr>
          <p:nvPr>
            <p:ph type="title"/>
          </p:nvPr>
        </p:nvSpPr>
        <p:spPr>
          <a:xfrm>
            <a:off x="304800" y="152400"/>
            <a:ext cx="9859108" cy="504091"/>
          </a:xfrm>
          <a:prstGeom prst="rect">
            <a:avLst/>
          </a:prstGeom>
        </p:spPr>
        <p:txBody>
          <a:bodyPr lIns="0" tIns="0" rIns="0" bIns="0" anchor="ctr" anchorCtr="0"/>
          <a:lstStyle>
            <a:lvl1pPr>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9" name="内容占位符 8"/>
          <p:cNvSpPr>
            <a:spLocks noGrp="1"/>
          </p:cNvSpPr>
          <p:nvPr>
            <p:ph sz="quarter" idx="10"/>
          </p:nvPr>
        </p:nvSpPr>
        <p:spPr>
          <a:xfrm>
            <a:off x="232882" y="841946"/>
            <a:ext cx="11674866" cy="329308"/>
          </a:xfrm>
          <a:prstGeom prst="rect">
            <a:avLst/>
          </a:prstGeom>
        </p:spPr>
        <p:txBody>
          <a:bodyPr/>
          <a:lstStyle>
            <a:lvl1pPr marL="0" indent="0">
              <a:buNone/>
              <a:defRPr sz="1800" b="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p:txBody>
      </p:sp>
    </p:spTree>
    <p:extLst>
      <p:ext uri="{BB962C8B-B14F-4D97-AF65-F5344CB8AC3E}">
        <p14:creationId xmlns:p14="http://schemas.microsoft.com/office/powerpoint/2010/main" val="31071620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1675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21" name="组合 20"/>
          <p:cNvGrpSpPr/>
          <p:nvPr userDrawn="1"/>
        </p:nvGrpSpPr>
        <p:grpSpPr>
          <a:xfrm>
            <a:off x="12508503" y="-93411"/>
            <a:ext cx="1866299" cy="2846767"/>
            <a:chOff x="9402445" y="254929"/>
            <a:chExt cx="1866299" cy="2846767"/>
          </a:xfrm>
        </p:grpSpPr>
        <p:grpSp>
          <p:nvGrpSpPr>
            <p:cNvPr id="22" name="组合 21"/>
            <p:cNvGrpSpPr/>
            <p:nvPr userDrawn="1"/>
          </p:nvGrpSpPr>
          <p:grpSpPr>
            <a:xfrm>
              <a:off x="9468544" y="620688"/>
              <a:ext cx="1800200" cy="2481008"/>
              <a:chOff x="9468544" y="2089087"/>
              <a:chExt cx="1800200" cy="2481008"/>
            </a:xfrm>
          </p:grpSpPr>
          <p:sp>
            <p:nvSpPr>
              <p:cNvPr id="24" name="矩形 23"/>
              <p:cNvSpPr/>
              <p:nvPr/>
            </p:nvSpPr>
            <p:spPr>
              <a:xfrm>
                <a:off x="9468544" y="4077072"/>
                <a:ext cx="576064" cy="216024"/>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p:cNvSpPr txBox="1"/>
              <p:nvPr/>
            </p:nvSpPr>
            <p:spPr>
              <a:xfrm>
                <a:off x="9468544" y="4293096"/>
                <a:ext cx="1368152" cy="276999"/>
              </a:xfrm>
              <a:prstGeom prst="rect">
                <a:avLst/>
              </a:prstGeom>
              <a:noFill/>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R:0G:255B:0</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6" name="矩形 25"/>
              <p:cNvSpPr/>
              <p:nvPr/>
            </p:nvSpPr>
            <p:spPr>
              <a:xfrm>
                <a:off x="9468544" y="2751668"/>
                <a:ext cx="576064" cy="216024"/>
              </a:xfrm>
              <a:prstGeom prst="rect">
                <a:avLst/>
              </a:prstGeom>
              <a:solidFill>
                <a:srgbClr val="005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9468544" y="2977207"/>
                <a:ext cx="1368152" cy="276999"/>
              </a:xfrm>
              <a:prstGeom prst="rect">
                <a:avLst/>
              </a:prstGeom>
              <a:noFill/>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R:0G:92B:79</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28" name="矩形 27"/>
              <p:cNvSpPr/>
              <p:nvPr/>
            </p:nvSpPr>
            <p:spPr>
              <a:xfrm>
                <a:off x="9468544" y="3409255"/>
                <a:ext cx="576064" cy="216024"/>
              </a:xfrm>
              <a:prstGeom prst="rect">
                <a:avLst/>
              </a:prstGeom>
              <a:solidFill>
                <a:srgbClr val="45B0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文本框 28"/>
              <p:cNvSpPr txBox="1"/>
              <p:nvPr/>
            </p:nvSpPr>
            <p:spPr>
              <a:xfrm>
                <a:off x="9468544" y="3645024"/>
                <a:ext cx="1800200" cy="276999"/>
              </a:xfrm>
              <a:prstGeom prst="rect">
                <a:avLst/>
              </a:prstGeom>
              <a:noFill/>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R:69G:176B:53</a:t>
                </a:r>
                <a:endParaRPr lang="zh-CN" altLang="en-US" sz="1200" dirty="0">
                  <a:solidFill>
                    <a:prstClr val="black"/>
                  </a:solidFill>
                  <a:latin typeface="微软雅黑" panose="020B0503020204020204" pitchFamily="34" charset="-122"/>
                  <a:ea typeface="微软雅黑" panose="020B0503020204020204" pitchFamily="34" charset="-122"/>
                </a:endParaRPr>
              </a:p>
            </p:txBody>
          </p:sp>
          <p:sp>
            <p:nvSpPr>
              <p:cNvPr id="30" name="矩形 29"/>
              <p:cNvSpPr/>
              <p:nvPr userDrawn="1"/>
            </p:nvSpPr>
            <p:spPr>
              <a:xfrm>
                <a:off x="9468544" y="2089087"/>
                <a:ext cx="576064" cy="2160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文本框 30"/>
              <p:cNvSpPr txBox="1"/>
              <p:nvPr userDrawn="1"/>
            </p:nvSpPr>
            <p:spPr>
              <a:xfrm>
                <a:off x="9468544" y="2329135"/>
                <a:ext cx="1800200" cy="276999"/>
              </a:xfrm>
              <a:prstGeom prst="rect">
                <a:avLst/>
              </a:prstGeom>
              <a:noFill/>
            </p:spPr>
            <p:txBody>
              <a:bodyPr wrap="square" rtlCol="0">
                <a:spAutoFit/>
              </a:bodyPr>
              <a:lstStyle/>
              <a:p>
                <a:r>
                  <a:rPr lang="en-US" altLang="zh-CN" sz="1200" dirty="0" smtClean="0">
                    <a:solidFill>
                      <a:prstClr val="black"/>
                    </a:solidFill>
                    <a:latin typeface="微软雅黑" panose="020B0503020204020204" pitchFamily="34" charset="-122"/>
                    <a:ea typeface="微软雅黑" panose="020B0503020204020204" pitchFamily="34" charset="-122"/>
                  </a:rPr>
                  <a:t>R:64G:64B:64</a:t>
                </a:r>
                <a:endParaRPr lang="zh-CN" altLang="en-US" sz="1200" dirty="0">
                  <a:solidFill>
                    <a:prstClr val="black"/>
                  </a:solidFill>
                  <a:latin typeface="微软雅黑" panose="020B0503020204020204" pitchFamily="34" charset="-122"/>
                  <a:ea typeface="微软雅黑" panose="020B0503020204020204" pitchFamily="34" charset="-122"/>
                </a:endParaRPr>
              </a:p>
            </p:txBody>
          </p:sp>
        </p:grpSp>
        <p:sp>
          <p:nvSpPr>
            <p:cNvPr id="23" name="文本框 22"/>
            <p:cNvSpPr txBox="1"/>
            <p:nvPr userDrawn="1"/>
          </p:nvSpPr>
          <p:spPr>
            <a:xfrm>
              <a:off x="9402445" y="254929"/>
              <a:ext cx="1284326" cy="261610"/>
            </a:xfrm>
            <a:prstGeom prst="rect">
              <a:avLst/>
            </a:prstGeom>
            <a:noFill/>
          </p:spPr>
          <p:txBody>
            <a:bodyPr wrap="none" rtlCol="0">
              <a:spAutoFit/>
            </a:bodyPr>
            <a:lstStyle/>
            <a:p>
              <a:r>
                <a:rPr lang="en-US" altLang="zh-CN" sz="1100" dirty="0" smtClean="0">
                  <a:solidFill>
                    <a:prstClr val="black"/>
                  </a:solidFill>
                  <a:latin typeface="微软雅黑" panose="020B0503020204020204" pitchFamily="34" charset="-122"/>
                  <a:ea typeface="微软雅黑" panose="020B0503020204020204" pitchFamily="34" charset="-122"/>
                </a:rPr>
                <a:t>PPT</a:t>
              </a:r>
              <a:r>
                <a:rPr lang="zh-CN" altLang="en-US" sz="1100" dirty="0" smtClean="0">
                  <a:solidFill>
                    <a:prstClr val="black"/>
                  </a:solidFill>
                  <a:latin typeface="微软雅黑" panose="020B0503020204020204" pitchFamily="34" charset="-122"/>
                  <a:ea typeface="微软雅黑" panose="020B0503020204020204" pitchFamily="34" charset="-122"/>
                </a:rPr>
                <a:t>常用颜色色值</a:t>
              </a:r>
              <a:endParaRPr lang="zh-CN" altLang="en-US" sz="1100"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4214146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8" name="标题 1"/>
          <p:cNvSpPr>
            <a:spLocks noGrp="1"/>
          </p:cNvSpPr>
          <p:nvPr>
            <p:ph type="title"/>
          </p:nvPr>
        </p:nvSpPr>
        <p:spPr>
          <a:xfrm>
            <a:off x="304800" y="152400"/>
            <a:ext cx="9859108" cy="504091"/>
          </a:xfrm>
          <a:prstGeom prst="rect">
            <a:avLst/>
          </a:prstGeom>
        </p:spPr>
        <p:txBody>
          <a:bodyPr lIns="0" tIns="0" rIns="0" bIns="0" anchor="ctr" anchorCtr="0"/>
          <a:lstStyle>
            <a:lvl1pPr>
              <a:defRPr sz="2000" b="1">
                <a:solidFill>
                  <a:schemeClr val="tx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9" name="内容占位符 8"/>
          <p:cNvSpPr>
            <a:spLocks noGrp="1"/>
          </p:cNvSpPr>
          <p:nvPr>
            <p:ph sz="quarter" idx="10"/>
          </p:nvPr>
        </p:nvSpPr>
        <p:spPr>
          <a:xfrm>
            <a:off x="232882" y="841946"/>
            <a:ext cx="11674866" cy="329308"/>
          </a:xfrm>
          <a:prstGeom prst="rect">
            <a:avLst/>
          </a:prstGeom>
        </p:spPr>
        <p:txBody>
          <a:bodyPr/>
          <a:lstStyle>
            <a:lvl1pPr marL="0" indent="0">
              <a:buNone/>
              <a:defRPr sz="1800" b="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p:txBody>
      </p:sp>
    </p:spTree>
    <p:extLst>
      <p:ext uri="{BB962C8B-B14F-4D97-AF65-F5344CB8AC3E}">
        <p14:creationId xmlns:p14="http://schemas.microsoft.com/office/powerpoint/2010/main" val="12988869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470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封面">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CA752D21-E8CB-4DCD-B91B-B5C6F17C3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10543"/>
          </a:xfrm>
          <a:prstGeom prst="rect">
            <a:avLst/>
          </a:prstGeom>
        </p:spPr>
      </p:pic>
      <p:sp>
        <p:nvSpPr>
          <p:cNvPr id="13" name="标题 12"/>
          <p:cNvSpPr>
            <a:spLocks noGrp="1"/>
          </p:cNvSpPr>
          <p:nvPr>
            <p:ph type="title"/>
          </p:nvPr>
        </p:nvSpPr>
        <p:spPr>
          <a:xfrm>
            <a:off x="1625879" y="1589631"/>
            <a:ext cx="10515600" cy="781002"/>
          </a:xfrm>
          <a:prstGeom prst="rect">
            <a:avLst/>
          </a:prstGeom>
        </p:spPr>
        <p:txBody>
          <a:bodyPr/>
          <a:lstStyle>
            <a:lvl1pPr>
              <a:defRPr sz="5400">
                <a:solidFill>
                  <a:schemeClr val="bg1"/>
                </a:solidFill>
                <a:effectLst>
                  <a:outerShdw blurRad="50800" dist="38100" dir="2700000" algn="tl" rotWithShape="0">
                    <a:prstClr val="black">
                      <a:alpha val="40000"/>
                    </a:prstClr>
                  </a:outerShdw>
                </a:effectLst>
              </a:defRPr>
            </a:lvl1pPr>
          </a:lstStyle>
          <a:p>
            <a:r>
              <a:rPr lang="zh-CN" altLang="en-US"/>
              <a:t>单击此处编辑母版标题样式</a:t>
            </a:r>
            <a:endParaRPr lang="zh-CN" altLang="en-US" dirty="0"/>
          </a:p>
        </p:txBody>
      </p:sp>
      <p:sp>
        <p:nvSpPr>
          <p:cNvPr id="20" name="文本占位符 19"/>
          <p:cNvSpPr>
            <a:spLocks noGrp="1"/>
          </p:cNvSpPr>
          <p:nvPr>
            <p:ph type="body" sz="quarter" idx="10" hasCustomPrompt="1"/>
          </p:nvPr>
        </p:nvSpPr>
        <p:spPr>
          <a:xfrm>
            <a:off x="1625879" y="2508793"/>
            <a:ext cx="7502769" cy="499966"/>
          </a:xfrm>
          <a:prstGeom prst="rect">
            <a:avLst/>
          </a:prstGeom>
        </p:spPr>
        <p:txBody>
          <a:bodyPr/>
          <a:lstStyle>
            <a:lvl1pPr marL="0" indent="0">
              <a:buNone/>
              <a:defRPr>
                <a:solidFill>
                  <a:schemeClr val="bg1"/>
                </a:solidFill>
                <a:latin typeface="微软雅黑 Light" panose="020B0502040204020203" pitchFamily="34" charset="-122"/>
                <a:ea typeface="微软雅黑 Light" panose="020B0502040204020203" pitchFamily="34" charset="-122"/>
              </a:defRPr>
            </a:lvl1pPr>
          </a:lstStyle>
          <a:p>
            <a:pPr lvl="0"/>
            <a:r>
              <a:rPr lang="zh-CN" altLang="en-US" dirty="0"/>
              <a:t>编辑副标题或英文标题</a:t>
            </a:r>
          </a:p>
        </p:txBody>
      </p:sp>
      <p:sp>
        <p:nvSpPr>
          <p:cNvPr id="23" name="文本占位符 19"/>
          <p:cNvSpPr>
            <a:spLocks noGrp="1"/>
          </p:cNvSpPr>
          <p:nvPr>
            <p:ph type="body" sz="quarter" idx="11" hasCustomPrompt="1"/>
          </p:nvPr>
        </p:nvSpPr>
        <p:spPr>
          <a:xfrm>
            <a:off x="1625879" y="3380121"/>
            <a:ext cx="5053013" cy="411039"/>
          </a:xfrm>
          <a:prstGeom prst="rect">
            <a:avLst/>
          </a:prstGeom>
        </p:spPr>
        <p:txBody>
          <a:bodyPr>
            <a:noAutofit/>
          </a:bodyPr>
          <a:lstStyle>
            <a:lvl1pPr marL="0" indent="0">
              <a:buNone/>
              <a:defRPr sz="2400">
                <a:solidFill>
                  <a:schemeClr val="bg1"/>
                </a:solidFill>
                <a:latin typeface="微软雅黑 Light" panose="020B0502040204020203" pitchFamily="34" charset="-122"/>
                <a:ea typeface="微软雅黑 Light" panose="020B0502040204020203" pitchFamily="34" charset="-122"/>
              </a:defRPr>
            </a:lvl1pPr>
          </a:lstStyle>
          <a:p>
            <a:pPr lvl="0"/>
            <a:r>
              <a:rPr lang="zh-CN" altLang="en-US" dirty="0"/>
              <a:t>编辑时间</a:t>
            </a:r>
          </a:p>
        </p:txBody>
      </p:sp>
      <p:grpSp>
        <p:nvGrpSpPr>
          <p:cNvPr id="9" name="组合 7"/>
          <p:cNvGrpSpPr>
            <a:grpSpLocks/>
          </p:cNvGrpSpPr>
          <p:nvPr/>
        </p:nvGrpSpPr>
        <p:grpSpPr bwMode="auto">
          <a:xfrm>
            <a:off x="1722170" y="3146919"/>
            <a:ext cx="796304" cy="110004"/>
            <a:chOff x="0" y="0"/>
            <a:chExt cx="325753" cy="45720"/>
          </a:xfrm>
          <a:solidFill>
            <a:schemeClr val="bg1"/>
          </a:solidFill>
        </p:grpSpPr>
        <p:sp>
          <p:nvSpPr>
            <p:cNvPr id="11" name="椭圆 8"/>
            <p:cNvSpPr>
              <a:spLocks noChangeArrowheads="1"/>
            </p:cNvSpPr>
            <p:nvPr/>
          </p:nvSpPr>
          <p:spPr bwMode="auto">
            <a:xfrm>
              <a:off x="0"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14" name="椭圆 9"/>
            <p:cNvSpPr>
              <a:spLocks noChangeArrowheads="1"/>
            </p:cNvSpPr>
            <p:nvPr/>
          </p:nvSpPr>
          <p:spPr bwMode="auto">
            <a:xfrm>
              <a:off x="93344"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5" name="椭圆 10"/>
            <p:cNvSpPr>
              <a:spLocks noChangeArrowheads="1"/>
            </p:cNvSpPr>
            <p:nvPr/>
          </p:nvSpPr>
          <p:spPr bwMode="auto">
            <a:xfrm>
              <a:off x="186688"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16" name="椭圆 11"/>
            <p:cNvSpPr>
              <a:spLocks noChangeArrowheads="1"/>
            </p:cNvSpPr>
            <p:nvPr/>
          </p:nvSpPr>
          <p:spPr bwMode="auto">
            <a:xfrm>
              <a:off x="280033" y="0"/>
              <a:ext cx="45720" cy="45720"/>
            </a:xfrm>
            <a:prstGeom prst="ellipse">
              <a:avLst/>
            </a:prstGeom>
            <a:grp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19" name="文本框 18">
            <a:extLst>
              <a:ext uri="{FF2B5EF4-FFF2-40B4-BE49-F238E27FC236}">
                <a16:creationId xmlns="" xmlns:a16="http://schemas.microsoft.com/office/drawing/2014/main" id="{85BD9E00-3247-4596-96A1-9919C9063B4A}"/>
              </a:ext>
            </a:extLst>
          </p:cNvPr>
          <p:cNvSpPr txBox="1"/>
          <p:nvPr userDrawn="1"/>
        </p:nvSpPr>
        <p:spPr>
          <a:xfrm>
            <a:off x="9373870" y="194651"/>
            <a:ext cx="2618837" cy="400110"/>
          </a:xfrm>
          <a:prstGeom prst="rect">
            <a:avLst/>
          </a:prstGeom>
          <a:noFill/>
        </p:spPr>
        <p:txBody>
          <a:bodyPr wrap="square" rtlCol="0">
            <a:spAutoFit/>
          </a:bodyPr>
          <a:lstStyle/>
          <a:p>
            <a:r>
              <a:rPr lang="en-US" altLang="zh-CN" sz="2000">
                <a:solidFill>
                  <a:srgbClr val="FFFFFF"/>
                </a:solidFill>
              </a:rPr>
              <a:t>www.ttwisdom.</a:t>
            </a:r>
            <a:r>
              <a:rPr lang="en-US" altLang="zh-CN" sz="2000" dirty="0">
                <a:solidFill>
                  <a:srgbClr val="FFFFFF"/>
                </a:solidFill>
              </a:rPr>
              <a:t>com</a:t>
            </a:r>
            <a:endParaRPr lang="zh-CN" altLang="en-US" sz="2000" dirty="0">
              <a:solidFill>
                <a:srgbClr val="FFFFFF"/>
              </a:solidFill>
            </a:endParaRPr>
          </a:p>
        </p:txBody>
      </p:sp>
      <p:sp>
        <p:nvSpPr>
          <p:cNvPr id="18" name="文本框 17">
            <a:extLst>
              <a:ext uri="{FF2B5EF4-FFF2-40B4-BE49-F238E27FC236}">
                <a16:creationId xmlns="" xmlns:a16="http://schemas.microsoft.com/office/drawing/2014/main" id="{736C2541-B9A8-4F46-980E-89CAEDF96E2E}"/>
              </a:ext>
            </a:extLst>
          </p:cNvPr>
          <p:cNvSpPr txBox="1"/>
          <p:nvPr userDrawn="1"/>
        </p:nvSpPr>
        <p:spPr>
          <a:xfrm>
            <a:off x="508000" y="5924028"/>
            <a:ext cx="5872057" cy="338554"/>
          </a:xfrm>
          <a:prstGeom prst="rect">
            <a:avLst/>
          </a:prstGeom>
          <a:noFill/>
        </p:spPr>
        <p:txBody>
          <a:bodyPr wrap="none" rtlCol="0">
            <a:spAutoFit/>
          </a:bodyPr>
          <a:lstStyle/>
          <a:p>
            <a:pPr fontAlgn="base">
              <a:spcBef>
                <a:spcPct val="0"/>
              </a:spcBef>
              <a:spcAft>
                <a:spcPct val="0"/>
              </a:spcAft>
              <a:buFont typeface="Arial" pitchFamily="34" charset="0"/>
              <a:buNone/>
              <a:defRPr/>
            </a:pPr>
            <a:r>
              <a:rPr lang="en-US" altLang="zh-CN" sz="1600" dirty="0" err="1" smtClean="0">
                <a:solidFill>
                  <a:srgbClr val="C00000"/>
                </a:solidFill>
                <a:latin typeface="Arial" pitchFamily="34" charset="0"/>
              </a:rPr>
              <a:t>T</a:t>
            </a:r>
            <a:r>
              <a:rPr lang="en-US" altLang="zh-CN" sz="1600" dirty="0" err="1" smtClean="0">
                <a:solidFill>
                  <a:srgbClr val="1066B7"/>
                </a:solidFill>
                <a:latin typeface="Arial" pitchFamily="34" charset="0"/>
              </a:rPr>
              <a:t>Twisdom</a:t>
            </a:r>
            <a:r>
              <a:rPr lang="en-US" altLang="zh-CN" sz="1600" dirty="0" err="1" smtClean="0">
                <a:solidFill>
                  <a:srgbClr val="696464"/>
                </a:solidFill>
                <a:latin typeface="Arial" pitchFamily="34" charset="0"/>
              </a:rPr>
              <a:t>.com</a:t>
            </a:r>
            <a:r>
              <a:rPr lang="en-US" altLang="zh-CN" sz="1600" dirty="0" err="1" smtClean="0">
                <a:solidFill>
                  <a:prstClr val="white">
                    <a:lumMod val="65000"/>
                  </a:prstClr>
                </a:solidFill>
                <a:latin typeface="Arial" pitchFamily="34" charset="0"/>
              </a:rPr>
              <a:t>PoweredbyTransformationTechnology&amp;Wisdom</a:t>
            </a:r>
            <a:endParaRPr lang="zh-CN" altLang="en-US" sz="1600" dirty="0">
              <a:solidFill>
                <a:prstClr val="white">
                  <a:lumMod val="65000"/>
                </a:prstClr>
              </a:solidFill>
              <a:latin typeface="Arial" pitchFamily="34" charset="0"/>
            </a:endParaRPr>
          </a:p>
        </p:txBody>
      </p:sp>
      <p:pic>
        <p:nvPicPr>
          <p:cNvPr id="3" name="图片 2">
            <a:extLst>
              <a:ext uri="{FF2B5EF4-FFF2-40B4-BE49-F238E27FC236}">
                <a16:creationId xmlns="" xmlns:a16="http://schemas.microsoft.com/office/drawing/2014/main" id="{44CB0561-C9D6-4864-B1EF-03FA08E9407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7565" b="37630"/>
          <a:stretch/>
        </p:blipFill>
        <p:spPr>
          <a:xfrm>
            <a:off x="8667262" y="5653339"/>
            <a:ext cx="3474217" cy="609243"/>
          </a:xfrm>
          <a:prstGeom prst="rect">
            <a:avLst/>
          </a:prstGeom>
        </p:spPr>
      </p:pic>
    </p:spTree>
    <p:extLst>
      <p:ext uri="{BB962C8B-B14F-4D97-AF65-F5344CB8AC3E}">
        <p14:creationId xmlns:p14="http://schemas.microsoft.com/office/powerpoint/2010/main" val="356850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sp>
        <p:nvSpPr>
          <p:cNvPr id="77" name="内容占位符 36"/>
          <p:cNvSpPr>
            <a:spLocks noGrp="1"/>
          </p:cNvSpPr>
          <p:nvPr>
            <p:ph sz="quarter" idx="10" hasCustomPrompt="1"/>
          </p:nvPr>
        </p:nvSpPr>
        <p:spPr>
          <a:xfrm>
            <a:off x="1752346" y="2499961"/>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2</a:t>
            </a:r>
            <a:endParaRPr lang="zh-CN" altLang="en-US" dirty="0"/>
          </a:p>
        </p:txBody>
      </p:sp>
      <p:sp>
        <p:nvSpPr>
          <p:cNvPr id="78" name="内容占位符 36"/>
          <p:cNvSpPr>
            <a:spLocks noGrp="1"/>
          </p:cNvSpPr>
          <p:nvPr>
            <p:ph sz="quarter" idx="11" hasCustomPrompt="1"/>
          </p:nvPr>
        </p:nvSpPr>
        <p:spPr>
          <a:xfrm>
            <a:off x="1752346" y="1554181"/>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1</a:t>
            </a:r>
            <a:endParaRPr lang="zh-CN" altLang="en-US" dirty="0"/>
          </a:p>
        </p:txBody>
      </p:sp>
      <p:sp>
        <p:nvSpPr>
          <p:cNvPr id="79" name="内容占位符 36"/>
          <p:cNvSpPr>
            <a:spLocks noGrp="1"/>
          </p:cNvSpPr>
          <p:nvPr>
            <p:ph sz="quarter" idx="12" hasCustomPrompt="1"/>
          </p:nvPr>
        </p:nvSpPr>
        <p:spPr>
          <a:xfrm>
            <a:off x="1752346" y="3453673"/>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3</a:t>
            </a:r>
            <a:endParaRPr lang="zh-CN" altLang="en-US" dirty="0"/>
          </a:p>
        </p:txBody>
      </p:sp>
      <p:sp>
        <p:nvSpPr>
          <p:cNvPr id="80" name="内容占位符 36"/>
          <p:cNvSpPr>
            <a:spLocks noGrp="1"/>
          </p:cNvSpPr>
          <p:nvPr>
            <p:ph sz="quarter" idx="13" hasCustomPrompt="1"/>
          </p:nvPr>
        </p:nvSpPr>
        <p:spPr>
          <a:xfrm>
            <a:off x="1752346" y="4383103"/>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4</a:t>
            </a:r>
            <a:endParaRPr lang="zh-CN" altLang="en-US" dirty="0"/>
          </a:p>
        </p:txBody>
      </p:sp>
      <p:sp>
        <p:nvSpPr>
          <p:cNvPr id="81" name="内容占位符 36"/>
          <p:cNvSpPr>
            <a:spLocks noGrp="1"/>
          </p:cNvSpPr>
          <p:nvPr>
            <p:ph sz="quarter" idx="14" hasCustomPrompt="1"/>
          </p:nvPr>
        </p:nvSpPr>
        <p:spPr>
          <a:xfrm>
            <a:off x="1752346" y="5342724"/>
            <a:ext cx="8946133" cy="520643"/>
          </a:xfrm>
          <a:prstGeom prst="rect">
            <a:avLst/>
          </a:prstGeom>
        </p:spPr>
        <p:txBody>
          <a:bodyPr>
            <a:noAutofit/>
          </a:bodyPr>
          <a:lstStyle>
            <a:lvl1pPr marL="0" indent="0" algn="l">
              <a:buNone/>
              <a:defRPr sz="3200"/>
            </a:lvl1pPr>
          </a:lstStyle>
          <a:p>
            <a:pPr lvl="0"/>
            <a:r>
              <a:rPr lang="zh-CN" altLang="en-US" dirty="0"/>
              <a:t>标题</a:t>
            </a:r>
            <a:r>
              <a:rPr lang="en-US" altLang="zh-CN" dirty="0"/>
              <a:t>5</a:t>
            </a:r>
            <a:endParaRPr lang="zh-CN" altLang="en-US" dirty="0"/>
          </a:p>
        </p:txBody>
      </p:sp>
      <p:sp>
        <p:nvSpPr>
          <p:cNvPr id="82" name="文本框 81"/>
          <p:cNvSpPr txBox="1"/>
          <p:nvPr userDrawn="1"/>
        </p:nvSpPr>
        <p:spPr>
          <a:xfrm>
            <a:off x="3347110" y="106610"/>
            <a:ext cx="5561215" cy="923330"/>
          </a:xfrm>
          <a:prstGeom prst="rect">
            <a:avLst/>
          </a:prstGeom>
          <a:noFill/>
        </p:spPr>
        <p:txBody>
          <a:bodyPr wrap="square" rtlCol="0">
            <a:spAutoFit/>
          </a:bodyPr>
          <a:lstStyle/>
          <a:p>
            <a:pPr algn="ctr"/>
            <a:r>
              <a:rPr lang="zh-CN" altLang="en-US" sz="5400" dirty="0">
                <a:solidFill>
                  <a:srgbClr val="000000"/>
                </a:solidFill>
              </a:rPr>
              <a:t>目录</a:t>
            </a:r>
          </a:p>
        </p:txBody>
      </p:sp>
      <p:grpSp>
        <p:nvGrpSpPr>
          <p:cNvPr id="83" name="组合 7"/>
          <p:cNvGrpSpPr>
            <a:grpSpLocks/>
          </p:cNvGrpSpPr>
          <p:nvPr userDrawn="1"/>
        </p:nvGrpSpPr>
        <p:grpSpPr bwMode="auto">
          <a:xfrm>
            <a:off x="5879042" y="1109767"/>
            <a:ext cx="433916" cy="61384"/>
            <a:chOff x="0" y="0"/>
            <a:chExt cx="325753" cy="45720"/>
          </a:xfrm>
        </p:grpSpPr>
        <p:sp>
          <p:nvSpPr>
            <p:cNvPr id="84" name="椭圆 8"/>
            <p:cNvSpPr>
              <a:spLocks noChangeArrowheads="1"/>
            </p:cNvSpPr>
            <p:nvPr/>
          </p:nvSpPr>
          <p:spPr bwMode="auto">
            <a:xfrm>
              <a:off x="0" y="0"/>
              <a:ext cx="45720" cy="45720"/>
            </a:xfrm>
            <a:prstGeom prst="ellipse">
              <a:avLst/>
            </a:prstGeom>
            <a:solidFill>
              <a:schemeClr val="accent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85" name="椭圆 9"/>
            <p:cNvSpPr>
              <a:spLocks noChangeArrowheads="1"/>
            </p:cNvSpPr>
            <p:nvPr/>
          </p:nvSpPr>
          <p:spPr bwMode="auto">
            <a:xfrm>
              <a:off x="93344" y="0"/>
              <a:ext cx="45720" cy="45720"/>
            </a:xfrm>
            <a:prstGeom prst="ellipse">
              <a:avLst/>
            </a:prstGeom>
            <a:solidFill>
              <a:schemeClr val="accent2"/>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86" name="椭圆 10"/>
            <p:cNvSpPr>
              <a:spLocks noChangeArrowheads="1"/>
            </p:cNvSpPr>
            <p:nvPr/>
          </p:nvSpPr>
          <p:spPr bwMode="auto">
            <a:xfrm>
              <a:off x="186688" y="0"/>
              <a:ext cx="45720" cy="45720"/>
            </a:xfrm>
            <a:prstGeom prst="ellipse">
              <a:avLst/>
            </a:prstGeom>
            <a:solidFill>
              <a:srgbClr val="BFBFB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87" name="椭圆 11"/>
            <p:cNvSpPr>
              <a:spLocks noChangeArrowheads="1"/>
            </p:cNvSpPr>
            <p:nvPr/>
          </p:nvSpPr>
          <p:spPr bwMode="auto">
            <a:xfrm>
              <a:off x="280033" y="0"/>
              <a:ext cx="45720" cy="45720"/>
            </a:xfrm>
            <a:prstGeom prst="ellipse">
              <a:avLst/>
            </a:prstGeom>
            <a:solidFill>
              <a:srgbClr val="BFBFBF"/>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8" name="矩形 27">
            <a:extLst>
              <a:ext uri="{FF2B5EF4-FFF2-40B4-BE49-F238E27FC236}">
                <a16:creationId xmlns="" xmlns:a16="http://schemas.microsoft.com/office/drawing/2014/main" id="{995503D5-263B-4DB0-B352-FF18F039466A}"/>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
        <p:nvSpPr>
          <p:cNvPr id="16" name="文本框 15">
            <a:extLst>
              <a:ext uri="{FF2B5EF4-FFF2-40B4-BE49-F238E27FC236}">
                <a16:creationId xmlns="" xmlns:a16="http://schemas.microsoft.com/office/drawing/2014/main" id="{4DAF04AC-AAB6-48BB-8E75-5017F1990114}"/>
              </a:ext>
            </a:extLst>
          </p:cNvPr>
          <p:cNvSpPr txBox="1"/>
          <p:nvPr userDrawn="1"/>
        </p:nvSpPr>
        <p:spPr>
          <a:xfrm>
            <a:off x="0" y="6550223"/>
            <a:ext cx="5152821" cy="307777"/>
          </a:xfrm>
          <a:prstGeom prst="rect">
            <a:avLst/>
          </a:prstGeom>
          <a:noFill/>
        </p:spPr>
        <p:txBody>
          <a:bodyPr wrap="none" rtlCol="0">
            <a:spAutoFit/>
          </a:bodyPr>
          <a:lstStyle/>
          <a:p>
            <a:pPr fontAlgn="base">
              <a:spcBef>
                <a:spcPct val="0"/>
              </a:spcBef>
              <a:spcAft>
                <a:spcPct val="0"/>
              </a:spcAft>
              <a:buFont typeface="Arial" pitchFamily="34" charset="0"/>
              <a:buNone/>
              <a:defRPr/>
            </a:pPr>
            <a:r>
              <a:rPr lang="en-US" altLang="zh-CN" sz="1400" dirty="0" err="1" smtClean="0">
                <a:solidFill>
                  <a:srgbClr val="C00000"/>
                </a:solidFill>
                <a:latin typeface="Arial" pitchFamily="34" charset="0"/>
              </a:rPr>
              <a:t>T</a:t>
            </a:r>
            <a:r>
              <a:rPr lang="en-US" altLang="zh-CN" sz="1400" dirty="0" err="1" smtClean="0">
                <a:solidFill>
                  <a:srgbClr val="1066B7"/>
                </a:solidFill>
                <a:latin typeface="Arial" pitchFamily="34" charset="0"/>
              </a:rPr>
              <a:t>Twisdom</a:t>
            </a:r>
            <a:r>
              <a:rPr lang="en-US" altLang="zh-CN" sz="1400" dirty="0" err="1" smtClean="0">
                <a:solidFill>
                  <a:srgbClr val="696464"/>
                </a:solidFill>
                <a:latin typeface="Arial" pitchFamily="34" charset="0"/>
              </a:rPr>
              <a:t>.com</a:t>
            </a:r>
            <a:r>
              <a:rPr lang="en-US" altLang="zh-CN" sz="1400" dirty="0" err="1" smtClean="0">
                <a:solidFill>
                  <a:prstClr val="white">
                    <a:lumMod val="65000"/>
                  </a:prstClr>
                </a:solidFill>
                <a:latin typeface="Arial" pitchFamily="34" charset="0"/>
              </a:rPr>
              <a:t>PoweredbyTransformationTechnology&amp;Wisdom</a:t>
            </a:r>
            <a:endParaRPr lang="zh-CN" altLang="en-US" sz="1400" dirty="0">
              <a:solidFill>
                <a:prstClr val="white">
                  <a:lumMod val="65000"/>
                </a:prstClr>
              </a:solidFill>
              <a:latin typeface="Arial" pitchFamily="34" charset="0"/>
            </a:endParaRPr>
          </a:p>
        </p:txBody>
      </p:sp>
    </p:spTree>
    <p:extLst>
      <p:ext uri="{BB962C8B-B14F-4D97-AF65-F5344CB8AC3E}">
        <p14:creationId xmlns:p14="http://schemas.microsoft.com/office/powerpoint/2010/main" val="41604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randombar(horizontal)">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8"/>
          <p:cNvSpPr>
            <a:spLocks noGrp="1" noChangeArrowheads="1"/>
          </p:cNvSpPr>
          <p:nvPr userDrawn="1"/>
        </p:nvSpPr>
        <p:spPr bwMode="auto">
          <a:xfrm>
            <a:off x="10288954" y="6583361"/>
            <a:ext cx="1583708" cy="174928"/>
          </a:xfrm>
          <a:prstGeom prst="rect">
            <a:avLst/>
          </a:prstGeom>
          <a:noFill/>
          <a:ln>
            <a:noFill/>
          </a:ln>
          <a:effectLst/>
          <a:extLst/>
        </p:spPr>
        <p:txBody>
          <a:bodyPr vert="horz" wrap="square" lIns="92075" tIns="46039" rIns="92075" bIns="46039" numCol="1" anchor="t" anchorCtr="0" compatLnSpc="1">
            <a:prstTxWarp prst="textNoShape">
              <a:avLst/>
            </a:prstTxWarp>
          </a:bodyPr>
          <a:lstStyle>
            <a:defPPr>
              <a:defRPr lang="zh-CN"/>
            </a:defPPr>
            <a:lvl1pPr marL="0" algn="l" defTabSz="914400" rtl="0" eaLnBrk="1" latinLnBrk="0" hangingPunct="1">
              <a:lnSpc>
                <a:spcPct val="100000"/>
              </a:lnSpc>
              <a:spcBef>
                <a:spcPct val="0"/>
              </a:spcBef>
              <a:buFontTx/>
              <a:buNone/>
              <a:defRPr sz="800" kern="1200" smtClean="0">
                <a:solidFill>
                  <a:srgbClr val="000000"/>
                </a:solidFill>
                <a:latin typeface="微软雅黑" panose="020B0503020204020204" pitchFamily="34" charset="-122"/>
                <a:ea typeface="微软雅黑" panose="020B0503020204020204" pitchFamily="34" charset="-122"/>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000" dirty="0" err="1" smtClean="0"/>
              <a:t>Goertek</a:t>
            </a:r>
            <a:r>
              <a:rPr lang="en-US" sz="1000" dirty="0" err="1" smtClean="0"/>
              <a:t>Confidential</a:t>
            </a:r>
            <a:endParaRPr lang="en-US" sz="1000" dirty="0"/>
          </a:p>
        </p:txBody>
      </p:sp>
      <p:sp>
        <p:nvSpPr>
          <p:cNvPr id="7" name="灯片编号占位符 2"/>
          <p:cNvSpPr>
            <a:spLocks noGrp="1"/>
          </p:cNvSpPr>
          <p:nvPr userDrawn="1"/>
        </p:nvSpPr>
        <p:spPr>
          <a:xfrm>
            <a:off x="11596668" y="6583363"/>
            <a:ext cx="512235" cy="174927"/>
          </a:xfrm>
          <a:prstGeom prst="rect">
            <a:avLst/>
          </a:prstGeom>
        </p:spPr>
        <p:txBody>
          <a:bodyPr/>
          <a:lstStyle>
            <a:defPPr>
              <a:defRPr lang="zh-CN"/>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FF10007-8FCC-43DC-B82D-4AE4189E914C}" type="slidenum">
              <a:rPr lang="zh-CN" altLang="en-US" sz="1000" smtClean="0">
                <a:solidFill>
                  <a:prstClr val="black"/>
                </a:solidFill>
                <a:latin typeface="微软雅黑" panose="020B0503020204020204" pitchFamily="34" charset="-122"/>
                <a:ea typeface="微软雅黑" panose="020B0503020204020204" pitchFamily="34" charset="-122"/>
              </a:rPr>
              <a:pPr>
                <a:defRPr/>
              </a:pPr>
              <a:t>‹#›</a:t>
            </a:fld>
            <a:endParaRPr lang="en-US" altLang="zh-CN" sz="1000" dirty="0">
              <a:solidFill>
                <a:prstClr val="black"/>
              </a:solidFill>
              <a:latin typeface="微软雅黑" panose="020B0503020204020204" pitchFamily="34" charset="-122"/>
              <a:ea typeface="微软雅黑" panose="020B0503020204020204" pitchFamily="34" charset="-122"/>
            </a:endParaRPr>
          </a:p>
        </p:txBody>
      </p:sp>
      <p:cxnSp>
        <p:nvCxnSpPr>
          <p:cNvPr id="5" name="直接连接符 4"/>
          <p:cNvCxnSpPr/>
          <p:nvPr userDrawn="1"/>
        </p:nvCxnSpPr>
        <p:spPr>
          <a:xfrm>
            <a:off x="293078" y="691661"/>
            <a:ext cx="9866923" cy="0"/>
          </a:xfrm>
          <a:prstGeom prst="line">
            <a:avLst/>
          </a:prstGeom>
          <a:ln w="25400">
            <a:solidFill>
              <a:srgbClr val="005C4F"/>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315848" y="232755"/>
            <a:ext cx="1629636" cy="579929"/>
          </a:xfrm>
          <a:prstGeom prst="rect">
            <a:avLst/>
          </a:prstGeom>
        </p:spPr>
      </p:pic>
    </p:spTree>
    <p:extLst>
      <p:ext uri="{BB962C8B-B14F-4D97-AF65-F5344CB8AC3E}">
        <p14:creationId xmlns:p14="http://schemas.microsoft.com/office/powerpoint/2010/main" val="32102451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0" r:id="rId4"/>
    <p:sldLayoutId id="2147483662" r:id="rId5"/>
    <p:sldLayoutId id="2147483664" r:id="rId6"/>
    <p:sldLayoutId id="214748366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矩形 21">
            <a:extLst>
              <a:ext uri="{FF2B5EF4-FFF2-40B4-BE49-F238E27FC236}">
                <a16:creationId xmlns="" xmlns:a16="http://schemas.microsoft.com/office/drawing/2014/main" id="{3A98C811-5DC4-44E1-A809-A32B7304B259}"/>
              </a:ext>
            </a:extLst>
          </p:cNvPr>
          <p:cNvSpPr/>
          <p:nvPr userDrawn="1"/>
        </p:nvSpPr>
        <p:spPr>
          <a:xfrm>
            <a:off x="11559752" y="6550223"/>
            <a:ext cx="458345" cy="337850"/>
          </a:xfrm>
          <a:prstGeom prst="rect">
            <a:avLst/>
          </a:prstGeom>
        </p:spPr>
        <p:txBody>
          <a:bodyPr/>
          <a:lstStyle/>
          <a:p>
            <a:pPr algn="ctr">
              <a:defRPr/>
            </a:pPr>
            <a:fld id="{2EEF1883-7A0E-4F66-9932-E581691AD397}" type="slidenum">
              <a:rPr lang="zh-CN" altLang="en-US" sz="1400" smtClean="0">
                <a:ln w="0"/>
                <a:solidFill>
                  <a:srgbClr val="000000"/>
                </a:solidFill>
                <a:effectLst>
                  <a:outerShdw blurRad="38100" dist="19050" dir="2700000" algn="tl" rotWithShape="0">
                    <a:srgbClr val="000000">
                      <a:alpha val="40000"/>
                    </a:srgbClr>
                  </a:outerShdw>
                </a:effectLst>
              </a:rPr>
              <a:pPr algn="ctr">
                <a:defRPr/>
              </a:pPr>
              <a:t>‹#›</a:t>
            </a:fld>
            <a:endParaRPr lang="zh-CN" altLang="en-US" sz="1400" dirty="0">
              <a:ln w="0"/>
              <a:solidFill>
                <a:srgbClr val="000000"/>
              </a:solidFill>
              <a:effectLst>
                <a:outerShdw blurRad="38100" dist="19050" dir="2700000" algn="tl" rotWithShape="0">
                  <a:srgbClr val="000000">
                    <a:alpha val="40000"/>
                  </a:srgbClr>
                </a:outerShdw>
              </a:effectLst>
            </a:endParaRPr>
          </a:p>
        </p:txBody>
      </p:sp>
      <p:sp>
        <p:nvSpPr>
          <p:cNvPr id="39" name="矩形 38">
            <a:extLst>
              <a:ext uri="{FF2B5EF4-FFF2-40B4-BE49-F238E27FC236}">
                <a16:creationId xmlns="" xmlns:a16="http://schemas.microsoft.com/office/drawing/2014/main" id="{DF92EFD8-D5E3-425C-95B2-EB0102408BB0}"/>
              </a:ext>
            </a:extLst>
          </p:cNvPr>
          <p:cNvSpPr/>
          <p:nvPr userDrawn="1"/>
        </p:nvSpPr>
        <p:spPr>
          <a:xfrm flipH="1">
            <a:off x="-3" y="271690"/>
            <a:ext cx="141698" cy="566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40" name="矩形 39">
            <a:extLst>
              <a:ext uri="{FF2B5EF4-FFF2-40B4-BE49-F238E27FC236}">
                <a16:creationId xmlns="" xmlns:a16="http://schemas.microsoft.com/office/drawing/2014/main" id="{8D39353F-7733-48B6-B698-484BC61886C8}"/>
              </a:ext>
            </a:extLst>
          </p:cNvPr>
          <p:cNvSpPr/>
          <p:nvPr userDrawn="1"/>
        </p:nvSpPr>
        <p:spPr>
          <a:xfrm flipH="1">
            <a:off x="181941" y="271689"/>
            <a:ext cx="141698" cy="566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grpSp>
        <p:nvGrpSpPr>
          <p:cNvPr id="48" name="组合 7">
            <a:extLst>
              <a:ext uri="{FF2B5EF4-FFF2-40B4-BE49-F238E27FC236}">
                <a16:creationId xmlns="" xmlns:a16="http://schemas.microsoft.com/office/drawing/2014/main" id="{F1ED0184-CD58-4F98-978E-9A00A2564D46}"/>
              </a:ext>
            </a:extLst>
          </p:cNvPr>
          <p:cNvGrpSpPr>
            <a:grpSpLocks/>
          </p:cNvGrpSpPr>
          <p:nvPr userDrawn="1"/>
        </p:nvGrpSpPr>
        <p:grpSpPr bwMode="auto">
          <a:xfrm>
            <a:off x="360027" y="99369"/>
            <a:ext cx="796304" cy="110004"/>
            <a:chOff x="0" y="0"/>
            <a:chExt cx="325753" cy="45720"/>
          </a:xfrm>
        </p:grpSpPr>
        <p:sp>
          <p:nvSpPr>
            <p:cNvPr id="49" name="椭圆 8">
              <a:extLst>
                <a:ext uri="{FF2B5EF4-FFF2-40B4-BE49-F238E27FC236}">
                  <a16:creationId xmlns="" xmlns:a16="http://schemas.microsoft.com/office/drawing/2014/main" id="{51260189-354C-4717-A720-C0E1AEF1E8CB}"/>
                </a:ext>
              </a:extLst>
            </p:cNvPr>
            <p:cNvSpPr>
              <a:spLocks noChangeArrowheads="1"/>
            </p:cNvSpPr>
            <p:nvPr/>
          </p:nvSpPr>
          <p:spPr bwMode="auto">
            <a:xfrm>
              <a:off x="0" y="0"/>
              <a:ext cx="45720" cy="45720"/>
            </a:xfrm>
            <a:prstGeom prst="ellipse">
              <a:avLst/>
            </a:prstGeom>
            <a:solidFill>
              <a:schemeClr val="accent1"/>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sp>
          <p:nvSpPr>
            <p:cNvPr id="50" name="椭圆 9">
              <a:extLst>
                <a:ext uri="{FF2B5EF4-FFF2-40B4-BE49-F238E27FC236}">
                  <a16:creationId xmlns="" xmlns:a16="http://schemas.microsoft.com/office/drawing/2014/main" id="{2CEF7865-5EE0-4B28-AF7F-6AEAFD5D4FD2}"/>
                </a:ext>
              </a:extLst>
            </p:cNvPr>
            <p:cNvSpPr>
              <a:spLocks noChangeArrowheads="1"/>
            </p:cNvSpPr>
            <p:nvPr/>
          </p:nvSpPr>
          <p:spPr bwMode="auto">
            <a:xfrm>
              <a:off x="93344" y="0"/>
              <a:ext cx="45720" cy="45720"/>
            </a:xfrm>
            <a:prstGeom prst="ellipse">
              <a:avLst/>
            </a:prstGeom>
            <a:solidFill>
              <a:schemeClr val="accent2"/>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51" name="椭圆 10">
              <a:extLst>
                <a:ext uri="{FF2B5EF4-FFF2-40B4-BE49-F238E27FC236}">
                  <a16:creationId xmlns="" xmlns:a16="http://schemas.microsoft.com/office/drawing/2014/main" id="{5D824248-063E-4A34-8E51-61E1D097D7AE}"/>
                </a:ext>
              </a:extLst>
            </p:cNvPr>
            <p:cNvSpPr>
              <a:spLocks noChangeArrowheads="1"/>
            </p:cNvSpPr>
            <p:nvPr/>
          </p:nvSpPr>
          <p:spPr bwMode="auto">
            <a:xfrm>
              <a:off x="186688" y="0"/>
              <a:ext cx="45720" cy="45720"/>
            </a:xfrm>
            <a:prstGeom prst="ellipse">
              <a:avLst/>
            </a:prstGeom>
            <a:solidFill>
              <a:schemeClr val="accent3"/>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dirty="0">
                <a:solidFill>
                  <a:srgbClr val="FFFFFF"/>
                </a:solidFill>
                <a:latin typeface="宋体" panose="02010600030101010101" pitchFamily="2" charset="-122"/>
                <a:sym typeface="宋体" panose="02010600030101010101" pitchFamily="2" charset="-122"/>
              </a:endParaRPr>
            </a:p>
          </p:txBody>
        </p:sp>
        <p:sp>
          <p:nvSpPr>
            <p:cNvPr id="52" name="椭圆 11">
              <a:extLst>
                <a:ext uri="{FF2B5EF4-FFF2-40B4-BE49-F238E27FC236}">
                  <a16:creationId xmlns="" xmlns:a16="http://schemas.microsoft.com/office/drawing/2014/main" id="{CA8BD624-E2A4-4EA4-AF8E-765123A72EFD}"/>
                </a:ext>
              </a:extLst>
            </p:cNvPr>
            <p:cNvSpPr>
              <a:spLocks noChangeArrowheads="1"/>
            </p:cNvSpPr>
            <p:nvPr/>
          </p:nvSpPr>
          <p:spPr bwMode="auto">
            <a:xfrm>
              <a:off x="280033" y="0"/>
              <a:ext cx="45720" cy="45720"/>
            </a:xfrm>
            <a:prstGeom prst="ellipse">
              <a:avLst/>
            </a:prstGeom>
            <a:solidFill>
              <a:schemeClr val="accent4"/>
            </a:solidFill>
            <a:ln>
              <a:noFill/>
            </a:ln>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400">
                <a:solidFill>
                  <a:srgbClr val="FFFFFF"/>
                </a:solidFill>
                <a:latin typeface="宋体" panose="02010600030101010101" pitchFamily="2" charset="-122"/>
                <a:sym typeface="宋体" panose="02010600030101010101" pitchFamily="2" charset="-122"/>
              </a:endParaRPr>
            </a:p>
          </p:txBody>
        </p:sp>
      </p:grpSp>
      <p:sp>
        <p:nvSpPr>
          <p:cNvPr id="29" name="任意多边形: 形状 28">
            <a:extLst>
              <a:ext uri="{FF2B5EF4-FFF2-40B4-BE49-F238E27FC236}">
                <a16:creationId xmlns="" xmlns:a16="http://schemas.microsoft.com/office/drawing/2014/main" id="{CC102B3C-64BD-4B24-B16A-40A9438C3137}"/>
              </a:ext>
            </a:extLst>
          </p:cNvPr>
          <p:cNvSpPr/>
          <p:nvPr userDrawn="1"/>
        </p:nvSpPr>
        <p:spPr>
          <a:xfrm>
            <a:off x="360027" y="273956"/>
            <a:ext cx="9984334" cy="566056"/>
          </a:xfrm>
          <a:custGeom>
            <a:avLst/>
            <a:gdLst>
              <a:gd name="connsiteX0" fmla="*/ 0 w 10319519"/>
              <a:gd name="connsiteY0" fmla="*/ 0 h 566056"/>
              <a:gd name="connsiteX1" fmla="*/ 10319519 w 10319519"/>
              <a:gd name="connsiteY1" fmla="*/ 0 h 566056"/>
              <a:gd name="connsiteX2" fmla="*/ 10235795 w 10319519"/>
              <a:gd name="connsiteY2" fmla="*/ 566056 h 566056"/>
              <a:gd name="connsiteX3" fmla="*/ 0 w 10319519"/>
              <a:gd name="connsiteY3" fmla="*/ 566056 h 566056"/>
              <a:gd name="connsiteX4" fmla="*/ 0 w 10319519"/>
              <a:gd name="connsiteY4" fmla="*/ 0 h 56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519" h="566056">
                <a:moveTo>
                  <a:pt x="0" y="0"/>
                </a:moveTo>
                <a:lnTo>
                  <a:pt x="10319519" y="0"/>
                </a:lnTo>
                <a:lnTo>
                  <a:pt x="10235795" y="566056"/>
                </a:lnTo>
                <a:lnTo>
                  <a:pt x="0" y="566056"/>
                </a:lnTo>
                <a:lnTo>
                  <a:pt x="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41740657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randombar(horizontal)">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2743368" y="3753773"/>
            <a:ext cx="5901011" cy="923330"/>
          </a:xfrm>
          <a:prstGeom prst="rect">
            <a:avLst/>
          </a:prstGeom>
          <a:noFill/>
          <a:effectLst/>
        </p:spPr>
        <p:txBody>
          <a:bodyPr wrap="square" rtlCol="0">
            <a:spAutoFit/>
          </a:bodyPr>
          <a:lstStyle/>
          <a:p>
            <a:pPr algn="ctr"/>
            <a:r>
              <a:rPr lang="en-US" altLang="zh-CN" sz="5400" b="1" dirty="0">
                <a:latin typeface="微软雅黑" panose="020B0503020204020204" pitchFamily="34" charset="-122"/>
                <a:ea typeface="微软雅黑" panose="020B0503020204020204" pitchFamily="34" charset="-122"/>
              </a:rPr>
              <a:t>AI</a:t>
            </a:r>
            <a:r>
              <a:rPr lang="zh-CN" altLang="en-US" sz="5400" b="1" dirty="0">
                <a:latin typeface="微软雅黑" panose="020B0503020204020204" pitchFamily="34" charset="-122"/>
                <a:ea typeface="微软雅黑" panose="020B0503020204020204" pitchFamily="34" charset="-122"/>
              </a:rPr>
              <a:t>降噪技术调研</a:t>
            </a:r>
          </a:p>
        </p:txBody>
      </p:sp>
      <p:sp>
        <p:nvSpPr>
          <p:cNvPr id="7" name="文本框 6"/>
          <p:cNvSpPr txBox="1"/>
          <p:nvPr/>
        </p:nvSpPr>
        <p:spPr>
          <a:xfrm>
            <a:off x="5146931" y="5308256"/>
            <a:ext cx="10066961" cy="815608"/>
          </a:xfrm>
          <a:prstGeom prst="rect">
            <a:avLst/>
          </a:prstGeom>
          <a:noFill/>
        </p:spPr>
        <p:txBody>
          <a:bodyPr wrap="square" rtlCol="0">
            <a:spAutoFit/>
          </a:bodyPr>
          <a:lstStyle/>
          <a:p>
            <a:pPr>
              <a:lnSpc>
                <a:spcPct val="150000"/>
              </a:lnSpc>
              <a:spcBef>
                <a:spcPts val="600"/>
              </a:spcBef>
            </a:pPr>
            <a:r>
              <a:rPr kumimoji="1" lang="zh-CN" altLang="en-US" sz="1600" dirty="0">
                <a:latin typeface="微软雅黑" panose="020B0503020204020204" pitchFamily="34" charset="-122"/>
                <a:ea typeface="微软雅黑" panose="020B0503020204020204" pitchFamily="34" charset="-122"/>
                <a:cs typeface="Arial"/>
              </a:rPr>
              <a:t>演讲</a:t>
            </a:r>
            <a:r>
              <a:rPr kumimoji="1" lang="zh-CN" altLang="en-US" sz="1600" dirty="0" smtClean="0">
                <a:latin typeface="微软雅黑" panose="020B0503020204020204" pitchFamily="34" charset="-122"/>
                <a:ea typeface="微软雅黑" panose="020B0503020204020204" pitchFamily="34" charset="-122"/>
                <a:cs typeface="Arial"/>
              </a:rPr>
              <a:t>人：蒋超</a:t>
            </a:r>
          </a:p>
          <a:p>
            <a:pPr>
              <a:lnSpc>
                <a:spcPct val="150000"/>
              </a:lnSpc>
              <a:spcBef>
                <a:spcPts val="600"/>
              </a:spcBef>
            </a:pPr>
            <a:endParaRPr kumimoji="1" lang="zh-CN" altLang="en-US" sz="1200" dirty="0">
              <a:latin typeface="微软雅黑" panose="020B0503020204020204" pitchFamily="34" charset="-122"/>
              <a:ea typeface="微软雅黑" panose="020B0503020204020204" pitchFamily="34" charset="-122"/>
              <a:cs typeface="Aria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8373" y="4110920"/>
            <a:ext cx="2124075" cy="2124075"/>
          </a:xfrm>
          <a:prstGeom prst="rect">
            <a:avLst/>
          </a:prstGeom>
        </p:spPr>
      </p:pic>
    </p:spTree>
    <p:extLst>
      <p:ext uri="{BB962C8B-B14F-4D97-AF65-F5344CB8AC3E}">
        <p14:creationId xmlns:p14="http://schemas.microsoft.com/office/powerpoint/2010/main" val="30432337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基于神经同态合成的语音增强</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a:t>首先，语音波形被分割成带有窗口的帧。 然后，应用复倒谱</a:t>
            </a:r>
            <a:r>
              <a:rPr lang="zh-CN" altLang="en-US" dirty="0" smtClean="0"/>
              <a:t>分析声道</a:t>
            </a:r>
            <a:r>
              <a:rPr lang="zh-CN" altLang="en-US" dirty="0"/>
              <a:t>，包括傅里叶变换、复对数和傅里叶逆变换。 最后，使用升降器将激励和声道分开</a:t>
            </a:r>
            <a:r>
              <a:rPr lang="zh-CN" altLang="en-US" dirty="0" smtClean="0"/>
              <a:t>。</a:t>
            </a:r>
            <a:endParaRPr lang="en-US" altLang="zh-CN" dirty="0" smtClean="0"/>
          </a:p>
          <a:p>
            <a:r>
              <a:rPr lang="en-US" altLang="zh-CN" dirty="0" smtClean="0"/>
              <a:t>e(n)</a:t>
            </a:r>
            <a:r>
              <a:rPr lang="zh-CN" altLang="en-US" dirty="0" smtClean="0"/>
              <a:t>和</a:t>
            </a:r>
            <a:r>
              <a:rPr lang="en-US" altLang="zh-CN" dirty="0" smtClean="0"/>
              <a:t>v(n)</a:t>
            </a:r>
            <a:r>
              <a:rPr lang="zh-CN" altLang="en-US" dirty="0" smtClean="0"/>
              <a:t>分别</a:t>
            </a:r>
            <a:r>
              <a:rPr lang="zh-CN" altLang="en-US" dirty="0"/>
              <a:t>对应</a:t>
            </a:r>
            <a:r>
              <a:rPr lang="zh-CN" altLang="en-US" dirty="0" smtClean="0"/>
              <a:t>声门和激励</a:t>
            </a:r>
            <a:r>
              <a:rPr lang="zh-CN" altLang="en-US" dirty="0"/>
              <a:t>信号（</a:t>
            </a:r>
            <a:r>
              <a:rPr lang="en-US" altLang="zh-CN" dirty="0"/>
              <a:t>excitation </a:t>
            </a:r>
            <a:r>
              <a:rPr lang="zh-CN" altLang="en-US" dirty="0"/>
              <a:t>和 </a:t>
            </a:r>
            <a:r>
              <a:rPr lang="en-US" altLang="zh-CN" dirty="0"/>
              <a:t>vocal tract</a:t>
            </a:r>
            <a:r>
              <a:rPr lang="zh-CN" altLang="en-US" dirty="0"/>
              <a:t>），特征</a:t>
            </a:r>
            <a:r>
              <a:rPr lang="zh-CN" altLang="en-US" dirty="0" smtClean="0"/>
              <a:t>信号</a:t>
            </a:r>
            <a:r>
              <a:rPr lang="en-US" altLang="zh-CN" dirty="0" smtClean="0"/>
              <a:t>D</a:t>
            </a:r>
            <a:r>
              <a:rPr lang="zh-CN" altLang="en-US" dirty="0"/>
              <a:t>是将卷积信号转化为加性信号，这时候进行</a:t>
            </a:r>
            <a:r>
              <a:rPr lang="en-US" altLang="zh-CN" dirty="0"/>
              <a:t>Z</a:t>
            </a:r>
            <a:r>
              <a:rPr lang="zh-CN" altLang="en-US" dirty="0"/>
              <a:t>变换，将卷积信号转化为乘积</a:t>
            </a:r>
            <a:r>
              <a:rPr lang="zh-CN" altLang="en-US" dirty="0" smtClean="0"/>
              <a:t>信号，</a:t>
            </a:r>
            <a:r>
              <a:rPr lang="zh-CN" altLang="en-US" dirty="0"/>
              <a:t>这时候得到的就是频谱</a:t>
            </a:r>
            <a:r>
              <a:rPr lang="en-US" altLang="zh-CN" dirty="0"/>
              <a:t>,</a:t>
            </a:r>
            <a:r>
              <a:rPr lang="zh-CN" altLang="en-US" dirty="0"/>
              <a:t>然后通过对数运算，变成加性信号，但是这个时候是对数频谱，使用</a:t>
            </a:r>
            <a:r>
              <a:rPr lang="zh-CN" altLang="en-US" dirty="0" smtClean="0"/>
              <a:t>不便</a:t>
            </a:r>
            <a:r>
              <a:rPr lang="zh-CN" altLang="en-US" dirty="0"/>
              <a:t>。最后再变换回时域信号</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L</a:t>
            </a:r>
            <a:r>
              <a:rPr lang="zh-CN" altLang="en-US" dirty="0" smtClean="0"/>
              <a:t>（*）是</a:t>
            </a:r>
            <a:r>
              <a:rPr lang="zh-CN" altLang="en-US" dirty="0"/>
              <a:t>在倒谱域对信号处理，常见处理方式是将语音声源信号与声道信号分离。 在倒谱域，总可以找到一</a:t>
            </a:r>
            <a:r>
              <a:rPr lang="zh-CN" altLang="en-US" dirty="0" smtClean="0"/>
              <a:t>个</a:t>
            </a:r>
            <a:r>
              <a:rPr lang="en-US" altLang="zh-CN" dirty="0" smtClean="0"/>
              <a:t>N</a:t>
            </a:r>
            <a:r>
              <a:rPr lang="zh-CN" altLang="en-US" dirty="0" smtClean="0"/>
              <a:t>，当</a:t>
            </a:r>
            <a:r>
              <a:rPr lang="en-US" altLang="zh-CN" dirty="0" smtClean="0"/>
              <a:t>n&gt;N</a:t>
            </a:r>
            <a:r>
              <a:rPr lang="zh-CN" altLang="en-US" dirty="0" smtClean="0"/>
              <a:t>时</a:t>
            </a:r>
            <a:r>
              <a:rPr lang="zh-CN" altLang="en-US" dirty="0"/>
              <a:t>，声道滤波器的倒谱为</a:t>
            </a:r>
            <a:r>
              <a:rPr lang="en-US" altLang="zh-CN" dirty="0" smtClean="0"/>
              <a:t>0</a:t>
            </a:r>
            <a:r>
              <a:rPr lang="zh-CN" altLang="en-US" dirty="0" smtClean="0"/>
              <a:t>；</a:t>
            </a:r>
            <a:r>
              <a:rPr lang="zh-CN" altLang="en-US" dirty="0"/>
              <a:t>当</a:t>
            </a:r>
            <a:r>
              <a:rPr lang="en-US" altLang="zh-CN" dirty="0" smtClean="0"/>
              <a:t>n&lt;N</a:t>
            </a:r>
            <a:r>
              <a:rPr lang="zh-CN" altLang="en-US" dirty="0"/>
              <a:t>时</a:t>
            </a:r>
            <a:r>
              <a:rPr lang="zh-CN" altLang="en-US" dirty="0" smtClean="0"/>
              <a:t>，</a:t>
            </a:r>
            <a:r>
              <a:rPr lang="zh-CN" altLang="en-US" dirty="0"/>
              <a:t>激励信号</a:t>
            </a:r>
            <a:r>
              <a:rPr lang="zh-CN" altLang="en-US" dirty="0" smtClean="0"/>
              <a:t>的</a:t>
            </a:r>
            <a:r>
              <a:rPr lang="zh-CN" altLang="en-US" dirty="0"/>
              <a:t>倒谱为</a:t>
            </a:r>
            <a:r>
              <a:rPr lang="en-US" altLang="zh-CN" dirty="0" smtClean="0"/>
              <a:t>0</a:t>
            </a:r>
            <a:r>
              <a:rPr lang="zh-CN" altLang="en-US" dirty="0" smtClean="0"/>
              <a:t>。</a:t>
            </a:r>
            <a:endParaRPr lang="en-US" altLang="zh-CN" dirty="0"/>
          </a:p>
          <a:p>
            <a:endParaRPr lang="en-US" altLang="zh-CN" dirty="0" smtClean="0"/>
          </a:p>
        </p:txBody>
      </p:sp>
      <p:pic>
        <p:nvPicPr>
          <p:cNvPr id="7" name="图片 6"/>
          <p:cNvPicPr>
            <a:picLocks noChangeAspect="1"/>
          </p:cNvPicPr>
          <p:nvPr/>
        </p:nvPicPr>
        <p:blipFill>
          <a:blip r:embed="rId2"/>
          <a:stretch>
            <a:fillRect/>
          </a:stretch>
        </p:blipFill>
        <p:spPr>
          <a:xfrm>
            <a:off x="3574765" y="2692336"/>
            <a:ext cx="4991100" cy="1400175"/>
          </a:xfrm>
          <a:prstGeom prst="rect">
            <a:avLst/>
          </a:prstGeom>
        </p:spPr>
      </p:pic>
    </p:spTree>
    <p:extLst>
      <p:ext uri="{BB962C8B-B14F-4D97-AF65-F5344CB8AC3E}">
        <p14:creationId xmlns:p14="http://schemas.microsoft.com/office/powerpoint/2010/main" val="3650774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基于神经同态合成的语音增强</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smtClean="0"/>
              <a:t>图的</a:t>
            </a:r>
            <a:r>
              <a:rPr lang="zh-CN" altLang="en-US" dirty="0"/>
              <a:t>右侧部分说明了神经同态合成的过程。 分解后的激励和声道倒谱分别通过复倒谱逆管道变换到时域。 第二部分</a:t>
            </a:r>
            <a:r>
              <a:rPr lang="zh-CN" altLang="en-US" dirty="0" smtClean="0"/>
              <a:t>包括</a:t>
            </a:r>
            <a:r>
              <a:rPr lang="zh-CN" altLang="en-US" dirty="0"/>
              <a:t>傅里叶变换、复指数、神经网络前向传播和傅里叶逆变换。 语音信号是通过激励和声道的时域循环卷积得到的，然后进行</a:t>
            </a:r>
            <a:r>
              <a:rPr lang="zh-CN" altLang="en-US" dirty="0" smtClean="0"/>
              <a:t>后处理。 </a:t>
            </a:r>
            <a:endParaRPr lang="en-US" altLang="zh-CN" dirty="0" smtClean="0"/>
          </a:p>
          <a:p>
            <a:r>
              <a:rPr lang="zh-CN" altLang="en-US" dirty="0" smtClean="0"/>
              <a:t>图中</a:t>
            </a:r>
            <a:r>
              <a:rPr lang="zh-CN" altLang="en-US" dirty="0"/>
              <a:t>的大多数块都是不可训练的基于 </a:t>
            </a:r>
            <a:r>
              <a:rPr lang="en-US" altLang="zh-CN" dirty="0"/>
              <a:t>DSP </a:t>
            </a:r>
            <a:r>
              <a:rPr lang="zh-CN" altLang="en-US" dirty="0"/>
              <a:t>的组件，只有神经网络包含可训练的参数。 给定噪声干净</a:t>
            </a:r>
            <a:r>
              <a:rPr lang="zh-CN" altLang="en-US" dirty="0" smtClean="0"/>
              <a:t>的训练集，噪声</a:t>
            </a:r>
            <a:r>
              <a:rPr lang="zh-CN" altLang="en-US" dirty="0"/>
              <a:t>语音 </a:t>
            </a:r>
            <a:r>
              <a:rPr lang="en-US" altLang="zh-CN" dirty="0"/>
              <a:t>x </a:t>
            </a:r>
            <a:r>
              <a:rPr lang="zh-CN" altLang="en-US" dirty="0"/>
              <a:t>和干净的目标语音 </a:t>
            </a:r>
            <a:r>
              <a:rPr lang="en-US" altLang="zh-CN" dirty="0" smtClean="0"/>
              <a:t>y</a:t>
            </a:r>
            <a:r>
              <a:rPr lang="zh-CN" altLang="en-US" dirty="0" smtClean="0"/>
              <a:t>。后面将</a:t>
            </a:r>
            <a:r>
              <a:rPr lang="zh-CN" altLang="en-US" dirty="0"/>
              <a:t>介绍使用神经网络从嘈杂的语音中估计激励和声道的详细信息。</a:t>
            </a:r>
            <a:endParaRPr lang="en-US" altLang="zh-CN" dirty="0"/>
          </a:p>
        </p:txBody>
      </p:sp>
      <p:pic>
        <p:nvPicPr>
          <p:cNvPr id="4" name="图片 3"/>
          <p:cNvPicPr>
            <a:picLocks noChangeAspect="1"/>
          </p:cNvPicPr>
          <p:nvPr/>
        </p:nvPicPr>
        <p:blipFill>
          <a:blip r:embed="rId2"/>
          <a:stretch>
            <a:fillRect/>
          </a:stretch>
        </p:blipFill>
        <p:spPr>
          <a:xfrm>
            <a:off x="1526358" y="3041904"/>
            <a:ext cx="9087913" cy="2746248"/>
          </a:xfrm>
          <a:prstGeom prst="rect">
            <a:avLst/>
          </a:prstGeom>
        </p:spPr>
      </p:pic>
    </p:spTree>
    <p:extLst>
      <p:ext uri="{BB962C8B-B14F-4D97-AF65-F5344CB8AC3E}">
        <p14:creationId xmlns:p14="http://schemas.microsoft.com/office/powerpoint/2010/main" val="1908508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基于神经同态合成的语音增强</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a:t>复数神经网络是实值神经网络的扩展，所有构建块（例如卷积、激活、归一化等）都扩展为对应的复值块。 这里我们以复卷积块为例，其他块类似</a:t>
            </a:r>
            <a:r>
              <a:rPr lang="zh-CN" altLang="en-US" dirty="0" smtClean="0"/>
              <a:t>。</a:t>
            </a:r>
            <a:endParaRPr lang="en-US" altLang="zh-CN" dirty="0" smtClean="0"/>
          </a:p>
          <a:p>
            <a:r>
              <a:rPr lang="zh-CN" altLang="en-US" dirty="0"/>
              <a:t>一个复值 </a:t>
            </a:r>
            <a:r>
              <a:rPr lang="en-US" altLang="zh-CN" dirty="0"/>
              <a:t>Conv2d </a:t>
            </a:r>
            <a:r>
              <a:rPr lang="zh-CN" altLang="en-US" dirty="0"/>
              <a:t>块</a:t>
            </a:r>
            <a:r>
              <a:rPr lang="zh-CN" altLang="en-US" dirty="0" smtClean="0"/>
              <a:t>由四</a:t>
            </a:r>
            <a:r>
              <a:rPr lang="zh-CN" altLang="en-US" dirty="0"/>
              <a:t>个实值 </a:t>
            </a:r>
            <a:r>
              <a:rPr lang="en-US" altLang="zh-CN" dirty="0"/>
              <a:t>Conv2d </a:t>
            </a:r>
            <a:r>
              <a:rPr lang="zh-CN" altLang="en-US" dirty="0"/>
              <a:t>乘法组成。 令 </a:t>
            </a:r>
            <a:r>
              <a:rPr lang="en-US" altLang="zh-CN" dirty="0"/>
              <a:t>x = </a:t>
            </a:r>
            <a:r>
              <a:rPr lang="en-US" altLang="zh-CN" dirty="0" err="1"/>
              <a:t>xr</a:t>
            </a:r>
            <a:r>
              <a:rPr lang="en-US" altLang="zh-CN" dirty="0"/>
              <a:t> + </a:t>
            </a:r>
            <a:r>
              <a:rPr lang="en-US" altLang="zh-CN" dirty="0" err="1"/>
              <a:t>jxi</a:t>
            </a:r>
            <a:r>
              <a:rPr lang="en-US" altLang="zh-CN" dirty="0"/>
              <a:t> </a:t>
            </a:r>
            <a:r>
              <a:rPr lang="zh-CN" altLang="en-US" dirty="0"/>
              <a:t>为输入复向量，</a:t>
            </a:r>
            <a:r>
              <a:rPr lang="en-US" altLang="zh-CN" dirty="0"/>
              <a:t>W=</a:t>
            </a:r>
            <a:r>
              <a:rPr lang="en-US" altLang="zh-CN" dirty="0" err="1"/>
              <a:t>Wr+jWi</a:t>
            </a:r>
            <a:r>
              <a:rPr lang="en-US" altLang="zh-CN" dirty="0"/>
              <a:t> </a:t>
            </a:r>
            <a:r>
              <a:rPr lang="zh-CN" altLang="en-US" dirty="0"/>
              <a:t>为复值 </a:t>
            </a:r>
            <a:r>
              <a:rPr lang="en-US" altLang="zh-CN" dirty="0"/>
              <a:t>Conv2d </a:t>
            </a:r>
            <a:r>
              <a:rPr lang="zh-CN" altLang="en-US" dirty="0"/>
              <a:t>的权重矩阵，其中 </a:t>
            </a:r>
            <a:r>
              <a:rPr lang="en-US" altLang="zh-CN" dirty="0" err="1"/>
              <a:t>Wr</a:t>
            </a:r>
            <a:r>
              <a:rPr lang="en-US" altLang="zh-CN" dirty="0"/>
              <a:t> </a:t>
            </a:r>
            <a:r>
              <a:rPr lang="zh-CN" altLang="en-US" dirty="0"/>
              <a:t>和 </a:t>
            </a:r>
            <a:r>
              <a:rPr lang="en-US" altLang="zh-CN" dirty="0"/>
              <a:t>Wi </a:t>
            </a:r>
            <a:r>
              <a:rPr lang="zh-CN" altLang="en-US" dirty="0"/>
              <a:t>分别是两个实值 </a:t>
            </a:r>
            <a:r>
              <a:rPr lang="en-US" altLang="zh-CN" dirty="0"/>
              <a:t>Conv2d </a:t>
            </a:r>
            <a:r>
              <a:rPr lang="zh-CN" altLang="en-US" dirty="0" smtClean="0"/>
              <a:t>的</a:t>
            </a:r>
            <a:r>
              <a:rPr lang="zh-CN" altLang="en-US" dirty="0"/>
              <a:t>权重矩阵。 然后，复值卷积定义</a:t>
            </a:r>
            <a:r>
              <a:rPr lang="zh-CN" altLang="en-US" dirty="0" smtClean="0"/>
              <a:t>为</a:t>
            </a:r>
            <a:endParaRPr lang="en-US" altLang="zh-CN" dirty="0" smtClean="0"/>
          </a:p>
          <a:p>
            <a:endParaRPr lang="en-US" altLang="zh-CN" dirty="0"/>
          </a:p>
          <a:p>
            <a:r>
              <a:rPr lang="zh-CN" altLang="en-US" dirty="0" smtClean="0"/>
              <a:t>通过比较</a:t>
            </a:r>
            <a:r>
              <a:rPr lang="en-US" altLang="zh-CN" dirty="0" smtClean="0"/>
              <a:t>PESQ</a:t>
            </a:r>
            <a:r>
              <a:rPr lang="zh-CN" altLang="en-US" dirty="0" smtClean="0"/>
              <a:t>和</a:t>
            </a:r>
            <a:r>
              <a:rPr lang="en-US" altLang="zh-CN" dirty="0" err="1" smtClean="0"/>
              <a:t>eSTOI</a:t>
            </a:r>
            <a:r>
              <a:rPr lang="zh-CN" altLang="en-US" dirty="0" smtClean="0"/>
              <a:t>得分，</a:t>
            </a:r>
            <a:r>
              <a:rPr lang="zh-CN" altLang="en-US" dirty="0"/>
              <a:t>基于神经同态合成的语音</a:t>
            </a:r>
            <a:r>
              <a:rPr lang="zh-CN" altLang="en-US" dirty="0" smtClean="0"/>
              <a:t>增强算法的效果优于其他算法</a:t>
            </a:r>
            <a:endParaRPr lang="en-US" altLang="zh-CN" dirty="0"/>
          </a:p>
        </p:txBody>
      </p:sp>
      <p:pic>
        <p:nvPicPr>
          <p:cNvPr id="5" name="图片 4"/>
          <p:cNvPicPr>
            <a:picLocks noChangeAspect="1"/>
          </p:cNvPicPr>
          <p:nvPr/>
        </p:nvPicPr>
        <p:blipFill>
          <a:blip r:embed="rId2"/>
          <a:stretch>
            <a:fillRect/>
          </a:stretch>
        </p:blipFill>
        <p:spPr>
          <a:xfrm>
            <a:off x="589498" y="3611499"/>
            <a:ext cx="5035296" cy="2450060"/>
          </a:xfrm>
          <a:prstGeom prst="rect">
            <a:avLst/>
          </a:prstGeom>
        </p:spPr>
      </p:pic>
      <p:pic>
        <p:nvPicPr>
          <p:cNvPr id="6" name="图片 5"/>
          <p:cNvPicPr>
            <a:picLocks noChangeAspect="1"/>
          </p:cNvPicPr>
          <p:nvPr/>
        </p:nvPicPr>
        <p:blipFill>
          <a:blip r:embed="rId3"/>
          <a:stretch>
            <a:fillRect/>
          </a:stretch>
        </p:blipFill>
        <p:spPr>
          <a:xfrm>
            <a:off x="3266694" y="2471896"/>
            <a:ext cx="4762500" cy="323850"/>
          </a:xfrm>
          <a:prstGeom prst="rect">
            <a:avLst/>
          </a:prstGeom>
        </p:spPr>
      </p:pic>
      <p:pic>
        <p:nvPicPr>
          <p:cNvPr id="7" name="图片 6"/>
          <p:cNvPicPr>
            <a:picLocks noChangeAspect="1"/>
          </p:cNvPicPr>
          <p:nvPr/>
        </p:nvPicPr>
        <p:blipFill>
          <a:blip r:embed="rId4"/>
          <a:stretch>
            <a:fillRect/>
          </a:stretch>
        </p:blipFill>
        <p:spPr>
          <a:xfrm>
            <a:off x="5688802" y="3494023"/>
            <a:ext cx="5783009" cy="2703300"/>
          </a:xfrm>
          <a:prstGeom prst="rect">
            <a:avLst/>
          </a:prstGeom>
        </p:spPr>
      </p:pic>
    </p:spTree>
    <p:extLst>
      <p:ext uri="{BB962C8B-B14F-4D97-AF65-F5344CB8AC3E}">
        <p14:creationId xmlns:p14="http://schemas.microsoft.com/office/powerpoint/2010/main" val="1996421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腾讯 </a:t>
            </a:r>
            <a:r>
              <a:rPr lang="en-US" altLang="zh-CN" dirty="0"/>
              <a:t>Ethereal </a:t>
            </a:r>
            <a:r>
              <a:rPr lang="zh-CN" altLang="en-US" dirty="0"/>
              <a:t>音频实验室个性化语音增强</a:t>
            </a:r>
            <a:r>
              <a:rPr lang="zh-CN" altLang="en-US" dirty="0" smtClean="0"/>
              <a:t>系统</a:t>
            </a:r>
            <a:endParaRPr lang="zh-CN" altLang="en-US" dirty="0"/>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a:t>本文介绍了腾讯 </a:t>
            </a:r>
            <a:r>
              <a:rPr lang="en-US" altLang="zh-CN" dirty="0"/>
              <a:t>Ethereal </a:t>
            </a:r>
            <a:r>
              <a:rPr lang="zh-CN" altLang="en-US" dirty="0"/>
              <a:t>音频实验室</a:t>
            </a:r>
            <a:r>
              <a:rPr lang="en-US" altLang="zh-CN" dirty="0"/>
              <a:t>——</a:t>
            </a:r>
            <a:r>
              <a:rPr lang="zh-CN" altLang="en-US" dirty="0"/>
              <a:t>西北工业大学个性化语音增强 </a:t>
            </a:r>
            <a:r>
              <a:rPr lang="en-US" altLang="zh-CN" dirty="0"/>
              <a:t>(TEAPSE) </a:t>
            </a:r>
            <a:r>
              <a:rPr lang="zh-CN" altLang="en-US" dirty="0"/>
              <a:t>系统提交给 </a:t>
            </a:r>
            <a:r>
              <a:rPr lang="en-US" altLang="zh-CN" dirty="0"/>
              <a:t>ICASSP 2022 </a:t>
            </a:r>
            <a:r>
              <a:rPr lang="zh-CN" altLang="en-US" dirty="0"/>
              <a:t>深度噪声抑制 </a:t>
            </a:r>
            <a:r>
              <a:rPr lang="en-US" altLang="zh-CN" dirty="0"/>
              <a:t>(DNS) </a:t>
            </a:r>
            <a:r>
              <a:rPr lang="zh-CN" altLang="en-US" dirty="0" smtClean="0"/>
              <a:t>挑战赛。</a:t>
            </a:r>
            <a:r>
              <a:rPr lang="zh-CN" altLang="en-US" dirty="0"/>
              <a:t>我们的系统专门将双阶段网络（一种卓越的实时语音增强框架）与 </a:t>
            </a:r>
            <a:r>
              <a:rPr lang="en-US" altLang="zh-CN" dirty="0"/>
              <a:t>ECAPA-TDNN </a:t>
            </a:r>
            <a:r>
              <a:rPr lang="zh-CN" altLang="en-US" dirty="0"/>
              <a:t>说话人嵌入网络相结合，在说话人验证方面实现了最先进的性能。双阶段网络旨在将原始语音增强</a:t>
            </a:r>
            <a:r>
              <a:rPr lang="zh-CN" altLang="en-US" dirty="0" smtClean="0"/>
              <a:t>问题解构为</a:t>
            </a:r>
            <a:r>
              <a:rPr lang="zh-CN" altLang="en-US" dirty="0"/>
              <a:t>多个更简单的子问题。具体来说，在阶段 </a:t>
            </a:r>
            <a:r>
              <a:rPr lang="en-US" altLang="zh-CN" dirty="0"/>
              <a:t>1</a:t>
            </a:r>
            <a:r>
              <a:rPr lang="zh-CN" altLang="en-US" dirty="0"/>
              <a:t>，仅估计目标语音的幅度，将其与噪声相位结合以获得粗略的复频谱估计。为了便于形式估计，在第 </a:t>
            </a:r>
            <a:r>
              <a:rPr lang="en-US" altLang="zh-CN" dirty="0"/>
              <a:t>2 </a:t>
            </a:r>
            <a:r>
              <a:rPr lang="zh-CN" altLang="en-US" dirty="0"/>
              <a:t>阶段，辅助网络作为后处理模块，进一步抑制残余噪声和干扰语音，并有效修改相位信息</a:t>
            </a:r>
            <a:r>
              <a:rPr lang="zh-CN" altLang="en-US" dirty="0" smtClean="0"/>
              <a:t>。我们</a:t>
            </a:r>
            <a:r>
              <a:rPr lang="zh-CN" altLang="en-US" dirty="0"/>
              <a:t>的系统在挑战的盲测集上达到 </a:t>
            </a:r>
            <a:r>
              <a:rPr lang="en-US" altLang="zh-CN" dirty="0"/>
              <a:t>3.97 </a:t>
            </a:r>
            <a:r>
              <a:rPr lang="zh-CN" altLang="en-US" dirty="0"/>
              <a:t>的整体音频质量 </a:t>
            </a:r>
            <a:r>
              <a:rPr lang="en-US" altLang="zh-CN" dirty="0"/>
              <a:t>(OVRL) MOS </a:t>
            </a:r>
            <a:r>
              <a:rPr lang="zh-CN" altLang="en-US" dirty="0"/>
              <a:t>和 </a:t>
            </a:r>
            <a:r>
              <a:rPr lang="en-US" altLang="zh-CN" dirty="0"/>
              <a:t>0.69 </a:t>
            </a:r>
            <a:r>
              <a:rPr lang="zh-CN" altLang="en-US" dirty="0"/>
              <a:t>的单词准确度 </a:t>
            </a:r>
            <a:r>
              <a:rPr lang="en-US" altLang="zh-CN" dirty="0"/>
              <a:t>(</a:t>
            </a:r>
            <a:r>
              <a:rPr lang="en-US" altLang="zh-CN" dirty="0" err="1"/>
              <a:t>WAcc</a:t>
            </a:r>
            <a:r>
              <a:rPr lang="en-US" altLang="zh-CN" dirty="0"/>
              <a:t>)</a:t>
            </a:r>
            <a:r>
              <a:rPr lang="zh-CN" altLang="en-US" dirty="0"/>
              <a:t>，比 </a:t>
            </a:r>
            <a:r>
              <a:rPr lang="en-US" altLang="zh-CN" dirty="0"/>
              <a:t>DNS </a:t>
            </a:r>
            <a:r>
              <a:rPr lang="zh-CN" altLang="en-US" dirty="0"/>
              <a:t>基线高 </a:t>
            </a:r>
            <a:r>
              <a:rPr lang="en-US" altLang="zh-CN" dirty="0"/>
              <a:t>0.57 OVRL</a:t>
            </a:r>
            <a:r>
              <a:rPr lang="zh-CN" altLang="en-US" dirty="0"/>
              <a:t>，在第 </a:t>
            </a:r>
            <a:r>
              <a:rPr lang="en-US" altLang="zh-CN" dirty="0"/>
              <a:t>2 </a:t>
            </a:r>
            <a:r>
              <a:rPr lang="zh-CN" altLang="en-US" dirty="0"/>
              <a:t>轨中排名第一</a:t>
            </a:r>
            <a:r>
              <a:rPr lang="zh-CN" altLang="en-US" dirty="0" smtClean="0"/>
              <a:t>。</a:t>
            </a:r>
            <a:endParaRPr lang="en-US" altLang="zh-CN" dirty="0" smtClean="0"/>
          </a:p>
          <a:p>
            <a:endParaRPr lang="en-US" altLang="zh-CN" dirty="0"/>
          </a:p>
          <a:p>
            <a:r>
              <a:rPr lang="zh-CN" altLang="en-US" dirty="0"/>
              <a:t>我们提出的 </a:t>
            </a:r>
            <a:r>
              <a:rPr lang="en-US" altLang="zh-CN" dirty="0"/>
              <a:t>TEA-PSE </a:t>
            </a:r>
            <a:r>
              <a:rPr lang="zh-CN" altLang="en-US" dirty="0"/>
              <a:t>系统主要由两个模块组成</a:t>
            </a:r>
            <a:r>
              <a:rPr lang="zh-CN" altLang="en-US" dirty="0" smtClean="0"/>
              <a:t>：编码器</a:t>
            </a:r>
            <a:r>
              <a:rPr lang="zh-CN" altLang="en-US" dirty="0"/>
              <a:t>和语音增强。具体来说，我们采用 </a:t>
            </a:r>
            <a:r>
              <a:rPr lang="en-US" altLang="zh-CN" dirty="0"/>
              <a:t>ECAPA-TDNN </a:t>
            </a:r>
            <a:r>
              <a:rPr lang="zh-CN" altLang="en-US" dirty="0" smtClean="0"/>
              <a:t>网络作为编码器</a:t>
            </a:r>
            <a:r>
              <a:rPr lang="zh-CN" altLang="en-US" dirty="0"/>
              <a:t>，并研究了一种用于语音增强的双阶段网络。我们首先</a:t>
            </a:r>
            <a:r>
              <a:rPr lang="zh-CN" altLang="en-US" dirty="0" smtClean="0"/>
              <a:t>训练编码器</a:t>
            </a:r>
            <a:r>
              <a:rPr lang="zh-CN" altLang="en-US" dirty="0"/>
              <a:t>。一旦</a:t>
            </a:r>
            <a:r>
              <a:rPr lang="zh-CN" altLang="en-US" dirty="0" smtClean="0"/>
              <a:t>训练完成，编码器部分将</a:t>
            </a:r>
            <a:r>
              <a:rPr lang="zh-CN" altLang="en-US" dirty="0"/>
              <a:t>被冻结并用于</a:t>
            </a:r>
            <a:r>
              <a:rPr lang="zh-CN" altLang="en-US" dirty="0" smtClean="0"/>
              <a:t>提取</a:t>
            </a:r>
            <a:r>
              <a:rPr lang="zh-CN" altLang="en-US" dirty="0"/>
              <a:t>语音特征</a:t>
            </a:r>
            <a:r>
              <a:rPr lang="zh-CN" altLang="en-US" dirty="0" smtClean="0"/>
              <a:t>，</a:t>
            </a:r>
            <a:r>
              <a:rPr lang="zh-CN" altLang="en-US" dirty="0"/>
              <a:t>以便语音增强网络执行 </a:t>
            </a:r>
            <a:r>
              <a:rPr lang="en-US" altLang="zh-CN" dirty="0"/>
              <a:t>PSE </a:t>
            </a:r>
            <a:r>
              <a:rPr lang="zh-CN" altLang="en-US" dirty="0"/>
              <a:t>任务</a:t>
            </a:r>
            <a:r>
              <a:rPr lang="zh-CN" altLang="en-US" dirty="0" smtClean="0"/>
              <a:t>。</a:t>
            </a:r>
            <a:r>
              <a:rPr lang="zh-CN" altLang="en-US" dirty="0"/>
              <a:t>在 </a:t>
            </a:r>
            <a:r>
              <a:rPr lang="en-US" altLang="zh-CN" dirty="0"/>
              <a:t>PSE </a:t>
            </a:r>
            <a:r>
              <a:rPr lang="zh-CN" altLang="en-US" dirty="0"/>
              <a:t>系统中，</a:t>
            </a:r>
            <a:r>
              <a:rPr lang="en-US" altLang="zh-CN" dirty="0"/>
              <a:t>ECAPA-TDNN </a:t>
            </a:r>
            <a:r>
              <a:rPr lang="zh-CN" altLang="en-US" dirty="0"/>
              <a:t>被作为我们提出的 </a:t>
            </a:r>
            <a:r>
              <a:rPr lang="en-US" altLang="zh-CN" dirty="0"/>
              <a:t>TEA-PSE </a:t>
            </a:r>
            <a:r>
              <a:rPr lang="zh-CN" altLang="en-US" dirty="0"/>
              <a:t>系统中的说话人编码器网络。 </a:t>
            </a:r>
            <a:endParaRPr lang="en-US" altLang="zh-CN" dirty="0" smtClean="0"/>
          </a:p>
          <a:p>
            <a:endParaRPr lang="en-US" altLang="zh-CN" dirty="0"/>
          </a:p>
        </p:txBody>
      </p:sp>
    </p:spTree>
    <p:extLst>
      <p:ext uri="{BB962C8B-B14F-4D97-AF65-F5344CB8AC3E}">
        <p14:creationId xmlns:p14="http://schemas.microsoft.com/office/powerpoint/2010/main" val="2804514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2248" y="1263616"/>
            <a:ext cx="3728839" cy="4574765"/>
          </a:xfrm>
          <a:prstGeom prst="rect">
            <a:avLst/>
          </a:prstGeom>
        </p:spPr>
      </p:pic>
      <p:sp>
        <p:nvSpPr>
          <p:cNvPr id="2" name="标题 1"/>
          <p:cNvSpPr>
            <a:spLocks noGrp="1"/>
          </p:cNvSpPr>
          <p:nvPr>
            <p:ph type="title"/>
          </p:nvPr>
        </p:nvSpPr>
        <p:spPr/>
        <p:txBody>
          <a:bodyPr/>
          <a:lstStyle/>
          <a:p>
            <a:r>
              <a:rPr lang="zh-CN" altLang="en-US" dirty="0"/>
              <a:t>腾讯 </a:t>
            </a:r>
            <a:r>
              <a:rPr lang="en-US" altLang="zh-CN" dirty="0"/>
              <a:t>Ethereal </a:t>
            </a:r>
            <a:r>
              <a:rPr lang="zh-CN" altLang="en-US" dirty="0"/>
              <a:t>音频实验室个性化语音增强系统</a:t>
            </a:r>
          </a:p>
        </p:txBody>
      </p:sp>
      <p:sp>
        <p:nvSpPr>
          <p:cNvPr id="3" name="内容占位符 2"/>
          <p:cNvSpPr>
            <a:spLocks noGrp="1"/>
          </p:cNvSpPr>
          <p:nvPr>
            <p:ph sz="quarter" idx="10"/>
          </p:nvPr>
        </p:nvSpPr>
        <p:spPr>
          <a:xfrm>
            <a:off x="232882" y="841946"/>
            <a:ext cx="8389910" cy="4607878"/>
          </a:xfrm>
        </p:spPr>
        <p:txBody>
          <a:bodyPr/>
          <a:lstStyle/>
          <a:p>
            <a:r>
              <a:rPr lang="zh-CN" altLang="en-US" dirty="0" smtClean="0"/>
              <a:t>受</a:t>
            </a:r>
            <a:r>
              <a:rPr lang="zh-CN" altLang="en-US" dirty="0"/>
              <a:t>多</a:t>
            </a:r>
            <a:r>
              <a:rPr lang="zh-CN" altLang="en-US" dirty="0" smtClean="0"/>
              <a:t>阶段在</a:t>
            </a:r>
            <a:r>
              <a:rPr lang="zh-CN" altLang="en-US" dirty="0"/>
              <a:t>语音增强方面的成功启发，我们在时频域的 </a:t>
            </a:r>
            <a:r>
              <a:rPr lang="zh-CN" altLang="en-US" dirty="0" smtClean="0"/>
              <a:t>语音增强中</a:t>
            </a:r>
            <a:r>
              <a:rPr lang="zh-CN" altLang="en-US" dirty="0"/>
              <a:t>采用了双阶段网络。在多阶段网络中，每个阶段只专注于单个任务，以降低学习复杂度并提高模型的收敛速度。此外，后一阶段的输入由前一阶段预先增强，有利于明确各阶段的学习目标。如图 </a:t>
            </a:r>
            <a:r>
              <a:rPr lang="en-US" altLang="zh-CN" dirty="0" smtClean="0"/>
              <a:t>(</a:t>
            </a:r>
            <a:r>
              <a:rPr lang="en-US" altLang="zh-CN" dirty="0"/>
              <a:t>b) </a:t>
            </a:r>
            <a:r>
              <a:rPr lang="zh-CN" altLang="en-US" dirty="0"/>
              <a:t>所示，在第一阶段，我们</a:t>
            </a:r>
            <a:r>
              <a:rPr lang="zh-CN" altLang="en-US" dirty="0" smtClean="0"/>
              <a:t>使用带噪语音的幅度和编码器提取的语音特征作为</a:t>
            </a:r>
            <a:r>
              <a:rPr lang="zh-CN" altLang="en-US" dirty="0"/>
              <a:t>输入</a:t>
            </a:r>
            <a:r>
              <a:rPr lang="zh-CN" altLang="en-US" dirty="0" smtClean="0"/>
              <a:t>，纯净语音的幅度</a:t>
            </a:r>
            <a:r>
              <a:rPr lang="zh-CN" altLang="en-US" dirty="0"/>
              <a:t>作为训练目标。该阶段旨在粗略地</a:t>
            </a:r>
            <a:r>
              <a:rPr lang="zh-CN" altLang="en-US" dirty="0" smtClean="0"/>
              <a:t>抑制噪声和</a:t>
            </a:r>
            <a:r>
              <a:rPr lang="zh-CN" altLang="en-US" dirty="0"/>
              <a:t>干扰语音。在从阶段 </a:t>
            </a:r>
            <a:r>
              <a:rPr lang="en-US" altLang="zh-CN" dirty="0"/>
              <a:t>1 </a:t>
            </a:r>
            <a:r>
              <a:rPr lang="zh-CN" altLang="en-US" dirty="0"/>
              <a:t>生成增强幅度后，我们将其与噪声相位耦合在一起，并将它们转换为实部和虚部频谱作为阶段 </a:t>
            </a:r>
            <a:r>
              <a:rPr lang="en-US" altLang="zh-CN" dirty="0"/>
              <a:t>2 </a:t>
            </a:r>
            <a:r>
              <a:rPr lang="zh-CN" altLang="en-US" dirty="0"/>
              <a:t>的输入。我们还</a:t>
            </a:r>
            <a:r>
              <a:rPr lang="zh-CN" altLang="en-US" dirty="0" smtClean="0"/>
              <a:t>采用</a:t>
            </a:r>
            <a:r>
              <a:rPr lang="zh-CN" altLang="en-US" dirty="0"/>
              <a:t>带噪语音的</a:t>
            </a:r>
            <a:r>
              <a:rPr lang="zh-CN" altLang="en-US" dirty="0" smtClean="0"/>
              <a:t>复</a:t>
            </a:r>
            <a:r>
              <a:rPr lang="zh-CN" altLang="en-US" dirty="0"/>
              <a:t>谱作为阶段 </a:t>
            </a:r>
            <a:r>
              <a:rPr lang="en-US" altLang="zh-CN" dirty="0"/>
              <a:t>2 </a:t>
            </a:r>
            <a:r>
              <a:rPr lang="zh-CN" altLang="en-US" dirty="0"/>
              <a:t>的输入来进一步去除剩余噪声和干扰语音，并修复目标语音的相位信息。在阶段 </a:t>
            </a:r>
            <a:r>
              <a:rPr lang="en-US" altLang="zh-CN" dirty="0"/>
              <a:t>2 </a:t>
            </a:r>
            <a:r>
              <a:rPr lang="zh-CN" altLang="en-US" dirty="0"/>
              <a:t>的输入和输出之间应用残差连接，以避免梯度消失</a:t>
            </a:r>
            <a:r>
              <a:rPr lang="zh-CN" altLang="en-US" dirty="0" smtClean="0"/>
              <a:t>。</a:t>
            </a:r>
            <a:endParaRPr lang="en-US" altLang="zh-CN" dirty="0" smtClean="0"/>
          </a:p>
        </p:txBody>
      </p:sp>
    </p:spTree>
    <p:extLst>
      <p:ext uri="{BB962C8B-B14F-4D97-AF65-F5344CB8AC3E}">
        <p14:creationId xmlns:p14="http://schemas.microsoft.com/office/powerpoint/2010/main" val="1554176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腾讯 </a:t>
            </a:r>
            <a:r>
              <a:rPr lang="en-US" altLang="zh-CN" dirty="0"/>
              <a:t>Ethereal </a:t>
            </a:r>
            <a:r>
              <a:rPr lang="zh-CN" altLang="en-US" dirty="0"/>
              <a:t>音频实验室个性化语音增强系统</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a:t>第 </a:t>
            </a:r>
            <a:r>
              <a:rPr lang="en-US" altLang="zh-CN" dirty="0"/>
              <a:t>1 </a:t>
            </a:r>
            <a:r>
              <a:rPr lang="zh-CN" altLang="en-US" dirty="0"/>
              <a:t>阶段和第 </a:t>
            </a:r>
            <a:r>
              <a:rPr lang="en-US" altLang="zh-CN" dirty="0"/>
              <a:t>2 </a:t>
            </a:r>
            <a:r>
              <a:rPr lang="zh-CN" altLang="en-US" dirty="0"/>
              <a:t>阶段都采用</a:t>
            </a:r>
            <a:r>
              <a:rPr lang="zh-CN" altLang="en-US" dirty="0" smtClean="0"/>
              <a:t>与相似的网络结构，</a:t>
            </a:r>
            <a:r>
              <a:rPr lang="zh-CN" altLang="en-US" dirty="0"/>
              <a:t>包括门控卷积编码器、</a:t>
            </a:r>
            <a:r>
              <a:rPr lang="zh-CN" altLang="en-US" dirty="0" smtClean="0"/>
              <a:t>解码器的</a:t>
            </a:r>
            <a:r>
              <a:rPr lang="zh-CN" altLang="en-US" dirty="0"/>
              <a:t>时间卷积模块（称为 </a:t>
            </a:r>
            <a:r>
              <a:rPr lang="en-US" altLang="zh-CN" dirty="0"/>
              <a:t>TCM</a:t>
            </a:r>
            <a:r>
              <a:rPr lang="zh-CN" altLang="en-US" dirty="0" smtClean="0"/>
              <a:t>）。特别是</a:t>
            </a:r>
            <a:r>
              <a:rPr lang="zh-CN" altLang="en-US" dirty="0"/>
              <a:t>，第一阶段网络只有一个解码器来估计幅度，而第二阶段网络有两个解码器来分别估计实部和虚部。 </a:t>
            </a:r>
            <a:r>
              <a:rPr lang="zh-CN" altLang="en-US" dirty="0" smtClean="0"/>
              <a:t>关于</a:t>
            </a:r>
            <a:r>
              <a:rPr lang="zh-CN" altLang="en-US" dirty="0"/>
              <a:t>语音特征</a:t>
            </a:r>
            <a:r>
              <a:rPr lang="zh-CN" altLang="en-US" dirty="0" smtClean="0"/>
              <a:t>嵌入</a:t>
            </a:r>
            <a:r>
              <a:rPr lang="zh-CN" altLang="en-US" dirty="0"/>
              <a:t>到增强网络中的融合，我们</a:t>
            </a:r>
            <a:r>
              <a:rPr lang="zh-CN" altLang="en-US" dirty="0" smtClean="0"/>
              <a:t>仅在</a:t>
            </a:r>
            <a:r>
              <a:rPr lang="zh-CN" altLang="en-US" dirty="0"/>
              <a:t>图 </a:t>
            </a:r>
            <a:r>
              <a:rPr lang="en-US" altLang="zh-CN" dirty="0" smtClean="0"/>
              <a:t>(</a:t>
            </a:r>
            <a:r>
              <a:rPr lang="en-US" altLang="zh-CN" dirty="0"/>
              <a:t>a) </a:t>
            </a:r>
            <a:r>
              <a:rPr lang="zh-CN" altLang="en-US" dirty="0" smtClean="0"/>
              <a:t>中的</a:t>
            </a:r>
            <a:r>
              <a:rPr lang="zh-CN" altLang="en-US" dirty="0"/>
              <a:t>第一个 </a:t>
            </a:r>
            <a:r>
              <a:rPr lang="en-US" altLang="zh-CN" dirty="0"/>
              <a:t>TCM </a:t>
            </a:r>
            <a:r>
              <a:rPr lang="zh-CN" altLang="en-US" dirty="0"/>
              <a:t>处沿通道轴</a:t>
            </a:r>
            <a:r>
              <a:rPr lang="zh-CN" altLang="en-US" dirty="0" smtClean="0"/>
              <a:t>连接音频信号和语音特征。 </a:t>
            </a:r>
            <a:r>
              <a:rPr lang="zh-CN" altLang="en-US" dirty="0"/>
              <a:t>它可以高效、渐进地</a:t>
            </a:r>
            <a:r>
              <a:rPr lang="zh-CN" altLang="en-US" dirty="0" smtClean="0"/>
              <a:t>将两者</a:t>
            </a:r>
            <a:r>
              <a:rPr lang="zh-CN" altLang="en-US" dirty="0" smtClean="0"/>
              <a:t>。表格中的数据是采用 </a:t>
            </a:r>
            <a:r>
              <a:rPr lang="en-US" altLang="zh-CN" dirty="0"/>
              <a:t>ITU-T P.835 </a:t>
            </a:r>
            <a:r>
              <a:rPr lang="zh-CN" altLang="en-US" dirty="0"/>
              <a:t>框架的 </a:t>
            </a:r>
            <a:r>
              <a:rPr lang="en-US" altLang="zh-CN" dirty="0"/>
              <a:t>MOS </a:t>
            </a:r>
            <a:r>
              <a:rPr lang="zh-CN" altLang="en-US" dirty="0"/>
              <a:t>和官方盲测集上的 </a:t>
            </a:r>
            <a:r>
              <a:rPr lang="en-US" altLang="zh-CN" dirty="0" err="1"/>
              <a:t>WAcc</a:t>
            </a:r>
            <a:r>
              <a:rPr lang="en-US" altLang="zh-CN" dirty="0"/>
              <a:t> </a:t>
            </a:r>
            <a:r>
              <a:rPr lang="zh-CN" altLang="en-US" dirty="0"/>
              <a:t>结果。</a:t>
            </a:r>
            <a:endParaRPr lang="en-US" altLang="zh-CN" dirty="0" smtClean="0"/>
          </a:p>
        </p:txBody>
      </p:sp>
      <p:pic>
        <p:nvPicPr>
          <p:cNvPr id="4" name="图片 3"/>
          <p:cNvPicPr>
            <a:picLocks noChangeAspect="1"/>
          </p:cNvPicPr>
          <p:nvPr/>
        </p:nvPicPr>
        <p:blipFill>
          <a:blip r:embed="rId2"/>
          <a:stretch>
            <a:fillRect/>
          </a:stretch>
        </p:blipFill>
        <p:spPr>
          <a:xfrm>
            <a:off x="1375697" y="2716116"/>
            <a:ext cx="2139474" cy="3403709"/>
          </a:xfrm>
          <a:prstGeom prst="rect">
            <a:avLst/>
          </a:prstGeom>
        </p:spPr>
      </p:pic>
      <p:pic>
        <p:nvPicPr>
          <p:cNvPr id="5" name="图片 4"/>
          <p:cNvPicPr>
            <a:picLocks noChangeAspect="1"/>
          </p:cNvPicPr>
          <p:nvPr/>
        </p:nvPicPr>
        <p:blipFill>
          <a:blip r:embed="rId3"/>
          <a:stretch>
            <a:fillRect/>
          </a:stretch>
        </p:blipFill>
        <p:spPr>
          <a:xfrm>
            <a:off x="5477065" y="3751220"/>
            <a:ext cx="4200525" cy="1333500"/>
          </a:xfrm>
          <a:prstGeom prst="rect">
            <a:avLst/>
          </a:prstGeom>
        </p:spPr>
      </p:pic>
    </p:spTree>
    <p:extLst>
      <p:ext uri="{BB962C8B-B14F-4D97-AF65-F5344CB8AC3E}">
        <p14:creationId xmlns:p14="http://schemas.microsoft.com/office/powerpoint/2010/main" val="199046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53354" y="2255991"/>
            <a:ext cx="2264898" cy="801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3544" y="2255991"/>
            <a:ext cx="2124075" cy="2124075"/>
          </a:xfrm>
          <a:prstGeom prst="rect">
            <a:avLst/>
          </a:prstGeom>
        </p:spPr>
      </p:pic>
    </p:spTree>
    <p:extLst>
      <p:ext uri="{BB962C8B-B14F-4D97-AF65-F5344CB8AC3E}">
        <p14:creationId xmlns:p14="http://schemas.microsoft.com/office/powerpoint/2010/main" val="3891262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1294243" y="1473232"/>
            <a:ext cx="537029" cy="537029"/>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1</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9" name="椭圆 18"/>
          <p:cNvSpPr/>
          <p:nvPr/>
        </p:nvSpPr>
        <p:spPr>
          <a:xfrm>
            <a:off x="1294243" y="2253734"/>
            <a:ext cx="537029" cy="537029"/>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2</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0" name="椭圆 19"/>
          <p:cNvSpPr/>
          <p:nvPr/>
        </p:nvSpPr>
        <p:spPr>
          <a:xfrm>
            <a:off x="1294243" y="3034236"/>
            <a:ext cx="537029" cy="537029"/>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tx1"/>
                </a:solidFill>
                <a:latin typeface="微软雅黑" panose="020B0503020204020204" pitchFamily="34" charset="-122"/>
                <a:ea typeface="微软雅黑" panose="020B0503020204020204" pitchFamily="34" charset="-122"/>
              </a:rPr>
              <a:t>3</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1" name="椭圆 20"/>
          <p:cNvSpPr/>
          <p:nvPr/>
        </p:nvSpPr>
        <p:spPr>
          <a:xfrm>
            <a:off x="1294243" y="3814738"/>
            <a:ext cx="537029" cy="537029"/>
          </a:xfrm>
          <a:prstGeom prst="ellipse">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微软雅黑" panose="020B0503020204020204" pitchFamily="34" charset="-122"/>
                <a:ea typeface="微软雅黑" panose="020B0503020204020204" pitchFamily="34" charset="-122"/>
              </a:rPr>
              <a:t>4</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2190920" y="1499182"/>
            <a:ext cx="8955616" cy="400110"/>
          </a:xfrm>
          <a:prstGeom prst="rect">
            <a:avLst/>
          </a:prstGeom>
        </p:spPr>
        <p:txBody>
          <a:bodyPr wrap="square">
            <a:spAutoFit/>
          </a:bodyPr>
          <a:lstStyle/>
          <a:p>
            <a:pPr algn="dist"/>
            <a:r>
              <a:rPr lang="en-US" altLang="zh-CN" sz="2000" dirty="0">
                <a:latin typeface="微软雅黑" panose="020B0503020204020204" pitchFamily="34" charset="-122"/>
                <a:ea typeface="微软雅黑" panose="020B0503020204020204" pitchFamily="34" charset="-122"/>
              </a:rPr>
              <a:t>BLOOM-NET</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基于掩蔽的神经网络以实现可扩展和高效语音增强的分块优化</a:t>
            </a:r>
          </a:p>
        </p:txBody>
      </p:sp>
      <p:sp>
        <p:nvSpPr>
          <p:cNvPr id="24" name="矩形 23"/>
          <p:cNvSpPr/>
          <p:nvPr/>
        </p:nvSpPr>
        <p:spPr>
          <a:xfrm>
            <a:off x="2186798" y="2302272"/>
            <a:ext cx="6033658" cy="400110"/>
          </a:xfrm>
          <a:prstGeom prst="rect">
            <a:avLst/>
          </a:prstGeom>
        </p:spPr>
        <p:txBody>
          <a:bodyPr wrap="square">
            <a:spAutoFit/>
          </a:bodyPr>
          <a:lstStyle/>
          <a:p>
            <a:pPr algn="dist"/>
            <a:r>
              <a:rPr lang="zh-CN" altLang="en-US" sz="2000" dirty="0">
                <a:latin typeface="微软雅黑" panose="020B0503020204020204" pitchFamily="34" charset="-122"/>
                <a:ea typeface="微软雅黑" panose="020B0503020204020204" pitchFamily="34" charset="-122"/>
              </a:rPr>
              <a:t>基于 </a:t>
            </a:r>
            <a:r>
              <a:rPr lang="en-US" altLang="zh-CN" sz="2000" dirty="0">
                <a:latin typeface="微软雅黑" panose="020B0503020204020204" pitchFamily="34" charset="-122"/>
                <a:ea typeface="微软雅黑" panose="020B0503020204020204" pitchFamily="34" charset="-122"/>
              </a:rPr>
              <a:t>PESQ </a:t>
            </a:r>
            <a:r>
              <a:rPr lang="zh-CN" altLang="en-US" sz="2000" dirty="0">
                <a:latin typeface="微软雅黑" panose="020B0503020204020204" pitchFamily="34" charset="-122"/>
                <a:ea typeface="微软雅黑" panose="020B0503020204020204" pitchFamily="34" charset="-122"/>
              </a:rPr>
              <a:t>诱导强化学习的语音增强先验 </a:t>
            </a:r>
            <a:r>
              <a:rPr lang="en-US" altLang="zh-CN" sz="2000" dirty="0">
                <a:latin typeface="微软雅黑" panose="020B0503020204020204" pitchFamily="34" charset="-122"/>
                <a:ea typeface="微软雅黑" panose="020B0503020204020204" pitchFamily="34" charset="-122"/>
              </a:rPr>
              <a:t>SNR </a:t>
            </a:r>
            <a:r>
              <a:rPr lang="zh-CN" altLang="en-US" sz="2000" dirty="0">
                <a:latin typeface="微软雅黑" panose="020B0503020204020204" pitchFamily="34" charset="-122"/>
                <a:ea typeface="微软雅黑" panose="020B0503020204020204" pitchFamily="34" charset="-122"/>
              </a:rPr>
              <a:t>估计</a:t>
            </a:r>
          </a:p>
        </p:txBody>
      </p:sp>
      <p:sp>
        <p:nvSpPr>
          <p:cNvPr id="25" name="矩形 24"/>
          <p:cNvSpPr/>
          <p:nvPr/>
        </p:nvSpPr>
        <p:spPr>
          <a:xfrm>
            <a:off x="2186798" y="3105362"/>
            <a:ext cx="3592209" cy="400110"/>
          </a:xfrm>
          <a:prstGeom prst="rect">
            <a:avLst/>
          </a:prstGeom>
        </p:spPr>
        <p:txBody>
          <a:bodyPr wrap="square">
            <a:spAutoFit/>
          </a:bodyPr>
          <a:lstStyle/>
          <a:p>
            <a:pPr algn="dist"/>
            <a:r>
              <a:rPr lang="zh-CN" altLang="en-US" sz="2000" dirty="0" smtClean="0">
                <a:latin typeface="微软雅黑" panose="020B0503020204020204" pitchFamily="34" charset="-122"/>
                <a:ea typeface="微软雅黑" panose="020B0503020204020204" pitchFamily="34" charset="-122"/>
              </a:rPr>
              <a:t>基于神经</a:t>
            </a:r>
            <a:r>
              <a:rPr lang="zh-CN" altLang="en-US" sz="2000" dirty="0">
                <a:latin typeface="微软雅黑" panose="020B0503020204020204" pitchFamily="34" charset="-122"/>
                <a:ea typeface="微软雅黑" panose="020B0503020204020204" pitchFamily="34" charset="-122"/>
              </a:rPr>
              <a:t>同态合成的语音增强</a:t>
            </a:r>
          </a:p>
        </p:txBody>
      </p:sp>
      <p:sp>
        <p:nvSpPr>
          <p:cNvPr id="26" name="矩形 25"/>
          <p:cNvSpPr/>
          <p:nvPr/>
        </p:nvSpPr>
        <p:spPr>
          <a:xfrm>
            <a:off x="2186799" y="3908452"/>
            <a:ext cx="5411865" cy="400110"/>
          </a:xfrm>
          <a:prstGeom prst="rect">
            <a:avLst/>
          </a:prstGeom>
        </p:spPr>
        <p:txBody>
          <a:bodyPr wrap="square">
            <a:spAutoFit/>
          </a:bodyPr>
          <a:lstStyle/>
          <a:p>
            <a:pPr algn="dist"/>
            <a:r>
              <a:rPr lang="zh-CN" altLang="en-US" sz="2000" dirty="0">
                <a:latin typeface="微软雅黑" panose="020B0503020204020204" pitchFamily="34" charset="-122"/>
                <a:ea typeface="微软雅黑" panose="020B0503020204020204" pitchFamily="34" charset="-122"/>
              </a:rPr>
              <a:t>腾讯 </a:t>
            </a:r>
            <a:r>
              <a:rPr lang="en-US" altLang="zh-CN" sz="2000" dirty="0" smtClean="0">
                <a:latin typeface="微软雅黑" panose="020B0503020204020204" pitchFamily="34" charset="-122"/>
                <a:ea typeface="微软雅黑" panose="020B0503020204020204" pitchFamily="34" charset="-122"/>
              </a:rPr>
              <a:t>Ethereal </a:t>
            </a:r>
            <a:r>
              <a:rPr lang="zh-CN" altLang="en-US" sz="2000" dirty="0" smtClean="0">
                <a:latin typeface="微软雅黑" panose="020B0503020204020204" pitchFamily="34" charset="-122"/>
                <a:ea typeface="微软雅黑" panose="020B0503020204020204" pitchFamily="34" charset="-122"/>
              </a:rPr>
              <a:t>音频</a:t>
            </a:r>
            <a:r>
              <a:rPr lang="zh-CN" altLang="en-US" sz="2000" dirty="0">
                <a:latin typeface="微软雅黑" panose="020B0503020204020204" pitchFamily="34" charset="-122"/>
                <a:ea typeface="微软雅黑" panose="020B0503020204020204" pitchFamily="34" charset="-122"/>
              </a:rPr>
              <a:t>实验室个性化语音增强系统</a:t>
            </a:r>
          </a:p>
        </p:txBody>
      </p:sp>
    </p:spTree>
    <p:extLst>
      <p:ext uri="{BB962C8B-B14F-4D97-AF65-F5344CB8AC3E}">
        <p14:creationId xmlns:p14="http://schemas.microsoft.com/office/powerpoint/2010/main" val="2244295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BLOOM-NET</a:t>
            </a:r>
            <a:r>
              <a:rPr lang="zh-CN" altLang="en-US" dirty="0"/>
              <a:t>：基于掩蔽的神经网络以实现可扩展和高效语音增强的分块优化</a:t>
            </a:r>
          </a:p>
        </p:txBody>
      </p:sp>
      <p:sp>
        <p:nvSpPr>
          <p:cNvPr id="3" name="内容占位符 2"/>
          <p:cNvSpPr>
            <a:spLocks noGrp="1"/>
          </p:cNvSpPr>
          <p:nvPr>
            <p:ph sz="quarter" idx="10"/>
          </p:nvPr>
        </p:nvSpPr>
        <p:spPr>
          <a:xfrm>
            <a:off x="232882" y="841946"/>
            <a:ext cx="11674866" cy="5659438"/>
          </a:xfrm>
        </p:spPr>
        <p:txBody>
          <a:bodyPr/>
          <a:lstStyle/>
          <a:p>
            <a:endParaRPr lang="en-US" altLang="zh-CN" dirty="0" smtClean="0"/>
          </a:p>
          <a:p>
            <a:r>
              <a:rPr lang="zh-CN" altLang="en-US" dirty="0" smtClean="0"/>
              <a:t>一，</a:t>
            </a:r>
            <a:r>
              <a:rPr lang="en-US" altLang="zh-CN" dirty="0"/>
              <a:t>BLOOM-NET</a:t>
            </a:r>
            <a:r>
              <a:rPr lang="zh-CN" altLang="en-US" dirty="0" smtClean="0"/>
              <a:t>：基于掩蔽的神经网络</a:t>
            </a:r>
            <a:r>
              <a:rPr lang="zh-CN" altLang="en-US" dirty="0"/>
              <a:t>以实现可扩展和高效语音增强的分块</a:t>
            </a:r>
            <a:r>
              <a:rPr lang="zh-CN" altLang="en-US" dirty="0" smtClean="0"/>
              <a:t>优化</a:t>
            </a:r>
            <a:endParaRPr lang="en-US" altLang="zh-CN" dirty="0" smtClean="0"/>
          </a:p>
          <a:p>
            <a:r>
              <a:rPr lang="zh-CN" altLang="en-US" dirty="0"/>
              <a:t>基于掩蔽的</a:t>
            </a:r>
            <a:r>
              <a:rPr lang="zh-CN" altLang="en-US" dirty="0" smtClean="0"/>
              <a:t>神经网络主要由四个部分组成，包括编码（</a:t>
            </a:r>
            <a:r>
              <a:rPr lang="en-US" altLang="zh-CN" dirty="0" err="1" smtClean="0"/>
              <a:t>Enc</a:t>
            </a:r>
            <a:r>
              <a:rPr lang="zh-CN" altLang="en-US" dirty="0" smtClean="0"/>
              <a:t>）、离散计算（</a:t>
            </a:r>
            <a:r>
              <a:rPr lang="en-US" altLang="zh-CN" dirty="0" smtClean="0"/>
              <a:t>Sep</a:t>
            </a:r>
            <a:r>
              <a:rPr lang="zh-CN" altLang="en-US" dirty="0" smtClean="0"/>
              <a:t>）、计算掩蔽值（</a:t>
            </a:r>
            <a:r>
              <a:rPr lang="en-US" altLang="zh-CN" dirty="0" smtClean="0"/>
              <a:t>Mas</a:t>
            </a:r>
            <a:r>
              <a:rPr lang="zh-CN" altLang="en-US" dirty="0" smtClean="0"/>
              <a:t>）、解码（</a:t>
            </a:r>
            <a:r>
              <a:rPr lang="en-US" altLang="zh-CN" dirty="0" smtClean="0"/>
              <a:t>Dec</a:t>
            </a:r>
            <a:r>
              <a:rPr lang="zh-CN" altLang="en-US" dirty="0" smtClean="0"/>
              <a:t>），输入为音频信号，其中计算</a:t>
            </a:r>
            <a:r>
              <a:rPr lang="en-US" altLang="zh-CN" dirty="0" smtClean="0"/>
              <a:t>Mas</a:t>
            </a:r>
            <a:r>
              <a:rPr lang="zh-CN" altLang="en-US" dirty="0" smtClean="0"/>
              <a:t>部分得到的掩蔽值结果是作用于编码，然后通过解码得到降噪后的音频数据，主要有强离散模型和弱离散模块两种。基于弱离散模块设计出时域分块优化模型。</a:t>
            </a:r>
            <a:endParaRPr lang="zh-CN" altLang="en-US" dirty="0"/>
          </a:p>
          <a:p>
            <a:endParaRPr lang="en-US" altLang="zh-CN" dirty="0" smtClean="0"/>
          </a:p>
          <a:p>
            <a:endParaRPr lang="en-US" altLang="zh-CN" dirty="0" smtClean="0"/>
          </a:p>
          <a:p>
            <a:endParaRPr lang="en-US" altLang="zh-CN" dirty="0" smtClean="0"/>
          </a:p>
          <a:p>
            <a:r>
              <a:rPr lang="zh-CN" altLang="en-US" dirty="0" smtClean="0"/>
              <a:t>                                                                                                  弱</a:t>
            </a:r>
            <a:r>
              <a:rPr lang="zh-CN" altLang="en-US" dirty="0"/>
              <a:t>离散</a:t>
            </a:r>
            <a:r>
              <a:rPr lang="zh-CN" altLang="en-US" dirty="0" smtClean="0"/>
              <a:t>模块</a:t>
            </a:r>
            <a:endParaRPr lang="en-US" altLang="zh-CN" dirty="0" smtClean="0"/>
          </a:p>
          <a:p>
            <a:endParaRPr lang="en-US" altLang="zh-CN" dirty="0"/>
          </a:p>
          <a:p>
            <a:r>
              <a:rPr lang="en-US" altLang="zh-CN" dirty="0" smtClean="0"/>
              <a:t>                            </a:t>
            </a:r>
            <a:r>
              <a:rPr lang="zh-CN" altLang="en-US" dirty="0" smtClean="0"/>
              <a:t>强离散模型</a:t>
            </a:r>
            <a:endParaRPr lang="en-US" altLang="zh-CN" dirty="0" smtClean="0"/>
          </a:p>
          <a:p>
            <a:endParaRPr lang="en-US" altLang="zh-CN" dirty="0"/>
          </a:p>
          <a:p>
            <a:endParaRPr lang="en-US" altLang="zh-CN" dirty="0" smtClean="0"/>
          </a:p>
          <a:p>
            <a:endParaRPr lang="en-US" altLang="zh-CN" dirty="0"/>
          </a:p>
          <a:p>
            <a:r>
              <a:rPr lang="zh-CN" altLang="en-US" dirty="0" smtClean="0"/>
              <a:t>                                                                                             时域</a:t>
            </a:r>
            <a:r>
              <a:rPr lang="zh-CN" altLang="en-US" dirty="0"/>
              <a:t>分块优化模型</a:t>
            </a:r>
            <a:endParaRPr lang="en-US" altLang="zh-CN" dirty="0" smtClean="0"/>
          </a:p>
        </p:txBody>
      </p:sp>
      <p:pic>
        <p:nvPicPr>
          <p:cNvPr id="5" name="图片 4"/>
          <p:cNvPicPr>
            <a:picLocks noChangeAspect="1"/>
          </p:cNvPicPr>
          <p:nvPr/>
        </p:nvPicPr>
        <p:blipFill>
          <a:blip r:embed="rId2"/>
          <a:stretch>
            <a:fillRect/>
          </a:stretch>
        </p:blipFill>
        <p:spPr>
          <a:xfrm>
            <a:off x="1084276" y="2437828"/>
            <a:ext cx="3476625" cy="1828800"/>
          </a:xfrm>
          <a:prstGeom prst="rect">
            <a:avLst/>
          </a:prstGeom>
        </p:spPr>
      </p:pic>
      <p:pic>
        <p:nvPicPr>
          <p:cNvPr id="6" name="图片 5"/>
          <p:cNvPicPr>
            <a:picLocks noChangeAspect="1"/>
          </p:cNvPicPr>
          <p:nvPr/>
        </p:nvPicPr>
        <p:blipFill>
          <a:blip r:embed="rId3"/>
          <a:stretch>
            <a:fillRect/>
          </a:stretch>
        </p:blipFill>
        <p:spPr>
          <a:xfrm>
            <a:off x="5787199" y="2589656"/>
            <a:ext cx="3324225" cy="866775"/>
          </a:xfrm>
          <a:prstGeom prst="rect">
            <a:avLst/>
          </a:prstGeom>
        </p:spPr>
      </p:pic>
      <p:pic>
        <p:nvPicPr>
          <p:cNvPr id="8" name="图片 7"/>
          <p:cNvPicPr>
            <a:picLocks noChangeAspect="1"/>
          </p:cNvPicPr>
          <p:nvPr/>
        </p:nvPicPr>
        <p:blipFill>
          <a:blip r:embed="rId4"/>
          <a:stretch>
            <a:fillRect/>
          </a:stretch>
        </p:blipFill>
        <p:spPr>
          <a:xfrm>
            <a:off x="4560901" y="4044758"/>
            <a:ext cx="6372225" cy="1600200"/>
          </a:xfrm>
          <a:prstGeom prst="rect">
            <a:avLst/>
          </a:prstGeom>
        </p:spPr>
      </p:pic>
    </p:spTree>
    <p:extLst>
      <p:ext uri="{BB962C8B-B14F-4D97-AF65-F5344CB8AC3E}">
        <p14:creationId xmlns:p14="http://schemas.microsoft.com/office/powerpoint/2010/main" val="2699306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BLOOM-NET</a:t>
            </a:r>
            <a:r>
              <a:rPr lang="zh-CN" altLang="en-US" dirty="0"/>
              <a:t>：基于掩蔽的神经网络以实现可扩展和高效语音增强的分块优化</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smtClean="0"/>
              <a:t>作者在</a:t>
            </a:r>
            <a:r>
              <a:rPr lang="zh-CN" altLang="en-US" dirty="0"/>
              <a:t>时域分块优化</a:t>
            </a:r>
            <a:r>
              <a:rPr lang="zh-CN" altLang="en-US" dirty="0" smtClean="0"/>
              <a:t>模型的基础上设计出</a:t>
            </a:r>
            <a:r>
              <a:rPr lang="en-US" altLang="zh-CN" dirty="0" smtClean="0"/>
              <a:t>BLOOM-NET</a:t>
            </a:r>
            <a:r>
              <a:rPr lang="zh-CN" altLang="en-US" dirty="0" smtClean="0"/>
              <a:t>模型，这个模型和</a:t>
            </a:r>
            <a:r>
              <a:rPr lang="zh-CN" altLang="en-US" dirty="0"/>
              <a:t>时域分块优化</a:t>
            </a:r>
            <a:r>
              <a:rPr lang="zh-CN" altLang="en-US" dirty="0" smtClean="0"/>
              <a:t>模型相比，共用一个编码模块，从第二个</a:t>
            </a:r>
            <a:r>
              <a:rPr lang="en-US" altLang="zh-CN" dirty="0" smtClean="0"/>
              <a:t>Sep</a:t>
            </a:r>
            <a:r>
              <a:rPr lang="zh-CN" altLang="en-US" dirty="0" smtClean="0"/>
              <a:t>开始，下一个</a:t>
            </a:r>
            <a:r>
              <a:rPr lang="en-US" altLang="zh-CN" dirty="0" smtClean="0"/>
              <a:t>Sep</a:t>
            </a:r>
            <a:r>
              <a:rPr lang="zh-CN" altLang="en-US" dirty="0" smtClean="0"/>
              <a:t>的输入时上一个</a:t>
            </a:r>
            <a:r>
              <a:rPr lang="en-US" altLang="zh-CN" dirty="0" smtClean="0"/>
              <a:t>Sep</a:t>
            </a:r>
            <a:r>
              <a:rPr lang="zh-CN" altLang="en-US" dirty="0" smtClean="0"/>
              <a:t>的输入和输出</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与</a:t>
            </a:r>
            <a:r>
              <a:rPr lang="zh-CN" altLang="en-US" dirty="0"/>
              <a:t>时域分块优化模型</a:t>
            </a:r>
            <a:r>
              <a:rPr lang="zh-CN" altLang="en-US" dirty="0" smtClean="0"/>
              <a:t>相比</a:t>
            </a:r>
            <a:r>
              <a:rPr lang="zh-CN" altLang="en-US" dirty="0"/>
              <a:t>，</a:t>
            </a:r>
            <a:r>
              <a:rPr lang="en-US" altLang="zh-CN" dirty="0"/>
              <a:t>BLOOM-Net </a:t>
            </a:r>
            <a:r>
              <a:rPr lang="zh-CN" altLang="en-US" dirty="0"/>
              <a:t>节省了编码、解码和掩码操作的成本。 尽管这些块是轻量级的，但删除它们不仅可以提高计算效率，还可以提高特征学习</a:t>
            </a:r>
            <a:r>
              <a:rPr lang="zh-CN" altLang="en-US" dirty="0" smtClean="0"/>
              <a:t>。</a:t>
            </a:r>
            <a:endParaRPr lang="en-US" altLang="zh-CN" dirty="0"/>
          </a:p>
        </p:txBody>
      </p:sp>
      <p:pic>
        <p:nvPicPr>
          <p:cNvPr id="4" name="图片 3"/>
          <p:cNvPicPr>
            <a:picLocks noChangeAspect="1"/>
          </p:cNvPicPr>
          <p:nvPr/>
        </p:nvPicPr>
        <p:blipFill>
          <a:blip r:embed="rId2"/>
          <a:stretch>
            <a:fillRect/>
          </a:stretch>
        </p:blipFill>
        <p:spPr>
          <a:xfrm>
            <a:off x="2171129" y="1774094"/>
            <a:ext cx="6323648" cy="2219559"/>
          </a:xfrm>
          <a:prstGeom prst="rect">
            <a:avLst/>
          </a:prstGeom>
        </p:spPr>
      </p:pic>
      <p:pic>
        <p:nvPicPr>
          <p:cNvPr id="5" name="图片 4"/>
          <p:cNvPicPr>
            <a:picLocks noChangeAspect="1"/>
          </p:cNvPicPr>
          <p:nvPr/>
        </p:nvPicPr>
        <p:blipFill>
          <a:blip r:embed="rId3"/>
          <a:stretch>
            <a:fillRect/>
          </a:stretch>
        </p:blipFill>
        <p:spPr>
          <a:xfrm>
            <a:off x="1986820" y="4664697"/>
            <a:ext cx="6692265" cy="1941164"/>
          </a:xfrm>
          <a:prstGeom prst="rect">
            <a:avLst/>
          </a:prstGeom>
        </p:spPr>
      </p:pic>
    </p:spTree>
    <p:extLst>
      <p:ext uri="{BB962C8B-B14F-4D97-AF65-F5344CB8AC3E}">
        <p14:creationId xmlns:p14="http://schemas.microsoft.com/office/powerpoint/2010/main" val="343877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BLOOM-NET</a:t>
            </a:r>
            <a:r>
              <a:rPr lang="zh-CN" altLang="en-US" dirty="0"/>
              <a:t>：基于掩蔽的神经网络以实现可扩展和高效语音增强的分块优化</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smtClean="0"/>
              <a:t>实验结果的</a:t>
            </a:r>
            <a:r>
              <a:rPr lang="en-US" altLang="zh-CN" dirty="0" smtClean="0"/>
              <a:t>SI-SDR</a:t>
            </a:r>
            <a:r>
              <a:rPr lang="zh-CN" altLang="en-US" dirty="0" smtClean="0"/>
              <a:t>分数对比，其中</a:t>
            </a:r>
            <a:r>
              <a:rPr lang="en-US" altLang="zh-CN" dirty="0" smtClean="0"/>
              <a:t>Baseline1</a:t>
            </a:r>
            <a:r>
              <a:rPr lang="zh-CN" altLang="en-US" dirty="0" smtClean="0"/>
              <a:t>和</a:t>
            </a:r>
            <a:r>
              <a:rPr lang="en-US" altLang="zh-CN" dirty="0" smtClean="0"/>
              <a:t>Baseline2</a:t>
            </a:r>
            <a:r>
              <a:rPr lang="zh-CN" altLang="en-US" dirty="0"/>
              <a:t>分别表示强</a:t>
            </a:r>
            <a:r>
              <a:rPr lang="zh-CN" altLang="en-US" dirty="0" smtClean="0"/>
              <a:t>离散模型和</a:t>
            </a:r>
            <a:r>
              <a:rPr lang="zh-CN" altLang="en-US" dirty="0"/>
              <a:t>时域分块优化</a:t>
            </a:r>
            <a:r>
              <a:rPr lang="zh-CN" altLang="en-US" dirty="0" smtClean="0"/>
              <a:t>模型，</a:t>
            </a:r>
            <a:r>
              <a:rPr lang="en-US" altLang="zh-CN" dirty="0" smtClean="0"/>
              <a:t>l</a:t>
            </a:r>
            <a:r>
              <a:rPr lang="zh-CN" altLang="en-US" dirty="0" smtClean="0"/>
              <a:t>表示</a:t>
            </a:r>
            <a:r>
              <a:rPr lang="zh-CN" altLang="en-US" dirty="0"/>
              <a:t>模块</a:t>
            </a:r>
            <a:r>
              <a:rPr lang="zh-CN" altLang="en-US" dirty="0" smtClean="0"/>
              <a:t>序号，</a:t>
            </a:r>
            <a:r>
              <a:rPr lang="en-US" altLang="zh-CN" dirty="0" smtClean="0"/>
              <a:t>BLOOM-FT</a:t>
            </a:r>
            <a:r>
              <a:rPr lang="zh-CN" altLang="en-US" dirty="0" smtClean="0"/>
              <a:t>是</a:t>
            </a:r>
            <a:r>
              <a:rPr lang="en-US" altLang="zh-CN" dirty="0" smtClean="0"/>
              <a:t>BLOOM</a:t>
            </a:r>
            <a:r>
              <a:rPr lang="zh-CN" altLang="en-US" dirty="0" smtClean="0"/>
              <a:t>微调</a:t>
            </a:r>
            <a:r>
              <a:rPr lang="zh-CN" altLang="en-US" dirty="0"/>
              <a:t>以最小化所有块的损失</a:t>
            </a:r>
            <a:r>
              <a:rPr lang="zh-CN" altLang="en-US" dirty="0" smtClean="0"/>
              <a:t>组合，它</a:t>
            </a:r>
            <a:r>
              <a:rPr lang="zh-CN" altLang="en-US" dirty="0"/>
              <a:t>克服了 </a:t>
            </a:r>
            <a:r>
              <a:rPr lang="en-US" altLang="zh-CN" dirty="0"/>
              <a:t>BLOOM </a:t>
            </a:r>
            <a:r>
              <a:rPr lang="zh-CN" altLang="en-US" dirty="0"/>
              <a:t>贪婪训练导致的次优性</a:t>
            </a:r>
            <a:r>
              <a:rPr lang="zh-CN" altLang="en-US" dirty="0" smtClean="0"/>
              <a:t>能。</a:t>
            </a:r>
            <a:endParaRPr lang="en-US" altLang="zh-CN" dirty="0"/>
          </a:p>
        </p:txBody>
      </p:sp>
      <p:pic>
        <p:nvPicPr>
          <p:cNvPr id="6" name="图片 5"/>
          <p:cNvPicPr>
            <a:picLocks noChangeAspect="1"/>
          </p:cNvPicPr>
          <p:nvPr/>
        </p:nvPicPr>
        <p:blipFill>
          <a:blip r:embed="rId2"/>
          <a:stretch>
            <a:fillRect/>
          </a:stretch>
        </p:blipFill>
        <p:spPr>
          <a:xfrm>
            <a:off x="2856166" y="3022663"/>
            <a:ext cx="5857875" cy="1800225"/>
          </a:xfrm>
          <a:prstGeom prst="rect">
            <a:avLst/>
          </a:prstGeom>
        </p:spPr>
      </p:pic>
    </p:spTree>
    <p:extLst>
      <p:ext uri="{BB962C8B-B14F-4D97-AF65-F5344CB8AC3E}">
        <p14:creationId xmlns:p14="http://schemas.microsoft.com/office/powerpoint/2010/main" val="1243711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 </a:t>
            </a:r>
            <a:r>
              <a:rPr lang="en-US" altLang="zh-CN" dirty="0"/>
              <a:t>PESQ </a:t>
            </a:r>
            <a:r>
              <a:rPr lang="zh-CN" altLang="en-US" dirty="0"/>
              <a:t>诱导强化学习的语音增强先验 </a:t>
            </a:r>
            <a:r>
              <a:rPr lang="en-US" altLang="zh-CN" dirty="0"/>
              <a:t>SNR </a:t>
            </a:r>
            <a:r>
              <a:rPr lang="zh-CN" altLang="en-US" dirty="0"/>
              <a:t>估计</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a:t>二，基于 </a:t>
            </a:r>
            <a:r>
              <a:rPr lang="en-US" altLang="zh-CN" dirty="0"/>
              <a:t>PESQ </a:t>
            </a:r>
            <a:r>
              <a:rPr lang="zh-CN" altLang="en-US" dirty="0"/>
              <a:t>诱导强化学习的语音增强先验 </a:t>
            </a:r>
            <a:r>
              <a:rPr lang="en-US" altLang="zh-CN" dirty="0"/>
              <a:t>SNR </a:t>
            </a:r>
            <a:r>
              <a:rPr lang="zh-CN" altLang="en-US" dirty="0" smtClean="0"/>
              <a:t>估计</a:t>
            </a:r>
            <a:endParaRPr lang="en-US" altLang="zh-CN" dirty="0" smtClean="0"/>
          </a:p>
          <a:p>
            <a:r>
              <a:rPr lang="zh-CN" altLang="en-US" dirty="0" smtClean="0"/>
              <a:t>首先，我们有一个先验信噪比，并认为其服从高斯分布，既满足</a:t>
            </a:r>
            <a:endParaRPr lang="en-US" altLang="zh-CN" dirty="0" smtClean="0"/>
          </a:p>
          <a:p>
            <a:endParaRPr lang="en-US" altLang="zh-CN" dirty="0"/>
          </a:p>
          <a:p>
            <a:r>
              <a:rPr lang="zh-CN" altLang="en-US" dirty="0" smtClean="0"/>
              <a:t>然后，根据高斯分布的规律对其进行调整，得到</a:t>
            </a:r>
            <a:r>
              <a:rPr lang="en-US" altLang="zh-CN" dirty="0" smtClean="0"/>
              <a:t>mapped SNR</a:t>
            </a:r>
          </a:p>
          <a:p>
            <a:endParaRPr lang="en-US" altLang="zh-CN" dirty="0"/>
          </a:p>
          <a:p>
            <a:r>
              <a:rPr lang="en-US" altLang="zh-CN" dirty="0" smtClean="0"/>
              <a:t>                                                                                              </a:t>
            </a:r>
            <a:r>
              <a:rPr lang="zh-CN" altLang="en-US" dirty="0" smtClean="0"/>
              <a:t>（</a:t>
            </a:r>
            <a:r>
              <a:rPr lang="en-US" altLang="zh-CN" dirty="0" smtClean="0"/>
              <a:t>5</a:t>
            </a:r>
            <a:r>
              <a:rPr lang="zh-CN" altLang="en-US" dirty="0" smtClean="0"/>
              <a:t>）</a:t>
            </a:r>
            <a:endParaRPr lang="en-US" altLang="zh-CN" dirty="0" smtClean="0"/>
          </a:p>
          <a:p>
            <a:r>
              <a:rPr lang="zh-CN" altLang="en-US" dirty="0" smtClean="0"/>
              <a:t>再根据</a:t>
            </a:r>
            <a:r>
              <a:rPr lang="en-US" altLang="zh-CN" dirty="0" smtClean="0"/>
              <a:t>MMSE-LSA</a:t>
            </a:r>
            <a:r>
              <a:rPr lang="zh-CN" altLang="en-US" dirty="0" smtClean="0"/>
              <a:t>算法，利用</a:t>
            </a:r>
            <a:r>
              <a:rPr lang="en-US" altLang="zh-CN" dirty="0" smtClean="0"/>
              <a:t>mapped SNR</a:t>
            </a:r>
            <a:r>
              <a:rPr lang="zh-CN" altLang="en-US" dirty="0" smtClean="0"/>
              <a:t>计算增益，进而求得降噪后的效果</a:t>
            </a:r>
            <a:endParaRPr lang="en-US" altLang="zh-CN" dirty="0" smtClean="0"/>
          </a:p>
          <a:p>
            <a:endParaRPr lang="en-US" altLang="zh-CN" dirty="0"/>
          </a:p>
          <a:p>
            <a:r>
              <a:rPr lang="en-US" altLang="zh-CN" dirty="0" smtClean="0"/>
              <a:t>                                                                                                    </a:t>
            </a:r>
            <a:r>
              <a:rPr lang="zh-CN" altLang="en-US" dirty="0" smtClean="0"/>
              <a:t>（</a:t>
            </a:r>
            <a:r>
              <a:rPr lang="en-US" altLang="zh-CN" dirty="0" smtClean="0"/>
              <a:t>6</a:t>
            </a:r>
            <a:r>
              <a:rPr lang="zh-CN" altLang="en-US" dirty="0" smtClean="0"/>
              <a:t>）</a:t>
            </a:r>
            <a:endParaRPr lang="en-US" altLang="zh-CN" dirty="0" smtClean="0"/>
          </a:p>
          <a:p>
            <a:r>
              <a:rPr lang="zh-CN" altLang="en-US" dirty="0" smtClean="0"/>
              <a:t>所以我们的目标是得到一个好的先验信噪比</a:t>
            </a:r>
            <a:endParaRPr lang="en-US" altLang="zh-CN" dirty="0" smtClean="0"/>
          </a:p>
        </p:txBody>
      </p:sp>
      <p:pic>
        <p:nvPicPr>
          <p:cNvPr id="4" name="图片 3"/>
          <p:cNvPicPr>
            <a:picLocks noChangeAspect="1"/>
          </p:cNvPicPr>
          <p:nvPr/>
        </p:nvPicPr>
        <p:blipFill>
          <a:blip r:embed="rId2"/>
          <a:stretch>
            <a:fillRect/>
          </a:stretch>
        </p:blipFill>
        <p:spPr>
          <a:xfrm>
            <a:off x="3977054" y="1942924"/>
            <a:ext cx="2514600" cy="342900"/>
          </a:xfrm>
          <a:prstGeom prst="rect">
            <a:avLst/>
          </a:prstGeom>
        </p:spPr>
      </p:pic>
      <p:pic>
        <p:nvPicPr>
          <p:cNvPr id="5" name="图片 4"/>
          <p:cNvPicPr>
            <a:picLocks noChangeAspect="1"/>
          </p:cNvPicPr>
          <p:nvPr/>
        </p:nvPicPr>
        <p:blipFill>
          <a:blip r:embed="rId3"/>
          <a:stretch>
            <a:fillRect/>
          </a:stretch>
        </p:blipFill>
        <p:spPr>
          <a:xfrm>
            <a:off x="3857991" y="2766597"/>
            <a:ext cx="2752725" cy="533400"/>
          </a:xfrm>
          <a:prstGeom prst="rect">
            <a:avLst/>
          </a:prstGeom>
        </p:spPr>
      </p:pic>
      <p:pic>
        <p:nvPicPr>
          <p:cNvPr id="6" name="图片 5"/>
          <p:cNvPicPr>
            <a:picLocks noChangeAspect="1"/>
          </p:cNvPicPr>
          <p:nvPr/>
        </p:nvPicPr>
        <p:blipFill>
          <a:blip r:embed="rId4"/>
          <a:stretch>
            <a:fillRect/>
          </a:stretch>
        </p:blipFill>
        <p:spPr>
          <a:xfrm>
            <a:off x="3443653" y="3963621"/>
            <a:ext cx="3581400" cy="676275"/>
          </a:xfrm>
          <a:prstGeom prst="rect">
            <a:avLst/>
          </a:prstGeom>
        </p:spPr>
      </p:pic>
    </p:spTree>
    <p:extLst>
      <p:ext uri="{BB962C8B-B14F-4D97-AF65-F5344CB8AC3E}">
        <p14:creationId xmlns:p14="http://schemas.microsoft.com/office/powerpoint/2010/main" val="3134187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 </a:t>
            </a:r>
            <a:r>
              <a:rPr lang="en-US" altLang="zh-CN" dirty="0"/>
              <a:t>PESQ </a:t>
            </a:r>
            <a:r>
              <a:rPr lang="zh-CN" altLang="en-US" dirty="0"/>
              <a:t>诱导强化学习的语音增强先验 </a:t>
            </a:r>
            <a:r>
              <a:rPr lang="en-US" altLang="zh-CN" dirty="0"/>
              <a:t>SNR </a:t>
            </a:r>
            <a:r>
              <a:rPr lang="zh-CN" altLang="en-US" dirty="0"/>
              <a:t>估计</a:t>
            </a:r>
          </a:p>
        </p:txBody>
      </p:sp>
      <p:sp>
        <p:nvSpPr>
          <p:cNvPr id="3" name="内容占位符 2"/>
          <p:cNvSpPr>
            <a:spLocks noGrp="1"/>
          </p:cNvSpPr>
          <p:nvPr>
            <p:ph sz="quarter" idx="10"/>
          </p:nvPr>
        </p:nvSpPr>
        <p:spPr>
          <a:xfrm>
            <a:off x="232882" y="841946"/>
            <a:ext cx="11674866" cy="4607878"/>
          </a:xfrm>
        </p:spPr>
        <p:txBody>
          <a:bodyPr/>
          <a:lstStyle/>
          <a:p>
            <a:r>
              <a:rPr lang="zh-CN" altLang="en-US" dirty="0" smtClean="0"/>
              <a:t>现在，进行训练前的初始化过程。首先，找一个已经训练好的，用于计算先验信噪比的模型</a:t>
            </a:r>
            <a:r>
              <a:rPr lang="en-US" altLang="zh-CN" dirty="0" smtClean="0"/>
              <a:t>Xi-TCN</a:t>
            </a:r>
            <a:r>
              <a:rPr lang="zh-CN" altLang="en-US" dirty="0" smtClean="0"/>
              <a:t>，将合成的数据输入网络，得到大量计算结果（都是先验信噪比）记作集合</a:t>
            </a:r>
            <a:r>
              <a:rPr lang="en-US" altLang="zh-CN" dirty="0" smtClean="0"/>
              <a:t>X0</a:t>
            </a:r>
            <a:r>
              <a:rPr lang="zh-CN" altLang="en-US" dirty="0" smtClean="0"/>
              <a:t>；然后，直接计算理想信噪比并进行聚类分析，分成</a:t>
            </a:r>
            <a:r>
              <a:rPr lang="en-US" altLang="zh-CN" dirty="0" smtClean="0"/>
              <a:t>M</a:t>
            </a:r>
            <a:r>
              <a:rPr lang="zh-CN" altLang="en-US" dirty="0" smtClean="0"/>
              <a:t>类，分别记作</a:t>
            </a:r>
            <a:r>
              <a:rPr lang="en-US" altLang="zh-CN" dirty="0" smtClean="0"/>
              <a:t>X1……XM</a:t>
            </a:r>
            <a:r>
              <a:rPr lang="zh-CN" altLang="en-US" dirty="0" smtClean="0"/>
              <a:t>；接着，将合成的带噪语音作为输入，通过（</a:t>
            </a:r>
            <a:r>
              <a:rPr lang="en-US" altLang="zh-CN" dirty="0" smtClean="0"/>
              <a:t>10</a:t>
            </a:r>
            <a:r>
              <a:rPr lang="zh-CN" altLang="en-US" dirty="0" smtClean="0"/>
              <a:t>）（</a:t>
            </a:r>
            <a:r>
              <a:rPr lang="en-US" altLang="zh-CN" dirty="0" smtClean="0"/>
              <a:t>11</a:t>
            </a:r>
            <a:r>
              <a:rPr lang="zh-CN" altLang="en-US" dirty="0" smtClean="0"/>
              <a:t>）得到的结果作为输出，对</a:t>
            </a:r>
            <a:r>
              <a:rPr lang="en-US" altLang="zh-CN" dirty="0" smtClean="0"/>
              <a:t>DQN</a:t>
            </a:r>
            <a:r>
              <a:rPr lang="zh-CN" altLang="en-US" dirty="0" smtClean="0"/>
              <a:t>神经网络做预训练</a:t>
            </a:r>
            <a:endParaRPr lang="en-US" altLang="zh-CN" dirty="0"/>
          </a:p>
        </p:txBody>
      </p:sp>
      <p:pic>
        <p:nvPicPr>
          <p:cNvPr id="4" name="图片 3"/>
          <p:cNvPicPr>
            <a:picLocks noChangeAspect="1"/>
          </p:cNvPicPr>
          <p:nvPr/>
        </p:nvPicPr>
        <p:blipFill>
          <a:blip r:embed="rId2"/>
          <a:stretch>
            <a:fillRect/>
          </a:stretch>
        </p:blipFill>
        <p:spPr>
          <a:xfrm>
            <a:off x="2745297" y="3273901"/>
            <a:ext cx="4978114" cy="3328784"/>
          </a:xfrm>
          <a:prstGeom prst="rect">
            <a:avLst/>
          </a:prstGeom>
        </p:spPr>
      </p:pic>
      <p:pic>
        <p:nvPicPr>
          <p:cNvPr id="5" name="图片 4"/>
          <p:cNvPicPr>
            <a:picLocks noChangeAspect="1"/>
          </p:cNvPicPr>
          <p:nvPr/>
        </p:nvPicPr>
        <p:blipFill>
          <a:blip r:embed="rId3"/>
          <a:stretch>
            <a:fillRect/>
          </a:stretch>
        </p:blipFill>
        <p:spPr>
          <a:xfrm>
            <a:off x="2929970" y="2250343"/>
            <a:ext cx="4608767" cy="895542"/>
          </a:xfrm>
          <a:prstGeom prst="rect">
            <a:avLst/>
          </a:prstGeom>
        </p:spPr>
      </p:pic>
    </p:spTree>
    <p:extLst>
      <p:ext uri="{BB962C8B-B14F-4D97-AF65-F5344CB8AC3E}">
        <p14:creationId xmlns:p14="http://schemas.microsoft.com/office/powerpoint/2010/main" val="869700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 </a:t>
            </a:r>
            <a:r>
              <a:rPr lang="en-US" altLang="zh-CN" dirty="0"/>
              <a:t>PESQ </a:t>
            </a:r>
            <a:r>
              <a:rPr lang="zh-CN" altLang="en-US" dirty="0"/>
              <a:t>诱导强化学习的语音增强先验 </a:t>
            </a:r>
            <a:r>
              <a:rPr lang="en-US" altLang="zh-CN" dirty="0"/>
              <a:t>SNR </a:t>
            </a:r>
            <a:r>
              <a:rPr lang="zh-CN" altLang="en-US" dirty="0"/>
              <a:t>估计</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smtClean="0"/>
              <a:t>然后是正式的训练过程。首先将与训练得到的神经网络的参数作为</a:t>
            </a:r>
            <a:r>
              <a:rPr lang="en-US" altLang="zh-CN" dirty="0" smtClean="0"/>
              <a:t>Target DQN</a:t>
            </a:r>
            <a:r>
              <a:rPr lang="zh-CN" altLang="en-US" dirty="0" smtClean="0"/>
              <a:t>和</a:t>
            </a:r>
            <a:r>
              <a:rPr lang="en-US" altLang="zh-CN" dirty="0" err="1" smtClean="0"/>
              <a:t>Eval</a:t>
            </a:r>
            <a:r>
              <a:rPr lang="en-US" altLang="zh-CN" dirty="0" smtClean="0"/>
              <a:t> DQN</a:t>
            </a:r>
            <a:r>
              <a:rPr lang="zh-CN" altLang="en-US" dirty="0" smtClean="0"/>
              <a:t>的参数，然后进行训练，目标用</a:t>
            </a:r>
            <a:r>
              <a:rPr lang="en-US" altLang="zh-CN" dirty="0" smtClean="0"/>
              <a:t>Q</a:t>
            </a:r>
            <a:r>
              <a:rPr lang="zh-CN" altLang="en-US" dirty="0" smtClean="0"/>
              <a:t>（</a:t>
            </a:r>
            <a:r>
              <a:rPr lang="en-US" altLang="zh-CN" dirty="0" smtClean="0"/>
              <a:t>x</a:t>
            </a:r>
            <a:r>
              <a:rPr lang="zh-CN" altLang="en-US" dirty="0" smtClean="0"/>
              <a:t>，</a:t>
            </a:r>
            <a:r>
              <a:rPr lang="en-US" altLang="zh-CN" dirty="0" smtClean="0"/>
              <a:t>a</a:t>
            </a:r>
            <a:r>
              <a:rPr lang="zh-CN" altLang="en-US" dirty="0" smtClean="0"/>
              <a:t>）来确定（该函数和</a:t>
            </a:r>
            <a:r>
              <a:rPr lang="en-US" altLang="zh-CN" dirty="0" smtClean="0"/>
              <a:t>PESQ</a:t>
            </a:r>
            <a:r>
              <a:rPr lang="zh-CN" altLang="en-US" dirty="0" smtClean="0"/>
              <a:t>正相关），不过</a:t>
            </a:r>
            <a:r>
              <a:rPr lang="en-US" altLang="zh-CN" dirty="0" err="1" smtClean="0"/>
              <a:t>Eval</a:t>
            </a:r>
            <a:r>
              <a:rPr lang="en-US" altLang="zh-CN" dirty="0" smtClean="0"/>
              <a:t> DQN</a:t>
            </a:r>
            <a:r>
              <a:rPr lang="zh-CN" altLang="en-US" dirty="0" smtClean="0"/>
              <a:t>的训练操作有一个概率。然后分别计算得到降噪后的音频数据，并根据这两组音频数据的差值对这两个神经网络的参数进行调整，而且周期性的将</a:t>
            </a:r>
            <a:r>
              <a:rPr lang="en-US" altLang="zh-CN" dirty="0" err="1" smtClean="0"/>
              <a:t>Eval</a:t>
            </a:r>
            <a:r>
              <a:rPr lang="en-US" altLang="zh-CN" dirty="0" smtClean="0"/>
              <a:t> DQN</a:t>
            </a:r>
            <a:r>
              <a:rPr lang="zh-CN" altLang="en-US" dirty="0" smtClean="0"/>
              <a:t>的参数赋值给</a:t>
            </a:r>
            <a:r>
              <a:rPr lang="en-US" altLang="zh-CN" dirty="0" smtClean="0"/>
              <a:t>Target DQN</a:t>
            </a:r>
            <a:r>
              <a:rPr lang="zh-CN" altLang="en-US" dirty="0" smtClean="0"/>
              <a:t>。</a:t>
            </a:r>
            <a:endParaRPr lang="en-US" altLang="zh-CN" dirty="0" smtClean="0"/>
          </a:p>
          <a:p>
            <a:r>
              <a:rPr lang="zh-CN" altLang="en-US" dirty="0" smtClean="0"/>
              <a:t>最后的测试结果是</a:t>
            </a:r>
            <a:r>
              <a:rPr lang="en-US" altLang="zh-CN" dirty="0" smtClean="0"/>
              <a:t>DQN</a:t>
            </a:r>
            <a:r>
              <a:rPr lang="zh-CN" altLang="en-US" dirty="0" smtClean="0"/>
              <a:t>降噪后音频数据的</a:t>
            </a:r>
            <a:r>
              <a:rPr lang="en-US" altLang="zh-CN" dirty="0" smtClean="0"/>
              <a:t>STOI</a:t>
            </a:r>
            <a:r>
              <a:rPr lang="zh-CN" altLang="en-US" dirty="0" smtClean="0"/>
              <a:t>和</a:t>
            </a:r>
            <a:r>
              <a:rPr lang="en-US" altLang="zh-CN" dirty="0" smtClean="0"/>
              <a:t>PESQ</a:t>
            </a:r>
            <a:r>
              <a:rPr lang="zh-CN" altLang="en-US" dirty="0" smtClean="0"/>
              <a:t>分数是高于</a:t>
            </a:r>
            <a:r>
              <a:rPr lang="en-US" altLang="zh-CN" dirty="0" smtClean="0"/>
              <a:t>Xi-TCN</a:t>
            </a:r>
            <a:r>
              <a:rPr lang="zh-CN" altLang="en-US" dirty="0" smtClean="0"/>
              <a:t>的。</a:t>
            </a:r>
            <a:endParaRPr lang="en-US" altLang="zh-CN" dirty="0" smtClean="0"/>
          </a:p>
          <a:p>
            <a:r>
              <a:rPr lang="en-US" altLang="zh-CN" dirty="0" smtClean="0"/>
              <a:t>                                                                                                       </a:t>
            </a:r>
            <a:r>
              <a:rPr lang="zh-CN" altLang="en-US" dirty="0" smtClean="0"/>
              <a:t>（</a:t>
            </a:r>
            <a:r>
              <a:rPr lang="en-US" altLang="zh-CN" dirty="0" smtClean="0"/>
              <a:t>7</a:t>
            </a:r>
            <a:r>
              <a:rPr lang="zh-CN" altLang="en-US" dirty="0" smtClean="0"/>
              <a:t>）</a:t>
            </a:r>
            <a:endParaRPr lang="en-US" altLang="zh-CN" dirty="0"/>
          </a:p>
          <a:p>
            <a:endParaRPr lang="en-US" altLang="zh-CN" dirty="0" smtClean="0"/>
          </a:p>
          <a:p>
            <a:endParaRPr lang="en-US" altLang="zh-CN" dirty="0"/>
          </a:p>
          <a:p>
            <a:r>
              <a:rPr lang="en-US" altLang="zh-CN" dirty="0" smtClean="0"/>
              <a:t>                                                                                                  </a:t>
            </a:r>
            <a:r>
              <a:rPr lang="zh-CN" altLang="en-US" dirty="0" smtClean="0"/>
              <a:t>（</a:t>
            </a:r>
            <a:r>
              <a:rPr lang="en-US" altLang="zh-CN" dirty="0" smtClean="0"/>
              <a:t>7</a:t>
            </a:r>
            <a:r>
              <a:rPr lang="zh-CN" altLang="en-US" dirty="0" smtClean="0"/>
              <a:t>）</a:t>
            </a:r>
            <a:endParaRPr lang="en-US" altLang="zh-CN" dirty="0"/>
          </a:p>
        </p:txBody>
      </p:sp>
      <p:pic>
        <p:nvPicPr>
          <p:cNvPr id="4" name="图片 3"/>
          <p:cNvPicPr>
            <a:picLocks noChangeAspect="1"/>
          </p:cNvPicPr>
          <p:nvPr/>
        </p:nvPicPr>
        <p:blipFill>
          <a:blip r:embed="rId2"/>
          <a:stretch>
            <a:fillRect/>
          </a:stretch>
        </p:blipFill>
        <p:spPr>
          <a:xfrm>
            <a:off x="700197" y="3219711"/>
            <a:ext cx="5280628" cy="2956891"/>
          </a:xfrm>
          <a:prstGeom prst="rect">
            <a:avLst/>
          </a:prstGeom>
        </p:spPr>
      </p:pic>
      <p:pic>
        <p:nvPicPr>
          <p:cNvPr id="5" name="图片 4"/>
          <p:cNvPicPr>
            <a:picLocks noChangeAspect="1"/>
          </p:cNvPicPr>
          <p:nvPr/>
        </p:nvPicPr>
        <p:blipFill>
          <a:blip r:embed="rId3"/>
          <a:stretch>
            <a:fillRect/>
          </a:stretch>
        </p:blipFill>
        <p:spPr>
          <a:xfrm>
            <a:off x="4340160" y="2726378"/>
            <a:ext cx="2920176" cy="615756"/>
          </a:xfrm>
          <a:prstGeom prst="rect">
            <a:avLst/>
          </a:prstGeom>
        </p:spPr>
      </p:pic>
      <p:pic>
        <p:nvPicPr>
          <p:cNvPr id="6" name="图片 5"/>
          <p:cNvPicPr>
            <a:picLocks noChangeAspect="1"/>
          </p:cNvPicPr>
          <p:nvPr/>
        </p:nvPicPr>
        <p:blipFill>
          <a:blip r:embed="rId4"/>
          <a:stretch>
            <a:fillRect/>
          </a:stretch>
        </p:blipFill>
        <p:spPr>
          <a:xfrm>
            <a:off x="6251257" y="3573295"/>
            <a:ext cx="5160456" cy="1876529"/>
          </a:xfrm>
          <a:prstGeom prst="rect">
            <a:avLst/>
          </a:prstGeom>
        </p:spPr>
      </p:pic>
    </p:spTree>
    <p:extLst>
      <p:ext uri="{BB962C8B-B14F-4D97-AF65-F5344CB8AC3E}">
        <p14:creationId xmlns:p14="http://schemas.microsoft.com/office/powerpoint/2010/main" val="2149389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基于神经同态合成的语音增强</a:t>
            </a:r>
          </a:p>
        </p:txBody>
      </p:sp>
      <p:sp>
        <p:nvSpPr>
          <p:cNvPr id="3" name="内容占位符 2"/>
          <p:cNvSpPr>
            <a:spLocks noGrp="1"/>
          </p:cNvSpPr>
          <p:nvPr>
            <p:ph sz="quarter" idx="10"/>
          </p:nvPr>
        </p:nvSpPr>
        <p:spPr>
          <a:xfrm>
            <a:off x="232882" y="841946"/>
            <a:ext cx="11674866" cy="4607878"/>
          </a:xfrm>
        </p:spPr>
        <p:txBody>
          <a:bodyPr/>
          <a:lstStyle/>
          <a:p>
            <a:endParaRPr lang="en-US" altLang="zh-CN" dirty="0" smtClean="0"/>
          </a:p>
          <a:p>
            <a:r>
              <a:rPr lang="zh-CN" altLang="en-US" dirty="0" smtClean="0"/>
              <a:t>三，基于神经</a:t>
            </a:r>
            <a:r>
              <a:rPr lang="zh-CN" altLang="en-US" dirty="0"/>
              <a:t>同态合成的语音增强</a:t>
            </a:r>
          </a:p>
          <a:p>
            <a:r>
              <a:rPr lang="zh-CN" altLang="en-US" dirty="0"/>
              <a:t>大多数基于深度学习的语音增强方法直接对时频表示或学习特征进行操作，而不使用语音生成模型。 这项工作提出了一种新的基于神经同态合成的语音增强方法。 语音信号首先通过复倒谱分析分解为激励和声道。 然后，应用两个复值神经网络来估计分解成分的目标复谱。 最后，从估计的激励和声道合成时域语音信号。 此外，我们研究了许多损失函数，发现 </a:t>
            </a:r>
            <a:r>
              <a:rPr lang="en-US" altLang="zh-CN" dirty="0"/>
              <a:t>TTS </a:t>
            </a:r>
            <a:r>
              <a:rPr lang="zh-CN" altLang="en-US" dirty="0"/>
              <a:t>声码器中常用的多分辨率 </a:t>
            </a:r>
            <a:r>
              <a:rPr lang="en-US" altLang="zh-CN" dirty="0"/>
              <a:t>STFT </a:t>
            </a:r>
            <a:r>
              <a:rPr lang="zh-CN" altLang="en-US" dirty="0"/>
              <a:t>损失有利于语音增强。 实验结果表明，所提出的方法在 </a:t>
            </a:r>
            <a:r>
              <a:rPr lang="en-US" altLang="zh-CN" dirty="0"/>
              <a:t>PESQ </a:t>
            </a:r>
            <a:r>
              <a:rPr lang="zh-CN" altLang="en-US" dirty="0"/>
              <a:t>和 </a:t>
            </a:r>
            <a:r>
              <a:rPr lang="en-US" altLang="zh-CN" dirty="0" err="1"/>
              <a:t>eSTOI</a:t>
            </a:r>
            <a:r>
              <a:rPr lang="en-US" altLang="zh-CN" dirty="0"/>
              <a:t> </a:t>
            </a:r>
            <a:r>
              <a:rPr lang="zh-CN" altLang="en-US" dirty="0"/>
              <a:t>方面都优于现有的最先进的基于复值神经网络的</a:t>
            </a:r>
            <a:r>
              <a:rPr lang="zh-CN" altLang="en-US" dirty="0" smtClean="0"/>
              <a:t>方法</a:t>
            </a:r>
            <a:endParaRPr lang="en-US" altLang="zh-CN" dirty="0" smtClean="0"/>
          </a:p>
          <a:p>
            <a:r>
              <a:rPr lang="zh-CN" altLang="en-US" dirty="0"/>
              <a:t>源滤波器模型广泛用于</a:t>
            </a:r>
            <a:r>
              <a:rPr lang="zh-CN" altLang="en-US" dirty="0" smtClean="0"/>
              <a:t>语音合成。 </a:t>
            </a:r>
            <a:r>
              <a:rPr lang="zh-CN" altLang="en-US" dirty="0"/>
              <a:t>语音产生的源滤波器模型的简化版本如</a:t>
            </a:r>
            <a:r>
              <a:rPr lang="zh-CN" altLang="en-US" dirty="0" smtClean="0"/>
              <a:t>图所</a:t>
            </a:r>
            <a:r>
              <a:rPr lang="zh-CN" altLang="en-US" dirty="0"/>
              <a:t>示。假设激励信号 </a:t>
            </a:r>
            <a:r>
              <a:rPr lang="en-US" altLang="zh-CN" dirty="0"/>
              <a:t>e[n] </a:t>
            </a:r>
            <a:r>
              <a:rPr lang="zh-CN" altLang="en-US" dirty="0"/>
              <a:t>是由周期性脉冲 </a:t>
            </a:r>
            <a:r>
              <a:rPr lang="en-US" altLang="zh-CN" dirty="0"/>
              <a:t>p[n] </a:t>
            </a:r>
            <a:r>
              <a:rPr lang="zh-CN" altLang="en-US" dirty="0"/>
              <a:t>和声门脉冲滤波器卷积生成的浊音 </a:t>
            </a:r>
            <a:r>
              <a:rPr lang="en-US" altLang="zh-CN" dirty="0"/>
              <a:t>g[n]</a:t>
            </a:r>
            <a:r>
              <a:rPr lang="zh-CN" altLang="en-US" dirty="0" smtClean="0"/>
              <a:t>，和由</a:t>
            </a:r>
            <a:r>
              <a:rPr lang="zh-CN" altLang="en-US" dirty="0"/>
              <a:t>随机噪声发生器 </a:t>
            </a:r>
            <a:r>
              <a:rPr lang="en-US" altLang="zh-CN" dirty="0"/>
              <a:t>u[n] </a:t>
            </a:r>
            <a:r>
              <a:rPr lang="zh-CN" altLang="en-US" dirty="0"/>
              <a:t>生成的清音。 线性滤波器</a:t>
            </a:r>
            <a:r>
              <a:rPr lang="en-US" altLang="zh-CN" dirty="0"/>
              <a:t>h[n]</a:t>
            </a:r>
            <a:r>
              <a:rPr lang="zh-CN" altLang="en-US" dirty="0"/>
              <a:t>是语音产生中声道模型和辐射模型的结合，这里我们简称为声乐系统。 因此，离散时间语音信号是由激励信号 </a:t>
            </a:r>
            <a:r>
              <a:rPr lang="en-US" altLang="zh-CN" dirty="0"/>
              <a:t>e[n] </a:t>
            </a:r>
            <a:r>
              <a:rPr lang="zh-CN" altLang="en-US" dirty="0"/>
              <a:t>和声音系统 </a:t>
            </a:r>
            <a:r>
              <a:rPr lang="en-US" altLang="zh-CN" dirty="0"/>
              <a:t>h[n] </a:t>
            </a:r>
            <a:r>
              <a:rPr lang="zh-CN" altLang="en-US" dirty="0"/>
              <a:t>的卷积生成的。</a:t>
            </a:r>
            <a:endParaRPr lang="en-US" altLang="zh-CN" dirty="0"/>
          </a:p>
        </p:txBody>
      </p:sp>
      <p:pic>
        <p:nvPicPr>
          <p:cNvPr id="4" name="图片 3"/>
          <p:cNvPicPr>
            <a:picLocks noChangeAspect="1"/>
          </p:cNvPicPr>
          <p:nvPr/>
        </p:nvPicPr>
        <p:blipFill>
          <a:blip r:embed="rId2"/>
          <a:stretch>
            <a:fillRect/>
          </a:stretch>
        </p:blipFill>
        <p:spPr>
          <a:xfrm>
            <a:off x="3631915" y="3997452"/>
            <a:ext cx="4876800" cy="1752600"/>
          </a:xfrm>
          <a:prstGeom prst="rect">
            <a:avLst/>
          </a:prstGeom>
        </p:spPr>
      </p:pic>
    </p:spTree>
    <p:extLst>
      <p:ext uri="{BB962C8B-B14F-4D97-AF65-F5344CB8AC3E}">
        <p14:creationId xmlns:p14="http://schemas.microsoft.com/office/powerpoint/2010/main" val="4180535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传世智慧红版">
      <a:dk1>
        <a:srgbClr val="000000"/>
      </a:dk1>
      <a:lt1>
        <a:srgbClr val="FFFFFF"/>
      </a:lt1>
      <a:dk2>
        <a:srgbClr val="768395"/>
      </a:dk2>
      <a:lt2>
        <a:srgbClr val="F0F0F0"/>
      </a:lt2>
      <a:accent1>
        <a:srgbClr val="C5310F"/>
      </a:accent1>
      <a:accent2>
        <a:srgbClr val="D41A11"/>
      </a:accent2>
      <a:accent3>
        <a:srgbClr val="EC4420"/>
      </a:accent3>
      <a:accent4>
        <a:srgbClr val="FFA931"/>
      </a:accent4>
      <a:accent5>
        <a:srgbClr val="1066B7"/>
      </a:accent5>
      <a:accent6>
        <a:srgbClr val="5B5E60"/>
      </a:accent6>
      <a:hlink>
        <a:srgbClr val="4472C4"/>
      </a:hlink>
      <a:folHlink>
        <a:srgbClr val="BFBFBF"/>
      </a:folHlink>
    </a:clrScheme>
    <a:fontScheme name="传世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smtClean="0"/>
        </a:defPPr>
      </a:lstStyle>
    </a:txDef>
  </a:objectDefaults>
  <a:extraClrSchemeLst/>
  <a:extLst>
    <a:ext uri="{05A4C25C-085E-4340-85A3-A5531E510DB2}">
      <thm15:themeFamily xmlns:thm15="http://schemas.microsoft.com/office/thememl/2012/main" name="主题1" id="{920BAFEE-BBFF-4774-AA98-4C371E2D155D}" vid="{57C1F3CD-B55B-402B-B062-21B04EC7A2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41893</TotalTime>
  <Words>2009</Words>
  <Application>Microsoft Office PowerPoint</Application>
  <PresentationFormat>宽屏</PresentationFormat>
  <Paragraphs>94</Paragraphs>
  <Slides>16</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宋体</vt:lpstr>
      <vt:lpstr>微软雅黑</vt:lpstr>
      <vt:lpstr>微软雅黑 Light</vt:lpstr>
      <vt:lpstr>Arial</vt:lpstr>
      <vt:lpstr>Calibri</vt:lpstr>
      <vt:lpstr>Office 主题</vt:lpstr>
      <vt:lpstr>主题1</vt:lpstr>
      <vt:lpstr>PowerPoint 演示文稿</vt:lpstr>
      <vt:lpstr>PowerPoint 演示文稿</vt:lpstr>
      <vt:lpstr>BLOOM-NET：基于掩蔽的神经网络以实现可扩展和高效语音增强的分块优化</vt:lpstr>
      <vt:lpstr>BLOOM-NET：基于掩蔽的神经网络以实现可扩展和高效语音增强的分块优化</vt:lpstr>
      <vt:lpstr>BLOOM-NET：基于掩蔽的神经网络以实现可扩展和高效语音增强的分块优化</vt:lpstr>
      <vt:lpstr>基于 PESQ 诱导强化学习的语音增强先验 SNR 估计</vt:lpstr>
      <vt:lpstr>基于 PESQ 诱导强化学习的语音增强先验 SNR 估计</vt:lpstr>
      <vt:lpstr>基于 PESQ 诱导强化学习的语音增强先验 SNR 估计</vt:lpstr>
      <vt:lpstr>基于神经同态合成的语音增强</vt:lpstr>
      <vt:lpstr>基于神经同态合成的语音增强</vt:lpstr>
      <vt:lpstr>基于神经同态合成的语音增强</vt:lpstr>
      <vt:lpstr>基于神经同态合成的语音增强</vt:lpstr>
      <vt:lpstr>腾讯 Ethereal 音频实验室个性化语音增强系统</vt:lpstr>
      <vt:lpstr>腾讯 Ethereal 音频实验室个性化语音增强系统</vt:lpstr>
      <vt:lpstr>腾讯 Ethereal 音频实验室个性化语音增强系统</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徐华山</dc:creator>
  <cp:lastModifiedBy>蒋超</cp:lastModifiedBy>
  <cp:revision>918</cp:revision>
  <cp:lastPrinted>2019-03-15T09:16:05Z</cp:lastPrinted>
  <dcterms:created xsi:type="dcterms:W3CDTF">2016-07-18T01:32:13Z</dcterms:created>
  <dcterms:modified xsi:type="dcterms:W3CDTF">2022-09-13T09:22:17Z</dcterms:modified>
</cp:coreProperties>
</file>