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9"/>
  </p:notesMasterIdLst>
  <p:handoutMasterIdLst>
    <p:handoutMasterId r:id="rId20"/>
  </p:handoutMasterIdLst>
  <p:sldIdLst>
    <p:sldId id="471" r:id="rId3"/>
    <p:sldId id="920" r:id="rId4"/>
    <p:sldId id="922" r:id="rId5"/>
    <p:sldId id="931" r:id="rId6"/>
    <p:sldId id="930" r:id="rId7"/>
    <p:sldId id="929" r:id="rId8"/>
    <p:sldId id="928" r:id="rId9"/>
    <p:sldId id="927" r:id="rId10"/>
    <p:sldId id="926" r:id="rId11"/>
    <p:sldId id="925" r:id="rId12"/>
    <p:sldId id="924" r:id="rId13"/>
    <p:sldId id="934" r:id="rId14"/>
    <p:sldId id="933" r:id="rId15"/>
    <p:sldId id="932" r:id="rId16"/>
    <p:sldId id="923" r:id="rId17"/>
    <p:sldId id="904" r:id="rId18"/>
  </p:sldIdLst>
  <p:sldSz cx="12192000" cy="6858000"/>
  <p:notesSz cx="6794500" cy="9931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FF6600"/>
    <a:srgbClr val="8FE2F5"/>
    <a:srgbClr val="C5E0B4"/>
    <a:srgbClr val="FFFF00"/>
    <a:srgbClr val="5B9BD5"/>
    <a:srgbClr val="3483CA"/>
    <a:srgbClr val="CC99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10" autoAdjust="0"/>
    <p:restoredTop sz="93817" autoAdjust="0"/>
  </p:normalViewPr>
  <p:slideViewPr>
    <p:cSldViewPr snapToGrid="0">
      <p:cViewPr varScale="1">
        <p:scale>
          <a:sx n="86" d="100"/>
          <a:sy n="86" d="100"/>
        </p:scale>
        <p:origin x="178" y="62"/>
      </p:cViewPr>
      <p:guideLst/>
    </p:cSldViewPr>
  </p:slideViewPr>
  <p:notesTextViewPr>
    <p:cViewPr>
      <p:scale>
        <a:sx n="3" d="2"/>
        <a:sy n="3" d="2"/>
      </p:scale>
      <p:origin x="0" y="0"/>
    </p:cViewPr>
  </p:notesTextViewPr>
  <p:sorterViewPr>
    <p:cViewPr>
      <p:scale>
        <a:sx n="200" d="100"/>
        <a:sy n="200" d="100"/>
      </p:scale>
      <p:origin x="0" y="-150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8103" y="1"/>
            <a:ext cx="2944813" cy="498475"/>
          </a:xfrm>
          <a:prstGeom prst="rect">
            <a:avLst/>
          </a:prstGeom>
        </p:spPr>
        <p:txBody>
          <a:bodyPr vert="horz" lIns="91440" tIns="45720" rIns="91440" bIns="45720" rtlCol="0"/>
          <a:lstStyle>
            <a:lvl1pPr algn="r">
              <a:defRPr sz="1200"/>
            </a:lvl1pPr>
          </a:lstStyle>
          <a:p>
            <a:fld id="{F225B3D1-5DC7-48AB-B88B-A399FD814CBA}" type="datetimeFigureOut">
              <a:rPr lang="zh-CN" altLang="en-US" smtClean="0"/>
              <a:t>2022/10/12</a:t>
            </a:fld>
            <a:endParaRPr lang="zh-CN" altLang="en-US"/>
          </a:p>
        </p:txBody>
      </p:sp>
      <p:sp>
        <p:nvSpPr>
          <p:cNvPr id="4" name="页脚占位符 3"/>
          <p:cNvSpPr>
            <a:spLocks noGrp="1"/>
          </p:cNvSpPr>
          <p:nvPr>
            <p:ph type="ftr" sz="quarter" idx="2"/>
          </p:nvPr>
        </p:nvSpPr>
        <p:spPr>
          <a:xfrm>
            <a:off x="3"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8103" y="9432925"/>
            <a:ext cx="2944813" cy="498475"/>
          </a:xfrm>
          <a:prstGeom prst="rect">
            <a:avLst/>
          </a:prstGeom>
        </p:spPr>
        <p:txBody>
          <a:bodyPr vert="horz" lIns="91440" tIns="45720" rIns="91440" bIns="45720" rtlCol="0" anchor="b"/>
          <a:lstStyle>
            <a:lvl1pPr algn="r">
              <a:defRPr sz="1200"/>
            </a:lvl1pPr>
          </a:lstStyle>
          <a:p>
            <a:fld id="{0B1F37E0-5BC2-478C-B87A-CB5F999E3782}" type="slidenum">
              <a:rPr lang="zh-CN" altLang="en-US" smtClean="0"/>
              <a:t>‹#›</a:t>
            </a:fld>
            <a:endParaRPr lang="zh-CN" altLang="en-US"/>
          </a:p>
        </p:txBody>
      </p:sp>
    </p:spTree>
    <p:extLst>
      <p:ext uri="{BB962C8B-B14F-4D97-AF65-F5344CB8AC3E}">
        <p14:creationId xmlns:p14="http://schemas.microsoft.com/office/powerpoint/2010/main" val="151170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8102" y="1"/>
            <a:ext cx="2944813" cy="498475"/>
          </a:xfrm>
          <a:prstGeom prst="rect">
            <a:avLst/>
          </a:prstGeom>
        </p:spPr>
        <p:txBody>
          <a:bodyPr vert="horz" lIns="91440" tIns="45720" rIns="91440" bIns="45720" rtlCol="0"/>
          <a:lstStyle>
            <a:lvl1pPr algn="r">
              <a:defRPr sz="1200"/>
            </a:lvl1pPr>
          </a:lstStyle>
          <a:p>
            <a:fld id="{167BFF4D-7F43-41DA-A74F-2D90A2C052AC}"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102" y="9432925"/>
            <a:ext cx="2944813" cy="498475"/>
          </a:xfrm>
          <a:prstGeom prst="rect">
            <a:avLst/>
          </a:prstGeom>
        </p:spPr>
        <p:txBody>
          <a:bodyPr vert="horz" lIns="91440" tIns="45720" rIns="91440" bIns="45720" rtlCol="0" anchor="b"/>
          <a:lstStyle>
            <a:lvl1pPr algn="r">
              <a:defRPr sz="1200"/>
            </a:lvl1pPr>
          </a:lstStyle>
          <a:p>
            <a:fld id="{55002BB8-C0B6-445B-9BF5-FE4F43E54EEA}" type="slidenum">
              <a:rPr lang="zh-CN" altLang="en-US" smtClean="0"/>
              <a:t>‹#›</a:t>
            </a:fld>
            <a:endParaRPr lang="zh-CN" altLang="en-US"/>
          </a:p>
        </p:txBody>
      </p:sp>
    </p:spTree>
    <p:extLst>
      <p:ext uri="{BB962C8B-B14F-4D97-AF65-F5344CB8AC3E}">
        <p14:creationId xmlns:p14="http://schemas.microsoft.com/office/powerpoint/2010/main" val="2198768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002BB8-C0B6-445B-9BF5-FE4F43E54EEA}" type="slidenum">
              <a:rPr lang="zh-CN" altLang="en-US" smtClean="0"/>
              <a:t>1</a:t>
            </a:fld>
            <a:endParaRPr lang="zh-CN" altLang="en-US"/>
          </a:p>
        </p:txBody>
      </p:sp>
    </p:spTree>
    <p:extLst>
      <p:ext uri="{BB962C8B-B14F-4D97-AF65-F5344CB8AC3E}">
        <p14:creationId xmlns:p14="http://schemas.microsoft.com/office/powerpoint/2010/main" val="47563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2406905" y="-20841"/>
            <a:ext cx="1901798" cy="2947745"/>
            <a:chOff x="12406905" y="-20841"/>
            <a:chExt cx="1901798" cy="2947745"/>
          </a:xfrm>
        </p:grpSpPr>
        <p:sp>
          <p:nvSpPr>
            <p:cNvPr id="24" name="矩形 23"/>
            <p:cNvSpPr/>
            <p:nvPr/>
          </p:nvSpPr>
          <p:spPr>
            <a:xfrm>
              <a:off x="12508503" y="43153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2508503" y="647556"/>
              <a:ext cx="136815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R:0G:255B:0</a:t>
              </a:r>
              <a:endParaRPr lang="zh-CN" altLang="en-US" sz="1200" dirty="0">
                <a:latin typeface="微软雅黑" panose="020B0503020204020204" pitchFamily="34" charset="-122"/>
                <a:ea typeface="微软雅黑" panose="020B0503020204020204" pitchFamily="34" charset="-122"/>
              </a:endParaRPr>
            </a:p>
          </p:txBody>
        </p:sp>
        <p:sp>
          <p:nvSpPr>
            <p:cNvPr id="28" name="矩形 27"/>
            <p:cNvSpPr/>
            <p:nvPr/>
          </p:nvSpPr>
          <p:spPr>
            <a:xfrm>
              <a:off x="12508503" y="2414136"/>
              <a:ext cx="576064" cy="2160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2508503" y="2649905"/>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R:215G:215B:215</a:t>
              </a:r>
              <a:endParaRPr lang="zh-CN" altLang="en-US" sz="1200" dirty="0">
                <a:latin typeface="微软雅黑" panose="020B0503020204020204" pitchFamily="34" charset="-122"/>
                <a:ea typeface="微软雅黑" panose="020B0503020204020204" pitchFamily="34" charset="-122"/>
              </a:endParaRPr>
            </a:p>
          </p:txBody>
        </p:sp>
        <p:sp>
          <p:nvSpPr>
            <p:cNvPr id="30" name="矩形 29"/>
            <p:cNvSpPr/>
            <p:nvPr userDrawn="1"/>
          </p:nvSpPr>
          <p:spPr>
            <a:xfrm>
              <a:off x="12508503" y="1093968"/>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12508503" y="1334016"/>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R:64G:64B:64</a:t>
              </a:r>
              <a:endParaRPr lang="zh-CN" altLang="en-US" sz="1200" dirty="0">
                <a:latin typeface="微软雅黑" panose="020B0503020204020204" pitchFamily="34" charset="-122"/>
                <a:ea typeface="微软雅黑" panose="020B0503020204020204" pitchFamily="34" charset="-122"/>
              </a:endParaRPr>
            </a:p>
          </p:txBody>
        </p:sp>
        <p:sp>
          <p:nvSpPr>
            <p:cNvPr id="23" name="文本框 22"/>
            <p:cNvSpPr txBox="1"/>
            <p:nvPr userDrawn="1"/>
          </p:nvSpPr>
          <p:spPr>
            <a:xfrm>
              <a:off x="12406905" y="-20841"/>
              <a:ext cx="1284326" cy="261610"/>
            </a:xfrm>
            <a:prstGeom prst="rect">
              <a:avLst/>
            </a:prstGeom>
            <a:noFill/>
          </p:spPr>
          <p:txBody>
            <a:bodyPr wrap="none" rtlCol="0">
              <a:spAutoFit/>
            </a:bodyPr>
            <a:lstStyle/>
            <a:p>
              <a:r>
                <a:rPr lang="en-US" altLang="zh-CN" sz="1100" dirty="0">
                  <a:latin typeface="微软雅黑" panose="020B0503020204020204" pitchFamily="34" charset="-122"/>
                  <a:ea typeface="微软雅黑" panose="020B0503020204020204" pitchFamily="34" charset="-122"/>
                </a:rPr>
                <a:t>PPT</a:t>
              </a:r>
              <a:r>
                <a:rPr lang="zh-CN" altLang="en-US" sz="1100" dirty="0">
                  <a:latin typeface="微软雅黑" panose="020B0503020204020204" pitchFamily="34" charset="-122"/>
                  <a:ea typeface="微软雅黑" panose="020B0503020204020204" pitchFamily="34" charset="-122"/>
                </a:rPr>
                <a:t>常用颜色色值</a:t>
              </a:r>
            </a:p>
          </p:txBody>
        </p:sp>
        <p:sp>
          <p:nvSpPr>
            <p:cNvPr id="13" name="矩形 12"/>
            <p:cNvSpPr/>
            <p:nvPr userDrawn="1"/>
          </p:nvSpPr>
          <p:spPr>
            <a:xfrm>
              <a:off x="12508503" y="1766064"/>
              <a:ext cx="576064" cy="21602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12508503" y="2001833"/>
              <a:ext cx="1800200"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R:160G:160B:160</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0535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章节过渡页">
    <p:spTree>
      <p:nvGrpSpPr>
        <p:cNvPr id="1" name=""/>
        <p:cNvGrpSpPr/>
        <p:nvPr/>
      </p:nvGrpSpPr>
      <p:grpSpPr>
        <a:xfrm>
          <a:off x="0" y="0"/>
          <a:ext cx="0" cy="0"/>
          <a:chOff x="0" y="0"/>
          <a:chExt cx="0" cy="0"/>
        </a:xfrm>
      </p:grpSpPr>
      <p:sp>
        <p:nvSpPr>
          <p:cNvPr id="6" name="文本框 5"/>
          <p:cNvSpPr txBox="1"/>
          <p:nvPr userDrawn="1"/>
        </p:nvSpPr>
        <p:spPr>
          <a:xfrm>
            <a:off x="86562" y="6581001"/>
            <a:ext cx="3890809" cy="276999"/>
          </a:xfrm>
          <a:prstGeom prst="rect">
            <a:avLst/>
          </a:prstGeom>
          <a:noFill/>
        </p:spPr>
        <p:txBody>
          <a:bodyPr wrap="none" rtlCol="0">
            <a:spAutoFit/>
          </a:bodyPr>
          <a:lstStyle/>
          <a:p>
            <a:pPr algn="ctr" fontAlgn="base">
              <a:spcBef>
                <a:spcPct val="0"/>
              </a:spcBef>
              <a:spcAft>
                <a:spcPct val="0"/>
              </a:spcAft>
              <a:buFont typeface="Arial" pitchFamily="34" charset="0"/>
              <a:buNone/>
              <a:defRPr/>
            </a:pPr>
            <a:r>
              <a:rPr lang="en-US" altLang="zh-CN" sz="1200" dirty="0" err="1">
                <a:solidFill>
                  <a:srgbClr val="DA251D"/>
                </a:solidFill>
                <a:latin typeface="Arial" pitchFamily="34" charset="0"/>
              </a:rPr>
              <a:t>C</a:t>
            </a:r>
            <a:r>
              <a:rPr lang="en-US" altLang="zh-CN" sz="1200" dirty="0" err="1">
                <a:solidFill>
                  <a:srgbClr val="696464"/>
                </a:solidFill>
                <a:latin typeface="Arial" pitchFamily="34" charset="0"/>
              </a:rPr>
              <a:t>amel</a:t>
            </a:r>
            <a:r>
              <a:rPr lang="en-US" altLang="zh-CN" sz="1200" dirty="0" err="1">
                <a:solidFill>
                  <a:srgbClr val="DA251D"/>
                </a:solidFill>
                <a:latin typeface="Arial" pitchFamily="34" charset="0"/>
              </a:rPr>
              <a:t>P</a:t>
            </a:r>
            <a:r>
              <a:rPr lang="en-US" altLang="zh-CN" sz="1200" dirty="0" err="1">
                <a:solidFill>
                  <a:srgbClr val="696464"/>
                </a:solidFill>
                <a:latin typeface="Arial" pitchFamily="34" charset="0"/>
              </a:rPr>
              <a:t>lan.com</a:t>
            </a:r>
            <a:r>
              <a:rPr lang="en-US" altLang="zh-CN" sz="1200" dirty="0" err="1">
                <a:solidFill>
                  <a:prstClr val="white">
                    <a:lumMod val="65000"/>
                  </a:prstClr>
                </a:solidFill>
                <a:latin typeface="Arial" pitchFamily="34" charset="0"/>
              </a:rPr>
              <a:t>PoweredbyHonestCommercialService</a:t>
            </a:r>
            <a:endParaRPr lang="zh-CN" altLang="en-US" sz="1200" dirty="0">
              <a:solidFill>
                <a:prstClr val="white">
                  <a:lumMod val="65000"/>
                </a:prstClr>
              </a:solidFill>
              <a:latin typeface="Arial" pitchFamily="34" charset="0"/>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3508" y="6158396"/>
            <a:ext cx="695401" cy="620234"/>
          </a:xfrm>
          <a:prstGeom prst="rect">
            <a:avLst/>
          </a:prstGeom>
        </p:spPr>
      </p:pic>
      <p:sp>
        <p:nvSpPr>
          <p:cNvPr id="8" name="矩形 36"/>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矩形 1"/>
          <p:cNvSpPr>
            <a:spLocks noChangeArrowheads="1"/>
          </p:cNvSpPr>
          <p:nvPr userDrawn="1"/>
        </p:nvSpPr>
        <p:spPr bwMode="auto">
          <a:xfrm>
            <a:off x="0" y="3429001"/>
            <a:ext cx="12192000" cy="1392767"/>
          </a:xfrm>
          <a:prstGeom prst="rect">
            <a:avLst/>
          </a:pr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nvGrpSpPr>
          <p:cNvPr id="10" name="组合 37"/>
          <p:cNvGrpSpPr>
            <a:grpSpLocks/>
          </p:cNvGrpSpPr>
          <p:nvPr userDrawn="1"/>
        </p:nvGrpSpPr>
        <p:grpSpPr bwMode="auto">
          <a:xfrm>
            <a:off x="11231034" y="3155951"/>
            <a:ext cx="283633" cy="61383"/>
            <a:chOff x="0" y="0"/>
            <a:chExt cx="366876" cy="78844"/>
          </a:xfrm>
        </p:grpSpPr>
        <p:sp>
          <p:nvSpPr>
            <p:cNvPr id="11" name="矩形 29"/>
            <p:cNvSpPr>
              <a:spLocks noChangeArrowheads="1"/>
            </p:cNvSpPr>
            <p:nvPr/>
          </p:nvSpPr>
          <p:spPr bwMode="auto">
            <a:xfrm>
              <a:off x="0"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矩形 38"/>
            <p:cNvSpPr>
              <a:spLocks noChangeArrowheads="1"/>
            </p:cNvSpPr>
            <p:nvPr/>
          </p:nvSpPr>
          <p:spPr bwMode="auto">
            <a:xfrm>
              <a:off x="144016"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矩形 39"/>
            <p:cNvSpPr>
              <a:spLocks noChangeArrowheads="1"/>
            </p:cNvSpPr>
            <p:nvPr/>
          </p:nvSpPr>
          <p:spPr bwMode="auto">
            <a:xfrm>
              <a:off x="288032"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4" name="矩形 41"/>
          <p:cNvSpPr>
            <a:spLocks noChangeArrowheads="1"/>
          </p:cNvSpPr>
          <p:nvPr userDrawn="1"/>
        </p:nvSpPr>
        <p:spPr bwMode="auto">
          <a:xfrm>
            <a:off x="0" y="4811185"/>
            <a:ext cx="12192000" cy="71967"/>
          </a:xfrm>
          <a:prstGeom prst="rect">
            <a:avLst/>
          </a:prstGeom>
          <a:solidFill>
            <a:srgbClr val="D8D8D8"/>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标题 16"/>
          <p:cNvSpPr>
            <a:spLocks noGrp="1"/>
          </p:cNvSpPr>
          <p:nvPr>
            <p:ph type="title" hasCustomPrompt="1"/>
          </p:nvPr>
        </p:nvSpPr>
        <p:spPr>
          <a:xfrm>
            <a:off x="510118" y="2289223"/>
            <a:ext cx="8916911" cy="1325563"/>
          </a:xfrm>
          <a:prstGeom prst="rect">
            <a:avLst/>
          </a:prstGeom>
        </p:spPr>
        <p:txBody>
          <a:bodyPr>
            <a:normAutofit/>
          </a:bodyPr>
          <a:lstStyle>
            <a:lvl1pPr>
              <a:defRPr sz="8000">
                <a:solidFill>
                  <a:schemeClr val="bg1"/>
                </a:solidFill>
                <a:latin typeface="+mn-lt"/>
              </a:defRPr>
            </a:lvl1pPr>
          </a:lstStyle>
          <a:p>
            <a:r>
              <a:rPr lang="en-US" altLang="zh-CN"/>
              <a:t>Part Number</a:t>
            </a:r>
            <a:endParaRPr lang="zh-CN" altLang="en-US" dirty="0"/>
          </a:p>
        </p:txBody>
      </p:sp>
      <p:sp>
        <p:nvSpPr>
          <p:cNvPr id="16" name="文本占位符 22"/>
          <p:cNvSpPr>
            <a:spLocks noGrp="1"/>
          </p:cNvSpPr>
          <p:nvPr>
            <p:ph type="body" sz="quarter" idx="10" hasCustomPrompt="1"/>
          </p:nvPr>
        </p:nvSpPr>
        <p:spPr>
          <a:xfrm>
            <a:off x="510118" y="3724158"/>
            <a:ext cx="10507927" cy="907080"/>
          </a:xfrm>
          <a:prstGeom prst="rect">
            <a:avLst/>
          </a:prstGeom>
        </p:spPr>
        <p:txBody>
          <a:bodyPr>
            <a:noAutofit/>
          </a:bodyPr>
          <a:lstStyle>
            <a:lvl1pPr marL="0" indent="0">
              <a:buNone/>
              <a:defRPr sz="6000" b="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此处输入标题</a:t>
            </a:r>
          </a:p>
        </p:txBody>
      </p:sp>
      <p:pic>
        <p:nvPicPr>
          <p:cNvPr id="3" name="图片 2">
            <a:extLst>
              <a:ext uri="{FF2B5EF4-FFF2-40B4-BE49-F238E27FC236}">
                <a16:creationId xmlns:a16="http://schemas.microsoft.com/office/drawing/2014/main" id="{C5855EF4-96DC-4202-819F-679DB9E1A5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20514" y="4379570"/>
            <a:ext cx="2148395" cy="336876"/>
          </a:xfrm>
          <a:prstGeom prst="rect">
            <a:avLst/>
          </a:prstGeom>
        </p:spPr>
      </p:pic>
    </p:spTree>
    <p:extLst>
      <p:ext uri="{BB962C8B-B14F-4D97-AF65-F5344CB8AC3E}">
        <p14:creationId xmlns:p14="http://schemas.microsoft.com/office/powerpoint/2010/main" val="9514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p:cBhvr>
                                        <p:cTn id="7" dur="500"/>
                                        <p:tgtEl>
                                          <p:spTgt spid="9"/>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ppt_x</p:attrName>
                                        </p:attrNameLst>
                                      </p:cBhvr>
                                      <p:tavLst>
                                        <p:tav tm="0">
                                          <p:val>
                                            <p:strVal val="1+#ppt_w/2"/>
                                          </p:val>
                                        </p:tav>
                                        <p:tav tm="100000">
                                          <p:val>
                                            <p:strVal val="#ppt_x"/>
                                          </p:val>
                                        </p:tav>
                                      </p:tavLst>
                                    </p:anim>
                                    <p:anim calcmode="lin" valueType="num">
                                      <p:cBhvr>
                                        <p:cTn id="11" dur="50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6">
                                            <p:txEl>
                                              <p:pRg st="0" end="0"/>
                                            </p:txEl>
                                          </p:spTgt>
                                        </p:tgtEl>
                                        <p:attrNameLst>
                                          <p:attrName>style.visibility</p:attrName>
                                        </p:attrNameLst>
                                      </p:cBhvr>
                                      <p:to>
                                        <p:strVal val="visible"/>
                                      </p:to>
                                    </p:set>
                                    <p:anim calcmode="lin" valueType="num">
                                      <p:cBhvr additive="base">
                                        <p:cTn id="1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4" grpId="0" bldLvl="0" animBg="1" autoUpdateAnimBg="0"/>
      <p:bldP spid="15" grpId="0"/>
      <p:bldP spid="16" grpId="0" build="p">
        <p:tmplLst>
          <p:tmpl lvl="1">
            <p:tnLst>
              <p:par>
                <p:cTn presetID="2" presetClass="entr" presetSubtype="2"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页">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9E679E6E-6C64-4B44-B41E-387A5BBECCF8}"/>
              </a:ext>
            </a:extLst>
          </p:cNvPr>
          <p:cNvSpPr>
            <a:spLocks noGrp="1"/>
          </p:cNvSpPr>
          <p:nvPr>
            <p:ph type="title"/>
          </p:nvPr>
        </p:nvSpPr>
        <p:spPr>
          <a:xfrm>
            <a:off x="408419" y="314103"/>
            <a:ext cx="9395981" cy="473075"/>
          </a:xfrm>
          <a:prstGeom prst="rect">
            <a:avLst/>
          </a:prstGeom>
        </p:spPr>
        <p:txBody>
          <a:bodyPr/>
          <a:lstStyle>
            <a:lvl1pPr>
              <a:defRPr lang="zh-CN" altLang="en-US" sz="3200" b="0" kern="1200" cap="none" spc="0" dirty="0">
                <a:ln w="0"/>
                <a:solidFill>
                  <a:schemeClr val="bg1"/>
                </a:solidFill>
                <a:effectLst>
                  <a:outerShdw blurRad="38100" dist="25400" dir="5400000" algn="ctr" rotWithShape="0">
                    <a:srgbClr val="6E747A">
                      <a:alpha val="43000"/>
                    </a:srgbClr>
                  </a:outerShdw>
                </a:effectLst>
                <a:latin typeface="+mj-lt"/>
                <a:ea typeface="+mj-ea"/>
                <a:cs typeface="+mj-cs"/>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672008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28DD31-3EF6-4865-8951-9CC879BA4978}"/>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Tree>
    <p:extLst>
      <p:ext uri="{BB962C8B-B14F-4D97-AF65-F5344CB8AC3E}">
        <p14:creationId xmlns:p14="http://schemas.microsoft.com/office/powerpoint/2010/main" val="290219693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尾页">
    <p:spTree>
      <p:nvGrpSpPr>
        <p:cNvPr id="1" name=""/>
        <p:cNvGrpSpPr/>
        <p:nvPr/>
      </p:nvGrpSpPr>
      <p:grpSpPr>
        <a:xfrm>
          <a:off x="0" y="0"/>
          <a:ext cx="0" cy="0"/>
          <a:chOff x="0" y="0"/>
          <a:chExt cx="0" cy="0"/>
        </a:xfrm>
      </p:grpSpPr>
      <p:sp>
        <p:nvSpPr>
          <p:cNvPr id="20" name="矩形 36">
            <a:extLst>
              <a:ext uri="{FF2B5EF4-FFF2-40B4-BE49-F238E27FC236}">
                <a16:creationId xmlns:a16="http://schemas.microsoft.com/office/drawing/2014/main" id="{05632191-13A0-4E53-9F28-313C5100A2D2}"/>
              </a:ext>
            </a:extLst>
          </p:cNvPr>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2" name="文本框 1">
            <a:extLst>
              <a:ext uri="{FF2B5EF4-FFF2-40B4-BE49-F238E27FC236}">
                <a16:creationId xmlns:a16="http://schemas.microsoft.com/office/drawing/2014/main" id="{6748B256-53DF-41F9-93D1-EDFC65E3DEA2}"/>
              </a:ext>
            </a:extLst>
          </p:cNvPr>
          <p:cNvSpPr txBox="1"/>
          <p:nvPr userDrawn="1"/>
        </p:nvSpPr>
        <p:spPr>
          <a:xfrm>
            <a:off x="1206635" y="2967335"/>
            <a:ext cx="9797143" cy="923330"/>
          </a:xfrm>
          <a:prstGeom prst="rect">
            <a:avLst/>
          </a:prstGeom>
          <a:noFill/>
        </p:spPr>
        <p:txBody>
          <a:bodyPr wrap="square" rtlCol="0">
            <a:spAutoFit/>
          </a:bodyPr>
          <a:lstStyle/>
          <a:p>
            <a:pPr algn="ctr"/>
            <a:r>
              <a:rPr lang="en-US" altLang="zh-CN" sz="5400" dirty="0" err="1">
                <a:solidFill>
                  <a:srgbClr val="FFFFFF"/>
                </a:solidFill>
                <a:effectLst>
                  <a:outerShdw blurRad="38100" dist="38100" dir="2700000" algn="tl">
                    <a:srgbClr val="000000">
                      <a:alpha val="43137"/>
                    </a:srgbClr>
                  </a:outerShdw>
                </a:effectLst>
              </a:rPr>
              <a:t>MakeTransformationEasier</a:t>
            </a:r>
            <a:endParaRPr lang="zh-CN" altLang="en-US" sz="5400" dirty="0">
              <a:solidFill>
                <a:srgbClr val="FFFFFF"/>
              </a:solidFill>
              <a:effectLst>
                <a:outerShdw blurRad="38100" dist="38100" dir="2700000" algn="tl">
                  <a:srgbClr val="000000">
                    <a:alpha val="43137"/>
                  </a:srgbClr>
                </a:outerShdw>
              </a:effectLst>
            </a:endParaRPr>
          </a:p>
        </p:txBody>
      </p:sp>
      <p:pic>
        <p:nvPicPr>
          <p:cNvPr id="4" name="图片 3">
            <a:extLst>
              <a:ext uri="{FF2B5EF4-FFF2-40B4-BE49-F238E27FC236}">
                <a16:creationId xmlns:a16="http://schemas.microsoft.com/office/drawing/2014/main" id="{62EDDC4E-0498-45D9-8D4D-B2B7D3F736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87259" y="6246734"/>
            <a:ext cx="2509359" cy="393476"/>
          </a:xfrm>
          <a:prstGeom prst="rect">
            <a:avLst/>
          </a:prstGeom>
          <a:effectLst>
            <a:outerShdw blurRad="63500" sx="102000" sy="102000" algn="ctr" rotWithShape="0">
              <a:prstClr val="black">
                <a:alpha val="40000"/>
              </a:prstClr>
            </a:outerShdw>
          </a:effectLst>
        </p:spPr>
      </p:pic>
      <p:cxnSp>
        <p:nvCxnSpPr>
          <p:cNvPr id="19" name="直接连接符 18">
            <a:extLst>
              <a:ext uri="{FF2B5EF4-FFF2-40B4-BE49-F238E27FC236}">
                <a16:creationId xmlns:a16="http://schemas.microsoft.com/office/drawing/2014/main" id="{949650F5-31CA-467A-8AAE-8F09AC22C8E8}"/>
              </a:ext>
            </a:extLst>
          </p:cNvPr>
          <p:cNvCxnSpPr>
            <a:cxnSpLocks/>
          </p:cNvCxnSpPr>
          <p:nvPr userDrawn="1"/>
        </p:nvCxnSpPr>
        <p:spPr>
          <a:xfrm>
            <a:off x="6734812" y="5819700"/>
            <a:ext cx="0" cy="831348"/>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4223123-4FE9-4B5F-B04B-8C2671C5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22764" y="5932559"/>
            <a:ext cx="1293402" cy="718489"/>
          </a:xfrm>
          <a:prstGeom prst="rect">
            <a:avLst/>
          </a:prstGeom>
        </p:spPr>
      </p:pic>
    </p:spTree>
    <p:extLst>
      <p:ext uri="{BB962C8B-B14F-4D97-AF65-F5344CB8AC3E}">
        <p14:creationId xmlns:p14="http://schemas.microsoft.com/office/powerpoint/2010/main" val="183119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8"/>
          <p:cNvSpPr>
            <a:spLocks noGrp="1" noChangeArrowheads="1"/>
          </p:cNvSpPr>
          <p:nvPr userDrawn="1"/>
        </p:nvSpPr>
        <p:spPr bwMode="auto">
          <a:xfrm>
            <a:off x="10288954" y="6583361"/>
            <a:ext cx="1583708" cy="174928"/>
          </a:xfrm>
          <a:prstGeom prst="rect">
            <a:avLst/>
          </a:prstGeom>
          <a:noFill/>
          <a:ln>
            <a:noFill/>
          </a:ln>
          <a:effec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a:t>Goertek</a:t>
            </a:r>
            <a:r>
              <a:rPr lang="en-US" sz="1000" dirty="0" err="1"/>
              <a:t>Confidential</a:t>
            </a:r>
            <a:endParaRPr lang="en-US" sz="1000" dirty="0"/>
          </a:p>
        </p:txBody>
      </p:sp>
      <p:sp>
        <p:nvSpPr>
          <p:cNvPr id="3"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46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Tree>
    <p:extLst>
      <p:ext uri="{BB962C8B-B14F-4D97-AF65-F5344CB8AC3E}">
        <p14:creationId xmlns:p14="http://schemas.microsoft.com/office/powerpoint/2010/main" val="310716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67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1" name="组合 20"/>
          <p:cNvGrpSpPr/>
          <p:nvPr userDrawn="1"/>
        </p:nvGrpSpPr>
        <p:grpSpPr>
          <a:xfrm>
            <a:off x="12508503" y="-93411"/>
            <a:ext cx="1866299" cy="2846767"/>
            <a:chOff x="9402445" y="254929"/>
            <a:chExt cx="1866299" cy="2846767"/>
          </a:xfrm>
        </p:grpSpPr>
        <p:grpSp>
          <p:nvGrpSpPr>
            <p:cNvPr id="22" name="组合 21"/>
            <p:cNvGrpSpPr/>
            <p:nvPr userDrawn="1"/>
          </p:nvGrpSpPr>
          <p:grpSpPr>
            <a:xfrm>
              <a:off x="9468544" y="620688"/>
              <a:ext cx="1800200" cy="2481008"/>
              <a:chOff x="9468544" y="2089087"/>
              <a:chExt cx="1800200" cy="2481008"/>
            </a:xfrm>
          </p:grpSpPr>
          <p:sp>
            <p:nvSpPr>
              <p:cNvPr id="24" name="矩形 23"/>
              <p:cNvSpPr/>
              <p:nvPr/>
            </p:nvSpPr>
            <p:spPr>
              <a:xfrm>
                <a:off x="9468544" y="407707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9468544" y="4293096"/>
                <a:ext cx="1368152"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R:0G:255B:0</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6" name="矩形 25"/>
              <p:cNvSpPr/>
              <p:nvPr/>
            </p:nvSpPr>
            <p:spPr>
              <a:xfrm>
                <a:off x="9468544" y="2751668"/>
                <a:ext cx="576064" cy="216024"/>
              </a:xfrm>
              <a:prstGeom prst="rect">
                <a:avLst/>
              </a:prstGeom>
              <a:solidFill>
                <a:srgbClr val="005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9468544" y="2977207"/>
                <a:ext cx="1368152"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R:0G:92B:79</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8" name="矩形 27"/>
              <p:cNvSpPr/>
              <p:nvPr/>
            </p:nvSpPr>
            <p:spPr>
              <a:xfrm>
                <a:off x="9468544" y="3409255"/>
                <a:ext cx="576064" cy="216024"/>
              </a:xfrm>
              <a:prstGeom prst="rect">
                <a:avLst/>
              </a:prstGeom>
              <a:solidFill>
                <a:srgbClr val="45B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9468544" y="3645024"/>
                <a:ext cx="1800200"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R:69G:176B:53</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9468544" y="2089087"/>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文本框 30"/>
              <p:cNvSpPr txBox="1"/>
              <p:nvPr userDrawn="1"/>
            </p:nvSpPr>
            <p:spPr>
              <a:xfrm>
                <a:off x="9468544" y="2329135"/>
                <a:ext cx="1800200" cy="276999"/>
              </a:xfrm>
              <a:prstGeom prst="rect">
                <a:avLst/>
              </a:prstGeom>
              <a:noFill/>
            </p:spPr>
            <p:txBody>
              <a:bodyPr wrap="square" rtlCol="0">
                <a:spAutoFit/>
              </a:bodyPr>
              <a:lstStyle/>
              <a:p>
                <a:r>
                  <a:rPr lang="en-US" altLang="zh-CN" sz="1200" dirty="0">
                    <a:solidFill>
                      <a:prstClr val="black"/>
                    </a:solidFill>
                    <a:latin typeface="微软雅黑" panose="020B0503020204020204" pitchFamily="34" charset="-122"/>
                    <a:ea typeface="微软雅黑" panose="020B0503020204020204" pitchFamily="34" charset="-122"/>
                  </a:rPr>
                  <a:t>R:64G:64B:64</a:t>
                </a:r>
                <a:endParaRPr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3" name="文本框 22"/>
            <p:cNvSpPr txBox="1"/>
            <p:nvPr userDrawn="1"/>
          </p:nvSpPr>
          <p:spPr>
            <a:xfrm>
              <a:off x="9402445" y="254929"/>
              <a:ext cx="1284326" cy="261610"/>
            </a:xfrm>
            <a:prstGeom prst="rect">
              <a:avLst/>
            </a:prstGeom>
            <a:noFill/>
          </p:spPr>
          <p:txBody>
            <a:bodyPr wrap="none" rtlCol="0">
              <a:spAutoFit/>
            </a:bodyPr>
            <a:lstStyle/>
            <a:p>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en-US" sz="1100" dirty="0">
                  <a:solidFill>
                    <a:prstClr val="black"/>
                  </a:solidFill>
                  <a:latin typeface="微软雅黑" panose="020B0503020204020204" pitchFamily="34" charset="-122"/>
                  <a:ea typeface="微软雅黑" panose="020B0503020204020204" pitchFamily="34" charset="-122"/>
                </a:rPr>
                <a:t>常用颜色色值</a:t>
              </a:r>
            </a:p>
          </p:txBody>
        </p:sp>
      </p:grpSp>
    </p:spTree>
    <p:extLst>
      <p:ext uri="{BB962C8B-B14F-4D97-AF65-F5344CB8AC3E}">
        <p14:creationId xmlns:p14="http://schemas.microsoft.com/office/powerpoint/2010/main" val="19421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Tree>
    <p:extLst>
      <p:ext uri="{BB962C8B-B14F-4D97-AF65-F5344CB8AC3E}">
        <p14:creationId xmlns:p14="http://schemas.microsoft.com/office/powerpoint/2010/main" val="12988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4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封面">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A752D21-E8CB-4DCD-B91B-B5C6F17C3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10543"/>
          </a:xfrm>
          <a:prstGeom prst="rect">
            <a:avLst/>
          </a:prstGeom>
        </p:spPr>
      </p:pic>
      <p:sp>
        <p:nvSpPr>
          <p:cNvPr id="13" name="标题 12"/>
          <p:cNvSpPr>
            <a:spLocks noGrp="1"/>
          </p:cNvSpPr>
          <p:nvPr>
            <p:ph type="title"/>
          </p:nvPr>
        </p:nvSpPr>
        <p:spPr>
          <a:xfrm>
            <a:off x="1625879" y="1589631"/>
            <a:ext cx="10515600" cy="781002"/>
          </a:xfrm>
          <a:prstGeom prst="rect">
            <a:avLst/>
          </a:prstGeom>
        </p:spPr>
        <p:txBody>
          <a:bodyPr/>
          <a:lstStyle>
            <a:lvl1pPr>
              <a:defRPr sz="5400">
                <a:solidFill>
                  <a:schemeClr val="bg1"/>
                </a:solidFill>
                <a:effectLst>
                  <a:outerShdw blurRad="50800" dist="38100" dir="2700000" algn="tl" rotWithShape="0">
                    <a:prstClr val="black">
                      <a:alpha val="40000"/>
                    </a:prstClr>
                  </a:outerShdw>
                </a:effectLst>
              </a:defRPr>
            </a:lvl1pPr>
          </a:lstStyle>
          <a:p>
            <a:r>
              <a:rPr lang="zh-CN" altLang="en-US"/>
              <a:t>单击此处编辑母版标题样式</a:t>
            </a:r>
            <a:endParaRPr lang="zh-CN" altLang="en-US" dirty="0"/>
          </a:p>
        </p:txBody>
      </p:sp>
      <p:sp>
        <p:nvSpPr>
          <p:cNvPr id="20" name="文本占位符 19"/>
          <p:cNvSpPr>
            <a:spLocks noGrp="1"/>
          </p:cNvSpPr>
          <p:nvPr>
            <p:ph type="body" sz="quarter" idx="10" hasCustomPrompt="1"/>
          </p:nvPr>
        </p:nvSpPr>
        <p:spPr>
          <a:xfrm>
            <a:off x="1625879" y="2508793"/>
            <a:ext cx="7502769" cy="499966"/>
          </a:xfrm>
          <a:prstGeom prst="rect">
            <a:avLst/>
          </a:prstGeom>
        </p:spPr>
        <p:txBody>
          <a:bodyPr/>
          <a:lstStyle>
            <a:lvl1pPr marL="0" indent="0">
              <a:buNone/>
              <a:defRPr>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编辑副标题或英文标题</a:t>
            </a:r>
          </a:p>
        </p:txBody>
      </p:sp>
      <p:sp>
        <p:nvSpPr>
          <p:cNvPr id="23" name="文本占位符 19"/>
          <p:cNvSpPr>
            <a:spLocks noGrp="1"/>
          </p:cNvSpPr>
          <p:nvPr>
            <p:ph type="body" sz="quarter" idx="11" hasCustomPrompt="1"/>
          </p:nvPr>
        </p:nvSpPr>
        <p:spPr>
          <a:xfrm>
            <a:off x="1625879" y="3380121"/>
            <a:ext cx="5053013" cy="411039"/>
          </a:xfrm>
          <a:prstGeom prst="rect">
            <a:avLst/>
          </a:prstGeom>
        </p:spPr>
        <p:txBody>
          <a:bodyPr>
            <a:noAutofit/>
          </a:bodyPr>
          <a:lstStyle>
            <a:lvl1pPr marL="0" indent="0">
              <a:buNone/>
              <a:defRPr sz="2400">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编辑时间</a:t>
            </a:r>
          </a:p>
        </p:txBody>
      </p:sp>
      <p:grpSp>
        <p:nvGrpSpPr>
          <p:cNvPr id="9" name="组合 7"/>
          <p:cNvGrpSpPr>
            <a:grpSpLocks/>
          </p:cNvGrpSpPr>
          <p:nvPr/>
        </p:nvGrpSpPr>
        <p:grpSpPr bwMode="auto">
          <a:xfrm>
            <a:off x="1722170" y="3146919"/>
            <a:ext cx="796304" cy="110004"/>
            <a:chOff x="0" y="0"/>
            <a:chExt cx="325753" cy="45720"/>
          </a:xfrm>
          <a:solidFill>
            <a:schemeClr val="bg1"/>
          </a:solidFill>
        </p:grpSpPr>
        <p:sp>
          <p:nvSpPr>
            <p:cNvPr id="11" name="椭圆 8"/>
            <p:cNvSpPr>
              <a:spLocks noChangeArrowheads="1"/>
            </p:cNvSpPr>
            <p:nvPr/>
          </p:nvSpPr>
          <p:spPr bwMode="auto">
            <a:xfrm>
              <a:off x="0"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9"/>
            <p:cNvSpPr>
              <a:spLocks noChangeArrowheads="1"/>
            </p:cNvSpPr>
            <p:nvPr/>
          </p:nvSpPr>
          <p:spPr bwMode="auto">
            <a:xfrm>
              <a:off x="93344"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5" name="椭圆 10"/>
            <p:cNvSpPr>
              <a:spLocks noChangeArrowheads="1"/>
            </p:cNvSpPr>
            <p:nvPr/>
          </p:nvSpPr>
          <p:spPr bwMode="auto">
            <a:xfrm>
              <a:off x="186688"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6" name="椭圆 11"/>
            <p:cNvSpPr>
              <a:spLocks noChangeArrowheads="1"/>
            </p:cNvSpPr>
            <p:nvPr/>
          </p:nvSpPr>
          <p:spPr bwMode="auto">
            <a:xfrm>
              <a:off x="280033"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9" name="文本框 18">
            <a:extLst>
              <a:ext uri="{FF2B5EF4-FFF2-40B4-BE49-F238E27FC236}">
                <a16:creationId xmlns:a16="http://schemas.microsoft.com/office/drawing/2014/main" id="{85BD9E00-3247-4596-96A1-9919C9063B4A}"/>
              </a:ext>
            </a:extLst>
          </p:cNvPr>
          <p:cNvSpPr txBox="1"/>
          <p:nvPr userDrawn="1"/>
        </p:nvSpPr>
        <p:spPr>
          <a:xfrm>
            <a:off x="9373870" y="194651"/>
            <a:ext cx="2618837" cy="400110"/>
          </a:xfrm>
          <a:prstGeom prst="rect">
            <a:avLst/>
          </a:prstGeom>
          <a:noFill/>
        </p:spPr>
        <p:txBody>
          <a:bodyPr wrap="square" rtlCol="0">
            <a:spAutoFit/>
          </a:bodyPr>
          <a:lstStyle/>
          <a:p>
            <a:r>
              <a:rPr lang="en-US" altLang="zh-CN" sz="2000">
                <a:solidFill>
                  <a:srgbClr val="FFFFFF"/>
                </a:solidFill>
              </a:rPr>
              <a:t>www.ttwisdom.</a:t>
            </a:r>
            <a:r>
              <a:rPr lang="en-US" altLang="zh-CN" sz="2000" dirty="0">
                <a:solidFill>
                  <a:srgbClr val="FFFFFF"/>
                </a:solidFill>
              </a:rPr>
              <a:t>com</a:t>
            </a:r>
            <a:endParaRPr lang="zh-CN" altLang="en-US" sz="2000" dirty="0">
              <a:solidFill>
                <a:srgbClr val="FFFFFF"/>
              </a:solidFill>
            </a:endParaRPr>
          </a:p>
        </p:txBody>
      </p:sp>
      <p:sp>
        <p:nvSpPr>
          <p:cNvPr id="18" name="文本框 17">
            <a:extLst>
              <a:ext uri="{FF2B5EF4-FFF2-40B4-BE49-F238E27FC236}">
                <a16:creationId xmlns:a16="http://schemas.microsoft.com/office/drawing/2014/main" id="{736C2541-B9A8-4F46-980E-89CAEDF96E2E}"/>
              </a:ext>
            </a:extLst>
          </p:cNvPr>
          <p:cNvSpPr txBox="1"/>
          <p:nvPr userDrawn="1"/>
        </p:nvSpPr>
        <p:spPr>
          <a:xfrm>
            <a:off x="508000" y="5924028"/>
            <a:ext cx="5872057" cy="338554"/>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600" dirty="0" err="1">
                <a:solidFill>
                  <a:srgbClr val="C00000"/>
                </a:solidFill>
                <a:latin typeface="Arial" pitchFamily="34" charset="0"/>
              </a:rPr>
              <a:t>T</a:t>
            </a:r>
            <a:r>
              <a:rPr lang="en-US" altLang="zh-CN" sz="1600" dirty="0" err="1">
                <a:solidFill>
                  <a:srgbClr val="1066B7"/>
                </a:solidFill>
                <a:latin typeface="Arial" pitchFamily="34" charset="0"/>
              </a:rPr>
              <a:t>Twisdom</a:t>
            </a:r>
            <a:r>
              <a:rPr lang="en-US" altLang="zh-CN" sz="1600" dirty="0" err="1">
                <a:solidFill>
                  <a:srgbClr val="696464"/>
                </a:solidFill>
                <a:latin typeface="Arial" pitchFamily="34" charset="0"/>
              </a:rPr>
              <a:t>.com</a:t>
            </a:r>
            <a:r>
              <a:rPr lang="en-US" altLang="zh-CN" sz="1600" dirty="0" err="1">
                <a:solidFill>
                  <a:prstClr val="white">
                    <a:lumMod val="65000"/>
                  </a:prstClr>
                </a:solidFill>
                <a:latin typeface="Arial" pitchFamily="34" charset="0"/>
              </a:rPr>
              <a:t>PoweredbyTransformationTechnology&amp;Wisdom</a:t>
            </a:r>
            <a:endParaRPr lang="zh-CN" altLang="en-US" sz="1600" dirty="0">
              <a:solidFill>
                <a:prstClr val="white">
                  <a:lumMod val="65000"/>
                </a:prstClr>
              </a:solidFill>
              <a:latin typeface="Arial" pitchFamily="34" charset="0"/>
            </a:endParaRPr>
          </a:p>
        </p:txBody>
      </p:sp>
      <p:pic>
        <p:nvPicPr>
          <p:cNvPr id="3" name="图片 2">
            <a:extLst>
              <a:ext uri="{FF2B5EF4-FFF2-40B4-BE49-F238E27FC236}">
                <a16:creationId xmlns:a16="http://schemas.microsoft.com/office/drawing/2014/main" id="{44CB0561-C9D6-4864-B1EF-03FA08E940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7565" b="37630"/>
          <a:stretch/>
        </p:blipFill>
        <p:spPr>
          <a:xfrm>
            <a:off x="8667262" y="5653339"/>
            <a:ext cx="3474217" cy="609243"/>
          </a:xfrm>
          <a:prstGeom prst="rect">
            <a:avLst/>
          </a:prstGeom>
        </p:spPr>
      </p:pic>
    </p:spTree>
    <p:extLst>
      <p:ext uri="{BB962C8B-B14F-4D97-AF65-F5344CB8AC3E}">
        <p14:creationId xmlns:p14="http://schemas.microsoft.com/office/powerpoint/2010/main" val="35685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77" name="内容占位符 36"/>
          <p:cNvSpPr>
            <a:spLocks noGrp="1"/>
          </p:cNvSpPr>
          <p:nvPr>
            <p:ph sz="quarter" idx="10" hasCustomPrompt="1"/>
          </p:nvPr>
        </p:nvSpPr>
        <p:spPr>
          <a:xfrm>
            <a:off x="1752346" y="249996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2</a:t>
            </a:r>
            <a:endParaRPr lang="zh-CN" altLang="en-US" dirty="0"/>
          </a:p>
        </p:txBody>
      </p:sp>
      <p:sp>
        <p:nvSpPr>
          <p:cNvPr id="78" name="内容占位符 36"/>
          <p:cNvSpPr>
            <a:spLocks noGrp="1"/>
          </p:cNvSpPr>
          <p:nvPr>
            <p:ph sz="quarter" idx="11" hasCustomPrompt="1"/>
          </p:nvPr>
        </p:nvSpPr>
        <p:spPr>
          <a:xfrm>
            <a:off x="1752346" y="155418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1</a:t>
            </a:r>
            <a:endParaRPr lang="zh-CN" altLang="en-US" dirty="0"/>
          </a:p>
        </p:txBody>
      </p:sp>
      <p:sp>
        <p:nvSpPr>
          <p:cNvPr id="79" name="内容占位符 36"/>
          <p:cNvSpPr>
            <a:spLocks noGrp="1"/>
          </p:cNvSpPr>
          <p:nvPr>
            <p:ph sz="quarter" idx="12" hasCustomPrompt="1"/>
          </p:nvPr>
        </p:nvSpPr>
        <p:spPr>
          <a:xfrm>
            <a:off x="1752346" y="345367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3</a:t>
            </a:r>
            <a:endParaRPr lang="zh-CN" altLang="en-US" dirty="0"/>
          </a:p>
        </p:txBody>
      </p:sp>
      <p:sp>
        <p:nvSpPr>
          <p:cNvPr id="80" name="内容占位符 36"/>
          <p:cNvSpPr>
            <a:spLocks noGrp="1"/>
          </p:cNvSpPr>
          <p:nvPr>
            <p:ph sz="quarter" idx="13" hasCustomPrompt="1"/>
          </p:nvPr>
        </p:nvSpPr>
        <p:spPr>
          <a:xfrm>
            <a:off x="1752346" y="438310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4</a:t>
            </a:r>
            <a:endParaRPr lang="zh-CN" altLang="en-US" dirty="0"/>
          </a:p>
        </p:txBody>
      </p:sp>
      <p:sp>
        <p:nvSpPr>
          <p:cNvPr id="81" name="内容占位符 36"/>
          <p:cNvSpPr>
            <a:spLocks noGrp="1"/>
          </p:cNvSpPr>
          <p:nvPr>
            <p:ph sz="quarter" idx="14" hasCustomPrompt="1"/>
          </p:nvPr>
        </p:nvSpPr>
        <p:spPr>
          <a:xfrm>
            <a:off x="1752346" y="5342724"/>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5</a:t>
            </a:r>
            <a:endParaRPr lang="zh-CN" altLang="en-US" dirty="0"/>
          </a:p>
        </p:txBody>
      </p:sp>
      <p:sp>
        <p:nvSpPr>
          <p:cNvPr id="82" name="文本框 81"/>
          <p:cNvSpPr txBox="1"/>
          <p:nvPr userDrawn="1"/>
        </p:nvSpPr>
        <p:spPr>
          <a:xfrm>
            <a:off x="3347110" y="106610"/>
            <a:ext cx="5561215" cy="923330"/>
          </a:xfrm>
          <a:prstGeom prst="rect">
            <a:avLst/>
          </a:prstGeom>
          <a:noFill/>
        </p:spPr>
        <p:txBody>
          <a:bodyPr wrap="square" rtlCol="0">
            <a:spAutoFit/>
          </a:bodyPr>
          <a:lstStyle/>
          <a:p>
            <a:pPr algn="ctr"/>
            <a:r>
              <a:rPr lang="zh-CN" altLang="en-US" sz="5400" dirty="0">
                <a:solidFill>
                  <a:srgbClr val="000000"/>
                </a:solidFill>
              </a:rPr>
              <a:t>目录</a:t>
            </a:r>
          </a:p>
        </p:txBody>
      </p:sp>
      <p:grpSp>
        <p:nvGrpSpPr>
          <p:cNvPr id="83" name="组合 7"/>
          <p:cNvGrpSpPr>
            <a:grpSpLocks/>
          </p:cNvGrpSpPr>
          <p:nvPr userDrawn="1"/>
        </p:nvGrpSpPr>
        <p:grpSpPr bwMode="auto">
          <a:xfrm>
            <a:off x="5879042" y="1109767"/>
            <a:ext cx="433916" cy="61384"/>
            <a:chOff x="0" y="0"/>
            <a:chExt cx="325753" cy="45720"/>
          </a:xfrm>
        </p:grpSpPr>
        <p:sp>
          <p:nvSpPr>
            <p:cNvPr id="84" name="椭圆 8"/>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85" name="椭圆 9"/>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6" name="椭圆 10"/>
            <p:cNvSpPr>
              <a:spLocks noChangeArrowheads="1"/>
            </p:cNvSpPr>
            <p:nvPr/>
          </p:nvSpPr>
          <p:spPr bwMode="auto">
            <a:xfrm>
              <a:off x="186688"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7" name="椭圆 11"/>
            <p:cNvSpPr>
              <a:spLocks noChangeArrowheads="1"/>
            </p:cNvSpPr>
            <p:nvPr/>
          </p:nvSpPr>
          <p:spPr bwMode="auto">
            <a:xfrm>
              <a:off x="280033"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8" name="矩形 27">
            <a:extLst>
              <a:ext uri="{FF2B5EF4-FFF2-40B4-BE49-F238E27FC236}">
                <a16:creationId xmlns:a16="http://schemas.microsoft.com/office/drawing/2014/main" id="{995503D5-263B-4DB0-B352-FF18F039466A}"/>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16" name="文本框 15">
            <a:extLst>
              <a:ext uri="{FF2B5EF4-FFF2-40B4-BE49-F238E27FC236}">
                <a16:creationId xmlns:a16="http://schemas.microsoft.com/office/drawing/2014/main" id="{4DAF04AC-AAB6-48BB-8E75-5017F1990114}"/>
              </a:ext>
            </a:extLst>
          </p:cNvPr>
          <p:cNvSpPr txBox="1"/>
          <p:nvPr userDrawn="1"/>
        </p:nvSpPr>
        <p:spPr>
          <a:xfrm>
            <a:off x="0" y="6550223"/>
            <a:ext cx="5152821" cy="307777"/>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400" dirty="0" err="1">
                <a:solidFill>
                  <a:srgbClr val="C00000"/>
                </a:solidFill>
                <a:latin typeface="Arial" pitchFamily="34" charset="0"/>
              </a:rPr>
              <a:t>T</a:t>
            </a:r>
            <a:r>
              <a:rPr lang="en-US" altLang="zh-CN" sz="1400" dirty="0" err="1">
                <a:solidFill>
                  <a:srgbClr val="1066B7"/>
                </a:solidFill>
                <a:latin typeface="Arial" pitchFamily="34" charset="0"/>
              </a:rPr>
              <a:t>Twisdom</a:t>
            </a:r>
            <a:r>
              <a:rPr lang="en-US" altLang="zh-CN" sz="1400" dirty="0" err="1">
                <a:solidFill>
                  <a:srgbClr val="696464"/>
                </a:solidFill>
                <a:latin typeface="Arial" pitchFamily="34" charset="0"/>
              </a:rPr>
              <a:t>.com</a:t>
            </a:r>
            <a:r>
              <a:rPr lang="en-US" altLang="zh-CN" sz="1400" dirty="0" err="1">
                <a:solidFill>
                  <a:prstClr val="white">
                    <a:lumMod val="65000"/>
                  </a:prstClr>
                </a:solidFill>
                <a:latin typeface="Arial" pitchFamily="34" charset="0"/>
              </a:rPr>
              <a:t>PoweredbyTransformationTechnology&amp;Wisdom</a:t>
            </a:r>
            <a:endParaRPr lang="zh-CN" altLang="en-US" sz="1400" dirty="0">
              <a:solidFill>
                <a:prstClr val="white">
                  <a:lumMod val="65000"/>
                </a:prstClr>
              </a:solidFill>
              <a:latin typeface="Arial" pitchFamily="34" charset="0"/>
            </a:endParaRPr>
          </a:p>
        </p:txBody>
      </p:sp>
    </p:spTree>
    <p:extLst>
      <p:ext uri="{BB962C8B-B14F-4D97-AF65-F5344CB8AC3E}">
        <p14:creationId xmlns:p14="http://schemas.microsoft.com/office/powerpoint/2010/main" val="41604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randombar(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8"/>
          <p:cNvSpPr>
            <a:spLocks noGrp="1" noChangeArrowheads="1"/>
          </p:cNvSpPr>
          <p:nvPr userDrawn="1"/>
        </p:nvSpPr>
        <p:spPr bwMode="auto">
          <a:xfrm>
            <a:off x="10288954" y="6583361"/>
            <a:ext cx="1583708" cy="174928"/>
          </a:xfrm>
          <a:prstGeom prst="rect">
            <a:avLst/>
          </a:prstGeom>
          <a:noFill/>
          <a:ln>
            <a:noFill/>
          </a:ln>
          <a:effec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a:t>Goertek</a:t>
            </a:r>
            <a:r>
              <a:rPr lang="en-US" sz="1000" dirty="0" err="1"/>
              <a:t>Confidential</a:t>
            </a:r>
            <a:endParaRPr lang="en-US" sz="1000" dirty="0"/>
          </a:p>
        </p:txBody>
      </p:sp>
      <p:sp>
        <p:nvSpPr>
          <p:cNvPr id="7"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93078" y="691661"/>
            <a:ext cx="9866923" cy="0"/>
          </a:xfrm>
          <a:prstGeom prst="line">
            <a:avLst/>
          </a:prstGeom>
          <a:ln w="25400">
            <a:solidFill>
              <a:srgbClr val="005C4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315848" y="232755"/>
            <a:ext cx="1629636" cy="579929"/>
          </a:xfrm>
          <a:prstGeom prst="rect">
            <a:avLst/>
          </a:prstGeom>
        </p:spPr>
      </p:pic>
    </p:spTree>
    <p:extLst>
      <p:ext uri="{BB962C8B-B14F-4D97-AF65-F5344CB8AC3E}">
        <p14:creationId xmlns:p14="http://schemas.microsoft.com/office/powerpoint/2010/main" val="32102451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0" r:id="rId4"/>
    <p:sldLayoutId id="2147483662" r:id="rId5"/>
    <p:sldLayoutId id="2147483664" r:id="rId6"/>
    <p:sldLayoutId id="214748366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3A98C811-5DC4-44E1-A809-A32B7304B259}"/>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39" name="矩形 38">
            <a:extLst>
              <a:ext uri="{FF2B5EF4-FFF2-40B4-BE49-F238E27FC236}">
                <a16:creationId xmlns:a16="http://schemas.microsoft.com/office/drawing/2014/main" id="{DF92EFD8-D5E3-425C-95B2-EB0102408BB0}"/>
              </a:ext>
            </a:extLst>
          </p:cNvPr>
          <p:cNvSpPr/>
          <p:nvPr userDrawn="1"/>
        </p:nvSpPr>
        <p:spPr>
          <a:xfrm flipH="1">
            <a:off x="-3" y="271690"/>
            <a:ext cx="141698" cy="566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0" name="矩形 39">
            <a:extLst>
              <a:ext uri="{FF2B5EF4-FFF2-40B4-BE49-F238E27FC236}">
                <a16:creationId xmlns:a16="http://schemas.microsoft.com/office/drawing/2014/main" id="{8D39353F-7733-48B6-B698-484BC61886C8}"/>
              </a:ext>
            </a:extLst>
          </p:cNvPr>
          <p:cNvSpPr/>
          <p:nvPr userDrawn="1"/>
        </p:nvSpPr>
        <p:spPr>
          <a:xfrm flipH="1">
            <a:off x="181941" y="271689"/>
            <a:ext cx="14169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nvGrpSpPr>
          <p:cNvPr id="48" name="组合 7">
            <a:extLst>
              <a:ext uri="{FF2B5EF4-FFF2-40B4-BE49-F238E27FC236}">
                <a16:creationId xmlns:a16="http://schemas.microsoft.com/office/drawing/2014/main" id="{F1ED0184-CD58-4F98-978E-9A00A2564D46}"/>
              </a:ext>
            </a:extLst>
          </p:cNvPr>
          <p:cNvGrpSpPr>
            <a:grpSpLocks/>
          </p:cNvGrpSpPr>
          <p:nvPr userDrawn="1"/>
        </p:nvGrpSpPr>
        <p:grpSpPr bwMode="auto">
          <a:xfrm>
            <a:off x="360027" y="99369"/>
            <a:ext cx="796304" cy="110004"/>
            <a:chOff x="0" y="0"/>
            <a:chExt cx="325753" cy="45720"/>
          </a:xfrm>
        </p:grpSpPr>
        <p:sp>
          <p:nvSpPr>
            <p:cNvPr id="49" name="椭圆 8">
              <a:extLst>
                <a:ext uri="{FF2B5EF4-FFF2-40B4-BE49-F238E27FC236}">
                  <a16:creationId xmlns:a16="http://schemas.microsoft.com/office/drawing/2014/main" id="{51260189-354C-4717-A720-C0E1AEF1E8CB}"/>
                </a:ext>
              </a:extLst>
            </p:cNvPr>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50" name="椭圆 9">
              <a:extLst>
                <a:ext uri="{FF2B5EF4-FFF2-40B4-BE49-F238E27FC236}">
                  <a16:creationId xmlns:a16="http://schemas.microsoft.com/office/drawing/2014/main" id="{2CEF7865-5EE0-4B28-AF7F-6AEAFD5D4FD2}"/>
                </a:ext>
              </a:extLst>
            </p:cNvPr>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1" name="椭圆 10">
              <a:extLst>
                <a:ext uri="{FF2B5EF4-FFF2-40B4-BE49-F238E27FC236}">
                  <a16:creationId xmlns:a16="http://schemas.microsoft.com/office/drawing/2014/main" id="{5D824248-063E-4A34-8E51-61E1D097D7AE}"/>
                </a:ext>
              </a:extLst>
            </p:cNvPr>
            <p:cNvSpPr>
              <a:spLocks noChangeArrowheads="1"/>
            </p:cNvSpPr>
            <p:nvPr/>
          </p:nvSpPr>
          <p:spPr bwMode="auto">
            <a:xfrm>
              <a:off x="186688" y="0"/>
              <a:ext cx="45720" cy="45720"/>
            </a:xfrm>
            <a:prstGeom prst="ellipse">
              <a:avLst/>
            </a:prstGeom>
            <a:solidFill>
              <a:schemeClr val="accent3"/>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2" name="椭圆 11">
              <a:extLst>
                <a:ext uri="{FF2B5EF4-FFF2-40B4-BE49-F238E27FC236}">
                  <a16:creationId xmlns:a16="http://schemas.microsoft.com/office/drawing/2014/main" id="{CA8BD624-E2A4-4EA4-AF8E-765123A72EFD}"/>
                </a:ext>
              </a:extLst>
            </p:cNvPr>
            <p:cNvSpPr>
              <a:spLocks noChangeArrowheads="1"/>
            </p:cNvSpPr>
            <p:nvPr/>
          </p:nvSpPr>
          <p:spPr bwMode="auto">
            <a:xfrm>
              <a:off x="280033" y="0"/>
              <a:ext cx="45720" cy="45720"/>
            </a:xfrm>
            <a:prstGeom prst="ellipse">
              <a:avLst/>
            </a:prstGeom>
            <a:solidFill>
              <a:schemeClr val="accent4"/>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9" name="任意多边形: 形状 28">
            <a:extLst>
              <a:ext uri="{FF2B5EF4-FFF2-40B4-BE49-F238E27FC236}">
                <a16:creationId xmlns:a16="http://schemas.microsoft.com/office/drawing/2014/main" id="{CC102B3C-64BD-4B24-B16A-40A9438C3137}"/>
              </a:ext>
            </a:extLst>
          </p:cNvPr>
          <p:cNvSpPr/>
          <p:nvPr userDrawn="1"/>
        </p:nvSpPr>
        <p:spPr>
          <a:xfrm>
            <a:off x="360027" y="273956"/>
            <a:ext cx="9984334" cy="566056"/>
          </a:xfrm>
          <a:custGeom>
            <a:avLst/>
            <a:gdLst>
              <a:gd name="connsiteX0" fmla="*/ 0 w 10319519"/>
              <a:gd name="connsiteY0" fmla="*/ 0 h 566056"/>
              <a:gd name="connsiteX1" fmla="*/ 10319519 w 10319519"/>
              <a:gd name="connsiteY1" fmla="*/ 0 h 566056"/>
              <a:gd name="connsiteX2" fmla="*/ 10235795 w 10319519"/>
              <a:gd name="connsiteY2" fmla="*/ 566056 h 566056"/>
              <a:gd name="connsiteX3" fmla="*/ 0 w 10319519"/>
              <a:gd name="connsiteY3" fmla="*/ 566056 h 566056"/>
              <a:gd name="connsiteX4" fmla="*/ 0 w 10319519"/>
              <a:gd name="connsiteY4" fmla="*/ 0 h 56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519" h="566056">
                <a:moveTo>
                  <a:pt x="0" y="0"/>
                </a:moveTo>
                <a:lnTo>
                  <a:pt x="10319519" y="0"/>
                </a:lnTo>
                <a:lnTo>
                  <a:pt x="10235795" y="566056"/>
                </a:lnTo>
                <a:lnTo>
                  <a:pt x="0" y="56605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41740657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3346704" y="3644045"/>
            <a:ext cx="4882896" cy="1200329"/>
          </a:xfrm>
          <a:prstGeom prst="rect">
            <a:avLst/>
          </a:prstGeom>
          <a:noFill/>
          <a:effectLst/>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深度噪声抑制（</a:t>
            </a:r>
            <a:r>
              <a:rPr lang="en-US" altLang="zh-CN" sz="3600" b="1" dirty="0">
                <a:latin typeface="微软雅黑" panose="020B0503020204020204" pitchFamily="34" charset="-122"/>
                <a:ea typeface="微软雅黑" panose="020B0503020204020204" pitchFamily="34" charset="-122"/>
              </a:rPr>
              <a:t>DNS</a:t>
            </a:r>
            <a:r>
              <a:rPr lang="zh-CN" altLang="en-US" sz="3600" b="1" dirty="0">
                <a:latin typeface="微软雅黑" panose="020B0503020204020204" pitchFamily="34" charset="-122"/>
                <a:ea typeface="微软雅黑" panose="020B0503020204020204" pitchFamily="34" charset="-122"/>
              </a:rPr>
              <a:t>）挑战赛技术调研</a:t>
            </a:r>
          </a:p>
        </p:txBody>
      </p:sp>
      <p:sp>
        <p:nvSpPr>
          <p:cNvPr id="7" name="文本框 6"/>
          <p:cNvSpPr txBox="1"/>
          <p:nvPr/>
        </p:nvSpPr>
        <p:spPr>
          <a:xfrm>
            <a:off x="5146931" y="5308256"/>
            <a:ext cx="3082669" cy="782971"/>
          </a:xfrm>
          <a:prstGeom prst="rect">
            <a:avLst/>
          </a:prstGeom>
          <a:noFill/>
        </p:spPr>
        <p:txBody>
          <a:bodyPr wrap="square" rtlCol="0">
            <a:spAutoFit/>
          </a:bodyPr>
          <a:lstStyle/>
          <a:p>
            <a:pPr>
              <a:lnSpc>
                <a:spcPct val="150000"/>
              </a:lnSpc>
              <a:spcBef>
                <a:spcPts val="600"/>
              </a:spcBef>
            </a:pPr>
            <a:r>
              <a:rPr kumimoji="1" lang="zh-CN" altLang="en-US" sz="1600" dirty="0">
                <a:latin typeface="微软雅黑" panose="020B0503020204020204" pitchFamily="34" charset="-122"/>
                <a:ea typeface="微软雅黑" panose="020B0503020204020204" pitchFamily="34" charset="-122"/>
                <a:cs typeface="Arial"/>
              </a:rPr>
              <a:t>演讲人：蒋超</a:t>
            </a:r>
          </a:p>
          <a:p>
            <a:pPr>
              <a:lnSpc>
                <a:spcPct val="150000"/>
              </a:lnSpc>
              <a:spcBef>
                <a:spcPts val="600"/>
              </a:spcBef>
            </a:pPr>
            <a:endParaRPr kumimoji="1" lang="zh-CN" altLang="en-US" sz="1200"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0432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pic>
        <p:nvPicPr>
          <p:cNvPr id="7" name="内容占位符 6">
            <a:extLst>
              <a:ext uri="{FF2B5EF4-FFF2-40B4-BE49-F238E27FC236}">
                <a16:creationId xmlns:a16="http://schemas.microsoft.com/office/drawing/2014/main" id="{FADC7E9A-38D2-F7A4-ADD6-470F9AF6B488}"/>
              </a:ext>
            </a:extLst>
          </p:cNvPr>
          <p:cNvPicPr>
            <a:picLocks noGrp="1" noChangeAspect="1"/>
          </p:cNvPicPr>
          <p:nvPr>
            <p:ph sz="quarter" idx="10"/>
          </p:nvPr>
        </p:nvPicPr>
        <p:blipFill>
          <a:blip r:embed="rId2"/>
          <a:stretch>
            <a:fillRect/>
          </a:stretch>
        </p:blipFill>
        <p:spPr>
          <a:xfrm>
            <a:off x="895299" y="3686453"/>
            <a:ext cx="4916446" cy="2476500"/>
          </a:xfrm>
        </p:spPr>
      </p:pic>
      <p:pic>
        <p:nvPicPr>
          <p:cNvPr id="5" name="图片 4">
            <a:extLst>
              <a:ext uri="{FF2B5EF4-FFF2-40B4-BE49-F238E27FC236}">
                <a16:creationId xmlns:a16="http://schemas.microsoft.com/office/drawing/2014/main" id="{CE90D57B-07F8-6139-B170-CAE59801FFD7}"/>
              </a:ext>
            </a:extLst>
          </p:cNvPr>
          <p:cNvPicPr>
            <a:picLocks noChangeAspect="1"/>
          </p:cNvPicPr>
          <p:nvPr/>
        </p:nvPicPr>
        <p:blipFill>
          <a:blip r:embed="rId3"/>
          <a:stretch>
            <a:fillRect/>
          </a:stretch>
        </p:blipFill>
        <p:spPr>
          <a:xfrm>
            <a:off x="1747073" y="841946"/>
            <a:ext cx="8697853" cy="2587054"/>
          </a:xfrm>
          <a:prstGeom prst="rect">
            <a:avLst/>
          </a:prstGeom>
        </p:spPr>
      </p:pic>
      <p:pic>
        <p:nvPicPr>
          <p:cNvPr id="9" name="图片 8">
            <a:extLst>
              <a:ext uri="{FF2B5EF4-FFF2-40B4-BE49-F238E27FC236}">
                <a16:creationId xmlns:a16="http://schemas.microsoft.com/office/drawing/2014/main" id="{C03827DA-6CC9-2C84-CA38-DB7873025D62}"/>
              </a:ext>
            </a:extLst>
          </p:cNvPr>
          <p:cNvPicPr>
            <a:picLocks noChangeAspect="1"/>
          </p:cNvPicPr>
          <p:nvPr/>
        </p:nvPicPr>
        <p:blipFill>
          <a:blip r:embed="rId4"/>
          <a:stretch>
            <a:fillRect/>
          </a:stretch>
        </p:blipFill>
        <p:spPr>
          <a:xfrm>
            <a:off x="5882889" y="3686453"/>
            <a:ext cx="5095875" cy="2476500"/>
          </a:xfrm>
          <a:prstGeom prst="rect">
            <a:avLst/>
          </a:prstGeom>
        </p:spPr>
      </p:pic>
    </p:spTree>
    <p:extLst>
      <p:ext uri="{BB962C8B-B14F-4D97-AF65-F5344CB8AC3E}">
        <p14:creationId xmlns:p14="http://schemas.microsoft.com/office/powerpoint/2010/main" val="874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pPr marL="342900" indent="-342900">
              <a:buAutoNum type="ea1ChsPlain" startAt="3"/>
            </a:pPr>
            <a:r>
              <a:rPr lang="zh-CN" altLang="en-US" dirty="0"/>
              <a:t>多阶段、多损失函数训练，实现全频段非个性化和个性化语音增强（快手）</a:t>
            </a:r>
            <a:endParaRPr lang="en-US" altLang="zh-CN" dirty="0"/>
          </a:p>
          <a:p>
            <a:r>
              <a:rPr lang="zh-CN" altLang="en-US" dirty="0"/>
              <a:t>基于深度学习的宽带（</a:t>
            </a:r>
            <a:r>
              <a:rPr lang="en-US" altLang="zh-CN" dirty="0"/>
              <a:t>16kHz</a:t>
            </a:r>
            <a:r>
              <a:rPr lang="zh-CN" altLang="en-US" dirty="0"/>
              <a:t>）语音增强方法已经超越了传统方法。这项工作进一步扩展了现有的宽带系统，以实现全频带（</a:t>
            </a:r>
            <a:r>
              <a:rPr lang="en-US" altLang="zh-CN" dirty="0"/>
              <a:t>48kHz</a:t>
            </a:r>
            <a:r>
              <a:rPr lang="zh-CN" altLang="en-US" dirty="0"/>
              <a:t>）语音增强，同时确保自动语音识别兼容性和可选的个性化语音增强。如评估结果所示，这是通过采用一种多阶段、多损失函数的训练体系结构实现的，该体系结构包括最近提出的两步结构、后端</a:t>
            </a:r>
            <a:r>
              <a:rPr lang="en-US" altLang="zh-CN" dirty="0"/>
              <a:t>ASR</a:t>
            </a:r>
            <a:r>
              <a:rPr lang="zh-CN" altLang="en-US" dirty="0"/>
              <a:t>编码器产生的</a:t>
            </a:r>
            <a:r>
              <a:rPr lang="en-US" altLang="zh-CN" dirty="0"/>
              <a:t>ASR</a:t>
            </a:r>
            <a:r>
              <a:rPr lang="zh-CN" altLang="en-US" dirty="0"/>
              <a:t>损失以及说话人提取网络。</a:t>
            </a:r>
            <a:endParaRPr lang="en-US" altLang="zh-CN" dirty="0"/>
          </a:p>
          <a:p>
            <a:r>
              <a:rPr lang="zh-CN" altLang="en-US" dirty="0"/>
              <a:t>所提出的基于多阶段、多损失函数的全频带</a:t>
            </a:r>
            <a:r>
              <a:rPr lang="en-US" altLang="zh-CN" dirty="0"/>
              <a:t>SE</a:t>
            </a:r>
            <a:r>
              <a:rPr lang="zh-CN" altLang="en-US" dirty="0"/>
              <a:t>系统如图所示。通过</a:t>
            </a:r>
            <a:r>
              <a:rPr lang="en-US" altLang="zh-CN" dirty="0"/>
              <a:t>STFT</a:t>
            </a:r>
            <a:r>
              <a:rPr lang="zh-CN" altLang="en-US" dirty="0"/>
              <a:t>将输入噪声信号</a:t>
            </a:r>
            <a:r>
              <a:rPr lang="en-US" altLang="zh-CN" dirty="0"/>
              <a:t>y</a:t>
            </a:r>
            <a:r>
              <a:rPr lang="zh-CN" altLang="en-US" dirty="0"/>
              <a:t>转换为时域</a:t>
            </a:r>
            <a:r>
              <a:rPr lang="en-US" altLang="zh-CN" dirty="0"/>
              <a:t>-</a:t>
            </a:r>
            <a:r>
              <a:rPr lang="zh-CN" altLang="en-US" dirty="0"/>
              <a:t>频域表示，然后分为两部分，即</a:t>
            </a:r>
            <a:r>
              <a:rPr lang="en-US" altLang="zh-CN" dirty="0"/>
              <a:t>Y16</a:t>
            </a:r>
            <a:r>
              <a:rPr lang="zh-CN" altLang="en-US" dirty="0"/>
              <a:t>和</a:t>
            </a:r>
            <a:r>
              <a:rPr lang="en-US" altLang="zh-CN" dirty="0"/>
              <a:t>Y16−48</a:t>
            </a:r>
            <a:r>
              <a:rPr lang="zh-CN" altLang="en-US" dirty="0"/>
              <a:t>，分别表示</a:t>
            </a:r>
            <a:r>
              <a:rPr lang="en-US" altLang="zh-CN" dirty="0"/>
              <a:t>8kHz</a:t>
            </a:r>
            <a:r>
              <a:rPr lang="zh-CN" altLang="en-US" dirty="0"/>
              <a:t>以下和</a:t>
            </a:r>
            <a:r>
              <a:rPr lang="en-US" altLang="zh-CN" dirty="0"/>
              <a:t>8kHz</a:t>
            </a:r>
            <a:r>
              <a:rPr lang="zh-CN" altLang="en-US" dirty="0"/>
              <a:t>至</a:t>
            </a:r>
            <a:r>
              <a:rPr lang="en-US" altLang="zh-CN" dirty="0"/>
              <a:t>24kHz</a:t>
            </a:r>
            <a:r>
              <a:rPr lang="zh-CN" altLang="en-US" dirty="0"/>
              <a:t>之间的宽带和高频时频分量。然后将宽带信号</a:t>
            </a:r>
            <a:r>
              <a:rPr lang="en-US" altLang="zh-CN" dirty="0"/>
              <a:t>Y16</a:t>
            </a:r>
            <a:r>
              <a:rPr lang="zh-CN" altLang="en-US" dirty="0"/>
              <a:t>输入两个宽带</a:t>
            </a:r>
            <a:r>
              <a:rPr lang="en-US" altLang="zh-CN" dirty="0"/>
              <a:t>SE</a:t>
            </a:r>
            <a:r>
              <a:rPr lang="zh-CN" altLang="en-US" dirty="0"/>
              <a:t>系统以获得增强信号。提出了一种融合网络，用于融合两个独立</a:t>
            </a:r>
            <a:r>
              <a:rPr lang="en-US" altLang="zh-CN" dirty="0"/>
              <a:t>SE</a:t>
            </a:r>
            <a:r>
              <a:rPr lang="zh-CN" altLang="en-US" dirty="0"/>
              <a:t>系统的增强宽带信号。</a:t>
            </a:r>
            <a:endParaRPr lang="en-US" altLang="zh-CN" dirty="0"/>
          </a:p>
          <a:p>
            <a:r>
              <a:rPr lang="zh-CN" altLang="en-US" dirty="0"/>
              <a:t>对于非个性化</a:t>
            </a:r>
            <a:r>
              <a:rPr lang="en-US" altLang="zh-CN" dirty="0"/>
              <a:t>SE</a:t>
            </a:r>
            <a:r>
              <a:rPr lang="zh-CN" altLang="en-US" dirty="0"/>
              <a:t>，融合模块</a:t>
            </a:r>
            <a:r>
              <a:rPr lang="en-US" altLang="zh-CN" dirty="0"/>
              <a:t>SˆNP16</a:t>
            </a:r>
            <a:r>
              <a:rPr lang="zh-CN" altLang="en-US" dirty="0"/>
              <a:t>的输出选择为</a:t>
            </a:r>
            <a:r>
              <a:rPr lang="en-US" altLang="zh-CN" dirty="0"/>
              <a:t>Sˆ16</a:t>
            </a:r>
            <a:r>
              <a:rPr lang="zh-CN" altLang="en-US" dirty="0"/>
              <a:t>，并馈入高频段</a:t>
            </a:r>
            <a:r>
              <a:rPr lang="en-US" altLang="zh-CN" dirty="0"/>
              <a:t>CRN</a:t>
            </a:r>
            <a:r>
              <a:rPr lang="zh-CN" altLang="en-US" dirty="0"/>
              <a:t>模块，该模块估计高频段掩模</a:t>
            </a:r>
            <a:r>
              <a:rPr lang="en-US" altLang="zh-CN" dirty="0"/>
              <a:t>M16−48</a:t>
            </a:r>
            <a:r>
              <a:rPr lang="zh-CN" altLang="en-US" dirty="0"/>
              <a:t>基于噪声高频信号</a:t>
            </a:r>
            <a:r>
              <a:rPr lang="en-US" altLang="zh-CN" dirty="0"/>
              <a:t>Y16</a:t>
            </a:r>
            <a:r>
              <a:rPr lang="zh-CN" altLang="en-US" dirty="0"/>
              <a:t>−</a:t>
            </a:r>
            <a:r>
              <a:rPr lang="en-US" altLang="zh-CN" dirty="0"/>
              <a:t>48</a:t>
            </a:r>
            <a:r>
              <a:rPr lang="zh-CN" altLang="en-US" dirty="0"/>
              <a:t>和增强型宽带信号</a:t>
            </a:r>
            <a:r>
              <a:rPr lang="en-US" altLang="zh-CN" dirty="0"/>
              <a:t>Sˆ16</a:t>
            </a:r>
            <a:r>
              <a:rPr lang="zh-CN" altLang="en-US" dirty="0"/>
              <a:t>。增强型</a:t>
            </a:r>
            <a:r>
              <a:rPr lang="en-US" altLang="zh-CN" dirty="0"/>
              <a:t>Sˆ16</a:t>
            </a:r>
            <a:r>
              <a:rPr lang="zh-CN" altLang="en-US" dirty="0"/>
              <a:t>和</a:t>
            </a:r>
            <a:r>
              <a:rPr lang="en-US" altLang="zh-CN" dirty="0"/>
              <a:t>Sˆ16−48</a:t>
            </a:r>
            <a:r>
              <a:rPr lang="zh-CN" altLang="en-US" dirty="0"/>
              <a:t>被串联，并且使用后处理模块来进一步抑制残余噪声。对于个性化</a:t>
            </a:r>
            <a:r>
              <a:rPr lang="en-US" altLang="zh-CN" dirty="0"/>
              <a:t>SE</a:t>
            </a:r>
            <a:r>
              <a:rPr lang="zh-CN" altLang="en-US" dirty="0"/>
              <a:t>，融合模块的输出被送入目标说话人提取模块，该模块根据目标说话者的嵌入提取目标语音</a:t>
            </a:r>
            <a:r>
              <a:rPr lang="en-US" altLang="zh-CN" dirty="0"/>
              <a:t>SˆP16</a:t>
            </a:r>
            <a:r>
              <a:rPr lang="zh-CN" altLang="en-US" dirty="0"/>
              <a:t>。与非个性化全频段</a:t>
            </a:r>
            <a:r>
              <a:rPr lang="en-US" altLang="zh-CN" dirty="0"/>
              <a:t>SE</a:t>
            </a:r>
            <a:r>
              <a:rPr lang="zh-CN" altLang="en-US" dirty="0"/>
              <a:t>流水线一样，高频段和后处理模块用于生成目标说话人的最终全频段增强语音。参考干净语音分为</a:t>
            </a:r>
            <a:r>
              <a:rPr lang="en-US" altLang="zh-CN" dirty="0"/>
              <a:t>S16</a:t>
            </a:r>
            <a:r>
              <a:rPr lang="zh-CN" altLang="en-US" dirty="0"/>
              <a:t>和</a:t>
            </a:r>
            <a:r>
              <a:rPr lang="en-US" altLang="zh-CN" dirty="0"/>
              <a:t>S16−48</a:t>
            </a:r>
            <a:r>
              <a:rPr lang="zh-CN" altLang="en-US" dirty="0"/>
              <a:t>分别用于宽带和高频损耗计算。</a:t>
            </a:r>
            <a:endParaRPr lang="en-US" altLang="zh-CN" dirty="0"/>
          </a:p>
        </p:txBody>
      </p:sp>
    </p:spTree>
    <p:extLst>
      <p:ext uri="{BB962C8B-B14F-4D97-AF65-F5344CB8AC3E}">
        <p14:creationId xmlns:p14="http://schemas.microsoft.com/office/powerpoint/2010/main" val="33632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1" y="841946"/>
            <a:ext cx="5244641" cy="2718000"/>
          </a:xfrm>
        </p:spPr>
        <p:txBody>
          <a:bodyPr/>
          <a:lstStyle/>
          <a:p>
            <a:r>
              <a:rPr lang="zh-CN" altLang="en-US" dirty="0"/>
              <a:t>噪声宽带输入</a:t>
            </a:r>
            <a:r>
              <a:rPr lang="en-US" altLang="zh-CN" dirty="0"/>
              <a:t>Y16</a:t>
            </a:r>
            <a:r>
              <a:rPr lang="zh-CN" altLang="en-US" dirty="0"/>
              <a:t>、宽带增强输出</a:t>
            </a:r>
            <a:r>
              <a:rPr lang="en-US" altLang="zh-CN" dirty="0"/>
              <a:t>SˆTCN16</a:t>
            </a:r>
            <a:r>
              <a:rPr lang="zh-CN" altLang="en-US" dirty="0"/>
              <a:t>和</a:t>
            </a:r>
            <a:r>
              <a:rPr lang="en-US" altLang="zh-CN" dirty="0"/>
              <a:t>SˆCRN16</a:t>
            </a:r>
            <a:r>
              <a:rPr lang="zh-CN" altLang="en-US" dirty="0"/>
              <a:t>串联，形成融合网络的输入。融合网络有三个</a:t>
            </a:r>
            <a:r>
              <a:rPr lang="en-US" altLang="zh-CN" dirty="0"/>
              <a:t>conv2D</a:t>
            </a:r>
            <a:r>
              <a:rPr lang="zh-CN" altLang="en-US" dirty="0"/>
              <a:t>层、一个</a:t>
            </a:r>
            <a:r>
              <a:rPr lang="en-US" altLang="zh-CN" dirty="0"/>
              <a:t>GRU</a:t>
            </a:r>
            <a:r>
              <a:rPr lang="zh-CN" altLang="en-US" dirty="0"/>
              <a:t>层和一个具有</a:t>
            </a:r>
            <a:r>
              <a:rPr lang="en-US" altLang="zh-CN" dirty="0" err="1"/>
              <a:t>softmax</a:t>
            </a:r>
            <a:r>
              <a:rPr lang="zh-CN" altLang="en-US" dirty="0"/>
              <a:t>激活的</a:t>
            </a:r>
            <a:r>
              <a:rPr lang="en-US" altLang="zh-CN" dirty="0"/>
              <a:t>Dense</a:t>
            </a:r>
            <a:r>
              <a:rPr lang="zh-CN" altLang="en-US" dirty="0"/>
              <a:t>层。参数如表所示。两个</a:t>
            </a:r>
            <a:r>
              <a:rPr lang="en-US" altLang="zh-CN" dirty="0"/>
              <a:t>SE</a:t>
            </a:r>
            <a:r>
              <a:rPr lang="zh-CN" altLang="en-US" dirty="0"/>
              <a:t>系统的子带融合权重由融合网络估计。子频带的数量设置为</a:t>
            </a:r>
            <a:r>
              <a:rPr lang="en-US" altLang="zh-CN" dirty="0"/>
              <a:t>16</a:t>
            </a:r>
            <a:r>
              <a:rPr lang="zh-CN" altLang="en-US" dirty="0"/>
              <a:t>。为了避免两个系统之间快速切换带来的伪影，通过指数移动平均法沿时域进一步平滑权重，衰减设置为</a:t>
            </a:r>
            <a:r>
              <a:rPr lang="en-US" altLang="zh-CN" dirty="0"/>
              <a:t>0.95</a:t>
            </a:r>
            <a:r>
              <a:rPr lang="zh-CN" altLang="en-US" dirty="0"/>
              <a:t>。增强信号与相应的权重相乘，加权信号相加生成融合输出。</a:t>
            </a:r>
            <a:endParaRPr lang="en-US" altLang="zh-CN" dirty="0"/>
          </a:p>
        </p:txBody>
      </p:sp>
      <p:pic>
        <p:nvPicPr>
          <p:cNvPr id="4" name="图片 3">
            <a:extLst>
              <a:ext uri="{FF2B5EF4-FFF2-40B4-BE49-F238E27FC236}">
                <a16:creationId xmlns:a16="http://schemas.microsoft.com/office/drawing/2014/main" id="{5F2E8AD4-5673-6275-7A28-A83583202578}"/>
              </a:ext>
            </a:extLst>
          </p:cNvPr>
          <p:cNvPicPr>
            <a:picLocks noChangeAspect="1"/>
          </p:cNvPicPr>
          <p:nvPr/>
        </p:nvPicPr>
        <p:blipFill>
          <a:blip r:embed="rId2"/>
          <a:stretch>
            <a:fillRect/>
          </a:stretch>
        </p:blipFill>
        <p:spPr>
          <a:xfrm>
            <a:off x="443344" y="3189302"/>
            <a:ext cx="10594913" cy="3238960"/>
          </a:xfrm>
          <a:prstGeom prst="rect">
            <a:avLst/>
          </a:prstGeom>
        </p:spPr>
      </p:pic>
      <p:pic>
        <p:nvPicPr>
          <p:cNvPr id="6" name="图片 5">
            <a:extLst>
              <a:ext uri="{FF2B5EF4-FFF2-40B4-BE49-F238E27FC236}">
                <a16:creationId xmlns:a16="http://schemas.microsoft.com/office/drawing/2014/main" id="{8B69F3CD-9BD5-8A1E-9084-0A6A2E56232B}"/>
              </a:ext>
            </a:extLst>
          </p:cNvPr>
          <p:cNvPicPr>
            <a:picLocks noChangeAspect="1"/>
          </p:cNvPicPr>
          <p:nvPr/>
        </p:nvPicPr>
        <p:blipFill>
          <a:blip r:embed="rId3"/>
          <a:stretch>
            <a:fillRect/>
          </a:stretch>
        </p:blipFill>
        <p:spPr>
          <a:xfrm>
            <a:off x="5740801" y="926148"/>
            <a:ext cx="4705350" cy="2162175"/>
          </a:xfrm>
          <a:prstGeom prst="rect">
            <a:avLst/>
          </a:prstGeom>
        </p:spPr>
      </p:pic>
    </p:spTree>
    <p:extLst>
      <p:ext uri="{BB962C8B-B14F-4D97-AF65-F5344CB8AC3E}">
        <p14:creationId xmlns:p14="http://schemas.microsoft.com/office/powerpoint/2010/main" val="48736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5863654"/>
          </a:xfrm>
        </p:spPr>
        <p:txBody>
          <a:bodyPr/>
          <a:lstStyle/>
          <a:p>
            <a:r>
              <a:rPr lang="zh-CN" altLang="en-US" dirty="0"/>
              <a:t>正如我们在工作中提出的，估计的宽带语音信号</a:t>
            </a:r>
            <a:r>
              <a:rPr lang="en-US" altLang="zh-CN" dirty="0"/>
              <a:t>Sˆ16</a:t>
            </a:r>
            <a:r>
              <a:rPr lang="zh-CN" altLang="en-US" dirty="0"/>
              <a:t>输入到高频</a:t>
            </a:r>
            <a:r>
              <a:rPr lang="en-US" altLang="zh-CN" dirty="0"/>
              <a:t>SE</a:t>
            </a:r>
            <a:r>
              <a:rPr lang="zh-CN" altLang="en-US" dirty="0"/>
              <a:t>网络</a:t>
            </a:r>
            <a:r>
              <a:rPr lang="en-US" altLang="zh-CN" dirty="0"/>
              <a:t>Y16</a:t>
            </a:r>
            <a:r>
              <a:rPr lang="zh-CN" altLang="en-US" dirty="0"/>
              <a:t>−</a:t>
            </a:r>
            <a:r>
              <a:rPr lang="en-US" altLang="zh-CN" dirty="0"/>
              <a:t>48.</a:t>
            </a:r>
            <a:r>
              <a:rPr lang="zh-CN" altLang="en-US" dirty="0"/>
              <a:t>使用估计信号</a:t>
            </a:r>
            <a:r>
              <a:rPr lang="en-US" altLang="zh-CN" dirty="0"/>
              <a:t>Sˆ16</a:t>
            </a:r>
            <a:r>
              <a:rPr lang="zh-CN" altLang="en-US" dirty="0"/>
              <a:t>协助生成</a:t>
            </a:r>
            <a:r>
              <a:rPr lang="en-US" altLang="zh-CN" dirty="0"/>
              <a:t>Sˆ16−48</a:t>
            </a:r>
            <a:r>
              <a:rPr lang="zh-CN" altLang="en-US" dirty="0"/>
              <a:t>可以显著提高高频</a:t>
            </a:r>
            <a:r>
              <a:rPr lang="en-US" altLang="zh-CN" dirty="0"/>
              <a:t>SE</a:t>
            </a:r>
            <a:r>
              <a:rPr lang="zh-CN" altLang="en-US" dirty="0"/>
              <a:t>质量。在高频网络中，利用两个</a:t>
            </a:r>
            <a:r>
              <a:rPr lang="en-US" altLang="zh-CN" dirty="0"/>
              <a:t>CNN</a:t>
            </a:r>
            <a:r>
              <a:rPr lang="zh-CN" altLang="en-US" dirty="0"/>
              <a:t>分支分别从估计的宽带语音和噪声高频语音中提取宽带和高频特征。然后，将宽带和高频特征组合并输入递归层和前馈层，以估计高频掩蔽值</a:t>
            </a:r>
            <a:r>
              <a:rPr lang="en-US" altLang="zh-CN" dirty="0"/>
              <a:t>M16−48</a:t>
            </a:r>
            <a:r>
              <a:rPr lang="zh-CN" altLang="en-US" dirty="0"/>
              <a:t>。</a:t>
            </a:r>
            <a:r>
              <a:rPr lang="en-US" altLang="zh-CN" dirty="0"/>
              <a:t>IAM-MALE</a:t>
            </a:r>
            <a:r>
              <a:rPr lang="zh-CN" altLang="en-US" dirty="0"/>
              <a:t>损失函数被用作高频信号损失函数。</a:t>
            </a:r>
            <a:endParaRPr lang="en-US" altLang="zh-CN" dirty="0"/>
          </a:p>
          <a:p>
            <a:r>
              <a:rPr lang="zh-CN" altLang="en-US" dirty="0"/>
              <a:t>为了进一步提高主观质量，采用包络后滤波来细化宽带和高频</a:t>
            </a:r>
            <a:r>
              <a:rPr lang="en-US" altLang="zh-CN" dirty="0"/>
              <a:t>SE</a:t>
            </a:r>
            <a:r>
              <a:rPr lang="zh-CN" altLang="en-US" dirty="0"/>
              <a:t>模型估计的振幅掩蔽值。此外，为了进一步抑制高频残余噪声，我们采用了一种简单而有效的方法来降低高频振幅掩模</a:t>
            </a:r>
            <a:r>
              <a:rPr lang="en-US" altLang="zh-CN" dirty="0"/>
              <a:t>M16−48</a:t>
            </a:r>
            <a:r>
              <a:rPr lang="zh-CN" altLang="en-US" dirty="0"/>
              <a:t>适用于频率范围在</a:t>
            </a:r>
            <a:r>
              <a:rPr lang="en-US" altLang="zh-CN" dirty="0"/>
              <a:t>4kHz</a:t>
            </a:r>
            <a:r>
              <a:rPr lang="zh-CN" altLang="en-US" dirty="0"/>
              <a:t>和</a:t>
            </a:r>
            <a:r>
              <a:rPr lang="en-US" altLang="zh-CN" dirty="0"/>
              <a:t>8kHz</a:t>
            </a:r>
            <a:r>
              <a:rPr lang="zh-CN" altLang="en-US" dirty="0"/>
              <a:t>之间的平均振幅较小的帧。</a:t>
            </a:r>
            <a:endParaRPr lang="en-US" altLang="zh-CN" dirty="0"/>
          </a:p>
          <a:p>
            <a:endParaRPr lang="en-US" altLang="zh-CN" dirty="0"/>
          </a:p>
          <a:p>
            <a:endParaRPr lang="en-US" altLang="zh-CN" dirty="0"/>
          </a:p>
          <a:p>
            <a:endParaRPr lang="en-US" altLang="zh-CN" dirty="0"/>
          </a:p>
          <a:p>
            <a:r>
              <a:rPr lang="zh-CN" altLang="en-US" dirty="0"/>
              <a:t>要从多人场景和噪声的混合信号中提取目标人的声音，我们需要目标人的参考录音。在这项工作中，我们采用了一个说话人嵌入提取网络，将参考语音编码为描述目标说话人特征的向量。目标语音提取网络采用混合输入和编码的说话人嵌入向量。它模仿人类选择性的听觉注意，只通过目标说话人的声音。用于过滤混合输入，去除噪声和干扰语音。</a:t>
            </a:r>
            <a:endParaRPr lang="en-US" altLang="zh-CN" dirty="0"/>
          </a:p>
        </p:txBody>
      </p:sp>
      <p:pic>
        <p:nvPicPr>
          <p:cNvPr id="5" name="图片 4">
            <a:extLst>
              <a:ext uri="{FF2B5EF4-FFF2-40B4-BE49-F238E27FC236}">
                <a16:creationId xmlns:a16="http://schemas.microsoft.com/office/drawing/2014/main" id="{5705B0C7-B8A4-8C67-4218-62BD63459044}"/>
              </a:ext>
            </a:extLst>
          </p:cNvPr>
          <p:cNvPicPr>
            <a:picLocks noChangeAspect="1"/>
          </p:cNvPicPr>
          <p:nvPr/>
        </p:nvPicPr>
        <p:blipFill>
          <a:blip r:embed="rId2"/>
          <a:stretch>
            <a:fillRect/>
          </a:stretch>
        </p:blipFill>
        <p:spPr>
          <a:xfrm>
            <a:off x="3181224" y="2771796"/>
            <a:ext cx="5829552" cy="939070"/>
          </a:xfrm>
          <a:prstGeom prst="rect">
            <a:avLst/>
          </a:prstGeom>
        </p:spPr>
      </p:pic>
    </p:spTree>
    <p:extLst>
      <p:ext uri="{BB962C8B-B14F-4D97-AF65-F5344CB8AC3E}">
        <p14:creationId xmlns:p14="http://schemas.microsoft.com/office/powerpoint/2010/main" val="318237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endParaRPr lang="en-US" altLang="zh-CN" dirty="0"/>
          </a:p>
        </p:txBody>
      </p:sp>
    </p:spTree>
    <p:extLst>
      <p:ext uri="{BB962C8B-B14F-4D97-AF65-F5344CB8AC3E}">
        <p14:creationId xmlns:p14="http://schemas.microsoft.com/office/powerpoint/2010/main" val="49987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endParaRPr lang="en-US" altLang="zh-CN" dirty="0"/>
          </a:p>
        </p:txBody>
      </p:sp>
    </p:spTree>
    <p:extLst>
      <p:ext uri="{BB962C8B-B14F-4D97-AF65-F5344CB8AC3E}">
        <p14:creationId xmlns:p14="http://schemas.microsoft.com/office/powerpoint/2010/main" val="54103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53354" y="2255991"/>
            <a:ext cx="2264898" cy="801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544" y="2255991"/>
            <a:ext cx="2124075" cy="2124075"/>
          </a:xfrm>
          <a:prstGeom prst="rect">
            <a:avLst/>
          </a:prstGeom>
        </p:spPr>
      </p:pic>
    </p:spTree>
    <p:extLst>
      <p:ext uri="{BB962C8B-B14F-4D97-AF65-F5344CB8AC3E}">
        <p14:creationId xmlns:p14="http://schemas.microsoft.com/office/powerpoint/2010/main" val="38912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深度噪声抑制（</a:t>
            </a:r>
            <a:r>
              <a:rPr lang="en-US" altLang="zh-CN" dirty="0"/>
              <a:t>DNS</a:t>
            </a:r>
            <a:r>
              <a:rPr lang="zh-CN" altLang="en-US" dirty="0"/>
              <a:t>）挑战赛旨在促进噪声抑制领域的创新，以实现卓越的感知语音质量。这是第四次</a:t>
            </a:r>
            <a:r>
              <a:rPr lang="en-US" altLang="zh-CN" dirty="0"/>
              <a:t>DNS</a:t>
            </a:r>
            <a:r>
              <a:rPr lang="zh-CN" altLang="en-US" dirty="0"/>
              <a:t>挑战赛，之前的版本分别在</a:t>
            </a:r>
            <a:r>
              <a:rPr lang="en-US" altLang="zh-CN" dirty="0"/>
              <a:t>INTERSPEECH 2020</a:t>
            </a:r>
            <a:r>
              <a:rPr lang="zh-CN" altLang="en-US" dirty="0"/>
              <a:t>、</a:t>
            </a:r>
            <a:r>
              <a:rPr lang="en-US" altLang="zh-CN" dirty="0"/>
              <a:t>ICASSP 2021</a:t>
            </a:r>
            <a:r>
              <a:rPr lang="zh-CN" altLang="en-US" dirty="0"/>
              <a:t>和</a:t>
            </a:r>
            <a:r>
              <a:rPr lang="en-US" altLang="zh-CN" dirty="0" err="1"/>
              <a:t>Interspech</a:t>
            </a:r>
            <a:r>
              <a:rPr lang="en-US" altLang="zh-CN" dirty="0"/>
              <a:t> 2021</a:t>
            </a:r>
            <a:r>
              <a:rPr lang="zh-CN" altLang="en-US" dirty="0"/>
              <a:t>上举行。我们为研究人员开放源数据集和测试集，以训练他们的深度噪声抑制模型，以及基于</a:t>
            </a:r>
            <a:r>
              <a:rPr lang="en-US" altLang="zh-CN" dirty="0"/>
              <a:t>ITU-T P.835</a:t>
            </a:r>
            <a:r>
              <a:rPr lang="zh-CN" altLang="en-US" dirty="0"/>
              <a:t>的主观评估框架，以对挑战条目进行评级和排序。我们提供</a:t>
            </a:r>
            <a:r>
              <a:rPr lang="en-US" altLang="zh-CN" dirty="0"/>
              <a:t>DNS-MOS P.835</a:t>
            </a:r>
            <a:r>
              <a:rPr lang="zh-CN" altLang="en-US" dirty="0"/>
              <a:t>和单词准确性（</a:t>
            </a:r>
            <a:r>
              <a:rPr lang="en-US" altLang="zh-CN" dirty="0" err="1"/>
              <a:t>WAcc</a:t>
            </a:r>
            <a:r>
              <a:rPr lang="zh-CN" altLang="en-US" dirty="0"/>
              <a:t>）</a:t>
            </a:r>
            <a:r>
              <a:rPr lang="en-US" altLang="zh-CN" dirty="0"/>
              <a:t>API</a:t>
            </a:r>
            <a:r>
              <a:rPr lang="zh-CN" altLang="en-US" dirty="0"/>
              <a:t>的访问权限，以向参与者提出挑战，帮助他们改进迭代模型。在这个挑战中，我们引入了以下变化：（</a:t>
            </a:r>
            <a:r>
              <a:rPr lang="en-US" altLang="zh-CN" dirty="0" err="1"/>
              <a:t>i</a:t>
            </a:r>
            <a:r>
              <a:rPr lang="zh-CN" altLang="en-US" dirty="0"/>
              <a:t>）将移动设备场景包含在盲测试集中；（</a:t>
            </a:r>
            <a:r>
              <a:rPr lang="en-US" altLang="zh-CN" dirty="0"/>
              <a:t>ii</a:t>
            </a:r>
            <a:r>
              <a:rPr lang="zh-CN" altLang="en-US" dirty="0"/>
              <a:t>）包括带有基线的个性化噪声抑制轨道；（</a:t>
            </a:r>
            <a:r>
              <a:rPr lang="en-US" altLang="zh-CN" dirty="0"/>
              <a:t>iii</a:t>
            </a:r>
            <a:r>
              <a:rPr lang="zh-CN" altLang="en-US" dirty="0"/>
              <a:t>）增加</a:t>
            </a:r>
            <a:r>
              <a:rPr lang="en-US" altLang="zh-CN" dirty="0" err="1"/>
              <a:t>WAcc</a:t>
            </a:r>
            <a:r>
              <a:rPr lang="zh-CN" altLang="en-US" dirty="0"/>
              <a:t>作为客观指标；（</a:t>
            </a:r>
            <a:r>
              <a:rPr lang="en-US" altLang="zh-CN" dirty="0"/>
              <a:t>iv</a:t>
            </a:r>
            <a:r>
              <a:rPr lang="zh-CN" altLang="en-US" dirty="0"/>
              <a:t>）包括</a:t>
            </a:r>
            <a:r>
              <a:rPr lang="en-US" altLang="zh-CN" dirty="0"/>
              <a:t>DNS-MOS P.835</a:t>
            </a:r>
            <a:r>
              <a:rPr lang="zh-CN" altLang="en-US" dirty="0"/>
              <a:t>；（</a:t>
            </a:r>
            <a:r>
              <a:rPr lang="en-US" altLang="zh-CN" dirty="0"/>
              <a:t>v</a:t>
            </a:r>
            <a:r>
              <a:rPr lang="zh-CN" altLang="en-US" dirty="0"/>
              <a:t>） 制作了训练数据集和全频带测试集（</a:t>
            </a:r>
            <a:r>
              <a:rPr lang="en-US" altLang="zh-CN" dirty="0"/>
              <a:t>48 kHz</a:t>
            </a:r>
            <a:r>
              <a:rPr lang="zh-CN" altLang="en-US" dirty="0"/>
              <a:t>）。我们使用</a:t>
            </a:r>
            <a:r>
              <a:rPr lang="en-US" altLang="zh-CN" dirty="0" err="1"/>
              <a:t>WAcc</a:t>
            </a:r>
            <a:r>
              <a:rPr lang="zh-CN" altLang="en-US" dirty="0"/>
              <a:t>和主观分数</a:t>
            </a:r>
            <a:r>
              <a:rPr lang="en-US" altLang="zh-CN" dirty="0"/>
              <a:t>P.835 SIG</a:t>
            </a:r>
            <a:r>
              <a:rPr lang="zh-CN" altLang="en-US" dirty="0"/>
              <a:t>、</a:t>
            </a:r>
            <a:r>
              <a:rPr lang="en-US" altLang="zh-CN" dirty="0"/>
              <a:t>BAK</a:t>
            </a:r>
            <a:r>
              <a:rPr lang="zh-CN" altLang="en-US" dirty="0"/>
              <a:t>和</a:t>
            </a:r>
            <a:r>
              <a:rPr lang="en-US" altLang="zh-CN" dirty="0"/>
              <a:t>OVRL</a:t>
            </a:r>
            <a:r>
              <a:rPr lang="zh-CN" altLang="en-US" dirty="0"/>
              <a:t>的平均值来获得</a:t>
            </a:r>
            <a:r>
              <a:rPr lang="en-US" altLang="zh-CN" dirty="0"/>
              <a:t>DNS</a:t>
            </a:r>
            <a:r>
              <a:rPr lang="zh-CN" altLang="en-US" dirty="0"/>
              <a:t>模型排名的最终分数。我们相信，作为一个研究社区，在挑战嘈杂的现实世界场景中，要实现卓越的语音质量，我们还有很长的路要走。</a:t>
            </a:r>
            <a:endParaRPr lang="en-US" altLang="zh-CN" dirty="0"/>
          </a:p>
        </p:txBody>
      </p:sp>
    </p:spTree>
    <p:extLst>
      <p:ext uri="{BB962C8B-B14F-4D97-AF65-F5344CB8AC3E}">
        <p14:creationId xmlns:p14="http://schemas.microsoft.com/office/powerpoint/2010/main" val="154901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7579468" cy="4607878"/>
          </a:xfrm>
        </p:spPr>
        <p:txBody>
          <a:bodyPr/>
          <a:lstStyle/>
          <a:p>
            <a:r>
              <a:rPr lang="zh-CN" altLang="en-US" dirty="0"/>
              <a:t>一  </a:t>
            </a:r>
            <a:r>
              <a:rPr lang="en-US" altLang="zh-CN" dirty="0"/>
              <a:t>FB-MSTCN</a:t>
            </a:r>
            <a:r>
              <a:rPr lang="zh-CN" altLang="en-US" dirty="0"/>
              <a:t>：一种基于多尺度时间卷积网络的全频带单通道语音增强方法（哈尔滨工业大学深圳校区）</a:t>
            </a:r>
            <a:endParaRPr lang="en-US" altLang="zh-CN" dirty="0"/>
          </a:p>
          <a:p>
            <a:r>
              <a:rPr lang="zh-CN" altLang="en-US" dirty="0"/>
              <a:t>近年来，基于深度学习的方法显著提高了单通道语音增强的性能。然而，由于训练数据和计算复杂度的限制，全频带（</a:t>
            </a:r>
            <a:r>
              <a:rPr lang="en-US" altLang="zh-CN" dirty="0"/>
              <a:t>48 kHz</a:t>
            </a:r>
            <a:r>
              <a:rPr lang="zh-CN" altLang="en-US" dirty="0"/>
              <a:t>）语音信号的实时增强仍然非常困难。由于高频部分的谱信息能量较低，因此使用神经网络直接建模和增强全频段谱非常困难。为了解决这一问题，本文提出了一种带提取插值机制的两阶段实时语音增强模型。通过提取，将</a:t>
            </a:r>
            <a:r>
              <a:rPr lang="en-US" altLang="zh-CN" dirty="0"/>
              <a:t>48 kHz</a:t>
            </a:r>
            <a:r>
              <a:rPr lang="zh-CN" altLang="en-US" dirty="0"/>
              <a:t>全频带时域信号分为三个子信道，并提出了“掩蔽</a:t>
            </a:r>
            <a:r>
              <a:rPr lang="en-US" altLang="zh-CN" dirty="0"/>
              <a:t>+</a:t>
            </a:r>
            <a:r>
              <a:rPr lang="zh-CN" altLang="en-US" dirty="0"/>
              <a:t>补偿”两阶段处理方案，以增强复域信号。经过两级增强后，通过区间插值恢复增强后的全频带语音信号。在主观听力和单词准确性测试中，我们提出的模型在非个性化语音去噪任务中取得了优异的性能，总体上优于基线模型</a:t>
            </a:r>
            <a:r>
              <a:rPr lang="en-US" altLang="zh-CN" dirty="0"/>
              <a:t>0.59 MOS</a:t>
            </a:r>
            <a:r>
              <a:rPr lang="zh-CN" altLang="en-US" dirty="0"/>
              <a:t>和</a:t>
            </a:r>
            <a:r>
              <a:rPr lang="en-US" altLang="zh-CN" dirty="0"/>
              <a:t>4.0%Wacc</a:t>
            </a:r>
          </a:p>
          <a:p>
            <a:r>
              <a:rPr lang="zh-CN" altLang="en-US" dirty="0"/>
              <a:t>本文中，（</a:t>
            </a:r>
            <a:r>
              <a:rPr lang="en-US" altLang="zh-CN" dirty="0"/>
              <a:t>Nr</a:t>
            </a:r>
            <a:r>
              <a:rPr lang="zh-CN" altLang="en-US" dirty="0"/>
              <a:t>，</a:t>
            </a:r>
            <a:r>
              <a:rPr lang="en-US" altLang="zh-CN" dirty="0"/>
              <a:t>Ni</a:t>
            </a:r>
            <a:r>
              <a:rPr lang="zh-CN" altLang="en-US" dirty="0"/>
              <a:t>）和（</a:t>
            </a:r>
            <a:r>
              <a:rPr lang="en-US" altLang="zh-CN" dirty="0"/>
              <a:t>Sr</a:t>
            </a:r>
            <a:r>
              <a:rPr lang="zh-CN" altLang="en-US" dirty="0"/>
              <a:t>，</a:t>
            </a:r>
            <a:r>
              <a:rPr lang="en-US" altLang="zh-CN" dirty="0"/>
              <a:t>Si</a:t>
            </a:r>
            <a:r>
              <a:rPr lang="zh-CN" altLang="en-US" dirty="0"/>
              <a:t>）分别是噪声实虚（</a:t>
            </a:r>
            <a:r>
              <a:rPr lang="en-US" altLang="zh-CN" dirty="0"/>
              <a:t>RI</a:t>
            </a:r>
            <a:r>
              <a:rPr lang="zh-CN" altLang="en-US" dirty="0"/>
              <a:t>）谱和干净</a:t>
            </a:r>
            <a:r>
              <a:rPr lang="en-US" altLang="zh-CN" dirty="0"/>
              <a:t>RI</a:t>
            </a:r>
            <a:r>
              <a:rPr lang="zh-CN" altLang="en-US" dirty="0"/>
              <a:t>谱。所提出的</a:t>
            </a:r>
            <a:r>
              <a:rPr lang="en-US" altLang="zh-CN" dirty="0"/>
              <a:t>FB-MSTCN</a:t>
            </a:r>
            <a:r>
              <a:rPr lang="zh-CN" altLang="en-US" dirty="0"/>
              <a:t>的总体图如图所示。我们将单通道全频带信号分为三个子通道信号，其中</a:t>
            </a:r>
            <a:r>
              <a:rPr lang="en-US" altLang="zh-CN" dirty="0"/>
              <a:t>j</a:t>
            </a:r>
            <a:r>
              <a:rPr lang="zh-CN" altLang="en-US" dirty="0"/>
              <a:t>表示通道的索引。为了使模型具有更好的主观感受并使模型更容易收敛，我们采用复杂的压缩特征作为动态长期嵌入单元的输入，该单元写为（</a:t>
            </a:r>
            <a:r>
              <a:rPr lang="en-US" altLang="zh-CN" dirty="0" err="1"/>
              <a:t>Ncr</a:t>
            </a:r>
            <a:r>
              <a:rPr lang="zh-CN" altLang="en-US" dirty="0"/>
              <a:t>，</a:t>
            </a:r>
            <a:r>
              <a:rPr lang="en-US" altLang="zh-CN" dirty="0" err="1"/>
              <a:t>Nci</a:t>
            </a:r>
            <a:r>
              <a:rPr lang="zh-CN" altLang="en-US" dirty="0"/>
              <a:t>）。在第一阶段，我们使用固定长度的长期嵌入单元和动态长期嵌入单元捕获语音信号的时间相关性，然后使用多尺度时间卷积网络（</a:t>
            </a:r>
            <a:r>
              <a:rPr lang="en-US" altLang="zh-CN" dirty="0"/>
              <a:t>MSTCN</a:t>
            </a:r>
            <a:r>
              <a:rPr lang="zh-CN" altLang="en-US" dirty="0"/>
              <a:t>）对其进行多尺度特征分析。在</a:t>
            </a:r>
            <a:r>
              <a:rPr lang="en-US" altLang="zh-CN" dirty="0"/>
              <a:t>MSTCN</a:t>
            </a:r>
            <a:r>
              <a:rPr lang="zh-CN" altLang="en-US" dirty="0"/>
              <a:t>之后，通过六个一维卷积计算复比掩模（</a:t>
            </a:r>
            <a:r>
              <a:rPr lang="en-US" altLang="zh-CN" dirty="0"/>
              <a:t>CRM</a:t>
            </a:r>
            <a:r>
              <a:rPr lang="zh-CN" altLang="en-US" dirty="0"/>
              <a:t>）。在第二阶段，使用类似于动态长期嵌入单元的拓扑结构进一步抑制残余噪声并补偿一些低估的频谱细节。最后，对增强子信道信号进行时域插值，得到最终波形。</a:t>
            </a:r>
            <a:endParaRPr lang="en-US" altLang="zh-CN" dirty="0"/>
          </a:p>
        </p:txBody>
      </p:sp>
      <p:pic>
        <p:nvPicPr>
          <p:cNvPr id="5" name="图片 4">
            <a:extLst>
              <a:ext uri="{FF2B5EF4-FFF2-40B4-BE49-F238E27FC236}">
                <a16:creationId xmlns:a16="http://schemas.microsoft.com/office/drawing/2014/main" id="{DBF9B11B-610B-44F4-7A70-227754ED3A2B}"/>
              </a:ext>
            </a:extLst>
          </p:cNvPr>
          <p:cNvPicPr>
            <a:picLocks noChangeAspect="1"/>
          </p:cNvPicPr>
          <p:nvPr/>
        </p:nvPicPr>
        <p:blipFill>
          <a:blip r:embed="rId2"/>
          <a:stretch>
            <a:fillRect/>
          </a:stretch>
        </p:blipFill>
        <p:spPr>
          <a:xfrm>
            <a:off x="7856739" y="1200219"/>
            <a:ext cx="4173135" cy="4845474"/>
          </a:xfrm>
          <a:prstGeom prst="rect">
            <a:avLst/>
          </a:prstGeom>
        </p:spPr>
      </p:pic>
    </p:spTree>
    <p:extLst>
      <p:ext uri="{BB962C8B-B14F-4D97-AF65-F5344CB8AC3E}">
        <p14:creationId xmlns:p14="http://schemas.microsoft.com/office/powerpoint/2010/main" val="5153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7605870" cy="4607878"/>
          </a:xfrm>
        </p:spPr>
        <p:txBody>
          <a:bodyPr/>
          <a:lstStyle/>
          <a:p>
            <a:r>
              <a:rPr lang="zh-CN" altLang="en-US" dirty="0"/>
              <a:t>在固定长度的长期嵌入单元中，门限时间卷积模块（</a:t>
            </a:r>
            <a:r>
              <a:rPr lang="en-US" altLang="zh-CN" dirty="0"/>
              <a:t>GTCM</a:t>
            </a:r>
            <a:r>
              <a:rPr lang="zh-CN" altLang="en-US" dirty="0"/>
              <a:t>）用于捕获幅度谱的时间相关性信息。如图所示，</a:t>
            </a:r>
            <a:r>
              <a:rPr lang="en-US" altLang="zh-CN" dirty="0"/>
              <a:t>GTCM</a:t>
            </a:r>
            <a:r>
              <a:rPr lang="zh-CN" altLang="en-US" dirty="0"/>
              <a:t>包含四个一维卷积，其中</a:t>
            </a:r>
            <a:r>
              <a:rPr lang="en-US" altLang="zh-CN" dirty="0"/>
              <a:t>k</a:t>
            </a:r>
            <a:r>
              <a:rPr lang="zh-CN" altLang="en-US" dirty="0"/>
              <a:t>、</a:t>
            </a:r>
            <a:r>
              <a:rPr lang="en-US" altLang="zh-CN" dirty="0"/>
              <a:t>D</a:t>
            </a:r>
            <a:r>
              <a:rPr lang="zh-CN" altLang="en-US" dirty="0"/>
              <a:t>、</a:t>
            </a:r>
            <a:r>
              <a:rPr lang="en-US" altLang="zh-CN" dirty="0"/>
              <a:t>c</a:t>
            </a:r>
            <a:r>
              <a:rPr lang="zh-CN" altLang="en-US" dirty="0"/>
              <a:t>分别表示核大小、膨胀率和输出通道。每组有六个</a:t>
            </a:r>
            <a:r>
              <a:rPr lang="en-US" altLang="zh-CN" dirty="0"/>
              <a:t>GTCM</a:t>
            </a:r>
            <a:r>
              <a:rPr lang="zh-CN" altLang="en-US" dirty="0"/>
              <a:t>，重复三次。在每组中，扩张率</a:t>
            </a:r>
            <a:r>
              <a:rPr lang="en-US" altLang="zh-CN" dirty="0"/>
              <a:t>d</a:t>
            </a:r>
            <a:r>
              <a:rPr lang="zh-CN" altLang="en-US" dirty="0"/>
              <a:t>分别等于</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，这使得模型具有固定长度的感受野，以捕获幅度域中的长期嵌入特征。</a:t>
            </a:r>
            <a:endParaRPr lang="en-US" altLang="zh-CN" dirty="0"/>
          </a:p>
          <a:p>
            <a:r>
              <a:rPr lang="zh-CN" altLang="en-US" dirty="0"/>
              <a:t>受</a:t>
            </a:r>
            <a:r>
              <a:rPr lang="en-US" altLang="zh-CN" dirty="0"/>
              <a:t>U2 Net</a:t>
            </a:r>
            <a:r>
              <a:rPr lang="zh-CN" altLang="en-US" dirty="0"/>
              <a:t>的启发，本文提出了一种类似的拓扑结构，名为</a:t>
            </a:r>
            <a:r>
              <a:rPr lang="en-US" altLang="zh-CN" dirty="0"/>
              <a:t>U2-LSTM</a:t>
            </a:r>
            <a:r>
              <a:rPr lang="zh-CN" altLang="en-US" dirty="0"/>
              <a:t>，如图所示，以对压缩的复杂特征进行建模。在</a:t>
            </a:r>
            <a:r>
              <a:rPr lang="en-US" altLang="zh-CN" dirty="0"/>
              <a:t>U2-Net</a:t>
            </a:r>
            <a:r>
              <a:rPr lang="zh-CN" altLang="en-US" dirty="0"/>
              <a:t>的基础上，增加了四层</a:t>
            </a:r>
            <a:r>
              <a:rPr lang="en-US" altLang="zh-CN" dirty="0"/>
              <a:t>LSTM</a:t>
            </a:r>
            <a:r>
              <a:rPr lang="zh-CN" altLang="en-US" dirty="0"/>
              <a:t>来捕获动态的长期上下文信息。</a:t>
            </a:r>
            <a:r>
              <a:rPr lang="en-US" altLang="zh-CN" dirty="0"/>
              <a:t>GConv2D</a:t>
            </a:r>
            <a:r>
              <a:rPr lang="zh-CN" altLang="en-US" dirty="0"/>
              <a:t>、</a:t>
            </a:r>
            <a:r>
              <a:rPr lang="en-US" altLang="zh-CN" dirty="0"/>
              <a:t>GDeConv2D</a:t>
            </a:r>
            <a:r>
              <a:rPr lang="zh-CN" altLang="en-US" dirty="0"/>
              <a:t>和</a:t>
            </a:r>
            <a:r>
              <a:rPr lang="en-US" altLang="zh-CN" dirty="0"/>
              <a:t>IN</a:t>
            </a:r>
            <a:r>
              <a:rPr lang="zh-CN" altLang="en-US" dirty="0"/>
              <a:t>分别表示选通</a:t>
            </a:r>
            <a:r>
              <a:rPr lang="en-US" altLang="zh-CN" dirty="0"/>
              <a:t>2D</a:t>
            </a:r>
            <a:r>
              <a:rPr lang="zh-CN" altLang="en-US" dirty="0"/>
              <a:t>卷积、</a:t>
            </a:r>
            <a:r>
              <a:rPr lang="en-US" altLang="zh-CN" dirty="0"/>
              <a:t>2D</a:t>
            </a:r>
            <a:r>
              <a:rPr lang="zh-CN" altLang="en-US" dirty="0"/>
              <a:t>反卷积和归一化。</a:t>
            </a:r>
            <a:r>
              <a:rPr lang="en-US" altLang="zh-CN" dirty="0"/>
              <a:t>GConv2D</a:t>
            </a:r>
            <a:r>
              <a:rPr lang="zh-CN" altLang="en-US" dirty="0"/>
              <a:t>第一层和</a:t>
            </a:r>
            <a:r>
              <a:rPr lang="en-US" altLang="zh-CN" dirty="0"/>
              <a:t>DeConv2D</a:t>
            </a:r>
            <a:r>
              <a:rPr lang="zh-CN" altLang="en-US" dirty="0"/>
              <a:t>最后一层的卷积核大小分别为（</a:t>
            </a:r>
            <a:r>
              <a:rPr lang="en-US" altLang="zh-CN" dirty="0"/>
              <a:t>2,5</a:t>
            </a:r>
            <a:r>
              <a:rPr lang="zh-CN" altLang="en-US" dirty="0"/>
              <a:t>）和（</a:t>
            </a:r>
            <a:r>
              <a:rPr lang="en-US" altLang="zh-CN" dirty="0"/>
              <a:t>2,3</a:t>
            </a:r>
            <a:r>
              <a:rPr lang="zh-CN" altLang="en-US" dirty="0"/>
              <a:t>）。通道数为</a:t>
            </a:r>
            <a:r>
              <a:rPr lang="en-US" altLang="zh-CN" dirty="0"/>
              <a:t>64</a:t>
            </a:r>
            <a:r>
              <a:rPr lang="zh-CN" altLang="en-US" dirty="0"/>
              <a:t>，所有层的步幅为（</a:t>
            </a:r>
            <a:r>
              <a:rPr lang="en-US" altLang="zh-CN" dirty="0"/>
              <a:t>1,2</a:t>
            </a:r>
            <a:r>
              <a:rPr lang="zh-CN" altLang="en-US" dirty="0"/>
              <a:t>）。动态长期嵌入单元的输出通过一层</a:t>
            </a:r>
            <a:r>
              <a:rPr lang="en-US" altLang="zh-CN" dirty="0"/>
              <a:t>2D</a:t>
            </a:r>
            <a:r>
              <a:rPr lang="zh-CN" altLang="en-US" dirty="0"/>
              <a:t>卷积将通道数从</a:t>
            </a:r>
            <a:r>
              <a:rPr lang="en-US" altLang="zh-CN" dirty="0"/>
              <a:t>64</a:t>
            </a:r>
            <a:r>
              <a:rPr lang="zh-CN" altLang="en-US" dirty="0"/>
              <a:t>个更改为</a:t>
            </a:r>
            <a:r>
              <a:rPr lang="en-US" altLang="zh-CN" dirty="0"/>
              <a:t>8</a:t>
            </a:r>
            <a:r>
              <a:rPr lang="zh-CN" altLang="en-US" dirty="0"/>
              <a:t>个，作为</a:t>
            </a:r>
            <a:r>
              <a:rPr lang="en-US" altLang="zh-CN" dirty="0"/>
              <a:t>MSTCN</a:t>
            </a:r>
            <a:r>
              <a:rPr lang="zh-CN" altLang="en-US" dirty="0"/>
              <a:t>的输入。</a:t>
            </a:r>
            <a:endParaRPr lang="en-US" altLang="zh-CN" dirty="0"/>
          </a:p>
        </p:txBody>
      </p:sp>
      <p:pic>
        <p:nvPicPr>
          <p:cNvPr id="7" name="图片 6">
            <a:extLst>
              <a:ext uri="{FF2B5EF4-FFF2-40B4-BE49-F238E27FC236}">
                <a16:creationId xmlns:a16="http://schemas.microsoft.com/office/drawing/2014/main" id="{33DE0878-3697-E12E-6770-98F8E0091276}"/>
              </a:ext>
            </a:extLst>
          </p:cNvPr>
          <p:cNvPicPr>
            <a:picLocks noChangeAspect="1"/>
          </p:cNvPicPr>
          <p:nvPr/>
        </p:nvPicPr>
        <p:blipFill>
          <a:blip r:embed="rId2"/>
          <a:stretch>
            <a:fillRect/>
          </a:stretch>
        </p:blipFill>
        <p:spPr>
          <a:xfrm>
            <a:off x="1696419" y="4236052"/>
            <a:ext cx="4659992" cy="2184939"/>
          </a:xfrm>
          <a:prstGeom prst="rect">
            <a:avLst/>
          </a:prstGeom>
        </p:spPr>
      </p:pic>
      <p:pic>
        <p:nvPicPr>
          <p:cNvPr id="12" name="图片 11">
            <a:extLst>
              <a:ext uri="{FF2B5EF4-FFF2-40B4-BE49-F238E27FC236}">
                <a16:creationId xmlns:a16="http://schemas.microsoft.com/office/drawing/2014/main" id="{04FE9D36-9370-BEBE-2E43-7338AA81332E}"/>
              </a:ext>
            </a:extLst>
          </p:cNvPr>
          <p:cNvPicPr>
            <a:picLocks noChangeAspect="1"/>
          </p:cNvPicPr>
          <p:nvPr/>
        </p:nvPicPr>
        <p:blipFill>
          <a:blip r:embed="rId3"/>
          <a:stretch>
            <a:fillRect/>
          </a:stretch>
        </p:blipFill>
        <p:spPr>
          <a:xfrm>
            <a:off x="7838752" y="976150"/>
            <a:ext cx="3844262" cy="5354233"/>
          </a:xfrm>
          <a:prstGeom prst="rect">
            <a:avLst/>
          </a:prstGeom>
        </p:spPr>
      </p:pic>
    </p:spTree>
    <p:extLst>
      <p:ext uri="{BB962C8B-B14F-4D97-AF65-F5344CB8AC3E}">
        <p14:creationId xmlns:p14="http://schemas.microsoft.com/office/powerpoint/2010/main" val="61397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1" y="841946"/>
            <a:ext cx="11530031" cy="4607878"/>
          </a:xfrm>
        </p:spPr>
        <p:txBody>
          <a:bodyPr/>
          <a:lstStyle/>
          <a:p>
            <a:r>
              <a:rPr lang="zh-CN" altLang="en-US" dirty="0"/>
              <a:t>我们之前的研究</a:t>
            </a:r>
            <a:r>
              <a:rPr lang="en-US" altLang="zh-CN" dirty="0"/>
              <a:t>[13]</a:t>
            </a:r>
            <a:r>
              <a:rPr lang="zh-CN" altLang="en-US" dirty="0"/>
              <a:t>发现，增加特征的时频（</a:t>
            </a:r>
            <a:r>
              <a:rPr lang="en-US" altLang="zh-CN" dirty="0"/>
              <a:t>T-F</a:t>
            </a:r>
            <a:r>
              <a:rPr lang="zh-CN" altLang="en-US" dirty="0"/>
              <a:t>）分析粒度有助于提高语音去噪性能和模型的泛化能力。我们使用</a:t>
            </a:r>
            <a:r>
              <a:rPr lang="en-US" altLang="zh-CN" dirty="0"/>
              <a:t>[13]</a:t>
            </a:r>
            <a:r>
              <a:rPr lang="zh-CN" altLang="en-US" dirty="0"/>
              <a:t>中提出的</a:t>
            </a:r>
            <a:r>
              <a:rPr lang="en-US" altLang="zh-CN" dirty="0"/>
              <a:t>MSTCN</a:t>
            </a:r>
            <a:r>
              <a:rPr lang="zh-CN" altLang="en-US" dirty="0"/>
              <a:t>框架进行多尺度子带分析关于获得的两个长期嵌入特征，可以表示为：</a:t>
            </a:r>
            <a:endParaRPr lang="en-US" altLang="zh-CN" dirty="0"/>
          </a:p>
          <a:p>
            <a:endParaRPr lang="en-US" altLang="zh-CN" dirty="0"/>
          </a:p>
          <a:p>
            <a:endParaRPr lang="en-US" altLang="zh-CN" dirty="0"/>
          </a:p>
          <a:p>
            <a:endParaRPr lang="en-US" altLang="zh-CN" dirty="0"/>
          </a:p>
          <a:p>
            <a:r>
              <a:rPr lang="zh-CN" altLang="en-US" dirty="0"/>
              <a:t>其中，</a:t>
            </a:r>
            <a:r>
              <a:rPr lang="en-US" altLang="zh-CN" dirty="0" err="1"/>
              <a:t>fmd,b</a:t>
            </a:r>
            <a:r>
              <a:rPr lang="zh-CN" altLang="en-US" dirty="0"/>
              <a:t>和</a:t>
            </a:r>
            <a:r>
              <a:rPr lang="en-US" altLang="zh-CN" dirty="0" err="1"/>
              <a:t>Fmd,b</a:t>
            </a:r>
            <a:r>
              <a:rPr lang="zh-CN" altLang="en-US" dirty="0"/>
              <a:t>（</a:t>
            </a:r>
            <a:r>
              <a:rPr lang="en-US" altLang="zh-CN" dirty="0"/>
              <a:t>t</a:t>
            </a:r>
            <a:r>
              <a:rPr lang="zh-CN" altLang="en-US" dirty="0"/>
              <a:t>）分别是多尺度核和当前子带的输出。</a:t>
            </a:r>
            <a:r>
              <a:rPr lang="en-US" altLang="zh-CN" dirty="0"/>
              <a:t>t</a:t>
            </a:r>
            <a:r>
              <a:rPr lang="zh-CN" altLang="en-US" dirty="0"/>
              <a:t>、</a:t>
            </a:r>
            <a:r>
              <a:rPr lang="en-US" altLang="zh-CN" dirty="0"/>
              <a:t>b</a:t>
            </a:r>
            <a:r>
              <a:rPr lang="zh-CN" altLang="en-US" dirty="0"/>
              <a:t>、</a:t>
            </a:r>
            <a:r>
              <a:rPr lang="en-US" altLang="zh-CN" dirty="0"/>
              <a:t>K</a:t>
            </a:r>
            <a:r>
              <a:rPr lang="zh-CN" altLang="en-US" dirty="0"/>
              <a:t>和</a:t>
            </a:r>
            <a:r>
              <a:rPr lang="en-US" altLang="zh-CN" dirty="0"/>
              <a:t>d</a:t>
            </a:r>
            <a:r>
              <a:rPr lang="zh-CN" altLang="en-US" dirty="0"/>
              <a:t>分别表示帧索引、子带索引、核大小和膨胀因子。</a:t>
            </a:r>
            <a:r>
              <a:rPr lang="en-US" altLang="zh-CN" dirty="0"/>
              <a:t>Yb</a:t>
            </a:r>
            <a:r>
              <a:rPr lang="zh-CN" altLang="en-US" dirty="0"/>
              <a:t>代表每个频带的输入特征，</a:t>
            </a:r>
            <a:r>
              <a:rPr lang="en-US" altLang="zh-CN" dirty="0"/>
              <a:t>Fmd,b−1</a:t>
            </a:r>
            <a:r>
              <a:rPr lang="zh-CN" altLang="en-US" dirty="0"/>
              <a:t>是对应于子频带</a:t>
            </a:r>
            <a:r>
              <a:rPr lang="en-US" altLang="zh-CN" dirty="0"/>
              <a:t>b</a:t>
            </a:r>
            <a:r>
              <a:rPr lang="zh-CN" altLang="en-US" dirty="0"/>
              <a:t>的相邻频带的输出。</a:t>
            </a:r>
            <a:endParaRPr lang="en-US" altLang="zh-CN" dirty="0"/>
          </a:p>
          <a:p>
            <a:r>
              <a:rPr lang="zh-CN" altLang="en-US" dirty="0"/>
              <a:t>这里的</a:t>
            </a:r>
            <a:r>
              <a:rPr lang="en-US" altLang="zh-CN" dirty="0"/>
              <a:t>MSTCN</a:t>
            </a:r>
            <a:r>
              <a:rPr lang="zh-CN" altLang="en-US" dirty="0"/>
              <a:t>由三组多尺度</a:t>
            </a:r>
            <a:r>
              <a:rPr lang="en-US" altLang="zh-CN" dirty="0"/>
              <a:t>TCN</a:t>
            </a:r>
            <a:r>
              <a:rPr lang="zh-CN" altLang="en-US" dirty="0"/>
              <a:t>模块组成，每个模块由五个剩余块组成，核大小为</a:t>
            </a:r>
            <a:r>
              <a:rPr lang="en-US" altLang="zh-CN" dirty="0"/>
              <a:t>3</a:t>
            </a:r>
            <a:r>
              <a:rPr lang="zh-CN" altLang="en-US" dirty="0"/>
              <a:t>，膨胀率循环增量为</a:t>
            </a:r>
            <a:r>
              <a:rPr lang="en-US" altLang="zh-CN" dirty="0"/>
              <a:t>1</a:t>
            </a:r>
            <a:r>
              <a:rPr lang="zh-CN" altLang="en-US" dirty="0"/>
              <a:t>、</a:t>
            </a:r>
            <a:r>
              <a:rPr lang="en-US" altLang="zh-CN" dirty="0"/>
              <a:t>3</a:t>
            </a:r>
            <a:r>
              <a:rPr lang="zh-CN" altLang="en-US" dirty="0"/>
              <a:t>、</a:t>
            </a:r>
            <a:r>
              <a:rPr lang="en-US" altLang="zh-CN" dirty="0"/>
              <a:t>5</a:t>
            </a:r>
            <a:r>
              <a:rPr lang="zh-CN" altLang="en-US" dirty="0"/>
              <a:t>、</a:t>
            </a:r>
            <a:r>
              <a:rPr lang="en-US" altLang="zh-CN" dirty="0"/>
              <a:t>7</a:t>
            </a:r>
            <a:r>
              <a:rPr lang="zh-CN" altLang="en-US" dirty="0"/>
              <a:t>和</a:t>
            </a:r>
            <a:r>
              <a:rPr lang="en-US" altLang="zh-CN" dirty="0"/>
              <a:t>11</a:t>
            </a:r>
            <a:r>
              <a:rPr lang="zh-CN" altLang="en-US" dirty="0"/>
              <a:t>。此外，</a:t>
            </a:r>
            <a:r>
              <a:rPr lang="en-US" altLang="zh-CN" dirty="0"/>
              <a:t>MSTCN</a:t>
            </a:r>
            <a:r>
              <a:rPr lang="zh-CN" altLang="en-US" dirty="0"/>
              <a:t>的输入是从</a:t>
            </a:r>
            <a:r>
              <a:rPr lang="en-US" altLang="zh-CN" dirty="0"/>
              <a:t>GTCM</a:t>
            </a:r>
            <a:r>
              <a:rPr lang="zh-CN" altLang="en-US" dirty="0"/>
              <a:t>中提取的固定长度的长期嵌入特征，而</a:t>
            </a:r>
            <a:r>
              <a:rPr lang="en-US" altLang="zh-CN" dirty="0"/>
              <a:t>U2-LSTM</a:t>
            </a:r>
            <a:r>
              <a:rPr lang="zh-CN" altLang="en-US" dirty="0"/>
              <a:t>单元提取的动态长期嵌入特征通过一维卷积变换为三组</a:t>
            </a:r>
            <a:r>
              <a:rPr lang="en-US" altLang="zh-CN" dirty="0"/>
              <a:t>256</a:t>
            </a:r>
            <a:r>
              <a:rPr lang="zh-CN" altLang="en-US" dirty="0"/>
              <a:t>维前向叠加特征。</a:t>
            </a:r>
            <a:endParaRPr lang="en-US" altLang="zh-CN" dirty="0"/>
          </a:p>
        </p:txBody>
      </p:sp>
      <p:pic>
        <p:nvPicPr>
          <p:cNvPr id="6" name="图片 5">
            <a:extLst>
              <a:ext uri="{FF2B5EF4-FFF2-40B4-BE49-F238E27FC236}">
                <a16:creationId xmlns:a16="http://schemas.microsoft.com/office/drawing/2014/main" id="{ED001382-9225-6FFC-F3BE-9FCB560BCA29}"/>
              </a:ext>
            </a:extLst>
          </p:cNvPr>
          <p:cNvPicPr>
            <a:picLocks noChangeAspect="1"/>
          </p:cNvPicPr>
          <p:nvPr/>
        </p:nvPicPr>
        <p:blipFill>
          <a:blip r:embed="rId2"/>
          <a:stretch>
            <a:fillRect/>
          </a:stretch>
        </p:blipFill>
        <p:spPr>
          <a:xfrm>
            <a:off x="3284480" y="1523584"/>
            <a:ext cx="5460025" cy="761864"/>
          </a:xfrm>
          <a:prstGeom prst="rect">
            <a:avLst/>
          </a:prstGeom>
        </p:spPr>
      </p:pic>
    </p:spTree>
    <p:extLst>
      <p:ext uri="{BB962C8B-B14F-4D97-AF65-F5344CB8AC3E}">
        <p14:creationId xmlns:p14="http://schemas.microsoft.com/office/powerpoint/2010/main" val="215004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为了测试算法是否可以实时运行，我们评估了</a:t>
            </a:r>
            <a:r>
              <a:rPr lang="en-US" altLang="zh-CN" dirty="0"/>
              <a:t>FB-MSTCN</a:t>
            </a:r>
            <a:r>
              <a:rPr lang="zh-CN" altLang="en-US" dirty="0"/>
              <a:t>模型的复杂性和延迟。在本研究中，提出的</a:t>
            </a:r>
            <a:r>
              <a:rPr lang="en-US" altLang="zh-CN" dirty="0"/>
              <a:t>FB-MSTCN</a:t>
            </a:r>
            <a:r>
              <a:rPr lang="zh-CN" altLang="en-US" dirty="0"/>
              <a:t>模型有</a:t>
            </a:r>
            <a:r>
              <a:rPr lang="en-US" altLang="zh-CN" dirty="0"/>
              <a:t>29.9 M</a:t>
            </a:r>
            <a:r>
              <a:rPr lang="zh-CN" altLang="en-US" dirty="0"/>
              <a:t>个参数，每秒需要</a:t>
            </a:r>
            <a:r>
              <a:rPr lang="en-US" altLang="zh-CN" dirty="0"/>
              <a:t>12.5 G</a:t>
            </a:r>
            <a:r>
              <a:rPr lang="zh-CN" altLang="en-US" dirty="0"/>
              <a:t>的乘法累加运算（</a:t>
            </a:r>
            <a:r>
              <a:rPr lang="en-US" altLang="zh-CN" dirty="0"/>
              <a:t>MAC</a:t>
            </a:r>
            <a:r>
              <a:rPr lang="zh-CN" altLang="en-US" dirty="0"/>
              <a:t>）。处理帧大小为</a:t>
            </a:r>
            <a:r>
              <a:rPr lang="en-US" altLang="zh-CN" dirty="0"/>
              <a:t>20</a:t>
            </a:r>
            <a:r>
              <a:rPr lang="zh-CN" altLang="en-US" dirty="0"/>
              <a:t>毫秒，帧之间重叠</a:t>
            </a:r>
            <a:r>
              <a:rPr lang="en-US" altLang="zh-CN" dirty="0"/>
              <a:t>10</a:t>
            </a:r>
            <a:r>
              <a:rPr lang="zh-CN" altLang="en-US" dirty="0"/>
              <a:t>毫秒。</a:t>
            </a:r>
            <a:r>
              <a:rPr lang="en-US" altLang="zh-CN" dirty="0"/>
              <a:t>Intel i5-6400 CPU</a:t>
            </a:r>
            <a:r>
              <a:rPr lang="zh-CN" altLang="en-US" dirty="0"/>
              <a:t>以基频（</a:t>
            </a:r>
            <a:r>
              <a:rPr lang="en-US" altLang="zh-CN" dirty="0"/>
              <a:t>2.7 GHz</a:t>
            </a:r>
            <a:r>
              <a:rPr lang="zh-CN" altLang="en-US" dirty="0"/>
              <a:t>）计时，每帧平均处理时间为</a:t>
            </a:r>
            <a:r>
              <a:rPr lang="en-US" altLang="zh-CN" dirty="0"/>
              <a:t>4.52 </a:t>
            </a:r>
            <a:r>
              <a:rPr lang="en-US" altLang="zh-CN" dirty="0" err="1"/>
              <a:t>ms</a:t>
            </a:r>
            <a:r>
              <a:rPr lang="zh-CN" altLang="en-US" dirty="0"/>
              <a:t>。总算法延迟为</a:t>
            </a:r>
            <a:r>
              <a:rPr lang="en-US" altLang="zh-CN" dirty="0"/>
              <a:t>30ms</a:t>
            </a:r>
            <a:r>
              <a:rPr lang="zh-CN" altLang="en-US" dirty="0"/>
              <a:t>，完全满足</a:t>
            </a:r>
            <a:r>
              <a:rPr lang="en-US" altLang="zh-CN" dirty="0"/>
              <a:t>DNS-4</a:t>
            </a:r>
            <a:r>
              <a:rPr lang="zh-CN" altLang="en-US" dirty="0"/>
              <a:t>挑战实时处理的要求。</a:t>
            </a:r>
            <a:r>
              <a:rPr lang="en-US" altLang="zh-CN" dirty="0"/>
              <a:t> </a:t>
            </a:r>
            <a:r>
              <a:rPr lang="zh-CN" altLang="en-US" dirty="0"/>
              <a:t>主客观测试结果如下：</a:t>
            </a:r>
            <a:endParaRPr lang="en-US" altLang="zh-CN" dirty="0"/>
          </a:p>
        </p:txBody>
      </p:sp>
      <p:pic>
        <p:nvPicPr>
          <p:cNvPr id="5" name="图片 4">
            <a:extLst>
              <a:ext uri="{FF2B5EF4-FFF2-40B4-BE49-F238E27FC236}">
                <a16:creationId xmlns:a16="http://schemas.microsoft.com/office/drawing/2014/main" id="{6C2EB025-40B9-9FE4-520E-C89E63AF66C7}"/>
              </a:ext>
            </a:extLst>
          </p:cNvPr>
          <p:cNvPicPr>
            <a:picLocks noChangeAspect="1"/>
          </p:cNvPicPr>
          <p:nvPr/>
        </p:nvPicPr>
        <p:blipFill>
          <a:blip r:embed="rId2"/>
          <a:stretch>
            <a:fillRect/>
          </a:stretch>
        </p:blipFill>
        <p:spPr>
          <a:xfrm>
            <a:off x="613420" y="2771531"/>
            <a:ext cx="5395223" cy="2359761"/>
          </a:xfrm>
          <a:prstGeom prst="rect">
            <a:avLst/>
          </a:prstGeom>
        </p:spPr>
      </p:pic>
      <p:pic>
        <p:nvPicPr>
          <p:cNvPr id="7" name="图片 6">
            <a:extLst>
              <a:ext uri="{FF2B5EF4-FFF2-40B4-BE49-F238E27FC236}">
                <a16:creationId xmlns:a16="http://schemas.microsoft.com/office/drawing/2014/main" id="{A1903FEA-0421-DE8F-C8BC-4D721E5FCE2D}"/>
              </a:ext>
            </a:extLst>
          </p:cNvPr>
          <p:cNvPicPr>
            <a:picLocks noChangeAspect="1"/>
          </p:cNvPicPr>
          <p:nvPr/>
        </p:nvPicPr>
        <p:blipFill>
          <a:blip r:embed="rId3"/>
          <a:stretch>
            <a:fillRect/>
          </a:stretch>
        </p:blipFill>
        <p:spPr>
          <a:xfrm>
            <a:off x="6208968" y="3171580"/>
            <a:ext cx="5206140" cy="1666749"/>
          </a:xfrm>
          <a:prstGeom prst="rect">
            <a:avLst/>
          </a:prstGeom>
        </p:spPr>
      </p:pic>
    </p:spTree>
    <p:extLst>
      <p:ext uri="{BB962C8B-B14F-4D97-AF65-F5344CB8AC3E}">
        <p14:creationId xmlns:p14="http://schemas.microsoft.com/office/powerpoint/2010/main" val="339134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二  </a:t>
            </a:r>
            <a:r>
              <a:rPr lang="en-US" altLang="zh-CN" dirty="0"/>
              <a:t>FRCRN</a:t>
            </a:r>
            <a:r>
              <a:rPr lang="zh-CN" altLang="en-US" dirty="0"/>
              <a:t>：使用频域递归增强特征表示以增强单声道语音（南洋理工）</a:t>
            </a:r>
            <a:endParaRPr lang="en-US" altLang="zh-CN" dirty="0"/>
          </a:p>
          <a:p>
            <a:r>
              <a:rPr lang="zh-CN" altLang="en-US" dirty="0"/>
              <a:t>卷积递归网络（</a:t>
            </a:r>
            <a:r>
              <a:rPr lang="en-US" altLang="zh-CN" dirty="0"/>
              <a:t>CRN</a:t>
            </a:r>
            <a:r>
              <a:rPr lang="zh-CN" altLang="en-US" dirty="0"/>
              <a:t>）集成了卷积编解码器（</a:t>
            </a:r>
            <a:r>
              <a:rPr lang="en-US" altLang="zh-CN" dirty="0"/>
              <a:t>CED</a:t>
            </a:r>
            <a:r>
              <a:rPr lang="zh-CN" altLang="en-US" dirty="0"/>
              <a:t>）结构和递归结构，在单通道语音增强方面取得了良好的性能。然而，由于</a:t>
            </a:r>
            <a:r>
              <a:rPr lang="en-US" altLang="zh-CN" dirty="0"/>
              <a:t>CED</a:t>
            </a:r>
            <a:r>
              <a:rPr lang="zh-CN" altLang="en-US" dirty="0"/>
              <a:t>卷积中的感受野有限，跨频域的特征表示受到高度限制。本文提出了一种卷积递归编码器（</a:t>
            </a:r>
            <a:r>
              <a:rPr lang="en-US" altLang="zh-CN" dirty="0"/>
              <a:t>CRED</a:t>
            </a:r>
            <a:r>
              <a:rPr lang="zh-CN" altLang="en-US" dirty="0"/>
              <a:t>）结构，以提高沿频域方向的特征表示。</a:t>
            </a:r>
            <a:r>
              <a:rPr lang="en-US" altLang="zh-CN" dirty="0"/>
              <a:t>CRED</a:t>
            </a:r>
            <a:r>
              <a:rPr lang="zh-CN" altLang="en-US" dirty="0"/>
              <a:t>在每次卷积后沿频域轴在</a:t>
            </a:r>
            <a:r>
              <a:rPr lang="en-US" altLang="zh-CN" dirty="0"/>
              <a:t>3D</a:t>
            </a:r>
            <a:r>
              <a:rPr lang="zh-CN" altLang="en-US" dirty="0"/>
              <a:t>卷积特征图上应用频域递归，因此，它能够捕获长距离频域相关性并增强语音输入的特征表示。使用前馈顺序存储网络（</a:t>
            </a:r>
            <a:r>
              <a:rPr lang="en-US" altLang="zh-CN" dirty="0"/>
              <a:t>FSMN</a:t>
            </a:r>
            <a:r>
              <a:rPr lang="zh-CN" altLang="en-US" dirty="0"/>
              <a:t>）可以有效地实现频域递归。除了</a:t>
            </a:r>
            <a:r>
              <a:rPr lang="en-US" altLang="zh-CN" dirty="0"/>
              <a:t>CRED</a:t>
            </a:r>
            <a:r>
              <a:rPr lang="zh-CN" altLang="en-US" dirty="0"/>
              <a:t>，我们在编码器和解码器之间插入两个堆叠的</a:t>
            </a:r>
            <a:r>
              <a:rPr lang="en-US" altLang="zh-CN" dirty="0"/>
              <a:t>FSMN</a:t>
            </a:r>
            <a:r>
              <a:rPr lang="zh-CN" altLang="en-US" dirty="0"/>
              <a:t>层，以进一步模拟时间动态。我们将建议的框架命名为频域递归</a:t>
            </a:r>
            <a:r>
              <a:rPr lang="en-US" altLang="zh-CN" dirty="0"/>
              <a:t>CRN</a:t>
            </a:r>
            <a:r>
              <a:rPr lang="zh-CN" altLang="en-US" dirty="0"/>
              <a:t>（</a:t>
            </a:r>
            <a:r>
              <a:rPr lang="en-US" altLang="zh-CN" dirty="0"/>
              <a:t>FRCRN</a:t>
            </a:r>
            <a:r>
              <a:rPr lang="zh-CN" altLang="en-US" dirty="0"/>
              <a:t>）。我们设计了</a:t>
            </a:r>
            <a:r>
              <a:rPr lang="en-US" altLang="zh-CN" dirty="0"/>
              <a:t>FRCRN</a:t>
            </a:r>
            <a:r>
              <a:rPr lang="zh-CN" altLang="en-US" dirty="0"/>
              <a:t>来预测复值域中的复理想比率掩码（</a:t>
            </a:r>
            <a:r>
              <a:rPr lang="en-US" altLang="zh-CN" dirty="0" err="1"/>
              <a:t>cIRM</a:t>
            </a:r>
            <a:r>
              <a:rPr lang="zh-CN" altLang="en-US" dirty="0"/>
              <a:t>），并利用时域和频域损失优化</a:t>
            </a:r>
            <a:r>
              <a:rPr lang="en-US" altLang="zh-CN" dirty="0"/>
              <a:t>FRCRN</a:t>
            </a:r>
            <a:r>
              <a:rPr lang="zh-CN" altLang="en-US" dirty="0"/>
              <a:t>。我们提出的方法在宽带基准数据集上取得了最先进的性能，在</a:t>
            </a:r>
            <a:r>
              <a:rPr lang="en-US" altLang="zh-CN" dirty="0"/>
              <a:t>ICASSP 2022</a:t>
            </a:r>
            <a:r>
              <a:rPr lang="zh-CN" altLang="en-US" dirty="0"/>
              <a:t>深度噪声抑制（</a:t>
            </a:r>
            <a:r>
              <a:rPr lang="en-US" altLang="zh-CN" dirty="0"/>
              <a:t>DNS</a:t>
            </a:r>
            <a:r>
              <a:rPr lang="zh-CN" altLang="en-US" dirty="0"/>
              <a:t>）挑战中，在平均意见得分（</a:t>
            </a:r>
            <a:r>
              <a:rPr lang="en-US" altLang="zh-CN" dirty="0"/>
              <a:t>MOS</a:t>
            </a:r>
            <a:r>
              <a:rPr lang="zh-CN" altLang="en-US" dirty="0"/>
              <a:t>）和字准确度（</a:t>
            </a:r>
            <a:r>
              <a:rPr lang="en-US" altLang="zh-CN" dirty="0" err="1"/>
              <a:t>WAcc</a:t>
            </a:r>
            <a:r>
              <a:rPr lang="zh-CN" altLang="en-US" dirty="0"/>
              <a:t>）方面，在实时全频带跟踪中排名第二。</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3557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r>
              <a:rPr lang="zh-CN" altLang="en-US" dirty="0"/>
              <a:t>提出的</a:t>
            </a:r>
            <a:r>
              <a:rPr lang="en-US" altLang="zh-CN" dirty="0"/>
              <a:t>FRCRN</a:t>
            </a:r>
            <a:r>
              <a:rPr lang="zh-CN" altLang="en-US" dirty="0"/>
              <a:t>模型的总体架构如图所示。我们的目的是从带噪的语音信号</a:t>
            </a:r>
            <a:r>
              <a:rPr lang="pt-BR" altLang="zh-CN" dirty="0"/>
              <a:t>x = y ∗ h + z ∈ R</a:t>
            </a:r>
            <a:r>
              <a:rPr lang="zh-CN" altLang="en-US" dirty="0"/>
              <a:t>估计干净的语音信号。噪声包括乘性噪声 </a:t>
            </a:r>
            <a:r>
              <a:rPr lang="en-US" altLang="zh-CN" dirty="0"/>
              <a:t>h</a:t>
            </a:r>
            <a:r>
              <a:rPr lang="zh-CN" altLang="en-US" dirty="0"/>
              <a:t>和加性噪声</a:t>
            </a:r>
            <a:r>
              <a:rPr lang="en-US" altLang="zh-CN" dirty="0"/>
              <a:t>z</a:t>
            </a:r>
            <a:r>
              <a:rPr lang="zh-CN" altLang="en-US" dirty="0"/>
              <a:t>。信号</a:t>
            </a:r>
            <a:r>
              <a:rPr lang="en-US" altLang="zh-CN" dirty="0"/>
              <a:t>x</a:t>
            </a:r>
            <a:r>
              <a:rPr lang="zh-CN" altLang="en-US" dirty="0"/>
              <a:t>用作输入，并通过应用短时傅里叶变换（</a:t>
            </a:r>
            <a:r>
              <a:rPr lang="en-US" altLang="zh-CN" dirty="0"/>
              <a:t>STFT</a:t>
            </a:r>
            <a:r>
              <a:rPr lang="zh-CN" altLang="en-US" dirty="0"/>
              <a:t>）首次转换为时频谱图。然后将其发送到</a:t>
            </a:r>
            <a:r>
              <a:rPr lang="en-US" altLang="zh-CN" dirty="0"/>
              <a:t>FRCRN</a:t>
            </a:r>
            <a:r>
              <a:rPr lang="zh-CN" altLang="en-US" dirty="0"/>
              <a:t>模型以预测</a:t>
            </a:r>
            <a:r>
              <a:rPr lang="en-US" altLang="zh-CN" dirty="0" err="1"/>
              <a:t>cIRM</a:t>
            </a:r>
            <a:r>
              <a:rPr lang="zh-CN" altLang="en-US" dirty="0"/>
              <a:t>目标。</a:t>
            </a:r>
            <a:r>
              <a:rPr lang="en-US" altLang="zh-CN" dirty="0"/>
              <a:t>tanh</a:t>
            </a:r>
            <a:r>
              <a:rPr lang="zh-CN" altLang="en-US" dirty="0"/>
              <a:t>激活函数用于将估计值限定为</a:t>
            </a:r>
            <a:r>
              <a:rPr lang="en-US" altLang="zh-CN" dirty="0"/>
              <a:t>[−1, 1]. </a:t>
            </a:r>
            <a:r>
              <a:rPr lang="zh-CN" altLang="en-US" dirty="0"/>
              <a:t>增强谱图</a:t>
            </a:r>
            <a:r>
              <a:rPr lang="en-US" altLang="zh-CN" dirty="0"/>
              <a:t>Yˆ</a:t>
            </a:r>
            <a:r>
              <a:rPr lang="zh-CN" altLang="en-US" dirty="0"/>
              <a:t>是通过将</a:t>
            </a:r>
            <a:r>
              <a:rPr lang="en-US" altLang="zh-CN" dirty="0" err="1"/>
              <a:t>cIRM</a:t>
            </a:r>
            <a:r>
              <a:rPr lang="zh-CN" altLang="en-US" dirty="0"/>
              <a:t>估计值</a:t>
            </a:r>
            <a:r>
              <a:rPr lang="en-US" altLang="zh-CN" dirty="0"/>
              <a:t>Mˆ]</a:t>
            </a:r>
            <a:r>
              <a:rPr lang="zh-CN" altLang="en-US" dirty="0"/>
              <a:t>与噪声谱图</a:t>
            </a:r>
            <a:r>
              <a:rPr lang="en-US" altLang="zh-CN" dirty="0"/>
              <a:t>X</a:t>
            </a:r>
            <a:r>
              <a:rPr lang="zh-CN" altLang="en-US" dirty="0"/>
              <a:t>相乘得到的。时域估计值</a:t>
            </a:r>
            <a:r>
              <a:rPr lang="en-US" altLang="zh-CN" dirty="0"/>
              <a:t>yˆ</a:t>
            </a:r>
            <a:r>
              <a:rPr lang="zh-CN" altLang="en-US" dirty="0"/>
              <a:t>是通过在</a:t>
            </a:r>
            <a:r>
              <a:rPr lang="en-US" altLang="zh-CN" dirty="0"/>
              <a:t>Yˆ</a:t>
            </a:r>
            <a:r>
              <a:rPr lang="zh-CN" altLang="en-US" dirty="0"/>
              <a:t>上进行</a:t>
            </a:r>
            <a:r>
              <a:rPr lang="en-US" altLang="zh-CN" dirty="0"/>
              <a:t>ISTFT</a:t>
            </a:r>
            <a:r>
              <a:rPr lang="zh-CN" altLang="en-US" dirty="0"/>
              <a:t>得到的。我们的</a:t>
            </a:r>
            <a:r>
              <a:rPr lang="en-US" altLang="zh-CN" dirty="0"/>
              <a:t>FRCRN</a:t>
            </a:r>
            <a:r>
              <a:rPr lang="zh-CN" altLang="en-US" dirty="0"/>
              <a:t>模型主要由</a:t>
            </a:r>
            <a:r>
              <a:rPr lang="en-US" altLang="zh-CN" dirty="0"/>
              <a:t>CRED</a:t>
            </a:r>
            <a:r>
              <a:rPr lang="zh-CN" altLang="en-US" dirty="0"/>
              <a:t>和一个递归模块组成。</a:t>
            </a:r>
            <a:r>
              <a:rPr lang="en-US" altLang="zh-CN" dirty="0"/>
              <a:t>CRED</a:t>
            </a:r>
            <a:r>
              <a:rPr lang="zh-CN" altLang="en-US" dirty="0"/>
              <a:t>包括编码器模块和解码器模块。这两个模块都包含多个卷积递归（</a:t>
            </a:r>
            <a:r>
              <a:rPr lang="en-US" altLang="zh-CN" dirty="0"/>
              <a:t>CR</a:t>
            </a:r>
            <a:r>
              <a:rPr lang="zh-CN" altLang="en-US" dirty="0"/>
              <a:t>）块。为了确保输出与输入具有相同的形状，</a:t>
            </a:r>
            <a:r>
              <a:rPr lang="en-US" altLang="zh-CN" dirty="0"/>
              <a:t>CRED</a:t>
            </a:r>
            <a:r>
              <a:rPr lang="zh-CN" altLang="en-US" dirty="0"/>
              <a:t>架构是对称的。递归模块包括两个堆叠的复</a:t>
            </a:r>
            <a:r>
              <a:rPr lang="en-US" altLang="zh-CN" dirty="0"/>
              <a:t>FSMN</a:t>
            </a:r>
            <a:r>
              <a:rPr lang="zh-CN" altLang="en-US" dirty="0"/>
              <a:t>（</a:t>
            </a:r>
            <a:r>
              <a:rPr lang="en-US" altLang="zh-CN" dirty="0"/>
              <a:t>CFSMN</a:t>
            </a:r>
            <a:r>
              <a:rPr lang="zh-CN" altLang="en-US" dirty="0"/>
              <a:t>）层。在</a:t>
            </a:r>
            <a:r>
              <a:rPr lang="en-US" altLang="zh-CN" dirty="0"/>
              <a:t>FRCRN</a:t>
            </a:r>
            <a:r>
              <a:rPr lang="zh-CN" altLang="en-US" dirty="0"/>
              <a:t>中，编码器提取高级特征表示，解码器重建目标映射。递归模块对长期时间依赖性进行建模。跳连通过将编码器中的每个块连接到解码器中相应的块来促进优化。我们进一步在跳连上添加注意块</a:t>
            </a:r>
            <a:r>
              <a:rPr lang="en-US" altLang="zh-CN" dirty="0"/>
              <a:t>CCBAM</a:t>
            </a:r>
            <a:r>
              <a:rPr lang="zh-CN" altLang="en-US" dirty="0"/>
              <a:t>，以促进信息流动。</a:t>
            </a:r>
            <a:endParaRPr lang="en-US" altLang="zh-CN" dirty="0"/>
          </a:p>
        </p:txBody>
      </p:sp>
      <p:pic>
        <p:nvPicPr>
          <p:cNvPr id="5" name="图片 4">
            <a:extLst>
              <a:ext uri="{FF2B5EF4-FFF2-40B4-BE49-F238E27FC236}">
                <a16:creationId xmlns:a16="http://schemas.microsoft.com/office/drawing/2014/main" id="{556D569F-470A-8D61-40BC-CEE2F8DF61AC}"/>
              </a:ext>
            </a:extLst>
          </p:cNvPr>
          <p:cNvPicPr>
            <a:picLocks noChangeAspect="1"/>
          </p:cNvPicPr>
          <p:nvPr/>
        </p:nvPicPr>
        <p:blipFill>
          <a:blip r:embed="rId2"/>
          <a:stretch>
            <a:fillRect/>
          </a:stretch>
        </p:blipFill>
        <p:spPr>
          <a:xfrm>
            <a:off x="908326" y="3429000"/>
            <a:ext cx="10375347" cy="2364003"/>
          </a:xfrm>
          <a:prstGeom prst="rect">
            <a:avLst/>
          </a:prstGeom>
        </p:spPr>
      </p:pic>
    </p:spTree>
    <p:extLst>
      <p:ext uri="{BB962C8B-B14F-4D97-AF65-F5344CB8AC3E}">
        <p14:creationId xmlns:p14="http://schemas.microsoft.com/office/powerpoint/2010/main" val="44545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latin typeface="微软雅黑" panose="020B0503020204020204" pitchFamily="34" charset="-122"/>
                <a:ea typeface="微软雅黑" panose="020B0503020204020204" pitchFamily="34" charset="-122"/>
              </a:rPr>
              <a:t>深度噪声抑制（</a:t>
            </a:r>
            <a:r>
              <a:rPr lang="en-US" altLang="zh-CN" sz="2000" b="1" dirty="0">
                <a:latin typeface="微软雅黑" panose="020B0503020204020204" pitchFamily="34" charset="-122"/>
                <a:ea typeface="微软雅黑" panose="020B0503020204020204" pitchFamily="34" charset="-122"/>
              </a:rPr>
              <a:t>DNS</a:t>
            </a:r>
            <a:r>
              <a:rPr lang="zh-CN" altLang="en-US" sz="2000" b="1" dirty="0">
                <a:latin typeface="微软雅黑" panose="020B0503020204020204" pitchFamily="34" charset="-122"/>
                <a:ea typeface="微软雅黑" panose="020B0503020204020204" pitchFamily="34" charset="-122"/>
              </a:rPr>
              <a:t>）挑战赛技术调研</a:t>
            </a:r>
            <a:endParaRPr lang="zh-CN" altLang="en-US" dirty="0"/>
          </a:p>
        </p:txBody>
      </p:sp>
      <p:sp>
        <p:nvSpPr>
          <p:cNvPr id="3" name="内容占位符 2"/>
          <p:cNvSpPr>
            <a:spLocks noGrp="1"/>
          </p:cNvSpPr>
          <p:nvPr>
            <p:ph sz="quarter" idx="10"/>
          </p:nvPr>
        </p:nvSpPr>
        <p:spPr>
          <a:xfrm>
            <a:off x="232882" y="841946"/>
            <a:ext cx="11574419" cy="5496710"/>
          </a:xfrm>
        </p:spPr>
        <p:txBody>
          <a:bodyPr/>
          <a:lstStyle/>
          <a:p>
            <a:r>
              <a:rPr lang="en-US" altLang="zh-CN" dirty="0"/>
              <a:t>CR</a:t>
            </a:r>
            <a:r>
              <a:rPr lang="zh-CN" altLang="en-US" dirty="0"/>
              <a:t>块的详细结构如图</a:t>
            </a:r>
            <a:r>
              <a:rPr lang="en-US" altLang="zh-CN" dirty="0"/>
              <a:t>2</a:t>
            </a:r>
            <a:r>
              <a:rPr lang="zh-CN" altLang="en-US" dirty="0"/>
              <a:t>所示。每个</a:t>
            </a:r>
            <a:r>
              <a:rPr lang="en-US" altLang="zh-CN" dirty="0"/>
              <a:t>CR</a:t>
            </a:r>
            <a:r>
              <a:rPr lang="zh-CN" altLang="en-US" dirty="0"/>
              <a:t>块包括一个复</a:t>
            </a:r>
            <a:r>
              <a:rPr lang="en-US" altLang="zh-CN" dirty="0"/>
              <a:t>2D</a:t>
            </a:r>
            <a:r>
              <a:rPr lang="zh-CN" altLang="en-US" dirty="0"/>
              <a:t>卷积层（</a:t>
            </a:r>
            <a:r>
              <a:rPr lang="en-US" altLang="zh-CN" dirty="0"/>
              <a:t>Conv2d</a:t>
            </a:r>
            <a:r>
              <a:rPr lang="zh-CN" altLang="en-US" dirty="0"/>
              <a:t>）、一个复杂批次归一化（</a:t>
            </a:r>
            <a:r>
              <a:rPr lang="en-US" altLang="zh-CN" dirty="0"/>
              <a:t>BN</a:t>
            </a:r>
            <a:r>
              <a:rPr lang="zh-CN" altLang="en-US" dirty="0"/>
              <a:t>）、一种</a:t>
            </a:r>
            <a:r>
              <a:rPr lang="en-US" altLang="zh-CN" dirty="0" err="1"/>
              <a:t>LeakyReLU</a:t>
            </a:r>
            <a:r>
              <a:rPr lang="zh-CN" altLang="en-US" dirty="0"/>
              <a:t>激活函数和一个</a:t>
            </a:r>
            <a:r>
              <a:rPr lang="en-US" altLang="zh-CN" dirty="0"/>
              <a:t>CFSMN</a:t>
            </a:r>
            <a:r>
              <a:rPr lang="zh-CN" altLang="en-US" dirty="0"/>
              <a:t>层。复数</a:t>
            </a:r>
            <a:r>
              <a:rPr lang="en-US" altLang="zh-CN" dirty="0"/>
              <a:t>Conv2d</a:t>
            </a:r>
            <a:r>
              <a:rPr lang="zh-CN" altLang="en-US" dirty="0"/>
              <a:t>的运算如下所示。让复杂的</a:t>
            </a:r>
            <a:r>
              <a:rPr lang="en-US" altLang="zh-CN" dirty="0"/>
              <a:t>3D</a:t>
            </a:r>
            <a:r>
              <a:rPr lang="zh-CN" altLang="en-US" dirty="0"/>
              <a:t>输入特征矩阵为</a:t>
            </a:r>
            <a:r>
              <a:rPr lang="en-US" altLang="zh-CN" dirty="0"/>
              <a:t>V=</a:t>
            </a:r>
            <a:r>
              <a:rPr lang="en-US" altLang="zh-CN" dirty="0" err="1"/>
              <a:t>Vr+jVi</a:t>
            </a:r>
            <a:r>
              <a:rPr lang="en-US" altLang="zh-CN" dirty="0"/>
              <a:t> ∈ C×T×F</a:t>
            </a:r>
            <a:r>
              <a:rPr lang="zh-CN" altLang="en-US" dirty="0"/>
              <a:t>，其中</a:t>
            </a:r>
            <a:r>
              <a:rPr lang="en-US" altLang="zh-CN" dirty="0" err="1"/>
              <a:t>Vr</a:t>
            </a:r>
            <a:r>
              <a:rPr lang="zh-CN" altLang="en-US" dirty="0"/>
              <a:t>是实部，</a:t>
            </a:r>
            <a:r>
              <a:rPr lang="en-US" altLang="zh-CN" dirty="0"/>
              <a:t>Vi</a:t>
            </a:r>
            <a:r>
              <a:rPr lang="zh-CN" altLang="en-US" dirty="0"/>
              <a:t>是虚部。</a:t>
            </a:r>
            <a:r>
              <a:rPr lang="en-US" altLang="zh-CN" dirty="0"/>
              <a:t>C</a:t>
            </a:r>
            <a:r>
              <a:rPr lang="zh-CN" altLang="en-US" dirty="0"/>
              <a:t>、</a:t>
            </a:r>
            <a:r>
              <a:rPr lang="en-US" altLang="zh-CN" dirty="0"/>
              <a:t>T</a:t>
            </a:r>
            <a:r>
              <a:rPr lang="zh-CN" altLang="en-US" dirty="0"/>
              <a:t>、</a:t>
            </a:r>
            <a:r>
              <a:rPr lang="en-US" altLang="zh-CN" dirty="0"/>
              <a:t>F</a:t>
            </a:r>
            <a:r>
              <a:rPr lang="zh-CN" altLang="en-US" dirty="0"/>
              <a:t>分别表示通道、帧数和频域。设卷积核为</a:t>
            </a:r>
            <a:r>
              <a:rPr lang="en-US" altLang="zh-CN" dirty="0"/>
              <a:t>W=</a:t>
            </a:r>
            <a:r>
              <a:rPr lang="en-US" altLang="zh-CN" dirty="0" err="1"/>
              <a:t>Wr+jWi∈C</a:t>
            </a:r>
            <a:r>
              <a:rPr lang="en-US" altLang="zh-CN" dirty="0"/>
              <a:t>′×T′×F′</a:t>
            </a:r>
            <a:r>
              <a:rPr lang="zh-CN" altLang="en-US" dirty="0"/>
              <a:t>，其中</a:t>
            </a:r>
            <a:r>
              <a:rPr lang="en-US" altLang="zh-CN" dirty="0"/>
              <a:t>C′</a:t>
            </a:r>
            <a:r>
              <a:rPr lang="zh-CN" altLang="en-US" dirty="0"/>
              <a:t>表示卷积核数，</a:t>
            </a:r>
            <a:r>
              <a:rPr lang="en-US" altLang="zh-CN" dirty="0"/>
              <a:t>T′×F′</a:t>
            </a:r>
            <a:r>
              <a:rPr lang="zh-CN" altLang="en-US" dirty="0"/>
              <a:t>表示内核大小。复数</a:t>
            </a:r>
            <a:r>
              <a:rPr lang="en-US" altLang="zh-CN" dirty="0"/>
              <a:t>Conv2d U=</a:t>
            </a:r>
            <a:r>
              <a:rPr lang="en-US" altLang="zh-CN" dirty="0" err="1"/>
              <a:t>Ur+jUi</a:t>
            </a:r>
            <a:r>
              <a:rPr lang="zh-CN" altLang="en-US" dirty="0"/>
              <a:t>的输出∈ </a:t>
            </a:r>
            <a:r>
              <a:rPr lang="en-US" altLang="zh-CN" dirty="0"/>
              <a:t>C′×T×F′′</a:t>
            </a:r>
            <a:r>
              <a:rPr lang="zh-CN" altLang="en-US" dirty="0"/>
              <a:t>可以表示为</a:t>
            </a:r>
            <a:endParaRPr lang="en-US" altLang="zh-CN" dirty="0"/>
          </a:p>
          <a:p>
            <a:endParaRPr lang="en-US" altLang="zh-CN" dirty="0"/>
          </a:p>
          <a:p>
            <a:endParaRPr lang="en-US" altLang="zh-CN" dirty="0"/>
          </a:p>
          <a:p>
            <a:r>
              <a:rPr lang="zh-CN" altLang="en-US" dirty="0"/>
              <a:t>复</a:t>
            </a:r>
            <a:r>
              <a:rPr lang="en-US" altLang="zh-CN" dirty="0"/>
              <a:t>BN</a:t>
            </a:r>
            <a:r>
              <a:rPr lang="zh-CN" altLang="en-US" dirty="0"/>
              <a:t>和</a:t>
            </a:r>
            <a:r>
              <a:rPr lang="en-US" altLang="zh-CN" dirty="0" err="1"/>
              <a:t>LeakyReLU</a:t>
            </a:r>
            <a:r>
              <a:rPr lang="zh-CN" altLang="en-US" dirty="0"/>
              <a:t>函数之后的</a:t>
            </a:r>
            <a:r>
              <a:rPr lang="en-US" altLang="zh-CN" dirty="0"/>
              <a:t>Conv2d</a:t>
            </a:r>
            <a:r>
              <a:rPr lang="zh-CN" altLang="en-US" dirty="0"/>
              <a:t>层输出被发送到</a:t>
            </a:r>
            <a:r>
              <a:rPr lang="en-US" altLang="zh-CN" dirty="0"/>
              <a:t>CFSMN</a:t>
            </a:r>
            <a:r>
              <a:rPr lang="zh-CN" altLang="en-US" dirty="0"/>
              <a:t>层。我们使用</a:t>
            </a:r>
            <a:r>
              <a:rPr lang="en-US" altLang="zh-CN" dirty="0"/>
              <a:t>FSMN</a:t>
            </a:r>
            <a:r>
              <a:rPr lang="zh-CN" altLang="en-US" dirty="0"/>
              <a:t>而不是</a:t>
            </a:r>
            <a:r>
              <a:rPr lang="en-US" altLang="zh-CN" dirty="0"/>
              <a:t>LSTM</a:t>
            </a:r>
            <a:r>
              <a:rPr lang="zh-CN" altLang="en-US" dirty="0"/>
              <a:t>的原因是，</a:t>
            </a:r>
            <a:r>
              <a:rPr lang="en-US" altLang="zh-CN" dirty="0"/>
              <a:t>FSMN</a:t>
            </a:r>
            <a:r>
              <a:rPr lang="zh-CN" altLang="en-US" dirty="0"/>
              <a:t>不仅与</a:t>
            </a:r>
            <a:r>
              <a:rPr lang="en-US" altLang="zh-CN" dirty="0"/>
              <a:t>LSTM</a:t>
            </a:r>
            <a:r>
              <a:rPr lang="zh-CN" altLang="en-US" dirty="0"/>
              <a:t>相比具有竞争力，而且只需要</a:t>
            </a:r>
            <a:r>
              <a:rPr lang="en-US" altLang="zh-CN" dirty="0"/>
              <a:t>LSTM</a:t>
            </a:r>
            <a:r>
              <a:rPr lang="zh-CN" altLang="en-US" dirty="0"/>
              <a:t>大约四分之一的参数。</a:t>
            </a:r>
            <a:r>
              <a:rPr lang="en-US" altLang="zh-CN" dirty="0"/>
              <a:t>FRCRN</a:t>
            </a:r>
            <a:r>
              <a:rPr lang="zh-CN" altLang="en-US" dirty="0"/>
              <a:t>中使用的</a:t>
            </a:r>
            <a:r>
              <a:rPr lang="en-US" altLang="zh-CN" dirty="0"/>
              <a:t>CFSMN</a:t>
            </a:r>
            <a:r>
              <a:rPr lang="zh-CN" altLang="en-US" dirty="0"/>
              <a:t>的操作描述如下。</a:t>
            </a:r>
            <a:endParaRPr lang="en-US" altLang="zh-CN" dirty="0"/>
          </a:p>
          <a:p>
            <a:endParaRPr lang="en-US" altLang="zh-CN" dirty="0"/>
          </a:p>
          <a:p>
            <a:endParaRPr lang="en-US" altLang="zh-CN" dirty="0"/>
          </a:p>
          <a:p>
            <a:endParaRPr lang="en-US" altLang="zh-CN" dirty="0"/>
          </a:p>
          <a:p>
            <a:r>
              <a:rPr lang="zh-CN" altLang="en-US" dirty="0"/>
              <a:t>这里，为了简化表达式，省略了</a:t>
            </a:r>
            <a:r>
              <a:rPr lang="en-US" altLang="zh-CN" dirty="0"/>
              <a:t>fi=f1</a:t>
            </a:r>
            <a:r>
              <a:rPr lang="zh-CN" altLang="en-US" dirty="0"/>
              <a:t>、</a:t>
            </a:r>
            <a:r>
              <a:rPr lang="en-US" altLang="zh-CN" dirty="0"/>
              <a:t>f2</a:t>
            </a:r>
            <a:r>
              <a:rPr lang="zh-CN" altLang="en-US" dirty="0"/>
              <a:t>、</a:t>
            </a:r>
            <a:r>
              <a:rPr lang="en-US" altLang="zh-CN" dirty="0"/>
              <a:t>··</a:t>
            </a:r>
            <a:r>
              <a:rPr lang="zh-CN" altLang="en-US" dirty="0"/>
              <a:t>、</a:t>
            </a:r>
            <a:r>
              <a:rPr lang="en-US" altLang="zh-CN" dirty="0"/>
              <a:t>F′′</a:t>
            </a:r>
            <a:r>
              <a:rPr lang="zh-CN" altLang="en-US" dirty="0"/>
              <a:t>和</a:t>
            </a:r>
            <a:r>
              <a:rPr lang="en-US" altLang="zh-CN" dirty="0"/>
              <a:t>t</a:t>
            </a:r>
            <a:r>
              <a:rPr lang="zh-CN" altLang="en-US" dirty="0"/>
              <a:t>。</a:t>
            </a:r>
            <a:r>
              <a:rPr lang="en-US" altLang="zh-CN" dirty="0"/>
              <a:t>δ</a:t>
            </a:r>
            <a:r>
              <a:rPr lang="zh-CN" altLang="en-US" dirty="0"/>
              <a:t>代表</a:t>
            </a:r>
            <a:r>
              <a:rPr lang="en-US" altLang="zh-CN" dirty="0" err="1"/>
              <a:t>ReLU</a:t>
            </a:r>
            <a:r>
              <a:rPr lang="zh-CN" altLang="en-US" dirty="0"/>
              <a:t>函数。</a:t>
            </a:r>
            <a:r>
              <a:rPr lang="en-US" altLang="zh-CN" dirty="0"/>
              <a:t>NL</a:t>
            </a:r>
            <a:r>
              <a:rPr lang="zh-CN" altLang="en-US" dirty="0"/>
              <a:t>和</a:t>
            </a:r>
            <a:r>
              <a:rPr lang="en-US" altLang="zh-CN" dirty="0"/>
              <a:t>NR</a:t>
            </a:r>
            <a:r>
              <a:rPr lang="zh-CN" altLang="en-US" dirty="0"/>
              <a:t>分别表示</a:t>
            </a:r>
            <a:r>
              <a:rPr lang="en-US" altLang="zh-CN" dirty="0"/>
              <a:t>lth</a:t>
            </a:r>
            <a:r>
              <a:rPr lang="zh-CN" altLang="en-US" dirty="0"/>
              <a:t>内存块的回溯和前瞻顺序。在我们的实验中，我们将</a:t>
            </a:r>
            <a:r>
              <a:rPr lang="en-US" altLang="zh-CN" dirty="0"/>
              <a:t>NL=20</a:t>
            </a:r>
            <a:r>
              <a:rPr lang="zh-CN" altLang="en-US" dirty="0"/>
              <a:t>和</a:t>
            </a:r>
            <a:r>
              <a:rPr lang="en-US" altLang="zh-CN" dirty="0"/>
              <a:t>NR=0</a:t>
            </a:r>
            <a:r>
              <a:rPr lang="zh-CN" altLang="en-US" dirty="0"/>
              <a:t>设置为仅向后查看所有序列的时间。因为我们在</a:t>
            </a:r>
            <a:r>
              <a:rPr lang="en-US" altLang="zh-CN" dirty="0"/>
              <a:t>CR</a:t>
            </a:r>
            <a:r>
              <a:rPr lang="zh-CN" altLang="en-US" dirty="0"/>
              <a:t>块中使用单个</a:t>
            </a:r>
            <a:r>
              <a:rPr lang="en-US" altLang="zh-CN" dirty="0"/>
              <a:t>CFSMN</a:t>
            </a:r>
            <a:r>
              <a:rPr lang="zh-CN" altLang="en-US" dirty="0"/>
              <a:t>层，所以</a:t>
            </a:r>
            <a:r>
              <a:rPr lang="en-US" altLang="zh-CN" dirty="0"/>
              <a:t>l</a:t>
            </a:r>
            <a:r>
              <a:rPr lang="zh-CN" altLang="en-US" dirty="0"/>
              <a:t>的值为</a:t>
            </a:r>
            <a:r>
              <a:rPr lang="en-US" altLang="zh-CN" dirty="0"/>
              <a:t>1</a:t>
            </a:r>
            <a:r>
              <a:rPr lang="zh-CN" altLang="en-US" dirty="0"/>
              <a:t>。</a:t>
            </a:r>
            <a:r>
              <a:rPr lang="en-US" altLang="zh-CN" dirty="0"/>
              <a:t>s0,fi</a:t>
            </a:r>
            <a:r>
              <a:rPr lang="zh-CN" altLang="en-US" dirty="0"/>
              <a:t>等于</a:t>
            </a:r>
            <a:r>
              <a:rPr lang="en-US" altLang="zh-CN" dirty="0" err="1"/>
              <a:t>sfi</a:t>
            </a:r>
            <a:r>
              <a:rPr lang="zh-CN" altLang="en-US" dirty="0"/>
              <a:t>，</a:t>
            </a:r>
            <a:r>
              <a:rPr lang="en-US" altLang="zh-CN" dirty="0"/>
              <a:t>s1,fi</a:t>
            </a:r>
            <a:r>
              <a:rPr lang="zh-CN" altLang="en-US" dirty="0"/>
              <a:t>是输出。对于虚部，我们应用</a:t>
            </a:r>
            <a:r>
              <a:rPr lang="en-US" altLang="zh-CN" dirty="0"/>
              <a:t>CFSMN</a:t>
            </a:r>
            <a:r>
              <a:rPr lang="zh-CN" altLang="en-US" dirty="0"/>
              <a:t>的虚单元，其操作与实单元相同。全频段</a:t>
            </a:r>
            <a:r>
              <a:rPr lang="en-US" altLang="zh-CN" dirty="0"/>
              <a:t>FRCRN</a:t>
            </a:r>
            <a:r>
              <a:rPr lang="zh-CN" altLang="en-US" dirty="0"/>
              <a:t>模型的总可训练参数为</a:t>
            </a:r>
            <a:r>
              <a:rPr lang="en-US" altLang="zh-CN" dirty="0"/>
              <a:t>1027</a:t>
            </a:r>
            <a:r>
              <a:rPr lang="zh-CN" altLang="en-US" dirty="0"/>
              <a:t>万，多累积运算（</a:t>
            </a:r>
            <a:r>
              <a:rPr lang="en-US" altLang="zh-CN" dirty="0"/>
              <a:t>MACS</a:t>
            </a:r>
            <a:r>
              <a:rPr lang="zh-CN" altLang="en-US" dirty="0"/>
              <a:t>）的次数为每秒</a:t>
            </a:r>
            <a:r>
              <a:rPr lang="en-US" altLang="zh-CN" dirty="0"/>
              <a:t>12.30G</a:t>
            </a:r>
            <a:r>
              <a:rPr lang="zh-CN" altLang="en-US" dirty="0"/>
              <a:t>次。</a:t>
            </a:r>
            <a:endParaRPr lang="en-US" altLang="zh-CN" dirty="0"/>
          </a:p>
          <a:p>
            <a:endParaRPr lang="en-US" altLang="zh-CN" dirty="0"/>
          </a:p>
        </p:txBody>
      </p:sp>
      <p:pic>
        <p:nvPicPr>
          <p:cNvPr id="5" name="图片 4">
            <a:extLst>
              <a:ext uri="{FF2B5EF4-FFF2-40B4-BE49-F238E27FC236}">
                <a16:creationId xmlns:a16="http://schemas.microsoft.com/office/drawing/2014/main" id="{D2E9A4A1-8806-6167-B392-EBD186643D8D}"/>
              </a:ext>
            </a:extLst>
          </p:cNvPr>
          <p:cNvPicPr>
            <a:picLocks noChangeAspect="1"/>
          </p:cNvPicPr>
          <p:nvPr/>
        </p:nvPicPr>
        <p:blipFill>
          <a:blip r:embed="rId2"/>
          <a:stretch>
            <a:fillRect/>
          </a:stretch>
        </p:blipFill>
        <p:spPr>
          <a:xfrm>
            <a:off x="4784168" y="1966635"/>
            <a:ext cx="2623663" cy="650583"/>
          </a:xfrm>
          <a:prstGeom prst="rect">
            <a:avLst/>
          </a:prstGeom>
        </p:spPr>
      </p:pic>
      <p:pic>
        <p:nvPicPr>
          <p:cNvPr id="7" name="图片 6">
            <a:extLst>
              <a:ext uri="{FF2B5EF4-FFF2-40B4-BE49-F238E27FC236}">
                <a16:creationId xmlns:a16="http://schemas.microsoft.com/office/drawing/2014/main" id="{B49B4F50-AB81-74DC-8631-2644DC1CEDB1}"/>
              </a:ext>
            </a:extLst>
          </p:cNvPr>
          <p:cNvPicPr>
            <a:picLocks noChangeAspect="1"/>
          </p:cNvPicPr>
          <p:nvPr/>
        </p:nvPicPr>
        <p:blipFill>
          <a:blip r:embed="rId3"/>
          <a:stretch>
            <a:fillRect/>
          </a:stretch>
        </p:blipFill>
        <p:spPr>
          <a:xfrm>
            <a:off x="3924299" y="3362008"/>
            <a:ext cx="4343400" cy="1343025"/>
          </a:xfrm>
          <a:prstGeom prst="rect">
            <a:avLst/>
          </a:prstGeom>
        </p:spPr>
      </p:pic>
    </p:spTree>
    <p:extLst>
      <p:ext uri="{BB962C8B-B14F-4D97-AF65-F5344CB8AC3E}">
        <p14:creationId xmlns:p14="http://schemas.microsoft.com/office/powerpoint/2010/main" val="306462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传世智慧红版">
      <a:dk1>
        <a:srgbClr val="000000"/>
      </a:dk1>
      <a:lt1>
        <a:srgbClr val="FFFFFF"/>
      </a:lt1>
      <a:dk2>
        <a:srgbClr val="768395"/>
      </a:dk2>
      <a:lt2>
        <a:srgbClr val="F0F0F0"/>
      </a:lt2>
      <a:accent1>
        <a:srgbClr val="C5310F"/>
      </a:accent1>
      <a:accent2>
        <a:srgbClr val="D41A11"/>
      </a:accent2>
      <a:accent3>
        <a:srgbClr val="EC4420"/>
      </a:accent3>
      <a:accent4>
        <a:srgbClr val="FFA931"/>
      </a:accent4>
      <a:accent5>
        <a:srgbClr val="1066B7"/>
      </a:accent5>
      <a:accent6>
        <a:srgbClr val="5B5E60"/>
      </a:accent6>
      <a:hlink>
        <a:srgbClr val="4472C4"/>
      </a:hlink>
      <a:folHlink>
        <a:srgbClr val="BFBFBF"/>
      </a:folHlink>
    </a:clrScheme>
    <a:fontScheme name="传世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smtClean="0"/>
        </a:defPPr>
      </a:lstStyle>
    </a:txDef>
  </a:objectDefaults>
  <a:extraClrSchemeLst/>
  <a:extLst>
    <a:ext uri="{05A4C25C-085E-4340-85A3-A5531E510DB2}">
      <thm15:themeFamily xmlns:thm15="http://schemas.microsoft.com/office/thememl/2012/main" name="主题1" id="{920BAFEE-BBFF-4774-AA98-4C371E2D155D}" vid="{57C1F3CD-B55B-402B-B062-21B04EC7A2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42558</TotalTime>
  <Words>2911</Words>
  <Application>Microsoft Office PowerPoint</Application>
  <PresentationFormat>宽屏</PresentationFormat>
  <Paragraphs>52</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宋体</vt:lpstr>
      <vt:lpstr>微软雅黑</vt:lpstr>
      <vt:lpstr>微软雅黑 Light</vt:lpstr>
      <vt:lpstr>Arial</vt:lpstr>
      <vt:lpstr>Calibri</vt:lpstr>
      <vt:lpstr>Office 主题</vt:lpstr>
      <vt:lpstr>主题1</vt:lpstr>
      <vt:lpstr>PowerPoint 演示文稿</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深度噪声抑制（DNS）挑战赛技术调研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徐华山</dc:creator>
  <cp:lastModifiedBy>jaing chao</cp:lastModifiedBy>
  <cp:revision>996</cp:revision>
  <cp:lastPrinted>2019-03-15T09:16:05Z</cp:lastPrinted>
  <dcterms:created xsi:type="dcterms:W3CDTF">2016-07-18T01:32:13Z</dcterms:created>
  <dcterms:modified xsi:type="dcterms:W3CDTF">2022-10-12T05:10:02Z</dcterms:modified>
</cp:coreProperties>
</file>