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8"/>
  </p:notesMasterIdLst>
  <p:handoutMasterIdLst>
    <p:handoutMasterId r:id="rId9"/>
  </p:handoutMasterIdLst>
  <p:sldIdLst>
    <p:sldId id="471" r:id="rId3"/>
    <p:sldId id="920" r:id="rId4"/>
    <p:sldId id="922" r:id="rId5"/>
    <p:sldId id="921" r:id="rId6"/>
    <p:sldId id="904" r:id="rId7"/>
  </p:sldIdLst>
  <p:sldSz cx="12192000" cy="6858000"/>
  <p:notesSz cx="6794500" cy="9931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6600"/>
    <a:srgbClr val="8FE2F5"/>
    <a:srgbClr val="C5E0B4"/>
    <a:srgbClr val="FFFF00"/>
    <a:srgbClr val="5B9BD5"/>
    <a:srgbClr val="3483CA"/>
    <a:srgbClr val="CC99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0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82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5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103" y="1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B3D1-5DC7-48AB-B88B-A399FD814CBA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3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103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37E0-5BC2-478C-B87A-CB5F999E3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04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102" y="1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BFF4D-7F43-41DA-A74F-2D90A2C052AC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102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02BB8-C0B6-445B-9BF5-FE4F43E54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6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02BB8-C0B6-445B-9BF5-FE4F43E54E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406905" y="-20841"/>
            <a:ext cx="1901798" cy="2947745"/>
            <a:chOff x="12406905" y="-20841"/>
            <a:chExt cx="1901798" cy="2947745"/>
          </a:xfrm>
        </p:grpSpPr>
        <p:sp>
          <p:nvSpPr>
            <p:cNvPr id="24" name="矩形 23"/>
            <p:cNvSpPr/>
            <p:nvPr/>
          </p:nvSpPr>
          <p:spPr>
            <a:xfrm>
              <a:off x="12508503" y="431532"/>
              <a:ext cx="576064" cy="21602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508503" y="647556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R:0G:255B:0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508503" y="2414136"/>
              <a:ext cx="576064" cy="2160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508503" y="2649905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R:215G:215B:215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12508503" y="1093968"/>
              <a:ext cx="576064" cy="216024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 userDrawn="1"/>
          </p:nvSpPr>
          <p:spPr>
            <a:xfrm>
              <a:off x="12508503" y="1334016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R:64G:64B:64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 userDrawn="1"/>
          </p:nvSpPr>
          <p:spPr>
            <a:xfrm>
              <a:off x="12406905" y="-20841"/>
              <a:ext cx="12843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常用颜色色值</a:t>
              </a: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2508503" y="1766064"/>
              <a:ext cx="576064" cy="216024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12508503" y="2001833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R:160G:160B:160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35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86562" y="6581001"/>
            <a:ext cx="389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200" dirty="0" err="1">
                <a:solidFill>
                  <a:srgbClr val="DA251D"/>
                </a:solidFill>
                <a:latin typeface="Arial" pitchFamily="34" charset="0"/>
              </a:rPr>
              <a:t>C</a:t>
            </a:r>
            <a:r>
              <a:rPr lang="en-US" altLang="zh-CN" sz="1200" dirty="0" err="1">
                <a:solidFill>
                  <a:srgbClr val="696464"/>
                </a:solidFill>
                <a:latin typeface="Arial" pitchFamily="34" charset="0"/>
              </a:rPr>
              <a:t>amel</a:t>
            </a:r>
            <a:r>
              <a:rPr lang="en-US" altLang="zh-CN" sz="1200" dirty="0" err="1">
                <a:solidFill>
                  <a:srgbClr val="DA251D"/>
                </a:solidFill>
                <a:latin typeface="Arial" pitchFamily="34" charset="0"/>
              </a:rPr>
              <a:t>P</a:t>
            </a:r>
            <a:r>
              <a:rPr lang="en-US" altLang="zh-CN" sz="1200" dirty="0" err="1">
                <a:solidFill>
                  <a:srgbClr val="696464"/>
                </a:solidFill>
                <a:latin typeface="Arial" pitchFamily="34" charset="0"/>
              </a:rPr>
              <a:t>lan.com</a:t>
            </a:r>
            <a:r>
              <a:rPr lang="en-US" altLang="zh-CN" sz="1200" dirty="0" err="1">
                <a:solidFill>
                  <a:prstClr val="white">
                    <a:lumMod val="65000"/>
                  </a:prstClr>
                </a:solidFill>
                <a:latin typeface="Arial" pitchFamily="34" charset="0"/>
              </a:rPr>
              <a:t>PoweredbyHonestCommercialService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08" y="6158396"/>
            <a:ext cx="695401" cy="620234"/>
          </a:xfrm>
          <a:prstGeom prst="rect">
            <a:avLst/>
          </a:prstGeom>
        </p:spPr>
      </p:pic>
      <p:sp>
        <p:nvSpPr>
          <p:cNvPr id="8" name="矩形 3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rgbClr val="C43010"/>
              </a:gs>
              <a:gs pos="84000">
                <a:srgbClr val="BA0F2E"/>
              </a:gs>
            </a:gsLst>
            <a:lin ang="18900000" scaled="1"/>
            <a:tileRect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0" y="3429001"/>
            <a:ext cx="12192000" cy="1392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0" name="组合 37"/>
          <p:cNvGrpSpPr>
            <a:grpSpLocks/>
          </p:cNvGrpSpPr>
          <p:nvPr userDrawn="1"/>
        </p:nvGrpSpPr>
        <p:grpSpPr bwMode="auto">
          <a:xfrm>
            <a:off x="11231034" y="3155951"/>
            <a:ext cx="283633" cy="61383"/>
            <a:chOff x="0" y="0"/>
            <a:chExt cx="366876" cy="78844"/>
          </a:xfrm>
        </p:grpSpPr>
        <p:sp>
          <p:nvSpPr>
            <p:cNvPr id="11" name="矩形 29"/>
            <p:cNvSpPr>
              <a:spLocks noChangeArrowheads="1"/>
            </p:cNvSpPr>
            <p:nvPr/>
          </p:nvSpPr>
          <p:spPr bwMode="auto">
            <a:xfrm>
              <a:off x="0" y="0"/>
              <a:ext cx="78844" cy="78844"/>
            </a:xfrm>
            <a:prstGeom prst="rect">
              <a:avLst/>
            </a:prstGeom>
            <a:solidFill>
              <a:srgbClr val="FFFFFF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38"/>
            <p:cNvSpPr>
              <a:spLocks noChangeArrowheads="1"/>
            </p:cNvSpPr>
            <p:nvPr/>
          </p:nvSpPr>
          <p:spPr bwMode="auto">
            <a:xfrm>
              <a:off x="144016" y="0"/>
              <a:ext cx="78844" cy="78844"/>
            </a:xfrm>
            <a:prstGeom prst="rect">
              <a:avLst/>
            </a:prstGeom>
            <a:solidFill>
              <a:srgbClr val="FFFFFF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39"/>
            <p:cNvSpPr>
              <a:spLocks noChangeArrowheads="1"/>
            </p:cNvSpPr>
            <p:nvPr/>
          </p:nvSpPr>
          <p:spPr bwMode="auto">
            <a:xfrm>
              <a:off x="288032" y="0"/>
              <a:ext cx="78844" cy="78844"/>
            </a:xfrm>
            <a:prstGeom prst="rect">
              <a:avLst/>
            </a:prstGeom>
            <a:solidFill>
              <a:srgbClr val="FFFFFF">
                <a:alpha val="3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" name="矩形 41"/>
          <p:cNvSpPr>
            <a:spLocks noChangeArrowheads="1"/>
          </p:cNvSpPr>
          <p:nvPr userDrawn="1"/>
        </p:nvSpPr>
        <p:spPr bwMode="auto">
          <a:xfrm>
            <a:off x="0" y="4811185"/>
            <a:ext cx="12192000" cy="71967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标题 16"/>
          <p:cNvSpPr>
            <a:spLocks noGrp="1"/>
          </p:cNvSpPr>
          <p:nvPr>
            <p:ph type="title" hasCustomPrompt="1"/>
          </p:nvPr>
        </p:nvSpPr>
        <p:spPr>
          <a:xfrm>
            <a:off x="510118" y="2289223"/>
            <a:ext cx="891691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/>
              <a:t>Part Number</a:t>
            </a:r>
            <a:endParaRPr lang="zh-CN" altLang="en-US" dirty="0"/>
          </a:p>
        </p:txBody>
      </p:sp>
      <p:sp>
        <p:nvSpPr>
          <p:cNvPr id="16" name="文本占位符 22"/>
          <p:cNvSpPr>
            <a:spLocks noGrp="1"/>
          </p:cNvSpPr>
          <p:nvPr>
            <p:ph type="body" sz="quarter" idx="10" hasCustomPrompt="1"/>
          </p:nvPr>
        </p:nvSpPr>
        <p:spPr>
          <a:xfrm>
            <a:off x="510118" y="3724158"/>
            <a:ext cx="10507927" cy="907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此处输入标题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855EF4-96DC-4202-819F-679DB9E1A5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14" y="4379570"/>
            <a:ext cx="2148395" cy="3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1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4" grpId="0" bldLvl="0" animBg="1" autoUpdateAnimBg="0"/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9E679E6E-6C64-4B44-B41E-387A5BBE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19" y="314103"/>
            <a:ext cx="9395981" cy="473075"/>
          </a:xfrm>
          <a:prstGeom prst="rect">
            <a:avLst/>
          </a:prstGeom>
        </p:spPr>
        <p:txBody>
          <a:bodyPr/>
          <a:lstStyle>
            <a:lvl1pPr>
              <a:defRPr lang="zh-CN" altLang="en-US" sz="3200" b="0" kern="12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0089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28DD31-3EF6-4865-8951-9CC879BA4978}"/>
              </a:ext>
            </a:extLst>
          </p:cNvPr>
          <p:cNvSpPr/>
          <p:nvPr userDrawn="1"/>
        </p:nvSpPr>
        <p:spPr>
          <a:xfrm>
            <a:off x="11559752" y="6550223"/>
            <a:ext cx="458345" cy="33785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2EEF1883-7A0E-4F66-9932-E581691AD397}" type="slidenum">
              <a:rPr lang="zh-CN" altLang="en-US" sz="140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pPr algn="ctr">
                <a:defRPr/>
              </a:pPr>
              <a:t>‹#›</a:t>
            </a:fld>
            <a:endParaRPr lang="zh-CN" altLang="en-US" sz="1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19693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36">
            <a:extLst>
              <a:ext uri="{FF2B5EF4-FFF2-40B4-BE49-F238E27FC236}">
                <a16:creationId xmlns:a16="http://schemas.microsoft.com/office/drawing/2014/main" id="{05632191-13A0-4E53-9F28-313C5100A2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rgbClr val="C43010"/>
              </a:gs>
              <a:gs pos="84000">
                <a:srgbClr val="BA0F2E"/>
              </a:gs>
            </a:gsLst>
            <a:lin ang="18900000" scaled="1"/>
            <a:tileRect/>
          </a:gra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48B256-53DF-41F9-93D1-EDFC65E3DEA2}"/>
              </a:ext>
            </a:extLst>
          </p:cNvPr>
          <p:cNvSpPr txBox="1"/>
          <p:nvPr userDrawn="1"/>
        </p:nvSpPr>
        <p:spPr>
          <a:xfrm>
            <a:off x="1206635" y="2967335"/>
            <a:ext cx="9797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MakeTransformationEasier</a:t>
            </a:r>
            <a:endParaRPr lang="zh-CN" altLang="en-US" sz="5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EDDC4E-0498-45D9-8D4D-B2B7D3F736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59" y="6246734"/>
            <a:ext cx="2509359" cy="3934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9650F5-31CA-467A-8AAE-8F09AC22C8E8}"/>
              </a:ext>
            </a:extLst>
          </p:cNvPr>
          <p:cNvCxnSpPr>
            <a:cxnSpLocks/>
          </p:cNvCxnSpPr>
          <p:nvPr userDrawn="1"/>
        </p:nvCxnSpPr>
        <p:spPr>
          <a:xfrm>
            <a:off x="6734812" y="5819700"/>
            <a:ext cx="0" cy="831348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4223123-4FE9-4B5F-B04B-8C2671C56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64" y="5932559"/>
            <a:ext cx="1293402" cy="7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9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 userDrawn="1"/>
        </p:nvSpPr>
        <p:spPr bwMode="auto">
          <a:xfrm>
            <a:off x="10288954" y="6583361"/>
            <a:ext cx="1583708" cy="17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9" rIns="92075" bIns="4603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800" kern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err="1"/>
              <a:t>Goertek</a:t>
            </a:r>
            <a:r>
              <a:rPr lang="en-US" sz="1000" dirty="0" err="1"/>
              <a:t>Confidential</a:t>
            </a:r>
            <a:endParaRPr lang="en-US" sz="1000" dirty="0"/>
          </a:p>
        </p:txBody>
      </p:sp>
      <p:sp>
        <p:nvSpPr>
          <p:cNvPr id="3" name="灯片编号占位符 2"/>
          <p:cNvSpPr>
            <a:spLocks noGrp="1"/>
          </p:cNvSpPr>
          <p:nvPr userDrawn="1"/>
        </p:nvSpPr>
        <p:spPr>
          <a:xfrm>
            <a:off x="11596668" y="6583363"/>
            <a:ext cx="512235" cy="17492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FF10007-8FCC-43DC-B82D-4AE4189E914C}" type="slidenum">
              <a:rPr lang="zh-CN" altLang="en-US" sz="1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4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9859108" cy="50409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232882" y="841946"/>
            <a:ext cx="11674866" cy="3293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1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6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12508503" y="-93411"/>
            <a:ext cx="1866299" cy="2846767"/>
            <a:chOff x="9402445" y="254929"/>
            <a:chExt cx="1866299" cy="2846767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9468544" y="620688"/>
              <a:ext cx="1800200" cy="2481008"/>
              <a:chOff x="9468544" y="2089087"/>
              <a:chExt cx="1800200" cy="248100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9468544" y="4077072"/>
                <a:ext cx="576064" cy="216024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9468544" y="429309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R:0G:255B:0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468544" y="2751668"/>
                <a:ext cx="576064" cy="216024"/>
              </a:xfrm>
              <a:prstGeom prst="rect">
                <a:avLst/>
              </a:prstGeom>
              <a:solidFill>
                <a:srgbClr val="005C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68544" y="2977207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R:0G:92B:79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468544" y="3409255"/>
                <a:ext cx="576064" cy="216024"/>
              </a:xfrm>
              <a:prstGeom prst="rect">
                <a:avLst/>
              </a:prstGeom>
              <a:solidFill>
                <a:srgbClr val="45B0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9468544" y="3645024"/>
                <a:ext cx="18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R:69G:176B:53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 userDrawn="1"/>
            </p:nvSpPr>
            <p:spPr>
              <a:xfrm>
                <a:off x="9468544" y="2089087"/>
                <a:ext cx="576064" cy="216024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 userDrawn="1"/>
            </p:nvSpPr>
            <p:spPr>
              <a:xfrm>
                <a:off x="9468544" y="2329135"/>
                <a:ext cx="18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R:64G:64B:64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2"/>
            <p:cNvSpPr txBox="1"/>
            <p:nvPr userDrawn="1"/>
          </p:nvSpPr>
          <p:spPr>
            <a:xfrm>
              <a:off x="9402445" y="254929"/>
              <a:ext cx="12843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常用颜色色值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14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9859108" cy="50409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232882" y="841946"/>
            <a:ext cx="11674866" cy="3293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88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4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752D21-E8CB-4DCD-B91B-B5C6F17C3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10543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25879" y="1589631"/>
            <a:ext cx="10515600" cy="781002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625879" y="2508793"/>
            <a:ext cx="7502769" cy="499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编辑副标题或英文标题</a:t>
            </a:r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1625879" y="3380121"/>
            <a:ext cx="5053013" cy="411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编辑时间</a:t>
            </a:r>
          </a:p>
        </p:txBody>
      </p: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1722170" y="3146919"/>
            <a:ext cx="796304" cy="110004"/>
            <a:chOff x="0" y="0"/>
            <a:chExt cx="325753" cy="45720"/>
          </a:xfrm>
          <a:solidFill>
            <a:schemeClr val="bg1"/>
          </a:solidFill>
        </p:grpSpPr>
        <p:sp>
          <p:nvSpPr>
            <p:cNvPr id="11" name="椭圆 8"/>
            <p:cNvSpPr>
              <a:spLocks noChangeArrowheads="1"/>
            </p:cNvSpPr>
            <p:nvPr/>
          </p:nvSpPr>
          <p:spPr bwMode="auto">
            <a:xfrm>
              <a:off x="0" y="0"/>
              <a:ext cx="45720" cy="457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9"/>
            <p:cNvSpPr>
              <a:spLocks noChangeArrowheads="1"/>
            </p:cNvSpPr>
            <p:nvPr/>
          </p:nvSpPr>
          <p:spPr bwMode="auto">
            <a:xfrm>
              <a:off x="93344" y="0"/>
              <a:ext cx="45720" cy="457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10"/>
            <p:cNvSpPr>
              <a:spLocks noChangeArrowheads="1"/>
            </p:cNvSpPr>
            <p:nvPr/>
          </p:nvSpPr>
          <p:spPr bwMode="auto">
            <a:xfrm>
              <a:off x="186688" y="0"/>
              <a:ext cx="45720" cy="457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11"/>
            <p:cNvSpPr>
              <a:spLocks noChangeArrowheads="1"/>
            </p:cNvSpPr>
            <p:nvPr/>
          </p:nvSpPr>
          <p:spPr bwMode="auto">
            <a:xfrm>
              <a:off x="280033" y="0"/>
              <a:ext cx="45720" cy="457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5BD9E00-3247-4596-96A1-9919C9063B4A}"/>
              </a:ext>
            </a:extLst>
          </p:cNvPr>
          <p:cNvSpPr txBox="1"/>
          <p:nvPr userDrawn="1"/>
        </p:nvSpPr>
        <p:spPr>
          <a:xfrm>
            <a:off x="9373870" y="194651"/>
            <a:ext cx="26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www.ttwisdom.</a:t>
            </a:r>
            <a:r>
              <a:rPr lang="en-US" altLang="zh-CN" sz="2000" dirty="0">
                <a:solidFill>
                  <a:srgbClr val="FFFFFF"/>
                </a:solidFill>
              </a:rPr>
              <a:t>com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6C2541-B9A8-4F46-980E-89CAEDF96E2E}"/>
              </a:ext>
            </a:extLst>
          </p:cNvPr>
          <p:cNvSpPr txBox="1"/>
          <p:nvPr userDrawn="1"/>
        </p:nvSpPr>
        <p:spPr>
          <a:xfrm>
            <a:off x="508000" y="5924028"/>
            <a:ext cx="587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600" dirty="0" err="1">
                <a:solidFill>
                  <a:srgbClr val="C00000"/>
                </a:solidFill>
                <a:latin typeface="Arial" pitchFamily="34" charset="0"/>
              </a:rPr>
              <a:t>T</a:t>
            </a:r>
            <a:r>
              <a:rPr lang="en-US" altLang="zh-CN" sz="1600" dirty="0" err="1">
                <a:solidFill>
                  <a:srgbClr val="1066B7"/>
                </a:solidFill>
                <a:latin typeface="Arial" pitchFamily="34" charset="0"/>
              </a:rPr>
              <a:t>Twisdom</a:t>
            </a:r>
            <a:r>
              <a:rPr lang="en-US" altLang="zh-CN" sz="1600" dirty="0" err="1">
                <a:solidFill>
                  <a:srgbClr val="696464"/>
                </a:solidFill>
                <a:latin typeface="Arial" pitchFamily="34" charset="0"/>
              </a:rPr>
              <a:t>.com</a:t>
            </a:r>
            <a:r>
              <a:rPr lang="en-US" altLang="zh-CN" sz="1600" dirty="0" err="1">
                <a:solidFill>
                  <a:prstClr val="white">
                    <a:lumMod val="65000"/>
                  </a:prstClr>
                </a:solidFill>
                <a:latin typeface="Arial" pitchFamily="34" charset="0"/>
              </a:rPr>
              <a:t>PoweredbyTransformationTechnology&amp;Wisdom</a:t>
            </a:r>
            <a:endParaRPr lang="zh-CN" altLang="en-US" sz="1600" dirty="0">
              <a:solidFill>
                <a:prstClr val="white">
                  <a:lumMod val="65000"/>
                </a:prstClr>
              </a:solidFill>
              <a:latin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B0561-C9D6-4864-B1EF-03FA08E94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5" b="37630"/>
          <a:stretch/>
        </p:blipFill>
        <p:spPr>
          <a:xfrm>
            <a:off x="8667262" y="5653339"/>
            <a:ext cx="3474217" cy="6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内容占位符 36"/>
          <p:cNvSpPr>
            <a:spLocks noGrp="1"/>
          </p:cNvSpPr>
          <p:nvPr>
            <p:ph sz="quarter" idx="10" hasCustomPrompt="1"/>
          </p:nvPr>
        </p:nvSpPr>
        <p:spPr>
          <a:xfrm>
            <a:off x="1752346" y="2499961"/>
            <a:ext cx="8946133" cy="520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8" name="内容占位符 36"/>
          <p:cNvSpPr>
            <a:spLocks noGrp="1"/>
          </p:cNvSpPr>
          <p:nvPr>
            <p:ph sz="quarter" idx="11" hasCustomPrompt="1"/>
          </p:nvPr>
        </p:nvSpPr>
        <p:spPr>
          <a:xfrm>
            <a:off x="1752346" y="1554181"/>
            <a:ext cx="8946133" cy="520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内容占位符 36"/>
          <p:cNvSpPr>
            <a:spLocks noGrp="1"/>
          </p:cNvSpPr>
          <p:nvPr>
            <p:ph sz="quarter" idx="12" hasCustomPrompt="1"/>
          </p:nvPr>
        </p:nvSpPr>
        <p:spPr>
          <a:xfrm>
            <a:off x="1752346" y="3453673"/>
            <a:ext cx="8946133" cy="520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0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1752346" y="4383103"/>
            <a:ext cx="8946133" cy="520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1" name="内容占位符 36"/>
          <p:cNvSpPr>
            <a:spLocks noGrp="1"/>
          </p:cNvSpPr>
          <p:nvPr>
            <p:ph sz="quarter" idx="14" hasCustomPrompt="1"/>
          </p:nvPr>
        </p:nvSpPr>
        <p:spPr>
          <a:xfrm>
            <a:off x="1752346" y="5342724"/>
            <a:ext cx="8946133" cy="520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/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2" name="文本框 81"/>
          <p:cNvSpPr txBox="1"/>
          <p:nvPr userDrawn="1"/>
        </p:nvSpPr>
        <p:spPr>
          <a:xfrm>
            <a:off x="3347110" y="106610"/>
            <a:ext cx="556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0000"/>
                </a:solidFill>
              </a:rPr>
              <a:t>目录</a:t>
            </a:r>
          </a:p>
        </p:txBody>
      </p:sp>
      <p:grpSp>
        <p:nvGrpSpPr>
          <p:cNvPr id="83" name="组合 7"/>
          <p:cNvGrpSpPr>
            <a:grpSpLocks/>
          </p:cNvGrpSpPr>
          <p:nvPr userDrawn="1"/>
        </p:nvGrpSpPr>
        <p:grpSpPr bwMode="auto">
          <a:xfrm>
            <a:off x="5879042" y="1109767"/>
            <a:ext cx="433916" cy="61384"/>
            <a:chOff x="0" y="0"/>
            <a:chExt cx="325753" cy="45720"/>
          </a:xfrm>
        </p:grpSpPr>
        <p:sp>
          <p:nvSpPr>
            <p:cNvPr id="84" name="椭圆 8"/>
            <p:cNvSpPr>
              <a:spLocks noChangeArrowheads="1"/>
            </p:cNvSpPr>
            <p:nvPr/>
          </p:nvSpPr>
          <p:spPr bwMode="auto">
            <a:xfrm>
              <a:off x="0" y="0"/>
              <a:ext cx="45720" cy="45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5" name="椭圆 9"/>
            <p:cNvSpPr>
              <a:spLocks noChangeArrowheads="1"/>
            </p:cNvSpPr>
            <p:nvPr/>
          </p:nvSpPr>
          <p:spPr bwMode="auto">
            <a:xfrm>
              <a:off x="93344" y="0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6" name="椭圆 10"/>
            <p:cNvSpPr>
              <a:spLocks noChangeArrowheads="1"/>
            </p:cNvSpPr>
            <p:nvPr/>
          </p:nvSpPr>
          <p:spPr bwMode="auto">
            <a:xfrm>
              <a:off x="186688" y="0"/>
              <a:ext cx="45720" cy="457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7" name="椭圆 11"/>
            <p:cNvSpPr>
              <a:spLocks noChangeArrowheads="1"/>
            </p:cNvSpPr>
            <p:nvPr/>
          </p:nvSpPr>
          <p:spPr bwMode="auto">
            <a:xfrm>
              <a:off x="280033" y="0"/>
              <a:ext cx="45720" cy="4572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995503D5-263B-4DB0-B352-FF18F039466A}"/>
              </a:ext>
            </a:extLst>
          </p:cNvPr>
          <p:cNvSpPr/>
          <p:nvPr userDrawn="1"/>
        </p:nvSpPr>
        <p:spPr>
          <a:xfrm>
            <a:off x="11559752" y="6550223"/>
            <a:ext cx="458345" cy="33785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2EEF1883-7A0E-4F66-9932-E581691AD397}" type="slidenum">
              <a:rPr lang="zh-CN" altLang="en-US" sz="140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pPr algn="ctr">
                <a:defRPr/>
              </a:pPr>
              <a:t>‹#›</a:t>
            </a:fld>
            <a:endParaRPr lang="zh-CN" altLang="en-US" sz="1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F04AC-AAB6-48BB-8E75-5017F1990114}"/>
              </a:ext>
            </a:extLst>
          </p:cNvPr>
          <p:cNvSpPr txBox="1"/>
          <p:nvPr userDrawn="1"/>
        </p:nvSpPr>
        <p:spPr>
          <a:xfrm>
            <a:off x="0" y="6550223"/>
            <a:ext cx="515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Arial" pitchFamily="34" charset="0"/>
              </a:rPr>
              <a:t>T</a:t>
            </a:r>
            <a:r>
              <a:rPr lang="en-US" altLang="zh-CN" sz="1400" dirty="0" err="1">
                <a:solidFill>
                  <a:srgbClr val="1066B7"/>
                </a:solidFill>
                <a:latin typeface="Arial" pitchFamily="34" charset="0"/>
              </a:rPr>
              <a:t>Twisdom</a:t>
            </a:r>
            <a:r>
              <a:rPr lang="en-US" altLang="zh-CN" sz="1400" dirty="0" err="1">
                <a:solidFill>
                  <a:srgbClr val="696464"/>
                </a:solidFill>
                <a:latin typeface="Arial" pitchFamily="34" charset="0"/>
              </a:rPr>
              <a:t>.com</a:t>
            </a:r>
            <a:r>
              <a:rPr lang="en-US" altLang="zh-CN" sz="1400" dirty="0" err="1">
                <a:solidFill>
                  <a:prstClr val="white">
                    <a:lumMod val="65000"/>
                  </a:prstClr>
                </a:solidFill>
                <a:latin typeface="Arial" pitchFamily="34" charset="0"/>
              </a:rPr>
              <a:t>PoweredbyTransformationTechnology&amp;Wisdom</a:t>
            </a:r>
            <a:endParaRPr lang="zh-CN" altLang="en-US" sz="1400" dirty="0">
              <a:solidFill>
                <a:prstClr val="white">
                  <a:lumMod val="6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 userDrawn="1"/>
        </p:nvSpPr>
        <p:spPr bwMode="auto">
          <a:xfrm>
            <a:off x="10288954" y="6583361"/>
            <a:ext cx="1583708" cy="1749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9" rIns="92075" bIns="4603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800" kern="1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000" dirty="0" err="1"/>
              <a:t>Goertek</a:t>
            </a:r>
            <a:r>
              <a:rPr lang="en-US" sz="1000" dirty="0" err="1"/>
              <a:t>Confidential</a:t>
            </a:r>
            <a:endParaRPr lang="en-US" sz="1000" dirty="0"/>
          </a:p>
        </p:txBody>
      </p:sp>
      <p:sp>
        <p:nvSpPr>
          <p:cNvPr id="7" name="灯片编号占位符 2"/>
          <p:cNvSpPr>
            <a:spLocks noGrp="1"/>
          </p:cNvSpPr>
          <p:nvPr userDrawn="1"/>
        </p:nvSpPr>
        <p:spPr>
          <a:xfrm>
            <a:off x="11596668" y="6583363"/>
            <a:ext cx="512235" cy="17492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FF10007-8FCC-43DC-B82D-4AE4189E914C}" type="slidenum">
              <a:rPr lang="zh-CN" altLang="en-US" sz="10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93078" y="691661"/>
            <a:ext cx="9866923" cy="0"/>
          </a:xfrm>
          <a:prstGeom prst="line">
            <a:avLst/>
          </a:prstGeom>
          <a:ln w="25400">
            <a:solidFill>
              <a:srgbClr val="005C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848" y="232755"/>
            <a:ext cx="1629636" cy="5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4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6" r:id="rId3"/>
    <p:sldLayoutId id="2147483650" r:id="rId4"/>
    <p:sldLayoutId id="2147483662" r:id="rId5"/>
    <p:sldLayoutId id="2147483664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A98C811-5DC4-44E1-A809-A32B7304B259}"/>
              </a:ext>
            </a:extLst>
          </p:cNvPr>
          <p:cNvSpPr/>
          <p:nvPr userDrawn="1"/>
        </p:nvSpPr>
        <p:spPr>
          <a:xfrm>
            <a:off x="11559752" y="6550223"/>
            <a:ext cx="458345" cy="33785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2EEF1883-7A0E-4F66-9932-E581691AD397}" type="slidenum">
              <a:rPr lang="zh-CN" altLang="en-US" sz="140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pPr algn="ctr">
                <a:defRPr/>
              </a:pPr>
              <a:t>‹#›</a:t>
            </a:fld>
            <a:endParaRPr lang="zh-CN" altLang="en-US" sz="1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92EFD8-D5E3-425C-95B2-EB0102408BB0}"/>
              </a:ext>
            </a:extLst>
          </p:cNvPr>
          <p:cNvSpPr/>
          <p:nvPr userDrawn="1"/>
        </p:nvSpPr>
        <p:spPr>
          <a:xfrm flipH="1">
            <a:off x="-3" y="271690"/>
            <a:ext cx="141698" cy="566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D39353F-7733-48B6-B698-484BC61886C8}"/>
              </a:ext>
            </a:extLst>
          </p:cNvPr>
          <p:cNvSpPr/>
          <p:nvPr userDrawn="1"/>
        </p:nvSpPr>
        <p:spPr>
          <a:xfrm flipH="1">
            <a:off x="181941" y="271689"/>
            <a:ext cx="141698" cy="566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8" name="组合 7">
            <a:extLst>
              <a:ext uri="{FF2B5EF4-FFF2-40B4-BE49-F238E27FC236}">
                <a16:creationId xmlns:a16="http://schemas.microsoft.com/office/drawing/2014/main" id="{F1ED0184-CD58-4F98-978E-9A00A2564D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60027" y="99369"/>
            <a:ext cx="796304" cy="110004"/>
            <a:chOff x="0" y="0"/>
            <a:chExt cx="325753" cy="45720"/>
          </a:xfrm>
        </p:grpSpPr>
        <p:sp>
          <p:nvSpPr>
            <p:cNvPr id="49" name="椭圆 8">
              <a:extLst>
                <a:ext uri="{FF2B5EF4-FFF2-40B4-BE49-F238E27FC236}">
                  <a16:creationId xmlns:a16="http://schemas.microsoft.com/office/drawing/2014/main" id="{51260189-354C-4717-A720-C0E1AEF1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5720" cy="45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9">
              <a:extLst>
                <a:ext uri="{FF2B5EF4-FFF2-40B4-BE49-F238E27FC236}">
                  <a16:creationId xmlns:a16="http://schemas.microsoft.com/office/drawing/2014/main" id="{2CEF7865-5EE0-4B28-AF7F-6AEAFD5D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4" y="0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10">
              <a:extLst>
                <a:ext uri="{FF2B5EF4-FFF2-40B4-BE49-F238E27FC236}">
                  <a16:creationId xmlns:a16="http://schemas.microsoft.com/office/drawing/2014/main" id="{5D824248-063E-4A34-8E51-61E1D097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88" y="0"/>
              <a:ext cx="45720" cy="45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11">
              <a:extLst>
                <a:ext uri="{FF2B5EF4-FFF2-40B4-BE49-F238E27FC236}">
                  <a16:creationId xmlns:a16="http://schemas.microsoft.com/office/drawing/2014/main" id="{CA8BD624-E2A4-4EA4-AF8E-765123A7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3" y="0"/>
              <a:ext cx="45720" cy="45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CC102B3C-64BD-4B24-B16A-40A9438C3137}"/>
              </a:ext>
            </a:extLst>
          </p:cNvPr>
          <p:cNvSpPr/>
          <p:nvPr userDrawn="1"/>
        </p:nvSpPr>
        <p:spPr>
          <a:xfrm>
            <a:off x="360027" y="273956"/>
            <a:ext cx="9984334" cy="566056"/>
          </a:xfrm>
          <a:custGeom>
            <a:avLst/>
            <a:gdLst>
              <a:gd name="connsiteX0" fmla="*/ 0 w 10319519"/>
              <a:gd name="connsiteY0" fmla="*/ 0 h 566056"/>
              <a:gd name="connsiteX1" fmla="*/ 10319519 w 10319519"/>
              <a:gd name="connsiteY1" fmla="*/ 0 h 566056"/>
              <a:gd name="connsiteX2" fmla="*/ 10235795 w 10319519"/>
              <a:gd name="connsiteY2" fmla="*/ 566056 h 566056"/>
              <a:gd name="connsiteX3" fmla="*/ 0 w 10319519"/>
              <a:gd name="connsiteY3" fmla="*/ 566056 h 566056"/>
              <a:gd name="connsiteX4" fmla="*/ 0 w 10319519"/>
              <a:gd name="connsiteY4" fmla="*/ 0 h 56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9519" h="566056">
                <a:moveTo>
                  <a:pt x="0" y="0"/>
                </a:moveTo>
                <a:lnTo>
                  <a:pt x="10319519" y="0"/>
                </a:lnTo>
                <a:lnTo>
                  <a:pt x="10235795" y="566056"/>
                </a:lnTo>
                <a:lnTo>
                  <a:pt x="0" y="56605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46704" y="3644045"/>
            <a:ext cx="488289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上行降噪技术综述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46931" y="5308256"/>
            <a:ext cx="3082669" cy="78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演讲人：蒋超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2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上行降噪技术综述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2882" y="841945"/>
            <a:ext cx="11674866" cy="5764595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XR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领域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目前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VR/AR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设备越来越注重视听觉体验以及通话功能等，其中各种环境噪声无疑对设备的体验大打折扣，因此需要根据不同的噪声场景采用不同的策略来提升体验。降噪技术及虚拟设备主要强调使用者之间的交互，以及使用者与设备之间的交互，比如使用者之间的通话降噪、降噪后的唤醒识别等。目前市面上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XR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设备上的降噪功能绝大多数是依靠器件和算法，对不同场景下的带噪音频进行处理，减少噪声干扰，提高音频信号信噪比，从而提升唤醒识别的准确率、提升使用者之间沟通时的体验等。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901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上行降噪技术综述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2882" y="841945"/>
            <a:ext cx="11674866" cy="4907345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80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技术热点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炬芯： ①用合成数据进行训练，通过神经网络模型实现带噪语音的降噪，计算带噪音频频域上的增益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②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单麦降噪和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降噪串联处理数据</a:t>
            </a:r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③双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麦降噪和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降噪串联处理数据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快手：用合成数据进行训练，通过神经网络模型实现带噪语音的降噪，计算幅度和相位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腾讯：两阶段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DNN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降噪算法（先通过一组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DNN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模型预处理，再通过一个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DNN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模型进一步降噪）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声加科技：①双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麦降噪和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降噪串联处理数据</a:t>
            </a:r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②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用骨传导降噪后的数据和原始数据一起输入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神经网络，计算降噪后的结果</a:t>
            </a:r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大象声科：采用传统方式降噪和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DNN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降噪深度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融合的方式，如用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Helvetica Neue"/>
              </a:rPr>
              <a:t>DNN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估计噪声谱，再用传统方法降噪</a:t>
            </a:r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上海交大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X-LANCE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实验室：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采用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语音合成技术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+DNN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降噪算法，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根据声学原理，将带噪音频分解为激励信号和声道信号，并分别用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DNN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算法进行处理，得到的结果再通过语音合成技术合成语音，从而实现降噪（见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ICASSP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文章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Speech Enhancement with Neural Homomorphic Synthesis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）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除此之外，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恒玄、洛达、瑞昱也使用了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DNN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降噪算法，具体实现方法不详</a:t>
            </a:r>
            <a:endParaRPr lang="en-US" altLang="zh-CN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2333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上行降噪技术综述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2882" y="841945"/>
            <a:ext cx="11674866" cy="5638753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，厂商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算法公司：大象声科、声加科技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芯片公司：恒玄、洛达、瑞昱、炬芯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互联网公司：快手、腾讯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26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53354" y="2255991"/>
            <a:ext cx="2264898" cy="801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传世智慧红版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5310F"/>
      </a:accent1>
      <a:accent2>
        <a:srgbClr val="D41A11"/>
      </a:accent2>
      <a:accent3>
        <a:srgbClr val="EC4420"/>
      </a:accent3>
      <a:accent4>
        <a:srgbClr val="FFA931"/>
      </a:accent4>
      <a:accent5>
        <a:srgbClr val="1066B7"/>
      </a:accent5>
      <a:accent6>
        <a:srgbClr val="5B5E60"/>
      </a:accent6>
      <a:hlink>
        <a:srgbClr val="4472C4"/>
      </a:hlink>
      <a:folHlink>
        <a:srgbClr val="BFBFBF"/>
      </a:folHlink>
    </a:clrScheme>
    <a:fontScheme name="传世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20BAFEE-BBFF-4774-AA98-4C371E2D155D}" vid="{57C1F3CD-B55B-402B-B062-21B04EC7A2CD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42843</TotalTime>
  <Words>457</Words>
  <Application>Microsoft Office PowerPoint</Application>
  <PresentationFormat>宽屏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Helvetica Neue</vt:lpstr>
      <vt:lpstr>宋体</vt:lpstr>
      <vt:lpstr>微软雅黑</vt:lpstr>
      <vt:lpstr>微软雅黑 Light</vt:lpstr>
      <vt:lpstr>Arial</vt:lpstr>
      <vt:lpstr>Calibri</vt:lpstr>
      <vt:lpstr>Office 主题</vt:lpstr>
      <vt:lpstr>主题1</vt:lpstr>
      <vt:lpstr>PowerPoint 演示文稿</vt:lpstr>
      <vt:lpstr>上行降噪技术综述</vt:lpstr>
      <vt:lpstr>上行降噪技术综述</vt:lpstr>
      <vt:lpstr>上行降噪技术综述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徐华山</dc:creator>
  <cp:lastModifiedBy>jaing chao</cp:lastModifiedBy>
  <cp:revision>1044</cp:revision>
  <cp:lastPrinted>2019-03-15T09:16:05Z</cp:lastPrinted>
  <dcterms:created xsi:type="dcterms:W3CDTF">2016-07-18T01:32:13Z</dcterms:created>
  <dcterms:modified xsi:type="dcterms:W3CDTF">2022-10-17T03:31:51Z</dcterms:modified>
</cp:coreProperties>
</file>