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792146a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792146a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792146a3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792146a3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a3462a6f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a3462a6f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792146a3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792146a3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a3462a6f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a3462a6f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792146a3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792146a3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79511b3c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79511b3c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79511b3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79511b3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79511b3c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79511b3c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79511b3c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79511b3c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79511b3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79511b3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92146a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92146a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79511b3c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79511b3c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792146a3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792146a3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792146a3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792146a3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a3462a6f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a3462a6f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a3462a6fa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a3462a6fa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a3462a6fa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a3462a6fa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3462a6f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a3462a6f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792146a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792146a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a3462a6fa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a3462a6fa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a3462a6fa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a3462a6fa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Rookie Hero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미니 요기요 - 2차 스프린트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513050" y="958500"/>
            <a:ext cx="8319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미니 요기요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" sz="1800"/>
              <a:t>주문 내역 페이지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" sz="1800"/>
              <a:t>주문 내역 디테일 페이지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" sz="1800"/>
              <a:t>주문 내역 디테일 페이지 내 재주문 기능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랜덤 메뉴 Pick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" sz="1800"/>
              <a:t>메뉴 모델 수정(조회수, 좋아요, 주문수, 점수)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" sz="1800"/>
              <a:t>랜덤 메뉴 Pick 화면 구현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" sz="1800"/>
              <a:t>점수에 임의의 값 저장 후, 랜덤 메뉴 추천 기능 구현</a:t>
            </a:r>
            <a:endParaRPr sz="1800"/>
          </a:p>
        </p:txBody>
      </p:sp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17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태형 - </a:t>
            </a:r>
            <a:r>
              <a:rPr b="1" lang="ko" sz="1800">
                <a:solidFill>
                  <a:schemeClr val="dk2"/>
                </a:solidFill>
              </a:rPr>
              <a:t>3차</a:t>
            </a:r>
            <a:r>
              <a:rPr b="1" lang="ko" sz="1800">
                <a:solidFill>
                  <a:schemeClr val="dk2"/>
                </a:solidFill>
              </a:rPr>
              <a:t> 스프린트 계획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소라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740175"/>
            <a:ext cx="8520600" cy="42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419750" y="712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2"/>
                </a:solidFill>
              </a:rPr>
              <a:t>-</a:t>
            </a:r>
            <a:r>
              <a:rPr lang="ko" sz="2400">
                <a:solidFill>
                  <a:schemeClr val="dk2"/>
                </a:solidFill>
              </a:rPr>
              <a:t>요기요 Gift Coupon(가칭: 쿠폰좀yo)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311700" y="1277175"/>
            <a:ext cx="8520600" cy="3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ko" sz="1800">
                <a:solidFill>
                  <a:schemeClr val="dk2"/>
                </a:solidFill>
              </a:rPr>
              <a:t>소개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ko">
                <a:solidFill>
                  <a:schemeClr val="dk2"/>
                </a:solidFill>
              </a:rPr>
              <a:t>요기요 사이트에서 기프티콘 및 상품권처럼(ex.스타벅스 기프티카드) 구매하고 </a:t>
            </a:r>
            <a:r>
              <a:rPr b="1" lang="ko" sz="1600">
                <a:solidFill>
                  <a:schemeClr val="dk2"/>
                </a:solidFill>
              </a:rPr>
              <a:t>선물</a:t>
            </a:r>
            <a:r>
              <a:rPr lang="ko">
                <a:solidFill>
                  <a:schemeClr val="dk2"/>
                </a:solidFill>
              </a:rPr>
              <a:t>할 수 있는 쿠폰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ko">
                <a:solidFill>
                  <a:schemeClr val="dk2"/>
                </a:solidFill>
              </a:rPr>
              <a:t>사용기간이 남아 있는 경우 미니요기요 회원끼리 </a:t>
            </a:r>
            <a:r>
              <a:rPr b="1" lang="ko" sz="1600">
                <a:solidFill>
                  <a:schemeClr val="dk2"/>
                </a:solidFill>
              </a:rPr>
              <a:t>양도</a:t>
            </a:r>
            <a:r>
              <a:rPr lang="ko">
                <a:solidFill>
                  <a:schemeClr val="dk2"/>
                </a:solidFill>
              </a:rPr>
              <a:t>가능. </a:t>
            </a:r>
            <a:br>
              <a:rPr lang="ko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ko" sz="1800">
                <a:solidFill>
                  <a:schemeClr val="dk2"/>
                </a:solidFill>
              </a:rPr>
              <a:t>사용방법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ko">
                <a:solidFill>
                  <a:schemeClr val="dk2"/>
                </a:solidFill>
              </a:rPr>
              <a:t>10</a:t>
            </a:r>
            <a:r>
              <a:rPr lang="ko">
                <a:solidFill>
                  <a:schemeClr val="dk2"/>
                </a:solidFill>
              </a:rPr>
              <a:t>000원단위로 금액을 지정하여 ‘요기요 gift coupon’ 선물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ko">
                <a:solidFill>
                  <a:schemeClr val="dk2"/>
                </a:solidFill>
              </a:rPr>
              <a:t>입력한 받는이와 받는이의 email로 쿠폰 발송.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ko">
                <a:solidFill>
                  <a:schemeClr val="dk2"/>
                </a:solidFill>
              </a:rPr>
              <a:t>선물 받은 사람은 회원가입 또는 로그인 후에 쿠폰번호를 등록하면 해당 쿠폰등록.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ko">
                <a:solidFill>
                  <a:schemeClr val="dk2"/>
                </a:solidFill>
              </a:rPr>
              <a:t>선물받은 쿠폰은 다른 회원에게 양도 가능.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ko">
                <a:solidFill>
                  <a:schemeClr val="dk2"/>
                </a:solidFill>
              </a:rPr>
              <a:t>주문</a:t>
            </a:r>
            <a:r>
              <a:rPr lang="ko">
                <a:solidFill>
                  <a:schemeClr val="dk2"/>
                </a:solidFill>
              </a:rPr>
              <a:t>시 쿠폰 적용 가능	</a:t>
            </a:r>
            <a:r>
              <a:rPr lang="ko" sz="1200">
                <a:solidFill>
                  <a:schemeClr val="dk2"/>
                </a:solidFill>
              </a:rPr>
              <a:t>*해</a:t>
            </a:r>
            <a:r>
              <a:rPr lang="ko" sz="1200">
                <a:solidFill>
                  <a:schemeClr val="dk2"/>
                </a:solidFill>
              </a:rPr>
              <a:t>당 금액 이상 구매시 이용 가능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10643" l="6933" r="6933" t="9751"/>
          <a:stretch/>
        </p:blipFill>
        <p:spPr>
          <a:xfrm>
            <a:off x="7156675" y="121450"/>
            <a:ext cx="1783676" cy="14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소라 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740175"/>
            <a:ext cx="8520600" cy="42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2</a:t>
            </a:r>
            <a:r>
              <a:rPr lang="ko"/>
              <a:t>차 스프린트 구현 내용 - </a:t>
            </a:r>
            <a:r>
              <a:rPr lang="ko" sz="1400"/>
              <a:t>요기요 gift 쿠폰기능 구현 시작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요기요 gift 쿠폰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쿠폰 관련 모델 생성</a:t>
            </a:r>
            <a:br>
              <a:rPr lang="ko"/>
            </a:br>
            <a:r>
              <a:rPr lang="ko"/>
              <a:t>							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요기요 gift 쿠폰 선물하기(</a:t>
            </a:r>
            <a:r>
              <a:rPr b="1" lang="ko"/>
              <a:t>이메일 전송</a:t>
            </a:r>
            <a:r>
              <a:rPr lang="ko"/>
              <a:t>)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해당 쿠폰의 </a:t>
            </a:r>
            <a:r>
              <a:rPr b="1" lang="ko"/>
              <a:t>쿠폰 코드</a:t>
            </a:r>
            <a:r>
              <a:rPr lang="ko"/>
              <a:t> 발송</a:t>
            </a:r>
            <a:br>
              <a:rPr lang="ko"/>
            </a:b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요기요 gift 쿠폰 등록</a:t>
            </a:r>
            <a:br>
              <a:rPr lang="ko"/>
            </a:b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받은 요기요 gift 쿠폰 보기( 받은 쿠폰)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사용 가능한 쿠폰의 경우 양도 가능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사용 완료시 및 양도시 표기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개선할 내용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mocking을 통한 좀 더 튼튼한 testcase 작성  ex) gift coupon 이메일 전송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소라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3</a:t>
            </a:r>
            <a:r>
              <a:rPr lang="ko"/>
              <a:t>차 스프린트 계획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요기요 gift 쿠폰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보낸</a:t>
            </a:r>
            <a:r>
              <a:rPr lang="ko"/>
              <a:t> 요기요 gift 쿠폰 보기( 보낸 쿠폰)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선물한 쿠폰(구매한 쿠폰)&amp; 양도받은 쿠폰 보기	</a:t>
            </a:r>
            <a:br>
              <a:rPr lang="ko"/>
            </a:b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요기요 gift coupon 양도하기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받은 gift coupon이 유효기간이 남아 있는 경우 양도 가능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양도할 사람의 </a:t>
            </a:r>
            <a:r>
              <a:rPr b="1" lang="ko"/>
              <a:t>아이디</a:t>
            </a:r>
            <a:r>
              <a:rPr lang="ko"/>
              <a:t>를 입력하여 양도 가능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양도시 양도 받은 사람에게 표시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명훈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2</a:t>
            </a:r>
            <a:r>
              <a:rPr lang="ko"/>
              <a:t>차 스프린트 구현 내용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기상</a:t>
            </a:r>
            <a:r>
              <a:rPr lang="ko"/>
              <a:t>청 API 요청 후 응답 값 가공해서 날씨 데이터 받아오기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Order 테이블로부터 사용자의 주소, 주소의 날씨와 일치하는 주문(메뉴명, 가격 등) 받아 오는 ORM 작성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명훈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Grid 테이블에 동에 대한 x, y 좌표 데이터를 넣음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사용자 주소(동)의 x, y 좌표를 </a:t>
            </a:r>
            <a:r>
              <a:rPr b="1" lang="ko"/>
              <a:t>기상청 API에 요청</a:t>
            </a:r>
            <a:r>
              <a:rPr lang="ko"/>
              <a:t> 후 날씨 데이터를 받아와야 하기 때문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475" y="2152525"/>
            <a:ext cx="3997925" cy="21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명훈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기상</a:t>
            </a:r>
            <a:r>
              <a:rPr lang="ko"/>
              <a:t>청 API 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API 요청 시 나오는 데이터 중에 category 값이 SKY인 객체의 fcstValue(맑음, 구름많음 등)를 가져옴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5" y="2431600"/>
            <a:ext cx="9144000" cy="2390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8"/>
          <p:cNvCxnSpPr/>
          <p:nvPr/>
        </p:nvCxnSpPr>
        <p:spPr>
          <a:xfrm>
            <a:off x="2084600" y="4044550"/>
            <a:ext cx="781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8"/>
          <p:cNvCxnSpPr/>
          <p:nvPr/>
        </p:nvCxnSpPr>
        <p:spPr>
          <a:xfrm flipH="1" rot="10800000">
            <a:off x="4838200" y="4038850"/>
            <a:ext cx="747300" cy="11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명훈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507725" y="1269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x, y 좌</a:t>
            </a:r>
            <a:r>
              <a:rPr lang="ko"/>
              <a:t>표 가져오기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정</a:t>
            </a:r>
            <a:r>
              <a:rPr lang="ko"/>
              <a:t>규 표현식으로 </a:t>
            </a:r>
            <a:r>
              <a:rPr lang="ko"/>
              <a:t>사용자</a:t>
            </a:r>
            <a:r>
              <a:rPr lang="ko"/>
              <a:t>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주소에서 </a:t>
            </a:r>
            <a:r>
              <a:rPr b="1" lang="ko"/>
              <a:t>동을 추출</a:t>
            </a:r>
            <a:r>
              <a:rPr lang="ko"/>
              <a:t>하고,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Grid 테이블에서 동을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검색해서 </a:t>
            </a:r>
            <a:r>
              <a:rPr b="1" lang="ko"/>
              <a:t>x, y 좌표를 추출</a:t>
            </a:r>
            <a:endParaRPr b="1"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275" y="200850"/>
            <a:ext cx="4283625" cy="47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8" y="1223963"/>
            <a:ext cx="7477125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명훈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202925" y="812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기상</a:t>
            </a:r>
            <a:r>
              <a:rPr lang="ko"/>
              <a:t>청 API 요청 및 응답</a:t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0938" y="-12"/>
            <a:ext cx="1895475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/>
          <p:nvPr/>
        </p:nvSpPr>
        <p:spPr>
          <a:xfrm rot="-2333874">
            <a:off x="2582721" y="2069644"/>
            <a:ext cx="1804010" cy="16960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2850" y="3037675"/>
            <a:ext cx="67056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/>
          <p:nvPr/>
        </p:nvSpPr>
        <p:spPr>
          <a:xfrm rot="-2026319">
            <a:off x="2100646" y="4241758"/>
            <a:ext cx="1804136" cy="1695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/>
          <p:nvPr/>
        </p:nvSpPr>
        <p:spPr>
          <a:xfrm>
            <a:off x="6265100" y="170000"/>
            <a:ext cx="1510500" cy="642600"/>
          </a:xfrm>
          <a:prstGeom prst="wedgeRoundRectCallout">
            <a:avLst>
              <a:gd fmla="val -77751" name="adj1"/>
              <a:gd fmla="val -5177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기상</a:t>
            </a:r>
            <a:r>
              <a:rPr lang="ko"/>
              <a:t>청 기준 시간으로 변환</a:t>
            </a:r>
            <a:endParaRPr/>
          </a:p>
        </p:txBody>
      </p:sp>
      <p:sp>
        <p:nvSpPr>
          <p:cNvPr id="199" name="Google Shape;199;p30"/>
          <p:cNvSpPr/>
          <p:nvPr/>
        </p:nvSpPr>
        <p:spPr>
          <a:xfrm>
            <a:off x="6372200" y="2571750"/>
            <a:ext cx="1510500" cy="642600"/>
          </a:xfrm>
          <a:prstGeom prst="wedgeRoundRectCallout">
            <a:avLst>
              <a:gd fmla="val -129093" name="adj1"/>
              <a:gd fmla="val 3991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응</a:t>
            </a:r>
            <a:r>
              <a:rPr lang="ko"/>
              <a:t>답 데이터에서 날씨 정보 추출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69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명훈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311700" y="416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ko"/>
              <a:t>사용자 주소와 현재 날씨에 맞는 주문 가져오기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테이블 join, 메뉴 이름으로 그룹화, 각 메뉴 총수량 구하기, 수량 내림차순 정렬, 주문수 상위 5개 출력</a:t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80472"/>
            <a:ext cx="9143999" cy="109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850" y="1076275"/>
            <a:ext cx="8520600" cy="29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7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태형 - </a:t>
            </a:r>
            <a:r>
              <a:rPr b="1" lang="ko" sz="1800">
                <a:solidFill>
                  <a:schemeClr val="dk2"/>
                </a:solidFill>
              </a:rPr>
              <a:t>2</a:t>
            </a:r>
            <a:r>
              <a:rPr b="1" lang="ko" sz="1800">
                <a:solidFill>
                  <a:schemeClr val="dk2"/>
                </a:solidFill>
              </a:rPr>
              <a:t>차 스프린트 구현 내용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513000" y="1360950"/>
            <a:ext cx="8319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주문표 관련 API 작성 마무리 (1</a:t>
            </a:r>
            <a:r>
              <a:rPr lang="ko" sz="1800"/>
              <a:t>차 스프린트 때 완성하지 못한 것들</a:t>
            </a:r>
            <a:r>
              <a:rPr lang="ko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주문</a:t>
            </a:r>
            <a:r>
              <a:rPr lang="ko" sz="1800"/>
              <a:t>표 수량 수정 부분 Ajax로 동작하는 부분 자바스크립트 상에서 동작하도록 수정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 sz="1800"/>
              <a:t>주문 페이지</a:t>
            </a:r>
            <a:r>
              <a:rPr lang="ko" sz="1800"/>
              <a:t> 보기 (주문자 정보 + 주문자 추가정보 + 결제정보 +주문함정보)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 sz="1800"/>
              <a:t>주문 페이지 정보 입력 후, 주문</a:t>
            </a:r>
            <a:r>
              <a:rPr lang="ko" sz="1800"/>
              <a:t>하기 (‘결제 중’ 단계 까지)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랜덤 메뉴 Pick 페이지 생성, 메뉴 추천 방법 결정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69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명훈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311700" y="416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ko"/>
              <a:t>실행되</a:t>
            </a:r>
            <a:r>
              <a:rPr lang="ko"/>
              <a:t>는 Query : 테이블 join 및 menu grouping, 수량 집계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8375"/>
            <a:ext cx="9144000" cy="43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명훈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개선할 내용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/>
              <a:t>날</a:t>
            </a:r>
            <a:r>
              <a:rPr lang="ko"/>
              <a:t>씨 데이터가 필요할 때마다 </a:t>
            </a:r>
            <a:r>
              <a:rPr lang="ko"/>
              <a:t>기상</a:t>
            </a:r>
            <a:r>
              <a:rPr lang="ko"/>
              <a:t>청 API에 요청하는 문제 해결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ko"/>
              <a:t>주소와 현재 시간에 맞는 날씨를 Redis에 저장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날씨 데이터 필요 시 Redis에서 주소, 시간을 검색하고 일치하는 게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있으면 날씨 데이터 추출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없으면 기상청에서 데이터 받아오기</a:t>
            </a:r>
            <a:endParaRPr/>
          </a:p>
        </p:txBody>
      </p:sp>
      <p:grpSp>
        <p:nvGrpSpPr>
          <p:cNvPr id="221" name="Google Shape;221;p33"/>
          <p:cNvGrpSpPr/>
          <p:nvPr/>
        </p:nvGrpSpPr>
        <p:grpSpPr>
          <a:xfrm>
            <a:off x="1374600" y="2720625"/>
            <a:ext cx="6394800" cy="2198250"/>
            <a:chOff x="521125" y="2072825"/>
            <a:chExt cx="6394800" cy="2198250"/>
          </a:xfrm>
        </p:grpSpPr>
        <p:sp>
          <p:nvSpPr>
            <p:cNvPr id="222" name="Google Shape;222;p33"/>
            <p:cNvSpPr/>
            <p:nvPr/>
          </p:nvSpPr>
          <p:spPr>
            <a:xfrm>
              <a:off x="3750025" y="2117663"/>
              <a:ext cx="770400" cy="849600"/>
            </a:xfrm>
            <a:prstGeom prst="flowChartAlternate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날씨yo</a:t>
              </a:r>
              <a:endParaRPr/>
            </a:p>
          </p:txBody>
        </p:sp>
        <p:sp>
          <p:nvSpPr>
            <p:cNvPr id="223" name="Google Shape;223;p33"/>
            <p:cNvSpPr/>
            <p:nvPr/>
          </p:nvSpPr>
          <p:spPr>
            <a:xfrm>
              <a:off x="6145525" y="3172325"/>
              <a:ext cx="770400" cy="849600"/>
            </a:xfrm>
            <a:prstGeom prst="flowChartAlternate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기상청</a:t>
              </a:r>
              <a:endParaRPr/>
            </a:p>
          </p:txBody>
        </p:sp>
        <p:sp>
          <p:nvSpPr>
            <p:cNvPr id="224" name="Google Shape;224;p33"/>
            <p:cNvSpPr/>
            <p:nvPr/>
          </p:nvSpPr>
          <p:spPr>
            <a:xfrm>
              <a:off x="1269000" y="3172325"/>
              <a:ext cx="770400" cy="940350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Redis</a:t>
              </a:r>
              <a:endParaRPr/>
            </a:p>
          </p:txBody>
        </p:sp>
        <p:cxnSp>
          <p:nvCxnSpPr>
            <p:cNvPr id="225" name="Google Shape;225;p33"/>
            <p:cNvCxnSpPr>
              <a:stCxn id="222" idx="1"/>
              <a:endCxn id="224" idx="4"/>
            </p:cNvCxnSpPr>
            <p:nvPr/>
          </p:nvCxnSpPr>
          <p:spPr>
            <a:xfrm flipH="1">
              <a:off x="2039425" y="2542463"/>
              <a:ext cx="1710600" cy="110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6" name="Google Shape;226;p33"/>
            <p:cNvSpPr/>
            <p:nvPr/>
          </p:nvSpPr>
          <p:spPr>
            <a:xfrm>
              <a:off x="521125" y="2072825"/>
              <a:ext cx="1710600" cy="849600"/>
            </a:xfrm>
            <a:prstGeom prst="wedgeRoundRectCallout">
              <a:avLst>
                <a:gd fmla="val 93720" name="adj1"/>
                <a:gd fmla="val 65841" name="adj2"/>
                <a:gd fmla="val 0" name="adj3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1. </a:t>
              </a:r>
              <a:r>
                <a:rPr lang="ko"/>
                <a:t>Redis</a:t>
              </a:r>
              <a:r>
                <a:rPr lang="ko"/>
                <a:t>에 날씨 있는 지 확인, 있으면 받아오기</a:t>
              </a:r>
              <a:endParaRPr/>
            </a:p>
          </p:txBody>
        </p:sp>
        <p:sp>
          <p:nvSpPr>
            <p:cNvPr id="227" name="Google Shape;227;p33"/>
            <p:cNvSpPr/>
            <p:nvPr/>
          </p:nvSpPr>
          <p:spPr>
            <a:xfrm>
              <a:off x="5149175" y="2072825"/>
              <a:ext cx="1450200" cy="849600"/>
            </a:xfrm>
            <a:prstGeom prst="wedgeRoundRectCallout">
              <a:avLst>
                <a:gd fmla="val -38638" name="adj1"/>
                <a:gd fmla="val 65407" name="adj2"/>
                <a:gd fmla="val 0" name="adj3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2. 없으</a:t>
              </a:r>
              <a:r>
                <a:rPr lang="ko"/>
                <a:t>면 기상청에서 날씨 받아오기</a:t>
              </a:r>
              <a:endParaRPr/>
            </a:p>
          </p:txBody>
        </p:sp>
        <p:cxnSp>
          <p:nvCxnSpPr>
            <p:cNvPr id="228" name="Google Shape;228;p33"/>
            <p:cNvCxnSpPr>
              <a:stCxn id="222" idx="3"/>
              <a:endCxn id="223" idx="1"/>
            </p:cNvCxnSpPr>
            <p:nvPr/>
          </p:nvCxnSpPr>
          <p:spPr>
            <a:xfrm>
              <a:off x="4520425" y="2542463"/>
              <a:ext cx="1625100" cy="105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9" name="Google Shape;229;p33"/>
            <p:cNvSpPr/>
            <p:nvPr/>
          </p:nvSpPr>
          <p:spPr>
            <a:xfrm>
              <a:off x="3846900" y="3421475"/>
              <a:ext cx="1450200" cy="849600"/>
            </a:xfrm>
            <a:prstGeom prst="wedgeRoundRectCallout">
              <a:avLst>
                <a:gd fmla="val -90625" name="adj1"/>
                <a:gd fmla="val -87933" name="adj2"/>
                <a:gd fmla="val 0" name="adj3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3. 받아</a:t>
              </a:r>
              <a:r>
                <a:rPr lang="ko"/>
                <a:t>온 날씨 저장 또는 갱신</a:t>
              </a:r>
              <a:endParaRPr/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1741885" y="2815163"/>
              <a:ext cx="4523225" cy="1145300"/>
            </a:xfrm>
            <a:custGeom>
              <a:rect b="b" l="l" r="r" t="t"/>
              <a:pathLst>
                <a:path extrusionOk="0" h="45812" w="180929">
                  <a:moveTo>
                    <a:pt x="180929" y="45812"/>
                  </a:moveTo>
                  <a:cubicBezTo>
                    <a:pt x="167032" y="38184"/>
                    <a:pt x="126246" y="722"/>
                    <a:pt x="97545" y="42"/>
                  </a:cubicBezTo>
                  <a:cubicBezTo>
                    <a:pt x="68844" y="-638"/>
                    <a:pt x="24283" y="34482"/>
                    <a:pt x="8724" y="41733"/>
                  </a:cubicBezTo>
                  <a:cubicBezTo>
                    <a:pt x="-6835" y="48984"/>
                    <a:pt x="4947" y="43244"/>
                    <a:pt x="4192" y="43546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명훈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다음 스프린트 계획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5월 4, 5주차 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Redis를 써서 </a:t>
            </a:r>
            <a:r>
              <a:rPr lang="ko"/>
              <a:t>효율적으</a:t>
            </a:r>
            <a:r>
              <a:rPr lang="ko"/>
              <a:t>로 날씨 데이터 저장 및 불러오기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7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태형 - </a:t>
            </a:r>
            <a:r>
              <a:rPr b="1" lang="ko" sz="1800">
                <a:solidFill>
                  <a:schemeClr val="dk2"/>
                </a:solidFill>
              </a:rPr>
              <a:t>랜덤 메뉴 Pick 구현 계획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513050" y="958500"/>
            <a:ext cx="8319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 sz="2400"/>
              <a:t>소개</a:t>
            </a:r>
            <a:endParaRPr sz="2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 sz="1800"/>
              <a:t>사용자의 취향</a:t>
            </a:r>
            <a:r>
              <a:rPr lang="ko" sz="1800"/>
              <a:t>과 각 </a:t>
            </a:r>
            <a:r>
              <a:rPr b="1" lang="ko" sz="1800"/>
              <a:t>메뉴들의 점수</a:t>
            </a:r>
            <a:r>
              <a:rPr lang="ko" sz="1800"/>
              <a:t>를 기준으로, </a:t>
            </a:r>
            <a:r>
              <a:rPr b="1" lang="ko" sz="1800"/>
              <a:t>랜덤으로 메뉴를 골라준다.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ko" sz="2400"/>
              <a:t>사용 방법</a:t>
            </a:r>
            <a:endParaRPr sz="2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랜덤 메뉴 Pick 하기 메뉴에 들어간다.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 sz="1800"/>
              <a:t>나의 취향에 해당하고, 점수가 높은 메뉴 중 5개가 랜덤으로 선택</a:t>
            </a:r>
            <a:r>
              <a:rPr lang="ko" sz="1800"/>
              <a:t>되어 화면에 보여진다.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sz="1800"/>
              <a:t>해당 메뉴 디테일 페이지로 이동 혹은 해당 메뉴를 주문함에 담을 수 있다.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7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태형 - </a:t>
            </a:r>
            <a:r>
              <a:rPr b="1" lang="ko" sz="1800">
                <a:solidFill>
                  <a:schemeClr val="dk2"/>
                </a:solidFill>
              </a:rPr>
              <a:t>랜덤 메뉴 Pick 구현 계획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-13980" l="0" r="0" t="13980"/>
          <a:stretch/>
        </p:blipFill>
        <p:spPr>
          <a:xfrm>
            <a:off x="3319486" y="2261339"/>
            <a:ext cx="2451420" cy="10761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0" l="0" r="41857" t="0"/>
          <a:stretch/>
        </p:blipFill>
        <p:spPr>
          <a:xfrm>
            <a:off x="6096019" y="2286779"/>
            <a:ext cx="1535266" cy="91655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5">
            <a:alphaModFix/>
          </a:blip>
          <a:srcRect b="0" l="36305" r="0" t="0"/>
          <a:stretch/>
        </p:blipFill>
        <p:spPr>
          <a:xfrm>
            <a:off x="1506777" y="2268593"/>
            <a:ext cx="1681858" cy="91655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6" name="Google Shape;7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9081" y="1303362"/>
            <a:ext cx="4240883" cy="46555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7691105" y="2572212"/>
            <a:ext cx="343436" cy="27447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 rot="10800000">
            <a:off x="1109463" y="2572212"/>
            <a:ext cx="343436" cy="27447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6"/>
          <p:cNvCxnSpPr/>
          <p:nvPr/>
        </p:nvCxnSpPr>
        <p:spPr>
          <a:xfrm>
            <a:off x="1214414" y="2047005"/>
            <a:ext cx="6566751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6"/>
          <p:cNvCxnSpPr/>
          <p:nvPr/>
        </p:nvCxnSpPr>
        <p:spPr>
          <a:xfrm>
            <a:off x="1214414" y="3392798"/>
            <a:ext cx="6566751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17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태형 - </a:t>
            </a:r>
            <a:r>
              <a:rPr b="1" lang="ko" sz="1800">
                <a:solidFill>
                  <a:schemeClr val="dk2"/>
                </a:solidFill>
              </a:rPr>
              <a:t>랜덤 메뉴 Pick 구현 계획</a:t>
            </a:r>
            <a:endParaRPr/>
          </a:p>
        </p:txBody>
      </p:sp>
      <p:grpSp>
        <p:nvGrpSpPr>
          <p:cNvPr id="86" name="Google Shape;86;p17"/>
          <p:cNvGrpSpPr/>
          <p:nvPr/>
        </p:nvGrpSpPr>
        <p:grpSpPr>
          <a:xfrm>
            <a:off x="1109463" y="1303362"/>
            <a:ext cx="6925079" cy="2729162"/>
            <a:chOff x="0" y="1112888"/>
            <a:chExt cx="9067800" cy="3573604"/>
          </a:xfrm>
        </p:grpSpPr>
        <p:pic>
          <p:nvPicPr>
            <p:cNvPr id="87" name="Google Shape;87;p17"/>
            <p:cNvPicPr preferRelativeResize="0"/>
            <p:nvPr/>
          </p:nvPicPr>
          <p:blipFill rotWithShape="1">
            <a:blip r:embed="rId3">
              <a:alphaModFix/>
            </a:blip>
            <a:srcRect b="-13980" l="0" r="0" t="13980"/>
            <a:stretch/>
          </p:blipFill>
          <p:spPr>
            <a:xfrm>
              <a:off x="2893838" y="2367277"/>
              <a:ext cx="3209925" cy="14091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88" name="Google Shape;88;p17"/>
            <p:cNvPicPr preferRelativeResize="0"/>
            <p:nvPr/>
          </p:nvPicPr>
          <p:blipFill rotWithShape="1">
            <a:blip r:embed="rId4">
              <a:alphaModFix/>
            </a:blip>
            <a:srcRect b="0" l="0" r="41857" t="0"/>
            <a:stretch/>
          </p:blipFill>
          <p:spPr>
            <a:xfrm>
              <a:off x="6529470" y="2400588"/>
              <a:ext cx="2010300" cy="12001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89" name="Google Shape;89;p17"/>
            <p:cNvPicPr preferRelativeResize="0"/>
            <p:nvPr/>
          </p:nvPicPr>
          <p:blipFill rotWithShape="1">
            <a:blip r:embed="rId5">
              <a:alphaModFix/>
            </a:blip>
            <a:srcRect b="0" l="36305" r="0" t="0"/>
            <a:stretch/>
          </p:blipFill>
          <p:spPr>
            <a:xfrm>
              <a:off x="520250" y="2376774"/>
              <a:ext cx="2202250" cy="12001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90" name="Google Shape;90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26763" y="1112888"/>
              <a:ext cx="5553075" cy="609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7"/>
            <p:cNvSpPr/>
            <p:nvPr/>
          </p:nvSpPr>
          <p:spPr>
            <a:xfrm>
              <a:off x="8618100" y="2774338"/>
              <a:ext cx="449700" cy="359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 rot="10800000">
              <a:off x="0" y="2774338"/>
              <a:ext cx="449700" cy="359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3" name="Google Shape;93;p17"/>
            <p:cNvCxnSpPr/>
            <p:nvPr/>
          </p:nvCxnSpPr>
          <p:spPr>
            <a:xfrm>
              <a:off x="137425" y="2086625"/>
              <a:ext cx="85986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17"/>
            <p:cNvCxnSpPr/>
            <p:nvPr/>
          </p:nvCxnSpPr>
          <p:spPr>
            <a:xfrm>
              <a:off x="137425" y="3848825"/>
              <a:ext cx="85986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95" name="Google Shape;95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323625" y="3921249"/>
              <a:ext cx="1656225" cy="67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979850" y="3962050"/>
              <a:ext cx="1832375" cy="72444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7" name="Google Shape;97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32200" y="1175625"/>
            <a:ext cx="4853850" cy="2981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8" name="Google Shape;9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81323" y="3535551"/>
            <a:ext cx="1075601" cy="43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56925" y="3562048"/>
            <a:ext cx="1189999" cy="470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17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태형 - </a:t>
            </a:r>
            <a:r>
              <a:rPr b="1" lang="ko" sz="1800">
                <a:solidFill>
                  <a:schemeClr val="dk2"/>
                </a:solidFill>
              </a:rPr>
              <a:t>랜덤 메뉴 Pick 구현 계획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412350" y="909425"/>
            <a:ext cx="8319300" cy="3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 sz="2400"/>
              <a:t>메뉴 점수 구하는 방법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/>
              <a:t>1.</a:t>
            </a:r>
            <a:r>
              <a:rPr lang="ko" sz="1600"/>
              <a:t> 메뉴 점수를 구하기 위해서 </a:t>
            </a:r>
            <a:r>
              <a:rPr b="1" lang="ko" sz="1600"/>
              <a:t>‘조회 수(0.5)', ‘좋아요(2.5)’, ‘주문 수(1.5)’</a:t>
            </a:r>
            <a:r>
              <a:rPr lang="ko" sz="1600"/>
              <a:t>에 각각 임의의 가중치를 매긴다.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600"/>
              <a:t>2. </a:t>
            </a:r>
            <a:r>
              <a:rPr b="1" lang="ko" sz="1600"/>
              <a:t>사장님 추천 메뉴(2.5), 랜덤(3)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600"/>
              <a:t>3. </a:t>
            </a:r>
            <a:r>
              <a:rPr b="1" lang="ko" sz="1600"/>
              <a:t>메뉴당 만점을 받을 시, 10점이며,</a:t>
            </a:r>
            <a:r>
              <a:rPr b="1" lang="ko" sz="1600">
                <a:solidFill>
                  <a:srgbClr val="980000"/>
                </a:solidFill>
              </a:rPr>
              <a:t>나의 취향 중</a:t>
            </a:r>
            <a:r>
              <a:rPr b="1" lang="ko" sz="1600">
                <a:solidFill>
                  <a:srgbClr val="980000"/>
                </a:solidFill>
              </a:rPr>
              <a:t> </a:t>
            </a:r>
            <a:r>
              <a:rPr b="1" lang="ko" sz="1800">
                <a:solidFill>
                  <a:srgbClr val="980000"/>
                </a:solidFill>
              </a:rPr>
              <a:t>메뉴 점수가 높은 메뉴 N개 중 5개</a:t>
            </a:r>
            <a:r>
              <a:rPr lang="ko" sz="1600">
                <a:solidFill>
                  <a:schemeClr val="dk1"/>
                </a:solidFill>
              </a:rPr>
              <a:t>를 랜덤으로 골라서, 추천해 준다.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713" y="3296250"/>
            <a:ext cx="206692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311700" y="1052900"/>
            <a:ext cx="8127300" cy="24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 sz="1800"/>
              <a:t>CSRF Token</a:t>
            </a:r>
            <a:endParaRPr b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" sz="1800"/>
              <a:t>API 뷰에 기존에 @csrf_exempt를 적용했던 것을, 코드리뷰 이후, </a:t>
            </a:r>
            <a:r>
              <a:rPr b="1" lang="ko" sz="1800"/>
              <a:t>매 요청 마다, csrf token을 헤더에 실어서 요청하는 방식으로 변경</a:t>
            </a:r>
            <a:endParaRPr b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" sz="1800"/>
              <a:t>Django의 </a:t>
            </a:r>
            <a:r>
              <a:rPr b="1" lang="ko" sz="1800"/>
              <a:t>HTTP 테스트 클라이언트는 csrf token 없이도, 요청을 거부하지 않도록, 기본 설정</a:t>
            </a:r>
            <a:r>
              <a:rPr lang="ko" sz="1800"/>
              <a:t> (</a:t>
            </a:r>
            <a:r>
              <a:rPr lang="ko" sz="1800">
                <a:solidFill>
                  <a:srgbClr val="980000"/>
                </a:solidFill>
              </a:rPr>
              <a:t>enfore_csrf_checks=False</a:t>
            </a:r>
            <a:r>
              <a:rPr lang="ko" sz="1800"/>
              <a:t>)</a:t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17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태형 - </a:t>
            </a:r>
            <a:r>
              <a:rPr b="1" lang="ko" sz="1800">
                <a:solidFill>
                  <a:schemeClr val="dk2"/>
                </a:solidFill>
              </a:rPr>
              <a:t>스프린트 간 막혔던 부분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600" y="2976350"/>
            <a:ext cx="5543550" cy="76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17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태형 - </a:t>
            </a:r>
            <a:r>
              <a:rPr b="1" lang="ko" sz="1800">
                <a:solidFill>
                  <a:schemeClr val="dk2"/>
                </a:solidFill>
              </a:rPr>
              <a:t>스프린트 간 막혔던 부분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25" y="1002025"/>
            <a:ext cx="7210425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4549600" y="1781725"/>
            <a:ext cx="2543700" cy="4371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25" y="2626875"/>
            <a:ext cx="2873225" cy="98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713" y="3777652"/>
            <a:ext cx="7039349" cy="10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/>
        </p:nvSpPr>
        <p:spPr>
          <a:xfrm>
            <a:off x="311700" y="1052900"/>
            <a:ext cx="8127300" cy="13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800"/>
              <a:t>이미 작성한 API의 </a:t>
            </a:r>
            <a:r>
              <a:rPr b="1" lang="ko" sz="1800"/>
              <a:t>ORM 최적화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주문표 내, </a:t>
            </a:r>
            <a:r>
              <a:rPr b="1" lang="ko" sz="1800">
                <a:solidFill>
                  <a:schemeClr val="dk1"/>
                </a:solidFill>
              </a:rPr>
              <a:t>메뉴별 취향 태그 출력</a:t>
            </a:r>
            <a:r>
              <a:rPr lang="ko" sz="1800">
                <a:solidFill>
                  <a:schemeClr val="dk1"/>
                </a:solidFill>
              </a:rPr>
              <a:t>(현재는 하드코딩)</a:t>
            </a:r>
            <a:endParaRPr sz="1800"/>
          </a:p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17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태형 - </a:t>
            </a:r>
            <a:r>
              <a:rPr b="1" lang="ko" sz="1800">
                <a:solidFill>
                  <a:schemeClr val="dk2"/>
                </a:solidFill>
              </a:rPr>
              <a:t>개선해야할 부분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00" y="1985275"/>
            <a:ext cx="3857625" cy="2066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0" name="Google Shape;130;p21"/>
          <p:cNvSpPr/>
          <p:nvPr/>
        </p:nvSpPr>
        <p:spPr>
          <a:xfrm>
            <a:off x="2330825" y="3583650"/>
            <a:ext cx="2073000" cy="4707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