
<file path=[Content_Types].xml><?xml version="1.0" encoding="utf-8"?>
<Types xmlns="http://schemas.openxmlformats.org/package/2006/content-types">
  <Default Extension="bin" ContentType="application/vnd.openxmlformats-officedocument.oleObject"/>
  <Default Extension="emf" ContentType="image/x-emf"/>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2.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5"/>
  </p:notesMasterIdLst>
  <p:sldIdLst>
    <p:sldId id="272" r:id="rId2"/>
    <p:sldId id="295" r:id="rId3"/>
    <p:sldId id="275" r:id="rId4"/>
    <p:sldId id="307" r:id="rId5"/>
    <p:sldId id="314" r:id="rId6"/>
    <p:sldId id="306" r:id="rId7"/>
    <p:sldId id="300" r:id="rId8"/>
    <p:sldId id="298" r:id="rId9"/>
    <p:sldId id="316" r:id="rId10"/>
    <p:sldId id="313" r:id="rId11"/>
    <p:sldId id="305" r:id="rId12"/>
    <p:sldId id="331" r:id="rId13"/>
    <p:sldId id="330" r:id="rId14"/>
    <p:sldId id="332" r:id="rId15"/>
    <p:sldId id="334" r:id="rId16"/>
    <p:sldId id="333" r:id="rId17"/>
    <p:sldId id="335" r:id="rId18"/>
    <p:sldId id="336" r:id="rId19"/>
    <p:sldId id="322" r:id="rId20"/>
    <p:sldId id="257" r:id="rId21"/>
    <p:sldId id="337" r:id="rId22"/>
    <p:sldId id="323" r:id="rId23"/>
    <p:sldId id="338" r:id="rId24"/>
  </p:sldIdLst>
  <p:sldSz cx="12192000" cy="6858000"/>
  <p:notesSz cx="6858000" cy="9144000"/>
  <p:custDataLst>
    <p:tags r:id="rId26"/>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hashank Rai" initials="SR" lastIdx="8" clrIdx="0">
    <p:extLst>
      <p:ext uri="{19B8F6BF-5375-455C-9EA6-DF929625EA0E}">
        <p15:presenceInfo xmlns:p15="http://schemas.microsoft.com/office/powerpoint/2012/main" userId="5814c21cc9978167" providerId="Windows Live"/>
      </p:ext>
    </p:extLst>
  </p:cmAuthor>
  <p:cmAuthor id="2" name="rjnelson" initials="r" lastIdx="4" clrIdx="1">
    <p:extLst>
      <p:ext uri="{19B8F6BF-5375-455C-9EA6-DF929625EA0E}">
        <p15:presenceInfo xmlns:p15="http://schemas.microsoft.com/office/powerpoint/2012/main" userId="rjnelso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83356"/>
  </p:normalViewPr>
  <p:slideViewPr>
    <p:cSldViewPr snapToGrid="0" snapToObjects="1">
      <p:cViewPr>
        <p:scale>
          <a:sx n="97" d="100"/>
          <a:sy n="97" d="100"/>
        </p:scale>
        <p:origin x="1160" y="3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commentAuthors" Target="commentAuthors.xml"/><Relationship Id="rId30"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7B83314-82D4-3C4B-A7F4-11198BA8C44E}" type="datetimeFigureOut">
              <a:rPr lang="en-US" smtClean="0"/>
              <a:t>3/19/21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26DF8E8-2061-8B47-B57A-6D5979B8F0A7}" type="slidenum">
              <a:rPr lang="en-US" smtClean="0"/>
              <a:t>‹#›</a:t>
            </a:fld>
            <a:endParaRPr lang="en-US"/>
          </a:p>
        </p:txBody>
      </p:sp>
    </p:spTree>
    <p:extLst>
      <p:ext uri="{BB962C8B-B14F-4D97-AF65-F5344CB8AC3E}">
        <p14:creationId xmlns:p14="http://schemas.microsoft.com/office/powerpoint/2010/main" val="19388855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26DF8E8-2061-8B47-B57A-6D5979B8F0A7}" type="slidenum">
              <a:rPr lang="en-US" smtClean="0"/>
              <a:t>1</a:t>
            </a:fld>
            <a:endParaRPr lang="en-US"/>
          </a:p>
        </p:txBody>
      </p:sp>
    </p:spTree>
    <p:extLst>
      <p:ext uri="{BB962C8B-B14F-4D97-AF65-F5344CB8AC3E}">
        <p14:creationId xmlns:p14="http://schemas.microsoft.com/office/powerpoint/2010/main" val="8996393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26DF8E8-2061-8B47-B57A-6D5979B8F0A7}" type="slidenum">
              <a:rPr lang="en-US" smtClean="0"/>
              <a:t>3</a:t>
            </a:fld>
            <a:endParaRPr lang="en-US"/>
          </a:p>
        </p:txBody>
      </p:sp>
    </p:spTree>
    <p:extLst>
      <p:ext uri="{BB962C8B-B14F-4D97-AF65-F5344CB8AC3E}">
        <p14:creationId xmlns:p14="http://schemas.microsoft.com/office/powerpoint/2010/main" val="32903738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26DF8E8-2061-8B47-B57A-6D5979B8F0A7}" type="slidenum">
              <a:rPr lang="en-US" smtClean="0"/>
              <a:t>21</a:t>
            </a:fld>
            <a:endParaRPr lang="en-US"/>
          </a:p>
        </p:txBody>
      </p:sp>
    </p:spTree>
    <p:extLst>
      <p:ext uri="{BB962C8B-B14F-4D97-AF65-F5344CB8AC3E}">
        <p14:creationId xmlns:p14="http://schemas.microsoft.com/office/powerpoint/2010/main" val="35158473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EB50B-303B-2048-878C-C220E5CE38BB}"/>
              </a:ext>
            </a:extLst>
          </p:cNvPr>
          <p:cNvSpPr>
            <a:spLocks noGrp="1"/>
          </p:cNvSpPr>
          <p:nvPr>
            <p:ph type="title"/>
          </p:nvPr>
        </p:nvSpPr>
        <p:spPr>
          <a:xfrm>
            <a:off x="838200" y="1"/>
            <a:ext cx="10515600" cy="780584"/>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1C9BC478-C2AF-4B45-8CC2-2A032A452D7D}"/>
              </a:ext>
            </a:extLst>
          </p:cNvPr>
          <p:cNvSpPr>
            <a:spLocks noGrp="1"/>
          </p:cNvSpPr>
          <p:nvPr>
            <p:ph sz="half" idx="1"/>
          </p:nvPr>
        </p:nvSpPr>
        <p:spPr>
          <a:xfrm>
            <a:off x="838200" y="959972"/>
            <a:ext cx="4404360" cy="521699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26FF980A-0F90-2442-A139-BFA903035296}"/>
              </a:ext>
            </a:extLst>
          </p:cNvPr>
          <p:cNvSpPr>
            <a:spLocks noGrp="1"/>
          </p:cNvSpPr>
          <p:nvPr>
            <p:ph sz="half" idx="2"/>
          </p:nvPr>
        </p:nvSpPr>
        <p:spPr>
          <a:xfrm>
            <a:off x="5401056" y="959972"/>
            <a:ext cx="5952742" cy="521699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62DB06FE-107E-4F48-93FE-B4BDFECC773E}"/>
              </a:ext>
            </a:extLst>
          </p:cNvPr>
          <p:cNvSpPr>
            <a:spLocks noGrp="1"/>
          </p:cNvSpPr>
          <p:nvPr>
            <p:ph type="dt" sz="half" idx="10"/>
          </p:nvPr>
        </p:nvSpPr>
        <p:spPr>
          <a:xfrm>
            <a:off x="35312" y="6356350"/>
            <a:ext cx="802888" cy="365125"/>
          </a:xfrm>
        </p:spPr>
        <p:txBody>
          <a:bodyPr/>
          <a:lstStyle/>
          <a:p>
            <a:fld id="{AF87CF37-6F4C-064D-B695-31525FCFC643}" type="datetimeFigureOut">
              <a:rPr lang="en-US" smtClean="0"/>
              <a:t>3/19/21</a:t>
            </a:fld>
            <a:endParaRPr lang="en-US"/>
          </a:p>
        </p:txBody>
      </p:sp>
      <p:sp>
        <p:nvSpPr>
          <p:cNvPr id="6" name="Footer Placeholder 5">
            <a:extLst>
              <a:ext uri="{FF2B5EF4-FFF2-40B4-BE49-F238E27FC236}">
                <a16:creationId xmlns:a16="http://schemas.microsoft.com/office/drawing/2014/main" id="{30C9518D-2103-6647-ACF1-F62D1D680CCD}"/>
              </a:ext>
            </a:extLst>
          </p:cNvPr>
          <p:cNvSpPr>
            <a:spLocks noGrp="1"/>
          </p:cNvSpPr>
          <p:nvPr>
            <p:ph type="ftr" sz="quarter" idx="11"/>
          </p:nvPr>
        </p:nvSpPr>
        <p:spPr>
          <a:xfrm>
            <a:off x="838198" y="6356350"/>
            <a:ext cx="10515600" cy="365125"/>
          </a:xfrm>
        </p:spPr>
        <p:txBody>
          <a:bodyPr/>
          <a:lstStyle/>
          <a:p>
            <a:endParaRPr lang="en-US" dirty="0"/>
          </a:p>
        </p:txBody>
      </p:sp>
      <p:sp>
        <p:nvSpPr>
          <p:cNvPr id="7" name="Slide Number Placeholder 6">
            <a:extLst>
              <a:ext uri="{FF2B5EF4-FFF2-40B4-BE49-F238E27FC236}">
                <a16:creationId xmlns:a16="http://schemas.microsoft.com/office/drawing/2014/main" id="{787C2657-382A-644D-A3AC-3C3A00B45E7A}"/>
              </a:ext>
            </a:extLst>
          </p:cNvPr>
          <p:cNvSpPr>
            <a:spLocks noGrp="1"/>
          </p:cNvSpPr>
          <p:nvPr>
            <p:ph type="sldNum" sz="quarter" idx="12"/>
          </p:nvPr>
        </p:nvSpPr>
        <p:spPr>
          <a:xfrm>
            <a:off x="11353798" y="6356349"/>
            <a:ext cx="802889" cy="365125"/>
          </a:xfrm>
        </p:spPr>
        <p:txBody>
          <a:bodyPr/>
          <a:lstStyle/>
          <a:p>
            <a:fld id="{5FE4C649-F40F-DB4D-9916-9BCEE3802381}" type="slidenum">
              <a:rPr lang="en-US" smtClean="0"/>
              <a:t>‹#›</a:t>
            </a:fld>
            <a:endParaRPr lang="en-US"/>
          </a:p>
        </p:txBody>
      </p:sp>
    </p:spTree>
    <p:extLst>
      <p:ext uri="{BB962C8B-B14F-4D97-AF65-F5344CB8AC3E}">
        <p14:creationId xmlns:p14="http://schemas.microsoft.com/office/powerpoint/2010/main" val="4369732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97431-5BDB-3B48-989B-EFBA3237587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949A4CF-0942-2C4B-9A1D-2656F79B9B2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B39F26D-8D77-9D41-B29D-9906BF66EF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76C3D1-D030-F847-ABE3-514AD626812A}"/>
              </a:ext>
            </a:extLst>
          </p:cNvPr>
          <p:cNvSpPr>
            <a:spLocks noGrp="1"/>
          </p:cNvSpPr>
          <p:nvPr>
            <p:ph type="dt" sz="half" idx="10"/>
          </p:nvPr>
        </p:nvSpPr>
        <p:spPr/>
        <p:txBody>
          <a:bodyPr/>
          <a:lstStyle/>
          <a:p>
            <a:fld id="{AF87CF37-6F4C-064D-B695-31525FCFC643}" type="datetimeFigureOut">
              <a:rPr lang="en-US" smtClean="0"/>
              <a:t>3/19/21</a:t>
            </a:fld>
            <a:endParaRPr lang="en-US"/>
          </a:p>
        </p:txBody>
      </p:sp>
      <p:sp>
        <p:nvSpPr>
          <p:cNvPr id="6" name="Footer Placeholder 5">
            <a:extLst>
              <a:ext uri="{FF2B5EF4-FFF2-40B4-BE49-F238E27FC236}">
                <a16:creationId xmlns:a16="http://schemas.microsoft.com/office/drawing/2014/main" id="{179ABDC7-9970-0744-B134-22C201ACB1D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803240E-F144-5747-A0C6-1BC9F99030F3}"/>
              </a:ext>
            </a:extLst>
          </p:cNvPr>
          <p:cNvSpPr>
            <a:spLocks noGrp="1"/>
          </p:cNvSpPr>
          <p:nvPr>
            <p:ph type="sldNum" sz="quarter" idx="12"/>
          </p:nvPr>
        </p:nvSpPr>
        <p:spPr/>
        <p:txBody>
          <a:bodyPr/>
          <a:lstStyle/>
          <a:p>
            <a:fld id="{5FE4C649-F40F-DB4D-9916-9BCEE3802381}" type="slidenum">
              <a:rPr lang="en-US" smtClean="0"/>
              <a:t>‹#›</a:t>
            </a:fld>
            <a:endParaRPr lang="en-US"/>
          </a:p>
        </p:txBody>
      </p:sp>
    </p:spTree>
    <p:extLst>
      <p:ext uri="{BB962C8B-B14F-4D97-AF65-F5344CB8AC3E}">
        <p14:creationId xmlns:p14="http://schemas.microsoft.com/office/powerpoint/2010/main" val="1606656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6464AA-E699-5D41-AB62-E43BD7E08D7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A076427-5AE2-894A-9949-632097DF3ED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5AF8F2-2954-3F4C-A7F1-BCC8A05A6008}"/>
              </a:ext>
            </a:extLst>
          </p:cNvPr>
          <p:cNvSpPr>
            <a:spLocks noGrp="1"/>
          </p:cNvSpPr>
          <p:nvPr>
            <p:ph type="dt" sz="half" idx="10"/>
          </p:nvPr>
        </p:nvSpPr>
        <p:spPr/>
        <p:txBody>
          <a:bodyPr/>
          <a:lstStyle/>
          <a:p>
            <a:fld id="{AF87CF37-6F4C-064D-B695-31525FCFC643}" type="datetimeFigureOut">
              <a:rPr lang="en-US" smtClean="0"/>
              <a:t>3/19/21</a:t>
            </a:fld>
            <a:endParaRPr lang="en-US"/>
          </a:p>
        </p:txBody>
      </p:sp>
      <p:sp>
        <p:nvSpPr>
          <p:cNvPr id="5" name="Footer Placeholder 4">
            <a:extLst>
              <a:ext uri="{FF2B5EF4-FFF2-40B4-BE49-F238E27FC236}">
                <a16:creationId xmlns:a16="http://schemas.microsoft.com/office/drawing/2014/main" id="{35CF6972-13E9-F348-9B0D-8161E2A2A0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54B496-2A9E-8342-95C7-C0EAFAC4B876}"/>
              </a:ext>
            </a:extLst>
          </p:cNvPr>
          <p:cNvSpPr>
            <a:spLocks noGrp="1"/>
          </p:cNvSpPr>
          <p:nvPr>
            <p:ph type="sldNum" sz="quarter" idx="12"/>
          </p:nvPr>
        </p:nvSpPr>
        <p:spPr/>
        <p:txBody>
          <a:bodyPr/>
          <a:lstStyle/>
          <a:p>
            <a:fld id="{5FE4C649-F40F-DB4D-9916-9BCEE3802381}" type="slidenum">
              <a:rPr lang="en-US" smtClean="0"/>
              <a:t>‹#›</a:t>
            </a:fld>
            <a:endParaRPr lang="en-US"/>
          </a:p>
        </p:txBody>
      </p:sp>
    </p:spTree>
    <p:extLst>
      <p:ext uri="{BB962C8B-B14F-4D97-AF65-F5344CB8AC3E}">
        <p14:creationId xmlns:p14="http://schemas.microsoft.com/office/powerpoint/2010/main" val="25294411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013B994-F4BD-1643-B41D-5B306C92419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C1FE79B-4DB3-8F40-9A66-498E67AD423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F143A3B-68C6-D249-80E5-504FDD08996A}"/>
              </a:ext>
            </a:extLst>
          </p:cNvPr>
          <p:cNvSpPr>
            <a:spLocks noGrp="1"/>
          </p:cNvSpPr>
          <p:nvPr>
            <p:ph type="dt" sz="half" idx="10"/>
          </p:nvPr>
        </p:nvSpPr>
        <p:spPr/>
        <p:txBody>
          <a:bodyPr/>
          <a:lstStyle/>
          <a:p>
            <a:fld id="{AF87CF37-6F4C-064D-B695-31525FCFC643}" type="datetimeFigureOut">
              <a:rPr lang="en-US" smtClean="0"/>
              <a:t>3/19/21</a:t>
            </a:fld>
            <a:endParaRPr lang="en-US"/>
          </a:p>
        </p:txBody>
      </p:sp>
      <p:sp>
        <p:nvSpPr>
          <p:cNvPr id="5" name="Footer Placeholder 4">
            <a:extLst>
              <a:ext uri="{FF2B5EF4-FFF2-40B4-BE49-F238E27FC236}">
                <a16:creationId xmlns:a16="http://schemas.microsoft.com/office/drawing/2014/main" id="{91F9238C-49ED-CB42-AD6D-532B1E9D87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A2C769-AEAA-2F41-86F9-3ACB9F55C1CB}"/>
              </a:ext>
            </a:extLst>
          </p:cNvPr>
          <p:cNvSpPr>
            <a:spLocks noGrp="1"/>
          </p:cNvSpPr>
          <p:nvPr>
            <p:ph type="sldNum" sz="quarter" idx="12"/>
          </p:nvPr>
        </p:nvSpPr>
        <p:spPr/>
        <p:txBody>
          <a:bodyPr/>
          <a:lstStyle/>
          <a:p>
            <a:fld id="{5FE4C649-F40F-DB4D-9916-9BCEE3802381}" type="slidenum">
              <a:rPr lang="en-US" smtClean="0"/>
              <a:t>‹#›</a:t>
            </a:fld>
            <a:endParaRPr lang="en-US"/>
          </a:p>
        </p:txBody>
      </p:sp>
    </p:spTree>
    <p:extLst>
      <p:ext uri="{BB962C8B-B14F-4D97-AF65-F5344CB8AC3E}">
        <p14:creationId xmlns:p14="http://schemas.microsoft.com/office/powerpoint/2010/main" val="13032430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30285-A808-B645-A11D-E4962250E27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1D02415-3E1C-A549-BCD2-B79EC14476F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722ED77-0679-D54B-B46D-8084442A218B}"/>
              </a:ext>
            </a:extLst>
          </p:cNvPr>
          <p:cNvSpPr>
            <a:spLocks noGrp="1"/>
          </p:cNvSpPr>
          <p:nvPr>
            <p:ph type="dt" sz="half" idx="10"/>
          </p:nvPr>
        </p:nvSpPr>
        <p:spPr/>
        <p:txBody>
          <a:bodyPr/>
          <a:lstStyle/>
          <a:p>
            <a:fld id="{AF87CF37-6F4C-064D-B695-31525FCFC643}" type="datetimeFigureOut">
              <a:rPr lang="en-US" smtClean="0"/>
              <a:t>3/19/21</a:t>
            </a:fld>
            <a:endParaRPr lang="en-US"/>
          </a:p>
        </p:txBody>
      </p:sp>
      <p:sp>
        <p:nvSpPr>
          <p:cNvPr id="5" name="Footer Placeholder 4">
            <a:extLst>
              <a:ext uri="{FF2B5EF4-FFF2-40B4-BE49-F238E27FC236}">
                <a16:creationId xmlns:a16="http://schemas.microsoft.com/office/drawing/2014/main" id="{1E79B305-1924-5C48-8D66-3A1BEEFCF3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33AE14-3E12-AC4A-B77C-FB7577474150}"/>
              </a:ext>
            </a:extLst>
          </p:cNvPr>
          <p:cNvSpPr>
            <a:spLocks noGrp="1"/>
          </p:cNvSpPr>
          <p:nvPr>
            <p:ph type="sldNum" sz="quarter" idx="12"/>
          </p:nvPr>
        </p:nvSpPr>
        <p:spPr/>
        <p:txBody>
          <a:bodyPr/>
          <a:lstStyle/>
          <a:p>
            <a:fld id="{5FE4C649-F40F-DB4D-9916-9BCEE3802381}" type="slidenum">
              <a:rPr lang="en-US" smtClean="0"/>
              <a:t>‹#›</a:t>
            </a:fld>
            <a:endParaRPr lang="en-US"/>
          </a:p>
        </p:txBody>
      </p:sp>
    </p:spTree>
    <p:extLst>
      <p:ext uri="{BB962C8B-B14F-4D97-AF65-F5344CB8AC3E}">
        <p14:creationId xmlns:p14="http://schemas.microsoft.com/office/powerpoint/2010/main" val="27188804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362D0-8D03-0A43-8EB1-30A2F6978F12}"/>
              </a:ext>
            </a:extLst>
          </p:cNvPr>
          <p:cNvSpPr>
            <a:spLocks noGrp="1"/>
          </p:cNvSpPr>
          <p:nvPr>
            <p:ph type="title"/>
          </p:nvPr>
        </p:nvSpPr>
        <p:spPr>
          <a:xfrm>
            <a:off x="-1" y="0"/>
            <a:ext cx="12192001" cy="681037"/>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3E05C0C7-301F-B64C-9D02-B369ECC714BA}"/>
              </a:ext>
            </a:extLst>
          </p:cNvPr>
          <p:cNvSpPr>
            <a:spLocks noGrp="1"/>
          </p:cNvSpPr>
          <p:nvPr>
            <p:ph idx="1"/>
          </p:nvPr>
        </p:nvSpPr>
        <p:spPr>
          <a:xfrm>
            <a:off x="5943600" y="869795"/>
            <a:ext cx="6248400" cy="530716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24A1516-DFB0-F44F-BFCF-A08B38049ACA}"/>
              </a:ext>
            </a:extLst>
          </p:cNvPr>
          <p:cNvSpPr>
            <a:spLocks noGrp="1"/>
          </p:cNvSpPr>
          <p:nvPr>
            <p:ph type="dt" sz="half" idx="10"/>
          </p:nvPr>
        </p:nvSpPr>
        <p:spPr/>
        <p:txBody>
          <a:bodyPr/>
          <a:lstStyle/>
          <a:p>
            <a:fld id="{AF87CF37-6F4C-064D-B695-31525FCFC643}" type="datetimeFigureOut">
              <a:rPr lang="en-US" smtClean="0"/>
              <a:t>3/19/21</a:t>
            </a:fld>
            <a:endParaRPr lang="en-US"/>
          </a:p>
        </p:txBody>
      </p:sp>
      <p:sp>
        <p:nvSpPr>
          <p:cNvPr id="5" name="Footer Placeholder 4">
            <a:extLst>
              <a:ext uri="{FF2B5EF4-FFF2-40B4-BE49-F238E27FC236}">
                <a16:creationId xmlns:a16="http://schemas.microsoft.com/office/drawing/2014/main" id="{AE2755B8-F106-5D45-8AC3-C0E06D6674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DC9485-FE54-9C45-9036-7E06AF47828E}"/>
              </a:ext>
            </a:extLst>
          </p:cNvPr>
          <p:cNvSpPr>
            <a:spLocks noGrp="1"/>
          </p:cNvSpPr>
          <p:nvPr>
            <p:ph type="sldNum" sz="quarter" idx="12"/>
          </p:nvPr>
        </p:nvSpPr>
        <p:spPr/>
        <p:txBody>
          <a:bodyPr/>
          <a:lstStyle/>
          <a:p>
            <a:fld id="{5FE4C649-F40F-DB4D-9916-9BCEE3802381}" type="slidenum">
              <a:rPr lang="en-US" smtClean="0"/>
              <a:t>‹#›</a:t>
            </a:fld>
            <a:endParaRPr lang="en-US"/>
          </a:p>
        </p:txBody>
      </p:sp>
    </p:spTree>
    <p:extLst>
      <p:ext uri="{BB962C8B-B14F-4D97-AF65-F5344CB8AC3E}">
        <p14:creationId xmlns:p14="http://schemas.microsoft.com/office/powerpoint/2010/main" val="3626086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2B5BA-E1AC-124E-9B94-9EA063C128E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0A44444-D65F-F945-AE8F-553D7AF0ADDF}"/>
              </a:ext>
            </a:extLst>
          </p:cNvPr>
          <p:cNvSpPr>
            <a:spLocks noGrp="1"/>
          </p:cNvSpPr>
          <p:nvPr>
            <p:ph type="dt" sz="half" idx="10"/>
          </p:nvPr>
        </p:nvSpPr>
        <p:spPr/>
        <p:txBody>
          <a:bodyPr/>
          <a:lstStyle/>
          <a:p>
            <a:fld id="{AF87CF37-6F4C-064D-B695-31525FCFC643}" type="datetimeFigureOut">
              <a:rPr lang="en-US" smtClean="0"/>
              <a:t>3/19/21</a:t>
            </a:fld>
            <a:endParaRPr lang="en-US"/>
          </a:p>
        </p:txBody>
      </p:sp>
      <p:sp>
        <p:nvSpPr>
          <p:cNvPr id="4" name="Footer Placeholder 3">
            <a:extLst>
              <a:ext uri="{FF2B5EF4-FFF2-40B4-BE49-F238E27FC236}">
                <a16:creationId xmlns:a16="http://schemas.microsoft.com/office/drawing/2014/main" id="{ED5B420F-86A2-344F-943C-77DDE599E5B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F8FB8D1-47B4-464C-A808-7B93B797CDE5}"/>
              </a:ext>
            </a:extLst>
          </p:cNvPr>
          <p:cNvSpPr>
            <a:spLocks noGrp="1"/>
          </p:cNvSpPr>
          <p:nvPr>
            <p:ph type="sldNum" sz="quarter" idx="12"/>
          </p:nvPr>
        </p:nvSpPr>
        <p:spPr/>
        <p:txBody>
          <a:bodyPr/>
          <a:lstStyle/>
          <a:p>
            <a:fld id="{5FE4C649-F40F-DB4D-9916-9BCEE3802381}" type="slidenum">
              <a:rPr lang="en-US" smtClean="0"/>
              <a:t>‹#›</a:t>
            </a:fld>
            <a:endParaRPr lang="en-US"/>
          </a:p>
        </p:txBody>
      </p:sp>
    </p:spTree>
    <p:extLst>
      <p:ext uri="{BB962C8B-B14F-4D97-AF65-F5344CB8AC3E}">
        <p14:creationId xmlns:p14="http://schemas.microsoft.com/office/powerpoint/2010/main" val="9150984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5032E-54D4-FA4F-AD02-2FDA4AFB461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94B1347-C743-BF48-83A4-57FACD3B566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424196F-1327-D647-8ACA-5C7BB699C2C7}"/>
              </a:ext>
            </a:extLst>
          </p:cNvPr>
          <p:cNvSpPr>
            <a:spLocks noGrp="1"/>
          </p:cNvSpPr>
          <p:nvPr>
            <p:ph type="dt" sz="half" idx="10"/>
          </p:nvPr>
        </p:nvSpPr>
        <p:spPr/>
        <p:txBody>
          <a:bodyPr/>
          <a:lstStyle/>
          <a:p>
            <a:fld id="{AF87CF37-6F4C-064D-B695-31525FCFC643}" type="datetimeFigureOut">
              <a:rPr lang="en-US" smtClean="0"/>
              <a:t>3/19/21</a:t>
            </a:fld>
            <a:endParaRPr lang="en-US"/>
          </a:p>
        </p:txBody>
      </p:sp>
      <p:sp>
        <p:nvSpPr>
          <p:cNvPr id="5" name="Footer Placeholder 4">
            <a:extLst>
              <a:ext uri="{FF2B5EF4-FFF2-40B4-BE49-F238E27FC236}">
                <a16:creationId xmlns:a16="http://schemas.microsoft.com/office/drawing/2014/main" id="{D49B0274-A89F-4642-81E9-7C57AA6760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38816A-4694-F94A-B45F-F91765305858}"/>
              </a:ext>
            </a:extLst>
          </p:cNvPr>
          <p:cNvSpPr>
            <a:spLocks noGrp="1"/>
          </p:cNvSpPr>
          <p:nvPr>
            <p:ph type="sldNum" sz="quarter" idx="12"/>
          </p:nvPr>
        </p:nvSpPr>
        <p:spPr/>
        <p:txBody>
          <a:bodyPr/>
          <a:lstStyle/>
          <a:p>
            <a:fld id="{5FE4C649-F40F-DB4D-9916-9BCEE3802381}" type="slidenum">
              <a:rPr lang="en-US" smtClean="0"/>
              <a:t>‹#›</a:t>
            </a:fld>
            <a:endParaRPr lang="en-US"/>
          </a:p>
        </p:txBody>
      </p:sp>
    </p:spTree>
    <p:extLst>
      <p:ext uri="{BB962C8B-B14F-4D97-AF65-F5344CB8AC3E}">
        <p14:creationId xmlns:p14="http://schemas.microsoft.com/office/powerpoint/2010/main" val="42862706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816F0-0407-864D-8F3D-B77FCE252F8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16C75FB-E72F-9F4D-9DAE-CA9E5933323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197439D-F574-1747-9B96-232283C676E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427A53F-18CC-0549-ACC3-8ECF2D21F87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D7C229B-B460-C744-A902-197B598F191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C3AE016-9209-B243-BCBA-051FFBCFBD7B}"/>
              </a:ext>
            </a:extLst>
          </p:cNvPr>
          <p:cNvSpPr>
            <a:spLocks noGrp="1"/>
          </p:cNvSpPr>
          <p:nvPr>
            <p:ph type="dt" sz="half" idx="10"/>
          </p:nvPr>
        </p:nvSpPr>
        <p:spPr/>
        <p:txBody>
          <a:bodyPr/>
          <a:lstStyle/>
          <a:p>
            <a:fld id="{AF87CF37-6F4C-064D-B695-31525FCFC643}" type="datetimeFigureOut">
              <a:rPr lang="en-US" smtClean="0"/>
              <a:t>3/19/21</a:t>
            </a:fld>
            <a:endParaRPr lang="en-US"/>
          </a:p>
        </p:txBody>
      </p:sp>
      <p:sp>
        <p:nvSpPr>
          <p:cNvPr id="8" name="Footer Placeholder 7">
            <a:extLst>
              <a:ext uri="{FF2B5EF4-FFF2-40B4-BE49-F238E27FC236}">
                <a16:creationId xmlns:a16="http://schemas.microsoft.com/office/drawing/2014/main" id="{60A40A91-EB25-D04E-9827-ADAE7E9D61A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4191A89-D12B-E748-9E06-B2B0E82ACDFC}"/>
              </a:ext>
            </a:extLst>
          </p:cNvPr>
          <p:cNvSpPr>
            <a:spLocks noGrp="1"/>
          </p:cNvSpPr>
          <p:nvPr>
            <p:ph type="sldNum" sz="quarter" idx="12"/>
          </p:nvPr>
        </p:nvSpPr>
        <p:spPr/>
        <p:txBody>
          <a:bodyPr/>
          <a:lstStyle/>
          <a:p>
            <a:fld id="{5FE4C649-F40F-DB4D-9916-9BCEE3802381}" type="slidenum">
              <a:rPr lang="en-US" smtClean="0"/>
              <a:t>‹#›</a:t>
            </a:fld>
            <a:endParaRPr lang="en-US"/>
          </a:p>
        </p:txBody>
      </p:sp>
    </p:spTree>
    <p:extLst>
      <p:ext uri="{BB962C8B-B14F-4D97-AF65-F5344CB8AC3E}">
        <p14:creationId xmlns:p14="http://schemas.microsoft.com/office/powerpoint/2010/main" val="20619809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CF45CF-3339-8F43-91A7-7EF46A8B767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78B1E2F-322E-B944-8079-A5E5C08EF770}"/>
              </a:ext>
            </a:extLst>
          </p:cNvPr>
          <p:cNvSpPr>
            <a:spLocks noGrp="1"/>
          </p:cNvSpPr>
          <p:nvPr>
            <p:ph type="dt" sz="half" idx="10"/>
          </p:nvPr>
        </p:nvSpPr>
        <p:spPr/>
        <p:txBody>
          <a:bodyPr/>
          <a:lstStyle/>
          <a:p>
            <a:fld id="{AF87CF37-6F4C-064D-B695-31525FCFC643}" type="datetimeFigureOut">
              <a:rPr lang="en-US" smtClean="0"/>
              <a:t>3/19/21</a:t>
            </a:fld>
            <a:endParaRPr lang="en-US"/>
          </a:p>
        </p:txBody>
      </p:sp>
      <p:sp>
        <p:nvSpPr>
          <p:cNvPr id="4" name="Footer Placeholder 3">
            <a:extLst>
              <a:ext uri="{FF2B5EF4-FFF2-40B4-BE49-F238E27FC236}">
                <a16:creationId xmlns:a16="http://schemas.microsoft.com/office/drawing/2014/main" id="{C5154A07-C9AC-394B-9744-7D9028FC63F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2D8A2AC-BEDE-1743-89D7-8EAF31C16677}"/>
              </a:ext>
            </a:extLst>
          </p:cNvPr>
          <p:cNvSpPr>
            <a:spLocks noGrp="1"/>
          </p:cNvSpPr>
          <p:nvPr>
            <p:ph type="sldNum" sz="quarter" idx="12"/>
          </p:nvPr>
        </p:nvSpPr>
        <p:spPr/>
        <p:txBody>
          <a:bodyPr/>
          <a:lstStyle/>
          <a:p>
            <a:fld id="{5FE4C649-F40F-DB4D-9916-9BCEE3802381}" type="slidenum">
              <a:rPr lang="en-US" smtClean="0"/>
              <a:t>‹#›</a:t>
            </a:fld>
            <a:endParaRPr lang="en-US"/>
          </a:p>
        </p:txBody>
      </p:sp>
    </p:spTree>
    <p:extLst>
      <p:ext uri="{BB962C8B-B14F-4D97-AF65-F5344CB8AC3E}">
        <p14:creationId xmlns:p14="http://schemas.microsoft.com/office/powerpoint/2010/main" val="14092866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B9E933F-9770-5340-A0D3-C97F16521747}"/>
              </a:ext>
            </a:extLst>
          </p:cNvPr>
          <p:cNvSpPr>
            <a:spLocks noGrp="1"/>
          </p:cNvSpPr>
          <p:nvPr>
            <p:ph type="dt" sz="half" idx="10"/>
          </p:nvPr>
        </p:nvSpPr>
        <p:spPr/>
        <p:txBody>
          <a:bodyPr/>
          <a:lstStyle/>
          <a:p>
            <a:fld id="{AF87CF37-6F4C-064D-B695-31525FCFC643}" type="datetimeFigureOut">
              <a:rPr lang="en-US" smtClean="0"/>
              <a:t>3/19/21</a:t>
            </a:fld>
            <a:endParaRPr lang="en-US"/>
          </a:p>
        </p:txBody>
      </p:sp>
      <p:sp>
        <p:nvSpPr>
          <p:cNvPr id="3" name="Footer Placeholder 2">
            <a:extLst>
              <a:ext uri="{FF2B5EF4-FFF2-40B4-BE49-F238E27FC236}">
                <a16:creationId xmlns:a16="http://schemas.microsoft.com/office/drawing/2014/main" id="{427CD766-9715-B645-B11D-FC97187FF30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2F006C9-F767-0C48-96D3-B380F37961B8}"/>
              </a:ext>
            </a:extLst>
          </p:cNvPr>
          <p:cNvSpPr>
            <a:spLocks noGrp="1"/>
          </p:cNvSpPr>
          <p:nvPr>
            <p:ph type="sldNum" sz="quarter" idx="12"/>
          </p:nvPr>
        </p:nvSpPr>
        <p:spPr/>
        <p:txBody>
          <a:bodyPr/>
          <a:lstStyle/>
          <a:p>
            <a:fld id="{5FE4C649-F40F-DB4D-9916-9BCEE3802381}" type="slidenum">
              <a:rPr lang="en-US" smtClean="0"/>
              <a:t>‹#›</a:t>
            </a:fld>
            <a:endParaRPr lang="en-US"/>
          </a:p>
        </p:txBody>
      </p:sp>
    </p:spTree>
    <p:extLst>
      <p:ext uri="{BB962C8B-B14F-4D97-AF65-F5344CB8AC3E}">
        <p14:creationId xmlns:p14="http://schemas.microsoft.com/office/powerpoint/2010/main" val="3787488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AC83F2-B782-0949-98DD-1E6FB54FB47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BBF9F29-77FB-7943-8D25-33C78718632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BF685FA-8C79-5242-AE93-A90FD07827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D9A2B87-8BA4-8D4C-9434-97243D81FC27}"/>
              </a:ext>
            </a:extLst>
          </p:cNvPr>
          <p:cNvSpPr>
            <a:spLocks noGrp="1"/>
          </p:cNvSpPr>
          <p:nvPr>
            <p:ph type="dt" sz="half" idx="10"/>
          </p:nvPr>
        </p:nvSpPr>
        <p:spPr/>
        <p:txBody>
          <a:bodyPr/>
          <a:lstStyle/>
          <a:p>
            <a:fld id="{AF87CF37-6F4C-064D-B695-31525FCFC643}" type="datetimeFigureOut">
              <a:rPr lang="en-US" smtClean="0"/>
              <a:t>3/19/21</a:t>
            </a:fld>
            <a:endParaRPr lang="en-US"/>
          </a:p>
        </p:txBody>
      </p:sp>
      <p:sp>
        <p:nvSpPr>
          <p:cNvPr id="6" name="Footer Placeholder 5">
            <a:extLst>
              <a:ext uri="{FF2B5EF4-FFF2-40B4-BE49-F238E27FC236}">
                <a16:creationId xmlns:a16="http://schemas.microsoft.com/office/drawing/2014/main" id="{320FEC8E-A0F2-974B-80DF-61758B25DB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0DB7EEE-04AE-8E44-8226-E663AF2F936B}"/>
              </a:ext>
            </a:extLst>
          </p:cNvPr>
          <p:cNvSpPr>
            <a:spLocks noGrp="1"/>
          </p:cNvSpPr>
          <p:nvPr>
            <p:ph type="sldNum" sz="quarter" idx="12"/>
          </p:nvPr>
        </p:nvSpPr>
        <p:spPr/>
        <p:txBody>
          <a:bodyPr/>
          <a:lstStyle/>
          <a:p>
            <a:fld id="{5FE4C649-F40F-DB4D-9916-9BCEE3802381}" type="slidenum">
              <a:rPr lang="en-US" smtClean="0"/>
              <a:t>‹#›</a:t>
            </a:fld>
            <a:endParaRPr lang="en-US"/>
          </a:p>
        </p:txBody>
      </p:sp>
    </p:spTree>
    <p:extLst>
      <p:ext uri="{BB962C8B-B14F-4D97-AF65-F5344CB8AC3E}">
        <p14:creationId xmlns:p14="http://schemas.microsoft.com/office/powerpoint/2010/main" val="22783568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2.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vmlDrawing" Target="../drawings/vmlDrawing1.v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B019DC81-52AB-4DA5-9483-8C582B5038B8}"/>
              </a:ext>
            </a:extLst>
          </p:cNvPr>
          <p:cNvGraphicFramePr>
            <a:graphicFrameLocks noChangeAspect="1"/>
          </p:cNvGraphicFramePr>
          <p:nvPr userDrawn="1">
            <p:custDataLst>
              <p:tags r:id="rId15"/>
            </p:custDataLst>
            <p:extLst>
              <p:ext uri="{D42A27DB-BD31-4B8C-83A1-F6EECF244321}">
                <p14:modId xmlns:p14="http://schemas.microsoft.com/office/powerpoint/2010/main" val="422556916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91" name="think-cell Slide" r:id="rId16" imgW="378" imgH="379" progId="TCLayout.ActiveDocument.1">
                  <p:embed/>
                </p:oleObj>
              </mc:Choice>
              <mc:Fallback>
                <p:oleObj name="think-cell Slide" r:id="rId16" imgW="378" imgH="379" progId="TCLayout.ActiveDocument.1">
                  <p:embed/>
                  <p:pic>
                    <p:nvPicPr>
                      <p:cNvPr id="0" name=""/>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2" name="Title Placeholder 1">
            <a:extLst>
              <a:ext uri="{FF2B5EF4-FFF2-40B4-BE49-F238E27FC236}">
                <a16:creationId xmlns:a16="http://schemas.microsoft.com/office/drawing/2014/main" id="{AD19EE07-817C-274E-A7E3-315C338F93B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42E9441-16F5-F946-A4E0-C2C2E485C86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0BB6D5-2E36-8245-84D1-4D97C572FE7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F87CF37-6F4C-064D-B695-31525FCFC643}" type="datetimeFigureOut">
              <a:rPr lang="en-US" smtClean="0"/>
              <a:t>3/19/21</a:t>
            </a:fld>
            <a:endParaRPr lang="en-US"/>
          </a:p>
        </p:txBody>
      </p:sp>
      <p:sp>
        <p:nvSpPr>
          <p:cNvPr id="5" name="Footer Placeholder 4">
            <a:extLst>
              <a:ext uri="{FF2B5EF4-FFF2-40B4-BE49-F238E27FC236}">
                <a16:creationId xmlns:a16="http://schemas.microsoft.com/office/drawing/2014/main" id="{03F5A084-08CC-C84F-BFCF-3C0A37C00BD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8F94F60-9090-0A43-A518-D257EAF7100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E4C649-F40F-DB4D-9916-9BCEE3802381}" type="slidenum">
              <a:rPr lang="en-US" smtClean="0"/>
              <a:t>‹#›</a:t>
            </a:fld>
            <a:endParaRPr lang="en-US"/>
          </a:p>
        </p:txBody>
      </p:sp>
    </p:spTree>
    <p:extLst>
      <p:ext uri="{BB962C8B-B14F-4D97-AF65-F5344CB8AC3E}">
        <p14:creationId xmlns:p14="http://schemas.microsoft.com/office/powerpoint/2010/main" val="60651022"/>
      </p:ext>
    </p:extLst>
  </p:cSld>
  <p:clrMap bg1="lt1" tx1="dk1" bg2="lt2" tx2="dk2" accent1="accent1" accent2="accent2" accent3="accent3" accent4="accent4" accent5="accent5" accent6="accent6" hlink="hlink" folHlink="folHlink"/>
  <p:sldLayoutIdLst>
    <p:sldLayoutId id="2147483652" r:id="rId1"/>
    <p:sldLayoutId id="2147483649" r:id="rId2"/>
    <p:sldLayoutId id="2147483650" r:id="rId3"/>
    <p:sldLayoutId id="2147483660" r:id="rId4"/>
    <p:sldLayoutId id="2147483651"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emf"/><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emf"/><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9.emf"/><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5.png"/><Relationship Id="rId1" Type="http://schemas.openxmlformats.org/officeDocument/2006/relationships/slideLayout" Target="../slideLayouts/slideLayout1.xml"/><Relationship Id="rId4" Type="http://schemas.openxmlformats.org/officeDocument/2006/relationships/image" Target="../media/image11.emf"/></Relationships>
</file>

<file path=ppt/slides/_rels/slide15.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5.png"/><Relationship Id="rId1" Type="http://schemas.openxmlformats.org/officeDocument/2006/relationships/slideLayout" Target="../slideLayouts/slideLayout1.xml"/><Relationship Id="rId4" Type="http://schemas.openxmlformats.org/officeDocument/2006/relationships/image" Target="../media/image13.emf"/></Relationships>
</file>

<file path=ppt/slides/_rels/slide16.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5.png"/><Relationship Id="rId1" Type="http://schemas.openxmlformats.org/officeDocument/2006/relationships/slideLayout" Target="../slideLayouts/slideLayout1.xml"/><Relationship Id="rId4" Type="http://schemas.openxmlformats.org/officeDocument/2006/relationships/image" Target="../media/image15.emf"/></Relationships>
</file>

<file path=ppt/slides/_rels/slide17.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5.png"/><Relationship Id="rId1" Type="http://schemas.openxmlformats.org/officeDocument/2006/relationships/slideLayout" Target="../slideLayouts/slideLayout1.xml"/><Relationship Id="rId4" Type="http://schemas.openxmlformats.org/officeDocument/2006/relationships/image" Target="../media/image17.emf"/></Relationships>
</file>

<file path=ppt/slides/_rels/slide18.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xml"/><Relationship Id="rId1" Type="http://schemas.openxmlformats.org/officeDocument/2006/relationships/vmlDrawing" Target="../drawings/vmlDrawing2.vml"/><Relationship Id="rId5" Type="http://schemas.openxmlformats.org/officeDocument/2006/relationships/image" Target="../media/image1.emf"/><Relationship Id="rId4" Type="http://schemas.openxmlformats.org/officeDocument/2006/relationships/oleObject" Target="../embeddings/oleObject2.bin"/></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emf"/><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D8204-CEAE-5448-ADD8-85E973037CCB}"/>
              </a:ext>
            </a:extLst>
          </p:cNvPr>
          <p:cNvSpPr>
            <a:spLocks noGrp="1"/>
          </p:cNvSpPr>
          <p:nvPr>
            <p:ph type="ctrTitle"/>
          </p:nvPr>
        </p:nvSpPr>
        <p:spPr>
          <a:xfrm>
            <a:off x="1524000" y="1275347"/>
            <a:ext cx="9144000" cy="2443214"/>
          </a:xfrm>
          <a:solidFill>
            <a:schemeClr val="tx1">
              <a:lumMod val="65000"/>
              <a:lumOff val="35000"/>
            </a:schemeClr>
          </a:solidFill>
        </p:spPr>
        <p:txBody>
          <a:bodyPr>
            <a:normAutofit/>
          </a:bodyPr>
          <a:lstStyle/>
          <a:p>
            <a:r>
              <a:rPr lang="en-US" b="1" dirty="0">
                <a:solidFill>
                  <a:schemeClr val="bg1"/>
                </a:solidFill>
                <a:latin typeface="Calibri" panose="020F0502020204030204" pitchFamily="34" charset="0"/>
                <a:cs typeface="Calibri" panose="020F0502020204030204" pitchFamily="34" charset="0"/>
              </a:rPr>
              <a:t>FY21 PROJECTED PROFITABILITY ANALYSIS</a:t>
            </a:r>
          </a:p>
        </p:txBody>
      </p:sp>
      <p:sp>
        <p:nvSpPr>
          <p:cNvPr id="3" name="Subtitle 2">
            <a:extLst>
              <a:ext uri="{FF2B5EF4-FFF2-40B4-BE49-F238E27FC236}">
                <a16:creationId xmlns:a16="http://schemas.microsoft.com/office/drawing/2014/main" id="{F4FE466A-6EE4-D949-B296-46D319840523}"/>
              </a:ext>
            </a:extLst>
          </p:cNvPr>
          <p:cNvSpPr>
            <a:spLocks noGrp="1"/>
          </p:cNvSpPr>
          <p:nvPr>
            <p:ph type="subTitle" idx="1"/>
          </p:nvPr>
        </p:nvSpPr>
        <p:spPr>
          <a:xfrm>
            <a:off x="720437" y="4200143"/>
            <a:ext cx="10903528" cy="1382510"/>
          </a:xfrm>
          <a:solidFill>
            <a:schemeClr val="tx1">
              <a:lumMod val="65000"/>
              <a:lumOff val="35000"/>
            </a:schemeClr>
          </a:solidFill>
        </p:spPr>
        <p:txBody>
          <a:bodyPr>
            <a:normAutofit/>
          </a:bodyPr>
          <a:lstStyle/>
          <a:p>
            <a:r>
              <a:rPr lang="en-US" sz="3200" b="1" dirty="0">
                <a:solidFill>
                  <a:schemeClr val="bg1"/>
                </a:solidFill>
              </a:rPr>
              <a:t>College of Arts and Sciences</a:t>
            </a:r>
          </a:p>
          <a:p>
            <a:r>
              <a:rPr lang="en-US" sz="3200" b="1" dirty="0">
                <a:solidFill>
                  <a:schemeClr val="bg1"/>
                </a:solidFill>
              </a:rPr>
              <a:t>LOYOLA UNIVERSITY, NEW ORLEANS</a:t>
            </a:r>
          </a:p>
        </p:txBody>
      </p:sp>
    </p:spTree>
    <p:extLst>
      <p:ext uri="{BB962C8B-B14F-4D97-AF65-F5344CB8AC3E}">
        <p14:creationId xmlns:p14="http://schemas.microsoft.com/office/powerpoint/2010/main" val="24892816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DAA31-6F34-6E4E-B840-D835362EC8A0}"/>
              </a:ext>
            </a:extLst>
          </p:cNvPr>
          <p:cNvSpPr>
            <a:spLocks noGrp="1"/>
          </p:cNvSpPr>
          <p:nvPr>
            <p:ph type="title"/>
          </p:nvPr>
        </p:nvSpPr>
        <p:spPr>
          <a:xfrm>
            <a:off x="0" y="0"/>
            <a:ext cx="12192000" cy="959972"/>
          </a:xfrm>
          <a:solidFill>
            <a:schemeClr val="tx1">
              <a:lumMod val="65000"/>
              <a:lumOff val="35000"/>
            </a:schemeClr>
          </a:solidFill>
        </p:spPr>
        <p:txBody>
          <a:bodyPr>
            <a:normAutofit/>
          </a:bodyPr>
          <a:lstStyle/>
          <a:p>
            <a:r>
              <a:rPr lang="en-US" b="1" dirty="0">
                <a:solidFill>
                  <a:schemeClr val="bg1"/>
                </a:solidFill>
              </a:rPr>
              <a:t>Chemistry</a:t>
            </a:r>
          </a:p>
        </p:txBody>
      </p:sp>
      <p:sp>
        <p:nvSpPr>
          <p:cNvPr id="10" name="Content Placeholder 9">
            <a:extLst>
              <a:ext uri="{FF2B5EF4-FFF2-40B4-BE49-F238E27FC236}">
                <a16:creationId xmlns:a16="http://schemas.microsoft.com/office/drawing/2014/main" id="{E527FA60-C4DF-FD4E-BC51-8D229E674832}"/>
              </a:ext>
            </a:extLst>
          </p:cNvPr>
          <p:cNvSpPr>
            <a:spLocks noGrp="1"/>
          </p:cNvSpPr>
          <p:nvPr>
            <p:ph sz="half" idx="1"/>
          </p:nvPr>
        </p:nvSpPr>
        <p:spPr>
          <a:xfrm>
            <a:off x="0" y="959973"/>
            <a:ext cx="5993219" cy="5898028"/>
          </a:xfrm>
          <a:solidFill>
            <a:schemeClr val="bg1">
              <a:lumMod val="50000"/>
            </a:schemeClr>
          </a:solidFill>
        </p:spPr>
        <p:txBody>
          <a:bodyPr>
            <a:normAutofit/>
          </a:bodyPr>
          <a:lstStyle/>
          <a:p>
            <a:pPr>
              <a:lnSpc>
                <a:spcPct val="150000"/>
              </a:lnSpc>
            </a:pPr>
            <a:r>
              <a:rPr lang="en-US" sz="2400" dirty="0">
                <a:solidFill>
                  <a:schemeClr val="bg1"/>
                </a:solidFill>
              </a:rPr>
              <a:t>After a drop in GM in FY20, Chemistry’s GM is projected to improve from 35% in FY20 to 48% in FY21 due to higher enrollment better countering its higher fixed direct costs.  </a:t>
            </a:r>
          </a:p>
          <a:p>
            <a:pPr>
              <a:lnSpc>
                <a:spcPct val="150000"/>
              </a:lnSpc>
            </a:pPr>
            <a:r>
              <a:rPr lang="en-US" sz="2400" dirty="0">
                <a:solidFill>
                  <a:schemeClr val="bg1"/>
                </a:solidFill>
              </a:rPr>
              <a:t>However, university-wide structural issues pertaining to high discount rates remain a challenge to achieving profitability.</a:t>
            </a:r>
          </a:p>
          <a:p>
            <a:pPr>
              <a:lnSpc>
                <a:spcPct val="150000"/>
              </a:lnSpc>
            </a:pPr>
            <a:endParaRPr lang="en-US" sz="2400" dirty="0">
              <a:solidFill>
                <a:schemeClr val="bg1"/>
              </a:solidFill>
            </a:endParaRPr>
          </a:p>
          <a:p>
            <a:pPr marL="0" indent="0">
              <a:lnSpc>
                <a:spcPct val="150000"/>
              </a:lnSpc>
              <a:buNone/>
            </a:pPr>
            <a:endParaRPr lang="en-US" sz="2400" dirty="0">
              <a:solidFill>
                <a:schemeClr val="bg1"/>
              </a:solidFill>
            </a:endParaRPr>
          </a:p>
        </p:txBody>
      </p:sp>
      <p:pic>
        <p:nvPicPr>
          <p:cNvPr id="4" name="Picture 3">
            <a:extLst>
              <a:ext uri="{FF2B5EF4-FFF2-40B4-BE49-F238E27FC236}">
                <a16:creationId xmlns:a16="http://schemas.microsoft.com/office/drawing/2014/main" id="{A26CD8A2-922B-F34E-8B46-CFB652E5AA95}"/>
              </a:ext>
            </a:extLst>
          </p:cNvPr>
          <p:cNvPicPr>
            <a:picLocks noChangeAspect="1"/>
          </p:cNvPicPr>
          <p:nvPr/>
        </p:nvPicPr>
        <p:blipFill>
          <a:blip r:embed="rId2"/>
          <a:stretch>
            <a:fillRect/>
          </a:stretch>
        </p:blipFill>
        <p:spPr>
          <a:xfrm>
            <a:off x="6050858" y="2083909"/>
            <a:ext cx="6141141" cy="4067509"/>
          </a:xfrm>
          <a:prstGeom prst="rect">
            <a:avLst/>
          </a:prstGeom>
        </p:spPr>
      </p:pic>
      <p:pic>
        <p:nvPicPr>
          <p:cNvPr id="6" name="Picture 5">
            <a:extLst>
              <a:ext uri="{FF2B5EF4-FFF2-40B4-BE49-F238E27FC236}">
                <a16:creationId xmlns:a16="http://schemas.microsoft.com/office/drawing/2014/main" id="{0BB7608D-4B15-1043-A18C-990E1DE6CF4F}"/>
              </a:ext>
            </a:extLst>
          </p:cNvPr>
          <p:cNvPicPr>
            <a:picLocks noChangeAspect="1"/>
          </p:cNvPicPr>
          <p:nvPr/>
        </p:nvPicPr>
        <p:blipFill>
          <a:blip r:embed="rId3"/>
          <a:stretch>
            <a:fillRect/>
          </a:stretch>
        </p:blipFill>
        <p:spPr>
          <a:xfrm>
            <a:off x="10413999" y="985030"/>
            <a:ext cx="1778000" cy="546100"/>
          </a:xfrm>
          <a:prstGeom prst="rect">
            <a:avLst/>
          </a:prstGeom>
        </p:spPr>
      </p:pic>
    </p:spTree>
    <p:extLst>
      <p:ext uri="{BB962C8B-B14F-4D97-AF65-F5344CB8AC3E}">
        <p14:creationId xmlns:p14="http://schemas.microsoft.com/office/powerpoint/2010/main" val="36846167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DAA31-6F34-6E4E-B840-D835362EC8A0}"/>
              </a:ext>
            </a:extLst>
          </p:cNvPr>
          <p:cNvSpPr>
            <a:spLocks noGrp="1"/>
          </p:cNvSpPr>
          <p:nvPr>
            <p:ph type="title"/>
          </p:nvPr>
        </p:nvSpPr>
        <p:spPr>
          <a:xfrm>
            <a:off x="0" y="0"/>
            <a:ext cx="12192000" cy="959972"/>
          </a:xfrm>
          <a:solidFill>
            <a:schemeClr val="tx1">
              <a:lumMod val="65000"/>
              <a:lumOff val="35000"/>
            </a:schemeClr>
          </a:solidFill>
        </p:spPr>
        <p:txBody>
          <a:bodyPr>
            <a:normAutofit/>
          </a:bodyPr>
          <a:lstStyle/>
          <a:p>
            <a:r>
              <a:rPr lang="en-US" b="1" dirty="0">
                <a:solidFill>
                  <a:schemeClr val="bg1"/>
                </a:solidFill>
              </a:rPr>
              <a:t>Political Science</a:t>
            </a:r>
          </a:p>
        </p:txBody>
      </p:sp>
      <p:sp>
        <p:nvSpPr>
          <p:cNvPr id="10" name="Content Placeholder 9">
            <a:extLst>
              <a:ext uri="{FF2B5EF4-FFF2-40B4-BE49-F238E27FC236}">
                <a16:creationId xmlns:a16="http://schemas.microsoft.com/office/drawing/2014/main" id="{E527FA60-C4DF-FD4E-BC51-8D229E674832}"/>
              </a:ext>
            </a:extLst>
          </p:cNvPr>
          <p:cNvSpPr>
            <a:spLocks noGrp="1"/>
          </p:cNvSpPr>
          <p:nvPr>
            <p:ph sz="half" idx="1"/>
          </p:nvPr>
        </p:nvSpPr>
        <p:spPr>
          <a:xfrm>
            <a:off x="0" y="959973"/>
            <a:ext cx="5993219" cy="5898028"/>
          </a:xfrm>
          <a:solidFill>
            <a:schemeClr val="bg1">
              <a:lumMod val="50000"/>
            </a:schemeClr>
          </a:solidFill>
        </p:spPr>
        <p:txBody>
          <a:bodyPr>
            <a:normAutofit/>
          </a:bodyPr>
          <a:lstStyle/>
          <a:p>
            <a:pPr>
              <a:lnSpc>
                <a:spcPct val="150000"/>
              </a:lnSpc>
            </a:pPr>
            <a:r>
              <a:rPr lang="en-US" sz="2400" dirty="0">
                <a:solidFill>
                  <a:schemeClr val="bg1"/>
                </a:solidFill>
              </a:rPr>
              <a:t>GM has improved from 50% in FY20 to 56% in FY21 driven mainly by higher enrollment and revenues as direct costs have stayed largely constant.</a:t>
            </a:r>
          </a:p>
          <a:p>
            <a:pPr>
              <a:lnSpc>
                <a:spcPct val="150000"/>
              </a:lnSpc>
            </a:pPr>
            <a:r>
              <a:rPr lang="en-US" sz="2400" dirty="0">
                <a:solidFill>
                  <a:schemeClr val="bg1"/>
                </a:solidFill>
              </a:rPr>
              <a:t>Structural issues with high discount rates across the university continue to ail the department. Lower discount rates will help the department pull in revenue proportionate with its size in terms of enrollment.</a:t>
            </a:r>
          </a:p>
          <a:p>
            <a:pPr>
              <a:lnSpc>
                <a:spcPct val="150000"/>
              </a:lnSpc>
            </a:pPr>
            <a:endParaRPr lang="en-US" sz="2400" dirty="0">
              <a:solidFill>
                <a:schemeClr val="bg1"/>
              </a:solidFill>
            </a:endParaRPr>
          </a:p>
        </p:txBody>
      </p:sp>
      <p:pic>
        <p:nvPicPr>
          <p:cNvPr id="3" name="Picture 2">
            <a:extLst>
              <a:ext uri="{FF2B5EF4-FFF2-40B4-BE49-F238E27FC236}">
                <a16:creationId xmlns:a16="http://schemas.microsoft.com/office/drawing/2014/main" id="{7231757A-7003-734C-84FA-86C63A492DC2}"/>
              </a:ext>
            </a:extLst>
          </p:cNvPr>
          <p:cNvPicPr>
            <a:picLocks noChangeAspect="1"/>
          </p:cNvPicPr>
          <p:nvPr/>
        </p:nvPicPr>
        <p:blipFill>
          <a:blip r:embed="rId2"/>
          <a:stretch>
            <a:fillRect/>
          </a:stretch>
        </p:blipFill>
        <p:spPr>
          <a:xfrm>
            <a:off x="6009024" y="2083909"/>
            <a:ext cx="6182976" cy="4095218"/>
          </a:xfrm>
          <a:prstGeom prst="rect">
            <a:avLst/>
          </a:prstGeom>
        </p:spPr>
      </p:pic>
      <p:pic>
        <p:nvPicPr>
          <p:cNvPr id="6" name="Picture 5">
            <a:extLst>
              <a:ext uri="{FF2B5EF4-FFF2-40B4-BE49-F238E27FC236}">
                <a16:creationId xmlns:a16="http://schemas.microsoft.com/office/drawing/2014/main" id="{537AE0BB-3DAB-E544-B48E-705681BB201C}"/>
              </a:ext>
            </a:extLst>
          </p:cNvPr>
          <p:cNvPicPr>
            <a:picLocks noChangeAspect="1"/>
          </p:cNvPicPr>
          <p:nvPr/>
        </p:nvPicPr>
        <p:blipFill>
          <a:blip r:embed="rId3"/>
          <a:stretch>
            <a:fillRect/>
          </a:stretch>
        </p:blipFill>
        <p:spPr>
          <a:xfrm>
            <a:off x="10413999" y="985030"/>
            <a:ext cx="1778000" cy="546100"/>
          </a:xfrm>
          <a:prstGeom prst="rect">
            <a:avLst/>
          </a:prstGeom>
        </p:spPr>
      </p:pic>
    </p:spTree>
    <p:extLst>
      <p:ext uri="{BB962C8B-B14F-4D97-AF65-F5344CB8AC3E}">
        <p14:creationId xmlns:p14="http://schemas.microsoft.com/office/powerpoint/2010/main" val="31037007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D8204-CEAE-5448-ADD8-85E973037CCB}"/>
              </a:ext>
            </a:extLst>
          </p:cNvPr>
          <p:cNvSpPr>
            <a:spLocks noGrp="1"/>
          </p:cNvSpPr>
          <p:nvPr>
            <p:ph type="ctrTitle"/>
          </p:nvPr>
        </p:nvSpPr>
        <p:spPr>
          <a:xfrm>
            <a:off x="1694121" y="1701209"/>
            <a:ext cx="9144000" cy="1727791"/>
          </a:xfrm>
          <a:solidFill>
            <a:schemeClr val="tx1">
              <a:lumMod val="65000"/>
              <a:lumOff val="35000"/>
            </a:schemeClr>
          </a:solidFill>
        </p:spPr>
        <p:txBody>
          <a:bodyPr>
            <a:normAutofit/>
          </a:bodyPr>
          <a:lstStyle/>
          <a:p>
            <a:r>
              <a:rPr lang="en-US" b="1" dirty="0">
                <a:solidFill>
                  <a:schemeClr val="bg1"/>
                </a:solidFill>
                <a:latin typeface="Calibri" panose="020F0502020204030204" pitchFamily="34" charset="0"/>
                <a:cs typeface="Calibri" panose="020F0502020204030204" pitchFamily="34" charset="0"/>
              </a:rPr>
              <a:t>PROFITABLE DEPARTMENTS</a:t>
            </a:r>
          </a:p>
        </p:txBody>
      </p:sp>
    </p:spTree>
    <p:extLst>
      <p:ext uri="{BB962C8B-B14F-4D97-AF65-F5344CB8AC3E}">
        <p14:creationId xmlns:p14="http://schemas.microsoft.com/office/powerpoint/2010/main" val="42050833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DAA31-6F34-6E4E-B840-D835362EC8A0}"/>
              </a:ext>
            </a:extLst>
          </p:cNvPr>
          <p:cNvSpPr>
            <a:spLocks noGrp="1"/>
          </p:cNvSpPr>
          <p:nvPr>
            <p:ph type="title"/>
          </p:nvPr>
        </p:nvSpPr>
        <p:spPr>
          <a:xfrm>
            <a:off x="0" y="0"/>
            <a:ext cx="12192000" cy="959972"/>
          </a:xfrm>
          <a:solidFill>
            <a:schemeClr val="tx1">
              <a:lumMod val="65000"/>
              <a:lumOff val="35000"/>
            </a:schemeClr>
          </a:solidFill>
        </p:spPr>
        <p:txBody>
          <a:bodyPr>
            <a:normAutofit/>
          </a:bodyPr>
          <a:lstStyle/>
          <a:p>
            <a:r>
              <a:rPr lang="en-US" b="1" dirty="0">
                <a:solidFill>
                  <a:schemeClr val="bg1"/>
                </a:solidFill>
              </a:rPr>
              <a:t>Physics</a:t>
            </a:r>
          </a:p>
        </p:txBody>
      </p:sp>
      <p:sp>
        <p:nvSpPr>
          <p:cNvPr id="10" name="Content Placeholder 9">
            <a:extLst>
              <a:ext uri="{FF2B5EF4-FFF2-40B4-BE49-F238E27FC236}">
                <a16:creationId xmlns:a16="http://schemas.microsoft.com/office/drawing/2014/main" id="{E527FA60-C4DF-FD4E-BC51-8D229E674832}"/>
              </a:ext>
            </a:extLst>
          </p:cNvPr>
          <p:cNvSpPr>
            <a:spLocks noGrp="1"/>
          </p:cNvSpPr>
          <p:nvPr>
            <p:ph sz="half" idx="1"/>
          </p:nvPr>
        </p:nvSpPr>
        <p:spPr>
          <a:xfrm>
            <a:off x="0" y="959973"/>
            <a:ext cx="5993219" cy="5898028"/>
          </a:xfrm>
          <a:solidFill>
            <a:schemeClr val="bg1">
              <a:lumMod val="50000"/>
            </a:schemeClr>
          </a:solidFill>
        </p:spPr>
        <p:txBody>
          <a:bodyPr>
            <a:normAutofit/>
          </a:bodyPr>
          <a:lstStyle/>
          <a:p>
            <a:pPr>
              <a:lnSpc>
                <a:spcPct val="150000"/>
              </a:lnSpc>
            </a:pPr>
            <a:r>
              <a:rPr lang="en-US" sz="2400" dirty="0">
                <a:solidFill>
                  <a:schemeClr val="bg1"/>
                </a:solidFill>
              </a:rPr>
              <a:t>Physics’ GM has improved from 35% in FY19 to projected 50% in FY21.</a:t>
            </a:r>
          </a:p>
          <a:p>
            <a:pPr>
              <a:lnSpc>
                <a:spcPct val="150000"/>
              </a:lnSpc>
            </a:pPr>
            <a:r>
              <a:rPr lang="en-US" sz="2400" dirty="0">
                <a:solidFill>
                  <a:schemeClr val="bg1"/>
                </a:solidFill>
              </a:rPr>
              <a:t>However, the revenues have declined slightly from FY19.</a:t>
            </a:r>
          </a:p>
          <a:p>
            <a:pPr>
              <a:lnSpc>
                <a:spcPct val="150000"/>
              </a:lnSpc>
            </a:pPr>
            <a:r>
              <a:rPr lang="en-US" sz="2400" dirty="0">
                <a:solidFill>
                  <a:schemeClr val="bg1"/>
                </a:solidFill>
              </a:rPr>
              <a:t>The projected loss in FY21 is driven mainly by the lower indirect revenues and higher indirect costs because of COVID-19.</a:t>
            </a:r>
          </a:p>
          <a:p>
            <a:pPr>
              <a:lnSpc>
                <a:spcPct val="150000"/>
              </a:lnSpc>
            </a:pPr>
            <a:endParaRPr lang="en-US" sz="2400" dirty="0">
              <a:solidFill>
                <a:schemeClr val="bg1"/>
              </a:solidFill>
            </a:endParaRPr>
          </a:p>
        </p:txBody>
      </p:sp>
      <p:pic>
        <p:nvPicPr>
          <p:cNvPr id="4" name="Picture 3">
            <a:extLst>
              <a:ext uri="{FF2B5EF4-FFF2-40B4-BE49-F238E27FC236}">
                <a16:creationId xmlns:a16="http://schemas.microsoft.com/office/drawing/2014/main" id="{79EF0DFE-D2F6-D048-947F-C8870781EC61}"/>
              </a:ext>
            </a:extLst>
          </p:cNvPr>
          <p:cNvPicPr>
            <a:picLocks noChangeAspect="1"/>
          </p:cNvPicPr>
          <p:nvPr/>
        </p:nvPicPr>
        <p:blipFill>
          <a:blip r:embed="rId2"/>
          <a:stretch>
            <a:fillRect/>
          </a:stretch>
        </p:blipFill>
        <p:spPr>
          <a:xfrm>
            <a:off x="5993218" y="2083909"/>
            <a:ext cx="6198781" cy="4105686"/>
          </a:xfrm>
          <a:prstGeom prst="rect">
            <a:avLst/>
          </a:prstGeom>
        </p:spPr>
      </p:pic>
      <p:pic>
        <p:nvPicPr>
          <p:cNvPr id="7" name="Picture 6">
            <a:extLst>
              <a:ext uri="{FF2B5EF4-FFF2-40B4-BE49-F238E27FC236}">
                <a16:creationId xmlns:a16="http://schemas.microsoft.com/office/drawing/2014/main" id="{B348B7B0-E8A5-574D-90D9-DB10401C0F71}"/>
              </a:ext>
            </a:extLst>
          </p:cNvPr>
          <p:cNvPicPr>
            <a:picLocks noChangeAspect="1"/>
          </p:cNvPicPr>
          <p:nvPr/>
        </p:nvPicPr>
        <p:blipFill>
          <a:blip r:embed="rId3"/>
          <a:stretch>
            <a:fillRect/>
          </a:stretch>
        </p:blipFill>
        <p:spPr>
          <a:xfrm>
            <a:off x="10413999" y="985030"/>
            <a:ext cx="1778000" cy="546100"/>
          </a:xfrm>
          <a:prstGeom prst="rect">
            <a:avLst/>
          </a:prstGeom>
        </p:spPr>
      </p:pic>
    </p:spTree>
    <p:extLst>
      <p:ext uri="{BB962C8B-B14F-4D97-AF65-F5344CB8AC3E}">
        <p14:creationId xmlns:p14="http://schemas.microsoft.com/office/powerpoint/2010/main" val="18281122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DAA31-6F34-6E4E-B840-D835362EC8A0}"/>
              </a:ext>
            </a:extLst>
          </p:cNvPr>
          <p:cNvSpPr>
            <a:spLocks noGrp="1"/>
          </p:cNvSpPr>
          <p:nvPr>
            <p:ph type="title"/>
          </p:nvPr>
        </p:nvSpPr>
        <p:spPr>
          <a:xfrm>
            <a:off x="0" y="0"/>
            <a:ext cx="12192000" cy="959972"/>
          </a:xfrm>
          <a:solidFill>
            <a:schemeClr val="tx1">
              <a:lumMod val="65000"/>
              <a:lumOff val="35000"/>
            </a:schemeClr>
          </a:solidFill>
        </p:spPr>
        <p:txBody>
          <a:bodyPr>
            <a:normAutofit/>
          </a:bodyPr>
          <a:lstStyle/>
          <a:p>
            <a:r>
              <a:rPr lang="en-US" b="1" dirty="0">
                <a:solidFill>
                  <a:schemeClr val="bg1"/>
                </a:solidFill>
              </a:rPr>
              <a:t>Sociology and Teacher Certification</a:t>
            </a:r>
          </a:p>
        </p:txBody>
      </p:sp>
      <p:pic>
        <p:nvPicPr>
          <p:cNvPr id="7" name="Picture 6">
            <a:extLst>
              <a:ext uri="{FF2B5EF4-FFF2-40B4-BE49-F238E27FC236}">
                <a16:creationId xmlns:a16="http://schemas.microsoft.com/office/drawing/2014/main" id="{B348B7B0-E8A5-574D-90D9-DB10401C0F71}"/>
              </a:ext>
            </a:extLst>
          </p:cNvPr>
          <p:cNvPicPr>
            <a:picLocks noChangeAspect="1"/>
          </p:cNvPicPr>
          <p:nvPr/>
        </p:nvPicPr>
        <p:blipFill>
          <a:blip r:embed="rId2"/>
          <a:stretch>
            <a:fillRect/>
          </a:stretch>
        </p:blipFill>
        <p:spPr>
          <a:xfrm>
            <a:off x="10414000" y="1646894"/>
            <a:ext cx="1778000" cy="546100"/>
          </a:xfrm>
          <a:prstGeom prst="rect">
            <a:avLst/>
          </a:prstGeom>
        </p:spPr>
      </p:pic>
      <p:pic>
        <p:nvPicPr>
          <p:cNvPr id="6" name="Picture 5">
            <a:extLst>
              <a:ext uri="{FF2B5EF4-FFF2-40B4-BE49-F238E27FC236}">
                <a16:creationId xmlns:a16="http://schemas.microsoft.com/office/drawing/2014/main" id="{D64F7BD7-2F6F-3B48-8B54-29249AC0750B}"/>
              </a:ext>
            </a:extLst>
          </p:cNvPr>
          <p:cNvPicPr>
            <a:picLocks noChangeAspect="1"/>
          </p:cNvPicPr>
          <p:nvPr/>
        </p:nvPicPr>
        <p:blipFill>
          <a:blip r:embed="rId3"/>
          <a:stretch>
            <a:fillRect/>
          </a:stretch>
        </p:blipFill>
        <p:spPr>
          <a:xfrm>
            <a:off x="6204493" y="2382041"/>
            <a:ext cx="5987505" cy="3965750"/>
          </a:xfrm>
          <a:prstGeom prst="rect">
            <a:avLst/>
          </a:prstGeom>
        </p:spPr>
      </p:pic>
      <p:sp>
        <p:nvSpPr>
          <p:cNvPr id="8" name="TextBox 7">
            <a:extLst>
              <a:ext uri="{FF2B5EF4-FFF2-40B4-BE49-F238E27FC236}">
                <a16:creationId xmlns:a16="http://schemas.microsoft.com/office/drawing/2014/main" id="{8722420C-C75E-5640-AEDC-56EE00A8CA7E}"/>
              </a:ext>
            </a:extLst>
          </p:cNvPr>
          <p:cNvSpPr txBox="1"/>
          <p:nvPr/>
        </p:nvSpPr>
        <p:spPr>
          <a:xfrm>
            <a:off x="6204493" y="959972"/>
            <a:ext cx="5987506" cy="646331"/>
          </a:xfrm>
          <a:prstGeom prst="rect">
            <a:avLst/>
          </a:prstGeom>
          <a:noFill/>
        </p:spPr>
        <p:txBody>
          <a:bodyPr wrap="square" rtlCol="0">
            <a:spAutoFit/>
          </a:bodyPr>
          <a:lstStyle/>
          <a:p>
            <a:pPr algn="ctr"/>
            <a:r>
              <a:rPr lang="en-US" sz="3600" b="1" dirty="0"/>
              <a:t>Teacher Certification</a:t>
            </a:r>
          </a:p>
        </p:txBody>
      </p:sp>
      <p:pic>
        <p:nvPicPr>
          <p:cNvPr id="9" name="Picture 8">
            <a:extLst>
              <a:ext uri="{FF2B5EF4-FFF2-40B4-BE49-F238E27FC236}">
                <a16:creationId xmlns:a16="http://schemas.microsoft.com/office/drawing/2014/main" id="{9C80FF43-01FB-1742-BF79-9FDF627E4324}"/>
              </a:ext>
            </a:extLst>
          </p:cNvPr>
          <p:cNvPicPr>
            <a:picLocks noChangeAspect="1"/>
          </p:cNvPicPr>
          <p:nvPr/>
        </p:nvPicPr>
        <p:blipFill>
          <a:blip r:embed="rId4"/>
          <a:stretch>
            <a:fillRect/>
          </a:stretch>
        </p:blipFill>
        <p:spPr>
          <a:xfrm>
            <a:off x="108493" y="2382041"/>
            <a:ext cx="5987506" cy="3965750"/>
          </a:xfrm>
          <a:prstGeom prst="rect">
            <a:avLst/>
          </a:prstGeom>
        </p:spPr>
      </p:pic>
      <p:sp>
        <p:nvSpPr>
          <p:cNvPr id="11" name="TextBox 10">
            <a:extLst>
              <a:ext uri="{FF2B5EF4-FFF2-40B4-BE49-F238E27FC236}">
                <a16:creationId xmlns:a16="http://schemas.microsoft.com/office/drawing/2014/main" id="{BF2C8AB9-663E-A749-B48F-AA66D146176A}"/>
              </a:ext>
            </a:extLst>
          </p:cNvPr>
          <p:cNvSpPr txBox="1"/>
          <p:nvPr/>
        </p:nvSpPr>
        <p:spPr>
          <a:xfrm>
            <a:off x="108493" y="1000563"/>
            <a:ext cx="5987506" cy="646331"/>
          </a:xfrm>
          <a:prstGeom prst="rect">
            <a:avLst/>
          </a:prstGeom>
          <a:noFill/>
        </p:spPr>
        <p:txBody>
          <a:bodyPr wrap="square" rtlCol="0">
            <a:spAutoFit/>
          </a:bodyPr>
          <a:lstStyle/>
          <a:p>
            <a:pPr algn="ctr"/>
            <a:r>
              <a:rPr lang="en-US" sz="3600" b="1" dirty="0"/>
              <a:t>Sociology</a:t>
            </a:r>
          </a:p>
        </p:txBody>
      </p:sp>
      <p:pic>
        <p:nvPicPr>
          <p:cNvPr id="12" name="Picture 11">
            <a:extLst>
              <a:ext uri="{FF2B5EF4-FFF2-40B4-BE49-F238E27FC236}">
                <a16:creationId xmlns:a16="http://schemas.microsoft.com/office/drawing/2014/main" id="{B0D21207-DE2A-3E46-B167-CBAAFBEFEF29}"/>
              </a:ext>
            </a:extLst>
          </p:cNvPr>
          <p:cNvPicPr>
            <a:picLocks noChangeAspect="1"/>
          </p:cNvPicPr>
          <p:nvPr/>
        </p:nvPicPr>
        <p:blipFill>
          <a:blip r:embed="rId2"/>
          <a:stretch>
            <a:fillRect/>
          </a:stretch>
        </p:blipFill>
        <p:spPr>
          <a:xfrm>
            <a:off x="4317999" y="1667287"/>
            <a:ext cx="1778000" cy="546100"/>
          </a:xfrm>
          <a:prstGeom prst="rect">
            <a:avLst/>
          </a:prstGeom>
        </p:spPr>
      </p:pic>
    </p:spTree>
    <p:extLst>
      <p:ext uri="{BB962C8B-B14F-4D97-AF65-F5344CB8AC3E}">
        <p14:creationId xmlns:p14="http://schemas.microsoft.com/office/powerpoint/2010/main" val="4242264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DAA31-6F34-6E4E-B840-D835362EC8A0}"/>
              </a:ext>
            </a:extLst>
          </p:cNvPr>
          <p:cNvSpPr>
            <a:spLocks noGrp="1"/>
          </p:cNvSpPr>
          <p:nvPr>
            <p:ph type="title"/>
          </p:nvPr>
        </p:nvSpPr>
        <p:spPr>
          <a:xfrm>
            <a:off x="0" y="0"/>
            <a:ext cx="12192000" cy="959972"/>
          </a:xfrm>
          <a:solidFill>
            <a:schemeClr val="tx1">
              <a:lumMod val="65000"/>
              <a:lumOff val="35000"/>
            </a:schemeClr>
          </a:solidFill>
        </p:spPr>
        <p:txBody>
          <a:bodyPr>
            <a:normAutofit/>
          </a:bodyPr>
          <a:lstStyle/>
          <a:p>
            <a:r>
              <a:rPr lang="en-US" b="1" dirty="0">
                <a:solidFill>
                  <a:schemeClr val="bg1"/>
                </a:solidFill>
              </a:rPr>
              <a:t>Criminology &amp; Justice and English</a:t>
            </a:r>
          </a:p>
        </p:txBody>
      </p:sp>
      <p:pic>
        <p:nvPicPr>
          <p:cNvPr id="7" name="Picture 6">
            <a:extLst>
              <a:ext uri="{FF2B5EF4-FFF2-40B4-BE49-F238E27FC236}">
                <a16:creationId xmlns:a16="http://schemas.microsoft.com/office/drawing/2014/main" id="{B348B7B0-E8A5-574D-90D9-DB10401C0F71}"/>
              </a:ext>
            </a:extLst>
          </p:cNvPr>
          <p:cNvPicPr>
            <a:picLocks noChangeAspect="1"/>
          </p:cNvPicPr>
          <p:nvPr/>
        </p:nvPicPr>
        <p:blipFill>
          <a:blip r:embed="rId2"/>
          <a:stretch>
            <a:fillRect/>
          </a:stretch>
        </p:blipFill>
        <p:spPr>
          <a:xfrm>
            <a:off x="10414000" y="1646894"/>
            <a:ext cx="1778000" cy="546100"/>
          </a:xfrm>
          <a:prstGeom prst="rect">
            <a:avLst/>
          </a:prstGeom>
        </p:spPr>
      </p:pic>
      <p:sp>
        <p:nvSpPr>
          <p:cNvPr id="8" name="TextBox 7">
            <a:extLst>
              <a:ext uri="{FF2B5EF4-FFF2-40B4-BE49-F238E27FC236}">
                <a16:creationId xmlns:a16="http://schemas.microsoft.com/office/drawing/2014/main" id="{8722420C-C75E-5640-AEDC-56EE00A8CA7E}"/>
              </a:ext>
            </a:extLst>
          </p:cNvPr>
          <p:cNvSpPr txBox="1"/>
          <p:nvPr/>
        </p:nvSpPr>
        <p:spPr>
          <a:xfrm>
            <a:off x="6204493" y="959972"/>
            <a:ext cx="5987506" cy="646331"/>
          </a:xfrm>
          <a:prstGeom prst="rect">
            <a:avLst/>
          </a:prstGeom>
          <a:noFill/>
        </p:spPr>
        <p:txBody>
          <a:bodyPr wrap="square" rtlCol="0">
            <a:spAutoFit/>
          </a:bodyPr>
          <a:lstStyle/>
          <a:p>
            <a:pPr algn="ctr"/>
            <a:r>
              <a:rPr lang="en-US" sz="3600" b="1" dirty="0"/>
              <a:t>English</a:t>
            </a:r>
          </a:p>
        </p:txBody>
      </p:sp>
      <p:sp>
        <p:nvSpPr>
          <p:cNvPr id="11" name="TextBox 10">
            <a:extLst>
              <a:ext uri="{FF2B5EF4-FFF2-40B4-BE49-F238E27FC236}">
                <a16:creationId xmlns:a16="http://schemas.microsoft.com/office/drawing/2014/main" id="{BF2C8AB9-663E-A749-B48F-AA66D146176A}"/>
              </a:ext>
            </a:extLst>
          </p:cNvPr>
          <p:cNvSpPr txBox="1"/>
          <p:nvPr/>
        </p:nvSpPr>
        <p:spPr>
          <a:xfrm>
            <a:off x="108493" y="1000563"/>
            <a:ext cx="5987506" cy="646331"/>
          </a:xfrm>
          <a:prstGeom prst="rect">
            <a:avLst/>
          </a:prstGeom>
          <a:noFill/>
        </p:spPr>
        <p:txBody>
          <a:bodyPr wrap="square" rtlCol="0">
            <a:spAutoFit/>
          </a:bodyPr>
          <a:lstStyle/>
          <a:p>
            <a:pPr algn="ctr"/>
            <a:r>
              <a:rPr lang="en-US" sz="3600" b="1" dirty="0"/>
              <a:t>Criminology &amp; Justice</a:t>
            </a:r>
          </a:p>
        </p:txBody>
      </p:sp>
      <p:pic>
        <p:nvPicPr>
          <p:cNvPr id="12" name="Picture 11">
            <a:extLst>
              <a:ext uri="{FF2B5EF4-FFF2-40B4-BE49-F238E27FC236}">
                <a16:creationId xmlns:a16="http://schemas.microsoft.com/office/drawing/2014/main" id="{B0D21207-DE2A-3E46-B167-CBAAFBEFEF29}"/>
              </a:ext>
            </a:extLst>
          </p:cNvPr>
          <p:cNvPicPr>
            <a:picLocks noChangeAspect="1"/>
          </p:cNvPicPr>
          <p:nvPr/>
        </p:nvPicPr>
        <p:blipFill>
          <a:blip r:embed="rId2"/>
          <a:stretch>
            <a:fillRect/>
          </a:stretch>
        </p:blipFill>
        <p:spPr>
          <a:xfrm>
            <a:off x="4317999" y="1667287"/>
            <a:ext cx="1778000" cy="546100"/>
          </a:xfrm>
          <a:prstGeom prst="rect">
            <a:avLst/>
          </a:prstGeom>
        </p:spPr>
      </p:pic>
      <p:pic>
        <p:nvPicPr>
          <p:cNvPr id="3" name="Picture 2">
            <a:extLst>
              <a:ext uri="{FF2B5EF4-FFF2-40B4-BE49-F238E27FC236}">
                <a16:creationId xmlns:a16="http://schemas.microsoft.com/office/drawing/2014/main" id="{84FBEDA3-E5A6-3148-9E8E-A569C3DFC79E}"/>
              </a:ext>
            </a:extLst>
          </p:cNvPr>
          <p:cNvPicPr>
            <a:picLocks noChangeAspect="1"/>
          </p:cNvPicPr>
          <p:nvPr/>
        </p:nvPicPr>
        <p:blipFill>
          <a:blip r:embed="rId3"/>
          <a:stretch>
            <a:fillRect/>
          </a:stretch>
        </p:blipFill>
        <p:spPr>
          <a:xfrm>
            <a:off x="216987" y="2399084"/>
            <a:ext cx="5987506" cy="3965751"/>
          </a:xfrm>
          <a:prstGeom prst="rect">
            <a:avLst/>
          </a:prstGeom>
        </p:spPr>
      </p:pic>
      <p:pic>
        <p:nvPicPr>
          <p:cNvPr id="4" name="Picture 3">
            <a:extLst>
              <a:ext uri="{FF2B5EF4-FFF2-40B4-BE49-F238E27FC236}">
                <a16:creationId xmlns:a16="http://schemas.microsoft.com/office/drawing/2014/main" id="{EDCEE3F1-D46F-C740-8301-AFDC12B6C683}"/>
              </a:ext>
            </a:extLst>
          </p:cNvPr>
          <p:cNvPicPr>
            <a:picLocks noChangeAspect="1"/>
          </p:cNvPicPr>
          <p:nvPr/>
        </p:nvPicPr>
        <p:blipFill>
          <a:blip r:embed="rId4"/>
          <a:stretch>
            <a:fillRect/>
          </a:stretch>
        </p:blipFill>
        <p:spPr>
          <a:xfrm>
            <a:off x="6204493" y="2399084"/>
            <a:ext cx="5987506" cy="3965751"/>
          </a:xfrm>
          <a:prstGeom prst="rect">
            <a:avLst/>
          </a:prstGeom>
        </p:spPr>
      </p:pic>
    </p:spTree>
    <p:extLst>
      <p:ext uri="{BB962C8B-B14F-4D97-AF65-F5344CB8AC3E}">
        <p14:creationId xmlns:p14="http://schemas.microsoft.com/office/powerpoint/2010/main" val="24834209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DAA31-6F34-6E4E-B840-D835362EC8A0}"/>
              </a:ext>
            </a:extLst>
          </p:cNvPr>
          <p:cNvSpPr>
            <a:spLocks noGrp="1"/>
          </p:cNvSpPr>
          <p:nvPr>
            <p:ph type="title"/>
          </p:nvPr>
        </p:nvSpPr>
        <p:spPr>
          <a:xfrm>
            <a:off x="0" y="0"/>
            <a:ext cx="12192000" cy="959972"/>
          </a:xfrm>
          <a:solidFill>
            <a:schemeClr val="tx1">
              <a:lumMod val="65000"/>
              <a:lumOff val="35000"/>
            </a:schemeClr>
          </a:solidFill>
        </p:spPr>
        <p:txBody>
          <a:bodyPr>
            <a:normAutofit/>
          </a:bodyPr>
          <a:lstStyle/>
          <a:p>
            <a:r>
              <a:rPr lang="en-US" b="1" dirty="0">
                <a:solidFill>
                  <a:schemeClr val="bg1"/>
                </a:solidFill>
              </a:rPr>
              <a:t>Math &amp; Computer Science and Languages</a:t>
            </a:r>
          </a:p>
        </p:txBody>
      </p:sp>
      <p:pic>
        <p:nvPicPr>
          <p:cNvPr id="7" name="Picture 6">
            <a:extLst>
              <a:ext uri="{FF2B5EF4-FFF2-40B4-BE49-F238E27FC236}">
                <a16:creationId xmlns:a16="http://schemas.microsoft.com/office/drawing/2014/main" id="{B348B7B0-E8A5-574D-90D9-DB10401C0F71}"/>
              </a:ext>
            </a:extLst>
          </p:cNvPr>
          <p:cNvPicPr>
            <a:picLocks noChangeAspect="1"/>
          </p:cNvPicPr>
          <p:nvPr/>
        </p:nvPicPr>
        <p:blipFill>
          <a:blip r:embed="rId2"/>
          <a:stretch>
            <a:fillRect/>
          </a:stretch>
        </p:blipFill>
        <p:spPr>
          <a:xfrm>
            <a:off x="10414000" y="1646894"/>
            <a:ext cx="1778000" cy="546100"/>
          </a:xfrm>
          <a:prstGeom prst="rect">
            <a:avLst/>
          </a:prstGeom>
        </p:spPr>
      </p:pic>
      <p:sp>
        <p:nvSpPr>
          <p:cNvPr id="8" name="TextBox 7">
            <a:extLst>
              <a:ext uri="{FF2B5EF4-FFF2-40B4-BE49-F238E27FC236}">
                <a16:creationId xmlns:a16="http://schemas.microsoft.com/office/drawing/2014/main" id="{8722420C-C75E-5640-AEDC-56EE00A8CA7E}"/>
              </a:ext>
            </a:extLst>
          </p:cNvPr>
          <p:cNvSpPr txBox="1"/>
          <p:nvPr/>
        </p:nvSpPr>
        <p:spPr>
          <a:xfrm>
            <a:off x="6204493" y="959972"/>
            <a:ext cx="5987506" cy="646331"/>
          </a:xfrm>
          <a:prstGeom prst="rect">
            <a:avLst/>
          </a:prstGeom>
          <a:noFill/>
        </p:spPr>
        <p:txBody>
          <a:bodyPr wrap="square" rtlCol="0">
            <a:spAutoFit/>
          </a:bodyPr>
          <a:lstStyle/>
          <a:p>
            <a:pPr algn="ctr"/>
            <a:r>
              <a:rPr lang="en-US" sz="3600" b="1" dirty="0"/>
              <a:t>Languages</a:t>
            </a:r>
          </a:p>
        </p:txBody>
      </p:sp>
      <p:sp>
        <p:nvSpPr>
          <p:cNvPr id="11" name="TextBox 10">
            <a:extLst>
              <a:ext uri="{FF2B5EF4-FFF2-40B4-BE49-F238E27FC236}">
                <a16:creationId xmlns:a16="http://schemas.microsoft.com/office/drawing/2014/main" id="{BF2C8AB9-663E-A749-B48F-AA66D146176A}"/>
              </a:ext>
            </a:extLst>
          </p:cNvPr>
          <p:cNvSpPr txBox="1"/>
          <p:nvPr/>
        </p:nvSpPr>
        <p:spPr>
          <a:xfrm>
            <a:off x="108493" y="1000563"/>
            <a:ext cx="5987506" cy="646331"/>
          </a:xfrm>
          <a:prstGeom prst="rect">
            <a:avLst/>
          </a:prstGeom>
          <a:noFill/>
        </p:spPr>
        <p:txBody>
          <a:bodyPr wrap="square" rtlCol="0">
            <a:spAutoFit/>
          </a:bodyPr>
          <a:lstStyle/>
          <a:p>
            <a:pPr algn="ctr"/>
            <a:r>
              <a:rPr lang="en-US" sz="3600" b="1" dirty="0"/>
              <a:t>Math &amp; Computer Science</a:t>
            </a:r>
          </a:p>
        </p:txBody>
      </p:sp>
      <p:pic>
        <p:nvPicPr>
          <p:cNvPr id="12" name="Picture 11">
            <a:extLst>
              <a:ext uri="{FF2B5EF4-FFF2-40B4-BE49-F238E27FC236}">
                <a16:creationId xmlns:a16="http://schemas.microsoft.com/office/drawing/2014/main" id="{B0D21207-DE2A-3E46-B167-CBAAFBEFEF29}"/>
              </a:ext>
            </a:extLst>
          </p:cNvPr>
          <p:cNvPicPr>
            <a:picLocks noChangeAspect="1"/>
          </p:cNvPicPr>
          <p:nvPr/>
        </p:nvPicPr>
        <p:blipFill>
          <a:blip r:embed="rId2"/>
          <a:stretch>
            <a:fillRect/>
          </a:stretch>
        </p:blipFill>
        <p:spPr>
          <a:xfrm>
            <a:off x="4317999" y="1667287"/>
            <a:ext cx="1778000" cy="546100"/>
          </a:xfrm>
          <a:prstGeom prst="rect">
            <a:avLst/>
          </a:prstGeom>
        </p:spPr>
      </p:pic>
      <p:pic>
        <p:nvPicPr>
          <p:cNvPr id="5" name="Picture 4">
            <a:extLst>
              <a:ext uri="{FF2B5EF4-FFF2-40B4-BE49-F238E27FC236}">
                <a16:creationId xmlns:a16="http://schemas.microsoft.com/office/drawing/2014/main" id="{C536A517-748E-7F42-BCB3-27E4E3F8BF32}"/>
              </a:ext>
            </a:extLst>
          </p:cNvPr>
          <p:cNvPicPr>
            <a:picLocks noChangeAspect="1"/>
          </p:cNvPicPr>
          <p:nvPr/>
        </p:nvPicPr>
        <p:blipFill>
          <a:blip r:embed="rId3"/>
          <a:stretch>
            <a:fillRect/>
          </a:stretch>
        </p:blipFill>
        <p:spPr>
          <a:xfrm>
            <a:off x="216987" y="2399084"/>
            <a:ext cx="5987506" cy="3965751"/>
          </a:xfrm>
          <a:prstGeom prst="rect">
            <a:avLst/>
          </a:prstGeom>
        </p:spPr>
      </p:pic>
      <p:pic>
        <p:nvPicPr>
          <p:cNvPr id="10" name="Picture 9">
            <a:extLst>
              <a:ext uri="{FF2B5EF4-FFF2-40B4-BE49-F238E27FC236}">
                <a16:creationId xmlns:a16="http://schemas.microsoft.com/office/drawing/2014/main" id="{79798333-8356-8B47-93E3-07DF9AD81034}"/>
              </a:ext>
            </a:extLst>
          </p:cNvPr>
          <p:cNvPicPr>
            <a:picLocks noChangeAspect="1"/>
          </p:cNvPicPr>
          <p:nvPr/>
        </p:nvPicPr>
        <p:blipFill>
          <a:blip r:embed="rId4"/>
          <a:stretch>
            <a:fillRect/>
          </a:stretch>
        </p:blipFill>
        <p:spPr>
          <a:xfrm>
            <a:off x="6204494" y="2399084"/>
            <a:ext cx="5987506" cy="3965751"/>
          </a:xfrm>
          <a:prstGeom prst="rect">
            <a:avLst/>
          </a:prstGeom>
        </p:spPr>
      </p:pic>
    </p:spTree>
    <p:extLst>
      <p:ext uri="{BB962C8B-B14F-4D97-AF65-F5344CB8AC3E}">
        <p14:creationId xmlns:p14="http://schemas.microsoft.com/office/powerpoint/2010/main" val="41945143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DAA31-6F34-6E4E-B840-D835362EC8A0}"/>
              </a:ext>
            </a:extLst>
          </p:cNvPr>
          <p:cNvSpPr>
            <a:spLocks noGrp="1"/>
          </p:cNvSpPr>
          <p:nvPr>
            <p:ph type="title"/>
          </p:nvPr>
        </p:nvSpPr>
        <p:spPr>
          <a:xfrm>
            <a:off x="0" y="0"/>
            <a:ext cx="12192000" cy="959972"/>
          </a:xfrm>
          <a:solidFill>
            <a:schemeClr val="tx1">
              <a:lumMod val="65000"/>
              <a:lumOff val="35000"/>
            </a:schemeClr>
          </a:solidFill>
        </p:spPr>
        <p:txBody>
          <a:bodyPr>
            <a:normAutofit/>
          </a:bodyPr>
          <a:lstStyle/>
          <a:p>
            <a:r>
              <a:rPr lang="en-US" b="1" dirty="0">
                <a:solidFill>
                  <a:schemeClr val="bg1"/>
                </a:solidFill>
              </a:rPr>
              <a:t>History and Philosophy</a:t>
            </a:r>
          </a:p>
        </p:txBody>
      </p:sp>
      <p:pic>
        <p:nvPicPr>
          <p:cNvPr id="7" name="Picture 6">
            <a:extLst>
              <a:ext uri="{FF2B5EF4-FFF2-40B4-BE49-F238E27FC236}">
                <a16:creationId xmlns:a16="http://schemas.microsoft.com/office/drawing/2014/main" id="{B348B7B0-E8A5-574D-90D9-DB10401C0F71}"/>
              </a:ext>
            </a:extLst>
          </p:cNvPr>
          <p:cNvPicPr>
            <a:picLocks noChangeAspect="1"/>
          </p:cNvPicPr>
          <p:nvPr/>
        </p:nvPicPr>
        <p:blipFill>
          <a:blip r:embed="rId2"/>
          <a:stretch>
            <a:fillRect/>
          </a:stretch>
        </p:blipFill>
        <p:spPr>
          <a:xfrm>
            <a:off x="10414000" y="1646894"/>
            <a:ext cx="1778000" cy="546100"/>
          </a:xfrm>
          <a:prstGeom prst="rect">
            <a:avLst/>
          </a:prstGeom>
        </p:spPr>
      </p:pic>
      <p:sp>
        <p:nvSpPr>
          <p:cNvPr id="8" name="TextBox 7">
            <a:extLst>
              <a:ext uri="{FF2B5EF4-FFF2-40B4-BE49-F238E27FC236}">
                <a16:creationId xmlns:a16="http://schemas.microsoft.com/office/drawing/2014/main" id="{8722420C-C75E-5640-AEDC-56EE00A8CA7E}"/>
              </a:ext>
            </a:extLst>
          </p:cNvPr>
          <p:cNvSpPr txBox="1"/>
          <p:nvPr/>
        </p:nvSpPr>
        <p:spPr>
          <a:xfrm>
            <a:off x="6204493" y="959972"/>
            <a:ext cx="5987506" cy="646331"/>
          </a:xfrm>
          <a:prstGeom prst="rect">
            <a:avLst/>
          </a:prstGeom>
          <a:noFill/>
        </p:spPr>
        <p:txBody>
          <a:bodyPr wrap="square" rtlCol="0">
            <a:spAutoFit/>
          </a:bodyPr>
          <a:lstStyle/>
          <a:p>
            <a:pPr algn="ctr"/>
            <a:r>
              <a:rPr lang="en-US" sz="3600" b="1" dirty="0"/>
              <a:t>Philosophy</a:t>
            </a:r>
          </a:p>
        </p:txBody>
      </p:sp>
      <p:sp>
        <p:nvSpPr>
          <p:cNvPr id="11" name="TextBox 10">
            <a:extLst>
              <a:ext uri="{FF2B5EF4-FFF2-40B4-BE49-F238E27FC236}">
                <a16:creationId xmlns:a16="http://schemas.microsoft.com/office/drawing/2014/main" id="{BF2C8AB9-663E-A749-B48F-AA66D146176A}"/>
              </a:ext>
            </a:extLst>
          </p:cNvPr>
          <p:cNvSpPr txBox="1"/>
          <p:nvPr/>
        </p:nvSpPr>
        <p:spPr>
          <a:xfrm>
            <a:off x="108493" y="1000563"/>
            <a:ext cx="5987506" cy="646331"/>
          </a:xfrm>
          <a:prstGeom prst="rect">
            <a:avLst/>
          </a:prstGeom>
          <a:noFill/>
        </p:spPr>
        <p:txBody>
          <a:bodyPr wrap="square" rtlCol="0">
            <a:spAutoFit/>
          </a:bodyPr>
          <a:lstStyle/>
          <a:p>
            <a:pPr algn="ctr"/>
            <a:r>
              <a:rPr lang="en-US" sz="3600" b="1" dirty="0"/>
              <a:t>History</a:t>
            </a:r>
          </a:p>
        </p:txBody>
      </p:sp>
      <p:pic>
        <p:nvPicPr>
          <p:cNvPr id="12" name="Picture 11">
            <a:extLst>
              <a:ext uri="{FF2B5EF4-FFF2-40B4-BE49-F238E27FC236}">
                <a16:creationId xmlns:a16="http://schemas.microsoft.com/office/drawing/2014/main" id="{B0D21207-DE2A-3E46-B167-CBAAFBEFEF29}"/>
              </a:ext>
            </a:extLst>
          </p:cNvPr>
          <p:cNvPicPr>
            <a:picLocks noChangeAspect="1"/>
          </p:cNvPicPr>
          <p:nvPr/>
        </p:nvPicPr>
        <p:blipFill>
          <a:blip r:embed="rId2"/>
          <a:stretch>
            <a:fillRect/>
          </a:stretch>
        </p:blipFill>
        <p:spPr>
          <a:xfrm>
            <a:off x="4317999" y="1667287"/>
            <a:ext cx="1778000" cy="546100"/>
          </a:xfrm>
          <a:prstGeom prst="rect">
            <a:avLst/>
          </a:prstGeom>
        </p:spPr>
      </p:pic>
      <p:pic>
        <p:nvPicPr>
          <p:cNvPr id="3" name="Picture 2">
            <a:extLst>
              <a:ext uri="{FF2B5EF4-FFF2-40B4-BE49-F238E27FC236}">
                <a16:creationId xmlns:a16="http://schemas.microsoft.com/office/drawing/2014/main" id="{BE394F34-AE92-A548-8D9E-ED31B5B76522}"/>
              </a:ext>
            </a:extLst>
          </p:cNvPr>
          <p:cNvPicPr>
            <a:picLocks noChangeAspect="1"/>
          </p:cNvPicPr>
          <p:nvPr/>
        </p:nvPicPr>
        <p:blipFill>
          <a:blip r:embed="rId3"/>
          <a:stretch>
            <a:fillRect/>
          </a:stretch>
        </p:blipFill>
        <p:spPr>
          <a:xfrm>
            <a:off x="2" y="2399084"/>
            <a:ext cx="5987506" cy="3965751"/>
          </a:xfrm>
          <a:prstGeom prst="rect">
            <a:avLst/>
          </a:prstGeom>
        </p:spPr>
      </p:pic>
      <p:pic>
        <p:nvPicPr>
          <p:cNvPr id="4" name="Picture 3">
            <a:extLst>
              <a:ext uri="{FF2B5EF4-FFF2-40B4-BE49-F238E27FC236}">
                <a16:creationId xmlns:a16="http://schemas.microsoft.com/office/drawing/2014/main" id="{04487EE4-7968-CF4E-AD30-B07ACDAF4740}"/>
              </a:ext>
            </a:extLst>
          </p:cNvPr>
          <p:cNvPicPr>
            <a:picLocks noChangeAspect="1"/>
          </p:cNvPicPr>
          <p:nvPr/>
        </p:nvPicPr>
        <p:blipFill>
          <a:blip r:embed="rId4"/>
          <a:stretch>
            <a:fillRect/>
          </a:stretch>
        </p:blipFill>
        <p:spPr>
          <a:xfrm>
            <a:off x="6204492" y="2399083"/>
            <a:ext cx="5987506" cy="3965751"/>
          </a:xfrm>
          <a:prstGeom prst="rect">
            <a:avLst/>
          </a:prstGeom>
        </p:spPr>
      </p:pic>
    </p:spTree>
    <p:extLst>
      <p:ext uri="{BB962C8B-B14F-4D97-AF65-F5344CB8AC3E}">
        <p14:creationId xmlns:p14="http://schemas.microsoft.com/office/powerpoint/2010/main" val="35844988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DAA31-6F34-6E4E-B840-D835362EC8A0}"/>
              </a:ext>
            </a:extLst>
          </p:cNvPr>
          <p:cNvSpPr>
            <a:spLocks noGrp="1"/>
          </p:cNvSpPr>
          <p:nvPr>
            <p:ph type="title"/>
          </p:nvPr>
        </p:nvSpPr>
        <p:spPr>
          <a:xfrm>
            <a:off x="0" y="0"/>
            <a:ext cx="12192000" cy="959972"/>
          </a:xfrm>
          <a:solidFill>
            <a:schemeClr val="tx1">
              <a:lumMod val="65000"/>
              <a:lumOff val="35000"/>
            </a:schemeClr>
          </a:solidFill>
        </p:spPr>
        <p:txBody>
          <a:bodyPr>
            <a:normAutofit/>
          </a:bodyPr>
          <a:lstStyle/>
          <a:p>
            <a:r>
              <a:rPr lang="en-US" b="1" dirty="0">
                <a:solidFill>
                  <a:schemeClr val="bg1"/>
                </a:solidFill>
              </a:rPr>
              <a:t>Religious Studies</a:t>
            </a:r>
          </a:p>
        </p:txBody>
      </p:sp>
      <p:pic>
        <p:nvPicPr>
          <p:cNvPr id="12" name="Picture 11">
            <a:extLst>
              <a:ext uri="{FF2B5EF4-FFF2-40B4-BE49-F238E27FC236}">
                <a16:creationId xmlns:a16="http://schemas.microsoft.com/office/drawing/2014/main" id="{B0D21207-DE2A-3E46-B167-CBAAFBEFEF29}"/>
              </a:ext>
            </a:extLst>
          </p:cNvPr>
          <p:cNvPicPr>
            <a:picLocks noChangeAspect="1"/>
          </p:cNvPicPr>
          <p:nvPr/>
        </p:nvPicPr>
        <p:blipFill>
          <a:blip r:embed="rId2"/>
          <a:stretch>
            <a:fillRect/>
          </a:stretch>
        </p:blipFill>
        <p:spPr>
          <a:xfrm>
            <a:off x="9923668" y="1121187"/>
            <a:ext cx="1778000" cy="546100"/>
          </a:xfrm>
          <a:prstGeom prst="rect">
            <a:avLst/>
          </a:prstGeom>
        </p:spPr>
      </p:pic>
      <p:pic>
        <p:nvPicPr>
          <p:cNvPr id="5" name="Picture 4">
            <a:extLst>
              <a:ext uri="{FF2B5EF4-FFF2-40B4-BE49-F238E27FC236}">
                <a16:creationId xmlns:a16="http://schemas.microsoft.com/office/drawing/2014/main" id="{5EF29973-A8DD-9C43-A30D-03374514FAD9}"/>
              </a:ext>
            </a:extLst>
          </p:cNvPr>
          <p:cNvPicPr>
            <a:picLocks noChangeAspect="1"/>
          </p:cNvPicPr>
          <p:nvPr/>
        </p:nvPicPr>
        <p:blipFill>
          <a:blip r:embed="rId3"/>
          <a:stretch>
            <a:fillRect/>
          </a:stretch>
        </p:blipFill>
        <p:spPr>
          <a:xfrm>
            <a:off x="2673350" y="1667287"/>
            <a:ext cx="6845300" cy="4533900"/>
          </a:xfrm>
          <a:prstGeom prst="rect">
            <a:avLst/>
          </a:prstGeom>
        </p:spPr>
      </p:pic>
    </p:spTree>
    <p:extLst>
      <p:ext uri="{BB962C8B-B14F-4D97-AF65-F5344CB8AC3E}">
        <p14:creationId xmlns:p14="http://schemas.microsoft.com/office/powerpoint/2010/main" val="698296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D8204-CEAE-5448-ADD8-85E973037CCB}"/>
              </a:ext>
            </a:extLst>
          </p:cNvPr>
          <p:cNvSpPr>
            <a:spLocks noGrp="1"/>
          </p:cNvSpPr>
          <p:nvPr>
            <p:ph type="ctrTitle"/>
          </p:nvPr>
        </p:nvSpPr>
        <p:spPr>
          <a:xfrm>
            <a:off x="1694121" y="1701209"/>
            <a:ext cx="9144000" cy="2782896"/>
          </a:xfrm>
          <a:solidFill>
            <a:schemeClr val="tx1">
              <a:lumMod val="65000"/>
              <a:lumOff val="35000"/>
            </a:schemeClr>
          </a:solidFill>
        </p:spPr>
        <p:txBody>
          <a:bodyPr>
            <a:normAutofit/>
          </a:bodyPr>
          <a:lstStyle/>
          <a:p>
            <a:r>
              <a:rPr lang="en-US" b="1" dirty="0">
                <a:solidFill>
                  <a:schemeClr val="bg1"/>
                </a:solidFill>
                <a:latin typeface="Calibri" panose="020F0502020204030204" pitchFamily="34" charset="0"/>
                <a:cs typeface="Calibri" panose="020F0502020204030204" pitchFamily="34" charset="0"/>
              </a:rPr>
              <a:t>Appendix</a:t>
            </a:r>
            <a:br>
              <a:rPr lang="en-US" b="1" dirty="0">
                <a:solidFill>
                  <a:schemeClr val="bg1"/>
                </a:solidFill>
                <a:latin typeface="Calibri" panose="020F0502020204030204" pitchFamily="34" charset="0"/>
                <a:cs typeface="Calibri" panose="020F0502020204030204" pitchFamily="34" charset="0"/>
              </a:rPr>
            </a:br>
            <a:br>
              <a:rPr lang="en-US" b="1" dirty="0">
                <a:solidFill>
                  <a:schemeClr val="bg1"/>
                </a:solidFill>
                <a:latin typeface="Calibri" panose="020F0502020204030204" pitchFamily="34" charset="0"/>
                <a:cs typeface="Calibri" panose="020F0502020204030204" pitchFamily="34" charset="0"/>
              </a:rPr>
            </a:br>
            <a:r>
              <a:rPr lang="en-US" b="1" dirty="0">
                <a:solidFill>
                  <a:schemeClr val="bg1"/>
                </a:solidFill>
                <a:latin typeface="Calibri" panose="020F0502020204030204" pitchFamily="34" charset="0"/>
                <a:cs typeface="Calibri" panose="020F0502020204030204" pitchFamily="34" charset="0"/>
              </a:rPr>
              <a:t>(FY19 and FY20)</a:t>
            </a:r>
          </a:p>
        </p:txBody>
      </p:sp>
    </p:spTree>
    <p:extLst>
      <p:ext uri="{BB962C8B-B14F-4D97-AF65-F5344CB8AC3E}">
        <p14:creationId xmlns:p14="http://schemas.microsoft.com/office/powerpoint/2010/main" val="23544409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DAA31-6F34-6E4E-B840-D835362EC8A0}"/>
              </a:ext>
            </a:extLst>
          </p:cNvPr>
          <p:cNvSpPr>
            <a:spLocks noGrp="1"/>
          </p:cNvSpPr>
          <p:nvPr>
            <p:ph type="title"/>
          </p:nvPr>
        </p:nvSpPr>
        <p:spPr>
          <a:xfrm>
            <a:off x="0" y="0"/>
            <a:ext cx="12192000" cy="959972"/>
          </a:xfrm>
          <a:solidFill>
            <a:schemeClr val="tx1">
              <a:lumMod val="65000"/>
              <a:lumOff val="35000"/>
            </a:schemeClr>
          </a:solidFill>
        </p:spPr>
        <p:txBody>
          <a:bodyPr/>
          <a:lstStyle/>
          <a:p>
            <a:r>
              <a:rPr lang="en-US" b="1" dirty="0">
                <a:solidFill>
                  <a:schemeClr val="bg1"/>
                </a:solidFill>
                <a:latin typeface="Calibri" panose="020F0502020204030204" pitchFamily="34" charset="0"/>
                <a:cs typeface="Calibri" panose="020F0502020204030204" pitchFamily="34" charset="0"/>
              </a:rPr>
              <a:t>Profitability by College FY21 Projections</a:t>
            </a:r>
          </a:p>
        </p:txBody>
      </p:sp>
      <p:pic>
        <p:nvPicPr>
          <p:cNvPr id="8" name="Picture 7">
            <a:extLst>
              <a:ext uri="{FF2B5EF4-FFF2-40B4-BE49-F238E27FC236}">
                <a16:creationId xmlns:a16="http://schemas.microsoft.com/office/drawing/2014/main" id="{D041A9C0-98EA-0945-B9AB-39D11E877867}"/>
              </a:ext>
            </a:extLst>
          </p:cNvPr>
          <p:cNvPicPr>
            <a:picLocks noChangeAspect="1"/>
          </p:cNvPicPr>
          <p:nvPr/>
        </p:nvPicPr>
        <p:blipFill>
          <a:blip r:embed="rId2"/>
          <a:stretch>
            <a:fillRect/>
          </a:stretch>
        </p:blipFill>
        <p:spPr>
          <a:xfrm>
            <a:off x="1902858" y="959972"/>
            <a:ext cx="8386284" cy="5899997"/>
          </a:xfrm>
          <a:prstGeom prst="rect">
            <a:avLst/>
          </a:prstGeom>
        </p:spPr>
      </p:pic>
    </p:spTree>
    <p:extLst>
      <p:ext uri="{BB962C8B-B14F-4D97-AF65-F5344CB8AC3E}">
        <p14:creationId xmlns:p14="http://schemas.microsoft.com/office/powerpoint/2010/main" val="13416329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DAA31-6F34-6E4E-B840-D835362EC8A0}"/>
              </a:ext>
            </a:extLst>
          </p:cNvPr>
          <p:cNvSpPr>
            <a:spLocks noGrp="1"/>
          </p:cNvSpPr>
          <p:nvPr>
            <p:ph type="title"/>
          </p:nvPr>
        </p:nvSpPr>
        <p:spPr>
          <a:xfrm>
            <a:off x="0" y="0"/>
            <a:ext cx="12192000" cy="959972"/>
          </a:xfrm>
          <a:solidFill>
            <a:schemeClr val="tx1">
              <a:lumMod val="65000"/>
              <a:lumOff val="35000"/>
            </a:schemeClr>
          </a:solidFill>
        </p:spPr>
        <p:txBody>
          <a:bodyPr/>
          <a:lstStyle/>
          <a:p>
            <a:r>
              <a:rPr lang="en-US" b="1" dirty="0">
                <a:solidFill>
                  <a:schemeClr val="bg1"/>
                </a:solidFill>
                <a:latin typeface="Calibri" panose="020F0502020204030204" pitchFamily="34" charset="0"/>
                <a:cs typeface="Calibri" panose="020F0502020204030204" pitchFamily="34" charset="0"/>
              </a:rPr>
              <a:t>Profitability by College FY20 Actuals</a:t>
            </a:r>
          </a:p>
        </p:txBody>
      </p:sp>
      <p:pic>
        <p:nvPicPr>
          <p:cNvPr id="8" name="Picture 7">
            <a:extLst>
              <a:ext uri="{FF2B5EF4-FFF2-40B4-BE49-F238E27FC236}">
                <a16:creationId xmlns:a16="http://schemas.microsoft.com/office/drawing/2014/main" id="{202337AB-D6DD-E141-A7A4-C4B5467E5220}"/>
              </a:ext>
            </a:extLst>
          </p:cNvPr>
          <p:cNvPicPr>
            <a:picLocks noChangeAspect="1"/>
          </p:cNvPicPr>
          <p:nvPr/>
        </p:nvPicPr>
        <p:blipFill>
          <a:blip r:embed="rId2"/>
          <a:stretch>
            <a:fillRect/>
          </a:stretch>
        </p:blipFill>
        <p:spPr>
          <a:xfrm>
            <a:off x="1762170" y="971461"/>
            <a:ext cx="8667659" cy="5886539"/>
          </a:xfrm>
          <a:prstGeom prst="rect">
            <a:avLst/>
          </a:prstGeom>
        </p:spPr>
      </p:pic>
    </p:spTree>
    <p:extLst>
      <p:ext uri="{BB962C8B-B14F-4D97-AF65-F5344CB8AC3E}">
        <p14:creationId xmlns:p14="http://schemas.microsoft.com/office/powerpoint/2010/main" val="10255299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DAA31-6F34-6E4E-B840-D835362EC8A0}"/>
              </a:ext>
            </a:extLst>
          </p:cNvPr>
          <p:cNvSpPr>
            <a:spLocks noGrp="1"/>
          </p:cNvSpPr>
          <p:nvPr>
            <p:ph type="title"/>
          </p:nvPr>
        </p:nvSpPr>
        <p:spPr>
          <a:xfrm>
            <a:off x="0" y="0"/>
            <a:ext cx="12192000" cy="959972"/>
          </a:xfrm>
          <a:solidFill>
            <a:schemeClr val="tx1">
              <a:lumMod val="65000"/>
              <a:lumOff val="35000"/>
            </a:schemeClr>
          </a:solidFill>
        </p:spPr>
        <p:txBody>
          <a:bodyPr>
            <a:normAutofit fontScale="90000"/>
          </a:bodyPr>
          <a:lstStyle/>
          <a:p>
            <a:r>
              <a:rPr lang="en-US" b="1" dirty="0">
                <a:solidFill>
                  <a:schemeClr val="bg1"/>
                </a:solidFill>
                <a:latin typeface="Calibri" panose="020F0502020204030204" pitchFamily="34" charset="0"/>
                <a:cs typeface="Calibri" panose="020F0502020204030204" pitchFamily="34" charset="0"/>
              </a:rPr>
              <a:t>Profitability and GM% by Department (FY20 Actuals)</a:t>
            </a:r>
          </a:p>
        </p:txBody>
      </p:sp>
      <p:pic>
        <p:nvPicPr>
          <p:cNvPr id="4" name="Picture 3">
            <a:extLst>
              <a:ext uri="{FF2B5EF4-FFF2-40B4-BE49-F238E27FC236}">
                <a16:creationId xmlns:a16="http://schemas.microsoft.com/office/drawing/2014/main" id="{45D01241-6144-C843-AF3E-C5AFD47D043B}"/>
              </a:ext>
            </a:extLst>
          </p:cNvPr>
          <p:cNvPicPr>
            <a:picLocks noChangeAspect="1"/>
          </p:cNvPicPr>
          <p:nvPr/>
        </p:nvPicPr>
        <p:blipFill>
          <a:blip r:embed="rId3"/>
          <a:stretch>
            <a:fillRect/>
          </a:stretch>
        </p:blipFill>
        <p:spPr>
          <a:xfrm>
            <a:off x="0" y="959972"/>
            <a:ext cx="12192000" cy="5955683"/>
          </a:xfrm>
          <a:prstGeom prst="rect">
            <a:avLst/>
          </a:prstGeom>
        </p:spPr>
      </p:pic>
      <p:sp>
        <p:nvSpPr>
          <p:cNvPr id="6" name="Rectangle 5">
            <a:extLst>
              <a:ext uri="{FF2B5EF4-FFF2-40B4-BE49-F238E27FC236}">
                <a16:creationId xmlns:a16="http://schemas.microsoft.com/office/drawing/2014/main" id="{2C088697-6C29-AC4D-953B-8EEAFF4AE4E4}"/>
              </a:ext>
            </a:extLst>
          </p:cNvPr>
          <p:cNvSpPr/>
          <p:nvPr/>
        </p:nvSpPr>
        <p:spPr>
          <a:xfrm>
            <a:off x="10383253" y="720436"/>
            <a:ext cx="1808746" cy="23953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chemeClr val="bg1"/>
                </a:solidFill>
              </a:rPr>
              <a:t>Excluding Environment</a:t>
            </a:r>
            <a:endParaRPr lang="en-US" sz="1200" dirty="0"/>
          </a:p>
        </p:txBody>
      </p:sp>
    </p:spTree>
    <p:extLst>
      <p:ext uri="{BB962C8B-B14F-4D97-AF65-F5344CB8AC3E}">
        <p14:creationId xmlns:p14="http://schemas.microsoft.com/office/powerpoint/2010/main" val="3383435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DAA31-6F34-6E4E-B840-D835362EC8A0}"/>
              </a:ext>
            </a:extLst>
          </p:cNvPr>
          <p:cNvSpPr>
            <a:spLocks noGrp="1"/>
          </p:cNvSpPr>
          <p:nvPr>
            <p:ph type="title"/>
          </p:nvPr>
        </p:nvSpPr>
        <p:spPr>
          <a:xfrm>
            <a:off x="0" y="0"/>
            <a:ext cx="12192000" cy="959972"/>
          </a:xfrm>
          <a:solidFill>
            <a:schemeClr val="tx1">
              <a:lumMod val="65000"/>
              <a:lumOff val="35000"/>
            </a:schemeClr>
          </a:solidFill>
        </p:spPr>
        <p:txBody>
          <a:bodyPr/>
          <a:lstStyle/>
          <a:p>
            <a:r>
              <a:rPr lang="en-US" b="1" dirty="0">
                <a:solidFill>
                  <a:schemeClr val="bg1"/>
                </a:solidFill>
                <a:latin typeface="Calibri" panose="020F0502020204030204" pitchFamily="34" charset="0"/>
                <a:cs typeface="Calibri" panose="020F0502020204030204" pitchFamily="34" charset="0"/>
              </a:rPr>
              <a:t>Profitability by College FY19 Actuals</a:t>
            </a:r>
          </a:p>
        </p:txBody>
      </p:sp>
      <p:pic>
        <p:nvPicPr>
          <p:cNvPr id="4" name="Picture 3">
            <a:extLst>
              <a:ext uri="{FF2B5EF4-FFF2-40B4-BE49-F238E27FC236}">
                <a16:creationId xmlns:a16="http://schemas.microsoft.com/office/drawing/2014/main" id="{CF5EB65C-F943-0F47-9568-805D53F81360}"/>
              </a:ext>
            </a:extLst>
          </p:cNvPr>
          <p:cNvPicPr>
            <a:picLocks noChangeAspect="1"/>
          </p:cNvPicPr>
          <p:nvPr/>
        </p:nvPicPr>
        <p:blipFill>
          <a:blip r:embed="rId2"/>
          <a:stretch>
            <a:fillRect/>
          </a:stretch>
        </p:blipFill>
        <p:spPr>
          <a:xfrm>
            <a:off x="2550695" y="959972"/>
            <a:ext cx="8601322" cy="5847348"/>
          </a:xfrm>
          <a:prstGeom prst="rect">
            <a:avLst/>
          </a:prstGeom>
        </p:spPr>
      </p:pic>
    </p:spTree>
    <p:extLst>
      <p:ext uri="{BB962C8B-B14F-4D97-AF65-F5344CB8AC3E}">
        <p14:creationId xmlns:p14="http://schemas.microsoft.com/office/powerpoint/2010/main" val="16004251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DAA31-6F34-6E4E-B840-D835362EC8A0}"/>
              </a:ext>
            </a:extLst>
          </p:cNvPr>
          <p:cNvSpPr>
            <a:spLocks noGrp="1"/>
          </p:cNvSpPr>
          <p:nvPr>
            <p:ph type="title"/>
          </p:nvPr>
        </p:nvSpPr>
        <p:spPr>
          <a:xfrm>
            <a:off x="0" y="0"/>
            <a:ext cx="12192000" cy="959972"/>
          </a:xfrm>
          <a:solidFill>
            <a:schemeClr val="tx1">
              <a:lumMod val="65000"/>
              <a:lumOff val="35000"/>
            </a:schemeClr>
          </a:solidFill>
        </p:spPr>
        <p:txBody>
          <a:bodyPr>
            <a:normAutofit fontScale="90000"/>
          </a:bodyPr>
          <a:lstStyle/>
          <a:p>
            <a:r>
              <a:rPr lang="en-US" b="1" dirty="0">
                <a:solidFill>
                  <a:schemeClr val="bg1"/>
                </a:solidFill>
                <a:latin typeface="Calibri" panose="020F0502020204030204" pitchFamily="34" charset="0"/>
                <a:cs typeface="Calibri" panose="020F0502020204030204" pitchFamily="34" charset="0"/>
              </a:rPr>
              <a:t>Profitability and GM% by Department (FY19 Actuals)</a:t>
            </a:r>
          </a:p>
        </p:txBody>
      </p:sp>
      <p:pic>
        <p:nvPicPr>
          <p:cNvPr id="6" name="Picture 5">
            <a:extLst>
              <a:ext uri="{FF2B5EF4-FFF2-40B4-BE49-F238E27FC236}">
                <a16:creationId xmlns:a16="http://schemas.microsoft.com/office/drawing/2014/main" id="{F2F42E5F-48DB-7F44-BDD2-6C155AEC6B73}"/>
              </a:ext>
            </a:extLst>
          </p:cNvPr>
          <p:cNvPicPr>
            <a:picLocks noChangeAspect="1"/>
          </p:cNvPicPr>
          <p:nvPr/>
        </p:nvPicPr>
        <p:blipFill>
          <a:blip r:embed="rId2"/>
          <a:stretch>
            <a:fillRect/>
          </a:stretch>
        </p:blipFill>
        <p:spPr>
          <a:xfrm>
            <a:off x="0" y="959972"/>
            <a:ext cx="12192000" cy="5960995"/>
          </a:xfrm>
          <a:prstGeom prst="rect">
            <a:avLst/>
          </a:prstGeom>
        </p:spPr>
      </p:pic>
      <p:sp>
        <p:nvSpPr>
          <p:cNvPr id="7" name="Rectangle 6">
            <a:extLst>
              <a:ext uri="{FF2B5EF4-FFF2-40B4-BE49-F238E27FC236}">
                <a16:creationId xmlns:a16="http://schemas.microsoft.com/office/drawing/2014/main" id="{425284D0-537A-724C-953F-D72EDC1AAC8B}"/>
              </a:ext>
            </a:extLst>
          </p:cNvPr>
          <p:cNvSpPr/>
          <p:nvPr/>
        </p:nvSpPr>
        <p:spPr>
          <a:xfrm>
            <a:off x="10383253" y="720436"/>
            <a:ext cx="1808746" cy="23953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chemeClr val="bg1"/>
                </a:solidFill>
              </a:rPr>
              <a:t>Excluding Environment</a:t>
            </a:r>
            <a:endParaRPr lang="en-US" sz="1200" dirty="0"/>
          </a:p>
        </p:txBody>
      </p:sp>
    </p:spTree>
    <p:extLst>
      <p:ext uri="{BB962C8B-B14F-4D97-AF65-F5344CB8AC3E}">
        <p14:creationId xmlns:p14="http://schemas.microsoft.com/office/powerpoint/2010/main" val="10971335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DAA31-6F34-6E4E-B840-D835362EC8A0}"/>
              </a:ext>
            </a:extLst>
          </p:cNvPr>
          <p:cNvSpPr>
            <a:spLocks noGrp="1"/>
          </p:cNvSpPr>
          <p:nvPr>
            <p:ph type="title"/>
          </p:nvPr>
        </p:nvSpPr>
        <p:spPr>
          <a:xfrm>
            <a:off x="0" y="0"/>
            <a:ext cx="12192000" cy="959972"/>
          </a:xfrm>
          <a:solidFill>
            <a:schemeClr val="tx1">
              <a:lumMod val="65000"/>
              <a:lumOff val="35000"/>
            </a:schemeClr>
          </a:solidFill>
        </p:spPr>
        <p:txBody>
          <a:bodyPr>
            <a:normAutofit/>
          </a:bodyPr>
          <a:lstStyle/>
          <a:p>
            <a:r>
              <a:rPr lang="en-US" sz="3600" b="1" dirty="0">
                <a:solidFill>
                  <a:schemeClr val="bg1"/>
                </a:solidFill>
                <a:latin typeface="Calibri" panose="020F0502020204030204" pitchFamily="34" charset="0"/>
                <a:cs typeface="Calibri" panose="020F0502020204030204" pitchFamily="34" charset="0"/>
              </a:rPr>
              <a:t>Profitability and GM% by Department (FY21 Projections)</a:t>
            </a:r>
          </a:p>
        </p:txBody>
      </p:sp>
      <p:sp>
        <p:nvSpPr>
          <p:cNvPr id="4" name="Rectangle 3">
            <a:extLst>
              <a:ext uri="{FF2B5EF4-FFF2-40B4-BE49-F238E27FC236}">
                <a16:creationId xmlns:a16="http://schemas.microsoft.com/office/drawing/2014/main" id="{44BFEBB5-03AF-4341-A805-F3A0F16978CC}"/>
              </a:ext>
            </a:extLst>
          </p:cNvPr>
          <p:cNvSpPr/>
          <p:nvPr/>
        </p:nvSpPr>
        <p:spPr>
          <a:xfrm>
            <a:off x="10383253" y="720436"/>
            <a:ext cx="1808746" cy="23953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chemeClr val="bg1"/>
                </a:solidFill>
              </a:rPr>
              <a:t>Excluding Environment</a:t>
            </a:r>
            <a:endParaRPr lang="en-US" sz="1200" dirty="0"/>
          </a:p>
        </p:txBody>
      </p:sp>
      <p:pic>
        <p:nvPicPr>
          <p:cNvPr id="8" name="Picture 7">
            <a:extLst>
              <a:ext uri="{FF2B5EF4-FFF2-40B4-BE49-F238E27FC236}">
                <a16:creationId xmlns:a16="http://schemas.microsoft.com/office/drawing/2014/main" id="{A76FCD23-C8C8-1D44-BC48-E92535E12BF3}"/>
              </a:ext>
            </a:extLst>
          </p:cNvPr>
          <p:cNvPicPr>
            <a:picLocks noChangeAspect="1"/>
          </p:cNvPicPr>
          <p:nvPr/>
        </p:nvPicPr>
        <p:blipFill>
          <a:blip r:embed="rId3"/>
          <a:stretch>
            <a:fillRect/>
          </a:stretch>
        </p:blipFill>
        <p:spPr>
          <a:xfrm>
            <a:off x="-1" y="959972"/>
            <a:ext cx="12192000" cy="5971167"/>
          </a:xfrm>
          <a:prstGeom prst="rect">
            <a:avLst/>
          </a:prstGeom>
        </p:spPr>
      </p:pic>
    </p:spTree>
    <p:extLst>
      <p:ext uri="{BB962C8B-B14F-4D97-AF65-F5344CB8AC3E}">
        <p14:creationId xmlns:p14="http://schemas.microsoft.com/office/powerpoint/2010/main" val="47991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D8204-CEAE-5448-ADD8-85E973037CCB}"/>
              </a:ext>
            </a:extLst>
          </p:cNvPr>
          <p:cNvSpPr>
            <a:spLocks noGrp="1"/>
          </p:cNvSpPr>
          <p:nvPr>
            <p:ph type="ctrTitle"/>
          </p:nvPr>
        </p:nvSpPr>
        <p:spPr>
          <a:xfrm>
            <a:off x="0" y="136634"/>
            <a:ext cx="12192000" cy="977463"/>
          </a:xfrm>
          <a:solidFill>
            <a:schemeClr val="tx1">
              <a:lumMod val="65000"/>
              <a:lumOff val="35000"/>
            </a:schemeClr>
          </a:solidFill>
        </p:spPr>
        <p:txBody>
          <a:bodyPr>
            <a:normAutofit/>
          </a:bodyPr>
          <a:lstStyle/>
          <a:p>
            <a:pPr algn="l"/>
            <a:r>
              <a:rPr lang="en-US" b="1" dirty="0">
                <a:solidFill>
                  <a:schemeClr val="bg1"/>
                </a:solidFill>
                <a:latin typeface="Calibri" panose="020F0502020204030204" pitchFamily="34" charset="0"/>
                <a:cs typeface="Calibri" panose="020F0502020204030204" pitchFamily="34" charset="0"/>
              </a:rPr>
              <a:t>DEFINITIONS</a:t>
            </a:r>
          </a:p>
        </p:txBody>
      </p:sp>
      <p:sp>
        <p:nvSpPr>
          <p:cNvPr id="3" name="Subtitle 2">
            <a:extLst>
              <a:ext uri="{FF2B5EF4-FFF2-40B4-BE49-F238E27FC236}">
                <a16:creationId xmlns:a16="http://schemas.microsoft.com/office/drawing/2014/main" id="{F4FE466A-6EE4-D949-B296-46D319840523}"/>
              </a:ext>
            </a:extLst>
          </p:cNvPr>
          <p:cNvSpPr>
            <a:spLocks noGrp="1"/>
          </p:cNvSpPr>
          <p:nvPr>
            <p:ph type="subTitle" idx="1"/>
          </p:nvPr>
        </p:nvSpPr>
        <p:spPr>
          <a:xfrm>
            <a:off x="0" y="1114097"/>
            <a:ext cx="12192000" cy="5743903"/>
          </a:xfrm>
          <a:solidFill>
            <a:schemeClr val="tx1">
              <a:lumMod val="65000"/>
              <a:lumOff val="35000"/>
            </a:schemeClr>
          </a:solidFill>
        </p:spPr>
        <p:txBody>
          <a:bodyPr>
            <a:normAutofit lnSpcReduction="10000"/>
          </a:bodyPr>
          <a:lstStyle/>
          <a:p>
            <a:pPr algn="just"/>
            <a:r>
              <a:rPr lang="en-US" sz="2800" u="sng" dirty="0">
                <a:solidFill>
                  <a:schemeClr val="bg1"/>
                </a:solidFill>
              </a:rPr>
              <a:t>Total Revenue (TR)</a:t>
            </a:r>
            <a:r>
              <a:rPr lang="en-US" sz="2800" dirty="0">
                <a:solidFill>
                  <a:schemeClr val="bg1"/>
                </a:solidFill>
              </a:rPr>
              <a:t>: TR includes revenue for courses taught by the faculty of a department across all three terms, distributed revenue for courses that do not belong to a specific department, and distribution of revenues from courses of programs like Study Abroad that do not have any assigned faculty.</a:t>
            </a:r>
          </a:p>
          <a:p>
            <a:pPr algn="just"/>
            <a:r>
              <a:rPr lang="en-US" sz="2800" dirty="0">
                <a:solidFill>
                  <a:srgbClr val="00B0F0"/>
                </a:solidFill>
              </a:rPr>
              <a:t>Avg. TR per credit (FY20) for Fall and Spring semesters is $577</a:t>
            </a:r>
          </a:p>
          <a:p>
            <a:pPr algn="just"/>
            <a:endParaRPr lang="en-US" sz="2800" dirty="0">
              <a:solidFill>
                <a:schemeClr val="bg1"/>
              </a:solidFill>
            </a:endParaRPr>
          </a:p>
          <a:p>
            <a:pPr algn="just"/>
            <a:r>
              <a:rPr lang="en-US" sz="2800" u="sng" dirty="0">
                <a:solidFill>
                  <a:schemeClr val="bg1"/>
                </a:solidFill>
              </a:rPr>
              <a:t>Gross Margins (GM)</a:t>
            </a:r>
            <a:r>
              <a:rPr lang="en-US" sz="2800" dirty="0">
                <a:solidFill>
                  <a:schemeClr val="bg1"/>
                </a:solidFill>
              </a:rPr>
              <a:t>: GM = TR – Direct Costs. Direct costs include salaries, operating costs, and fringe benefits.</a:t>
            </a:r>
          </a:p>
          <a:p>
            <a:pPr algn="just"/>
            <a:r>
              <a:rPr lang="en-US" sz="2800" dirty="0">
                <a:solidFill>
                  <a:srgbClr val="00B0F0"/>
                </a:solidFill>
              </a:rPr>
              <a:t>Avg. GM% for FY20 = 54% </a:t>
            </a:r>
          </a:p>
          <a:p>
            <a:pPr algn="just"/>
            <a:endParaRPr lang="en-US" sz="2800" dirty="0">
              <a:solidFill>
                <a:schemeClr val="bg1"/>
              </a:solidFill>
            </a:endParaRPr>
          </a:p>
          <a:p>
            <a:pPr algn="just"/>
            <a:r>
              <a:rPr lang="en-US" sz="2800" u="sng" dirty="0">
                <a:solidFill>
                  <a:schemeClr val="bg1"/>
                </a:solidFill>
              </a:rPr>
              <a:t>Profitability</a:t>
            </a:r>
            <a:r>
              <a:rPr lang="en-US" sz="2800" dirty="0">
                <a:solidFill>
                  <a:schemeClr val="bg1"/>
                </a:solidFill>
              </a:rPr>
              <a:t> = GM – Indirect Costs + Indirect Revenues. Indirect costs refer to administration costs, auxiliary costs, or college level costs distributed over departments of the specific college. Indirect revenues include auxiliary revenues, dorm revenues, and revenue from other sources.</a:t>
            </a:r>
          </a:p>
        </p:txBody>
      </p:sp>
    </p:spTree>
    <p:extLst>
      <p:ext uri="{BB962C8B-B14F-4D97-AF65-F5344CB8AC3E}">
        <p14:creationId xmlns:p14="http://schemas.microsoft.com/office/powerpoint/2010/main" val="4561328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D8204-CEAE-5448-ADD8-85E973037CCB}"/>
              </a:ext>
            </a:extLst>
          </p:cNvPr>
          <p:cNvSpPr>
            <a:spLocks noGrp="1"/>
          </p:cNvSpPr>
          <p:nvPr>
            <p:ph type="ctrTitle"/>
          </p:nvPr>
        </p:nvSpPr>
        <p:spPr>
          <a:xfrm>
            <a:off x="0" y="136634"/>
            <a:ext cx="12192000" cy="977463"/>
          </a:xfrm>
          <a:solidFill>
            <a:schemeClr val="tx1">
              <a:lumMod val="65000"/>
              <a:lumOff val="35000"/>
            </a:schemeClr>
          </a:solidFill>
        </p:spPr>
        <p:txBody>
          <a:bodyPr>
            <a:normAutofit/>
          </a:bodyPr>
          <a:lstStyle/>
          <a:p>
            <a:pPr algn="l"/>
            <a:r>
              <a:rPr lang="en-US" b="1" dirty="0">
                <a:solidFill>
                  <a:schemeClr val="bg1"/>
                </a:solidFill>
                <a:latin typeface="Calibri" panose="020F0502020204030204" pitchFamily="34" charset="0"/>
                <a:cs typeface="Calibri" panose="020F0502020204030204" pitchFamily="34" charset="0"/>
              </a:rPr>
              <a:t>Methodology FY21 Projections</a:t>
            </a:r>
          </a:p>
        </p:txBody>
      </p:sp>
      <p:sp>
        <p:nvSpPr>
          <p:cNvPr id="3" name="Subtitle 2">
            <a:extLst>
              <a:ext uri="{FF2B5EF4-FFF2-40B4-BE49-F238E27FC236}">
                <a16:creationId xmlns:a16="http://schemas.microsoft.com/office/drawing/2014/main" id="{F4FE466A-6EE4-D949-B296-46D319840523}"/>
              </a:ext>
            </a:extLst>
          </p:cNvPr>
          <p:cNvSpPr>
            <a:spLocks noGrp="1"/>
          </p:cNvSpPr>
          <p:nvPr>
            <p:ph type="subTitle" idx="1"/>
          </p:nvPr>
        </p:nvSpPr>
        <p:spPr>
          <a:xfrm>
            <a:off x="0" y="1114097"/>
            <a:ext cx="12192000" cy="5743903"/>
          </a:xfrm>
          <a:solidFill>
            <a:schemeClr val="tx1">
              <a:lumMod val="65000"/>
              <a:lumOff val="35000"/>
            </a:schemeClr>
          </a:solidFill>
        </p:spPr>
        <p:txBody>
          <a:bodyPr>
            <a:normAutofit/>
          </a:bodyPr>
          <a:lstStyle/>
          <a:p>
            <a:pPr algn="l"/>
            <a:r>
              <a:rPr lang="en-US" sz="2800" u="sng" dirty="0">
                <a:solidFill>
                  <a:schemeClr val="bg1"/>
                </a:solidFill>
              </a:rPr>
              <a:t>FY21 Revenue Projections</a:t>
            </a:r>
            <a:r>
              <a:rPr lang="en-US" sz="2800" dirty="0">
                <a:solidFill>
                  <a:schemeClr val="bg1"/>
                </a:solidFill>
              </a:rPr>
              <a:t>: Revenue projections are based on Fall 2020 enrollments and projected Spring retention rate. FY20 summer revenues are used as proxy for the FY21 summer term.</a:t>
            </a:r>
          </a:p>
          <a:p>
            <a:pPr algn="l"/>
            <a:endParaRPr lang="en-US" sz="2800" u="sng" dirty="0">
              <a:solidFill>
                <a:schemeClr val="bg1"/>
              </a:solidFill>
            </a:endParaRPr>
          </a:p>
          <a:p>
            <a:pPr algn="l"/>
            <a:r>
              <a:rPr lang="en-US" sz="2800" u="sng" dirty="0">
                <a:solidFill>
                  <a:schemeClr val="bg1"/>
                </a:solidFill>
              </a:rPr>
              <a:t>Direct Costs</a:t>
            </a:r>
            <a:r>
              <a:rPr lang="en-US" sz="2800" dirty="0">
                <a:solidFill>
                  <a:schemeClr val="bg1"/>
                </a:solidFill>
              </a:rPr>
              <a:t>: Direct costs include salaries and operating costs from department budgets. FY20 fringe benefits are used as a proxy for FY21 fringe benefits.</a:t>
            </a:r>
            <a:endParaRPr lang="en-US" sz="2800" u="sng" dirty="0">
              <a:solidFill>
                <a:schemeClr val="bg1"/>
              </a:solidFill>
            </a:endParaRPr>
          </a:p>
          <a:p>
            <a:pPr algn="l"/>
            <a:endParaRPr lang="en-US" sz="2800" dirty="0">
              <a:solidFill>
                <a:schemeClr val="bg1"/>
              </a:solidFill>
            </a:endParaRPr>
          </a:p>
          <a:p>
            <a:pPr algn="l"/>
            <a:r>
              <a:rPr lang="en-US" sz="2800" u="sng" dirty="0">
                <a:solidFill>
                  <a:schemeClr val="bg1"/>
                </a:solidFill>
              </a:rPr>
              <a:t>Indirect Costs</a:t>
            </a:r>
            <a:r>
              <a:rPr lang="en-US" sz="2800" dirty="0">
                <a:solidFill>
                  <a:schemeClr val="bg1"/>
                </a:solidFill>
              </a:rPr>
              <a:t>: Indirect costs in FY20 and FY21 have been higher than previous years and is reflected in department-level profitability. FY21 is also estimated to bring in lower Auxiliary revenues.</a:t>
            </a:r>
          </a:p>
        </p:txBody>
      </p:sp>
    </p:spTree>
    <p:extLst>
      <p:ext uri="{BB962C8B-B14F-4D97-AF65-F5344CB8AC3E}">
        <p14:creationId xmlns:p14="http://schemas.microsoft.com/office/powerpoint/2010/main" val="35775081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BDE22824-997D-41A4-8193-E08B4A0826DC}"/>
              </a:ext>
            </a:extLst>
          </p:cNvPr>
          <p:cNvGraphicFramePr>
            <a:graphicFrameLocks noChangeAspect="1"/>
          </p:cNvGraphicFramePr>
          <p:nvPr>
            <p:custDataLst>
              <p:tags r:id="rId2"/>
            </p:custDataLst>
            <p:extLst>
              <p:ext uri="{D42A27DB-BD31-4B8C-83A1-F6EECF244321}">
                <p14:modId xmlns:p14="http://schemas.microsoft.com/office/powerpoint/2010/main" val="58556967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118" name="think-cell Slide" r:id="rId4" imgW="378" imgH="379" progId="TCLayout.ActiveDocument.1">
                  <p:embed/>
                </p:oleObj>
              </mc:Choice>
              <mc:Fallback>
                <p:oleObj name="think-cell Slide" r:id="rId4" imgW="378" imgH="379"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1A9D8204-CEAE-5448-ADD8-85E973037CCB}"/>
              </a:ext>
            </a:extLst>
          </p:cNvPr>
          <p:cNvSpPr>
            <a:spLocks noGrp="1"/>
          </p:cNvSpPr>
          <p:nvPr>
            <p:ph type="ctrTitle"/>
          </p:nvPr>
        </p:nvSpPr>
        <p:spPr>
          <a:xfrm>
            <a:off x="986589" y="1701209"/>
            <a:ext cx="9851532" cy="2782896"/>
          </a:xfrm>
          <a:solidFill>
            <a:schemeClr val="tx1">
              <a:lumMod val="65000"/>
              <a:lumOff val="35000"/>
            </a:schemeClr>
          </a:solidFill>
        </p:spPr>
        <p:txBody>
          <a:bodyPr vert="horz">
            <a:normAutofit/>
          </a:bodyPr>
          <a:lstStyle/>
          <a:p>
            <a:r>
              <a:rPr lang="en-US" b="1" dirty="0">
                <a:solidFill>
                  <a:schemeClr val="bg1"/>
                </a:solidFill>
                <a:latin typeface="Calibri" panose="020F0502020204030204" pitchFamily="34" charset="0"/>
                <a:cs typeface="Calibri" panose="020F0502020204030204" pitchFamily="34" charset="0"/>
              </a:rPr>
              <a:t>DEPARTMENTS WITH WORSENING FINANCIAL PERFORMANCE</a:t>
            </a:r>
          </a:p>
        </p:txBody>
      </p:sp>
    </p:spTree>
    <p:extLst>
      <p:ext uri="{BB962C8B-B14F-4D97-AF65-F5344CB8AC3E}">
        <p14:creationId xmlns:p14="http://schemas.microsoft.com/office/powerpoint/2010/main" val="11031308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DAA31-6F34-6E4E-B840-D835362EC8A0}"/>
              </a:ext>
            </a:extLst>
          </p:cNvPr>
          <p:cNvSpPr>
            <a:spLocks noGrp="1"/>
          </p:cNvSpPr>
          <p:nvPr>
            <p:ph type="title"/>
          </p:nvPr>
        </p:nvSpPr>
        <p:spPr>
          <a:xfrm>
            <a:off x="0" y="0"/>
            <a:ext cx="12192000" cy="959972"/>
          </a:xfrm>
          <a:solidFill>
            <a:schemeClr val="tx1">
              <a:lumMod val="65000"/>
              <a:lumOff val="35000"/>
            </a:schemeClr>
          </a:solidFill>
        </p:spPr>
        <p:txBody>
          <a:bodyPr>
            <a:normAutofit/>
          </a:bodyPr>
          <a:lstStyle/>
          <a:p>
            <a:r>
              <a:rPr lang="en-US" b="1" dirty="0">
                <a:solidFill>
                  <a:schemeClr val="bg1"/>
                </a:solidFill>
              </a:rPr>
              <a:t>Psychology</a:t>
            </a:r>
          </a:p>
        </p:txBody>
      </p:sp>
      <p:sp>
        <p:nvSpPr>
          <p:cNvPr id="10" name="Content Placeholder 9">
            <a:extLst>
              <a:ext uri="{FF2B5EF4-FFF2-40B4-BE49-F238E27FC236}">
                <a16:creationId xmlns:a16="http://schemas.microsoft.com/office/drawing/2014/main" id="{E527FA60-C4DF-FD4E-BC51-8D229E674832}"/>
              </a:ext>
            </a:extLst>
          </p:cNvPr>
          <p:cNvSpPr>
            <a:spLocks noGrp="1"/>
          </p:cNvSpPr>
          <p:nvPr>
            <p:ph sz="half" idx="1"/>
          </p:nvPr>
        </p:nvSpPr>
        <p:spPr>
          <a:xfrm>
            <a:off x="0" y="959973"/>
            <a:ext cx="5993219" cy="5898028"/>
          </a:xfrm>
          <a:solidFill>
            <a:schemeClr val="bg1">
              <a:lumMod val="50000"/>
            </a:schemeClr>
          </a:solidFill>
        </p:spPr>
        <p:txBody>
          <a:bodyPr>
            <a:normAutofit/>
          </a:bodyPr>
          <a:lstStyle/>
          <a:p>
            <a:pPr>
              <a:lnSpc>
                <a:spcPct val="150000"/>
              </a:lnSpc>
            </a:pPr>
            <a:r>
              <a:rPr lang="en-US" sz="2400" dirty="0">
                <a:solidFill>
                  <a:schemeClr val="bg1"/>
                </a:solidFill>
              </a:rPr>
              <a:t>Although Psychology has low direct costs yielding it a 72% GM, it struggles with profitability primarily due the high level of indirect costs that are allocated to the department based on student enrollment.</a:t>
            </a:r>
          </a:p>
          <a:p>
            <a:pPr>
              <a:lnSpc>
                <a:spcPct val="150000"/>
              </a:lnSpc>
            </a:pPr>
            <a:r>
              <a:rPr lang="en-US" sz="2400" dirty="0">
                <a:solidFill>
                  <a:schemeClr val="bg1"/>
                </a:solidFill>
              </a:rPr>
              <a:t>Their TR/Credit is only $516 in FY19 and $509 in FY20 compared to the university average of $594 and $577 in both years respectively.</a:t>
            </a:r>
          </a:p>
        </p:txBody>
      </p:sp>
      <p:pic>
        <p:nvPicPr>
          <p:cNvPr id="4" name="Picture 3">
            <a:extLst>
              <a:ext uri="{FF2B5EF4-FFF2-40B4-BE49-F238E27FC236}">
                <a16:creationId xmlns:a16="http://schemas.microsoft.com/office/drawing/2014/main" id="{2AF049B6-4B81-C648-933A-54CCD4EC1392}"/>
              </a:ext>
            </a:extLst>
          </p:cNvPr>
          <p:cNvPicPr>
            <a:picLocks noChangeAspect="1"/>
          </p:cNvPicPr>
          <p:nvPr/>
        </p:nvPicPr>
        <p:blipFill>
          <a:blip r:embed="rId2"/>
          <a:stretch>
            <a:fillRect/>
          </a:stretch>
        </p:blipFill>
        <p:spPr>
          <a:xfrm>
            <a:off x="5993219" y="2083909"/>
            <a:ext cx="6198780" cy="4105685"/>
          </a:xfrm>
          <a:prstGeom prst="rect">
            <a:avLst/>
          </a:prstGeom>
        </p:spPr>
      </p:pic>
      <p:pic>
        <p:nvPicPr>
          <p:cNvPr id="5" name="Picture 4">
            <a:extLst>
              <a:ext uri="{FF2B5EF4-FFF2-40B4-BE49-F238E27FC236}">
                <a16:creationId xmlns:a16="http://schemas.microsoft.com/office/drawing/2014/main" id="{67F44C68-7C85-8E4C-97DC-048356449178}"/>
              </a:ext>
            </a:extLst>
          </p:cNvPr>
          <p:cNvPicPr>
            <a:picLocks noChangeAspect="1"/>
          </p:cNvPicPr>
          <p:nvPr/>
        </p:nvPicPr>
        <p:blipFill>
          <a:blip r:embed="rId3"/>
          <a:stretch>
            <a:fillRect/>
          </a:stretch>
        </p:blipFill>
        <p:spPr>
          <a:xfrm>
            <a:off x="10413999" y="985030"/>
            <a:ext cx="1778000" cy="546100"/>
          </a:xfrm>
          <a:prstGeom prst="rect">
            <a:avLst/>
          </a:prstGeom>
        </p:spPr>
      </p:pic>
    </p:spTree>
    <p:extLst>
      <p:ext uri="{BB962C8B-B14F-4D97-AF65-F5344CB8AC3E}">
        <p14:creationId xmlns:p14="http://schemas.microsoft.com/office/powerpoint/2010/main" val="39687222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DAA31-6F34-6E4E-B840-D835362EC8A0}"/>
              </a:ext>
            </a:extLst>
          </p:cNvPr>
          <p:cNvSpPr>
            <a:spLocks noGrp="1"/>
          </p:cNvSpPr>
          <p:nvPr>
            <p:ph type="title"/>
          </p:nvPr>
        </p:nvSpPr>
        <p:spPr>
          <a:xfrm>
            <a:off x="0" y="0"/>
            <a:ext cx="12192000" cy="959972"/>
          </a:xfrm>
          <a:solidFill>
            <a:schemeClr val="tx1">
              <a:lumMod val="65000"/>
              <a:lumOff val="35000"/>
            </a:schemeClr>
          </a:solidFill>
        </p:spPr>
        <p:txBody>
          <a:bodyPr>
            <a:normAutofit/>
          </a:bodyPr>
          <a:lstStyle/>
          <a:p>
            <a:r>
              <a:rPr lang="en-US" b="1" dirty="0">
                <a:solidFill>
                  <a:schemeClr val="bg1"/>
                </a:solidFill>
              </a:rPr>
              <a:t>Biology</a:t>
            </a:r>
          </a:p>
        </p:txBody>
      </p:sp>
      <p:sp>
        <p:nvSpPr>
          <p:cNvPr id="10" name="Content Placeholder 9">
            <a:extLst>
              <a:ext uri="{FF2B5EF4-FFF2-40B4-BE49-F238E27FC236}">
                <a16:creationId xmlns:a16="http://schemas.microsoft.com/office/drawing/2014/main" id="{E527FA60-C4DF-FD4E-BC51-8D229E674832}"/>
              </a:ext>
            </a:extLst>
          </p:cNvPr>
          <p:cNvSpPr>
            <a:spLocks noGrp="1"/>
          </p:cNvSpPr>
          <p:nvPr>
            <p:ph sz="half" idx="1"/>
          </p:nvPr>
        </p:nvSpPr>
        <p:spPr>
          <a:xfrm>
            <a:off x="0" y="959973"/>
            <a:ext cx="5993219" cy="5898028"/>
          </a:xfrm>
          <a:solidFill>
            <a:schemeClr val="bg1">
              <a:lumMod val="50000"/>
            </a:schemeClr>
          </a:solidFill>
        </p:spPr>
        <p:txBody>
          <a:bodyPr>
            <a:normAutofit fontScale="92500"/>
          </a:bodyPr>
          <a:lstStyle/>
          <a:p>
            <a:pPr>
              <a:lnSpc>
                <a:spcPct val="150000"/>
              </a:lnSpc>
            </a:pPr>
            <a:r>
              <a:rPr lang="en-US" sz="2400" dirty="0">
                <a:solidFill>
                  <a:schemeClr val="bg1"/>
                </a:solidFill>
              </a:rPr>
              <a:t>With slightly increasing TR and GM, the increase in projected losses for FY21 are driven by higher auxiliary costs and lower auxiliary revenues.</a:t>
            </a:r>
          </a:p>
          <a:p>
            <a:pPr>
              <a:lnSpc>
                <a:spcPct val="150000"/>
              </a:lnSpc>
            </a:pPr>
            <a:r>
              <a:rPr lang="en-US" sz="2400" dirty="0">
                <a:solidFill>
                  <a:schemeClr val="bg1"/>
                </a:solidFill>
              </a:rPr>
              <a:t>However, the structural problems of high discount rates from FY19 remain as its 47% GM fails to cover its share of overhead.</a:t>
            </a:r>
          </a:p>
          <a:p>
            <a:pPr>
              <a:lnSpc>
                <a:spcPct val="150000"/>
              </a:lnSpc>
            </a:pPr>
            <a:r>
              <a:rPr lang="en-US" sz="2400" dirty="0">
                <a:solidFill>
                  <a:schemeClr val="bg1"/>
                </a:solidFill>
              </a:rPr>
              <a:t>Their TR/Credit is only $491 in FY19 and $462 in FY20 compared to the university average of $594 and $577 in both years respectively.</a:t>
            </a:r>
          </a:p>
        </p:txBody>
      </p:sp>
      <p:pic>
        <p:nvPicPr>
          <p:cNvPr id="3" name="Picture 2">
            <a:extLst>
              <a:ext uri="{FF2B5EF4-FFF2-40B4-BE49-F238E27FC236}">
                <a16:creationId xmlns:a16="http://schemas.microsoft.com/office/drawing/2014/main" id="{9B7611B6-5F4B-C044-8E1F-8BB9CE7405C5}"/>
              </a:ext>
            </a:extLst>
          </p:cNvPr>
          <p:cNvPicPr>
            <a:picLocks noChangeAspect="1"/>
          </p:cNvPicPr>
          <p:nvPr/>
        </p:nvPicPr>
        <p:blipFill>
          <a:blip r:embed="rId2"/>
          <a:stretch>
            <a:fillRect/>
          </a:stretch>
        </p:blipFill>
        <p:spPr>
          <a:xfrm>
            <a:off x="6009024" y="2083909"/>
            <a:ext cx="6182976" cy="4095218"/>
          </a:xfrm>
          <a:prstGeom prst="rect">
            <a:avLst/>
          </a:prstGeom>
        </p:spPr>
      </p:pic>
      <p:pic>
        <p:nvPicPr>
          <p:cNvPr id="6" name="Picture 5">
            <a:extLst>
              <a:ext uri="{FF2B5EF4-FFF2-40B4-BE49-F238E27FC236}">
                <a16:creationId xmlns:a16="http://schemas.microsoft.com/office/drawing/2014/main" id="{B3EFBD50-E52A-5341-A4A6-C0BF83F592F8}"/>
              </a:ext>
            </a:extLst>
          </p:cNvPr>
          <p:cNvPicPr>
            <a:picLocks noChangeAspect="1"/>
          </p:cNvPicPr>
          <p:nvPr/>
        </p:nvPicPr>
        <p:blipFill>
          <a:blip r:embed="rId3"/>
          <a:stretch>
            <a:fillRect/>
          </a:stretch>
        </p:blipFill>
        <p:spPr>
          <a:xfrm>
            <a:off x="10413999" y="985030"/>
            <a:ext cx="1778000" cy="546100"/>
          </a:xfrm>
          <a:prstGeom prst="rect">
            <a:avLst/>
          </a:prstGeom>
        </p:spPr>
      </p:pic>
    </p:spTree>
    <p:extLst>
      <p:ext uri="{BB962C8B-B14F-4D97-AF65-F5344CB8AC3E}">
        <p14:creationId xmlns:p14="http://schemas.microsoft.com/office/powerpoint/2010/main" val="31836835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D8204-CEAE-5448-ADD8-85E973037CCB}"/>
              </a:ext>
            </a:extLst>
          </p:cNvPr>
          <p:cNvSpPr>
            <a:spLocks noGrp="1"/>
          </p:cNvSpPr>
          <p:nvPr>
            <p:ph type="ctrTitle"/>
          </p:nvPr>
        </p:nvSpPr>
        <p:spPr>
          <a:xfrm>
            <a:off x="1694121" y="1701209"/>
            <a:ext cx="9144000" cy="2782896"/>
          </a:xfrm>
          <a:solidFill>
            <a:schemeClr val="tx1">
              <a:lumMod val="65000"/>
              <a:lumOff val="35000"/>
            </a:schemeClr>
          </a:solidFill>
        </p:spPr>
        <p:txBody>
          <a:bodyPr>
            <a:normAutofit/>
          </a:bodyPr>
          <a:lstStyle/>
          <a:p>
            <a:r>
              <a:rPr lang="en-US" b="1" dirty="0">
                <a:solidFill>
                  <a:schemeClr val="bg1"/>
                </a:solidFill>
                <a:latin typeface="Calibri" panose="020F0502020204030204" pitchFamily="34" charset="0"/>
                <a:cs typeface="Calibri" panose="020F0502020204030204" pitchFamily="34" charset="0"/>
              </a:rPr>
              <a:t>DEPARTMENTS WITH IMPROVING FINANCIAL PERFORMANCE</a:t>
            </a:r>
          </a:p>
        </p:txBody>
      </p:sp>
    </p:spTree>
    <p:extLst>
      <p:ext uri="{BB962C8B-B14F-4D97-AF65-F5344CB8AC3E}">
        <p14:creationId xmlns:p14="http://schemas.microsoft.com/office/powerpoint/2010/main" val="365200661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Office Theme">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11589</TotalTime>
  <Words>684</Words>
  <Application>Microsoft Macintosh PowerPoint</Application>
  <PresentationFormat>Widescreen</PresentationFormat>
  <Paragraphs>63</Paragraphs>
  <Slides>23</Slides>
  <Notes>3</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23</vt:i4>
      </vt:variant>
    </vt:vector>
  </HeadingPairs>
  <TitlesOfParts>
    <vt:vector size="28" baseType="lpstr">
      <vt:lpstr>Arial</vt:lpstr>
      <vt:lpstr>Calibri</vt:lpstr>
      <vt:lpstr>Calibri Light</vt:lpstr>
      <vt:lpstr>Office Theme</vt:lpstr>
      <vt:lpstr>think-cell Slide</vt:lpstr>
      <vt:lpstr>FY21 PROJECTED PROFITABILITY ANALYSIS</vt:lpstr>
      <vt:lpstr>Profitability by College FY21 Projections</vt:lpstr>
      <vt:lpstr>Profitability and GM% by Department (FY21 Projections)</vt:lpstr>
      <vt:lpstr>DEFINITIONS</vt:lpstr>
      <vt:lpstr>Methodology FY21 Projections</vt:lpstr>
      <vt:lpstr>DEPARTMENTS WITH WORSENING FINANCIAL PERFORMANCE</vt:lpstr>
      <vt:lpstr>Psychology</vt:lpstr>
      <vt:lpstr>Biology</vt:lpstr>
      <vt:lpstr>DEPARTMENTS WITH IMPROVING FINANCIAL PERFORMANCE</vt:lpstr>
      <vt:lpstr>Chemistry</vt:lpstr>
      <vt:lpstr>Political Science</vt:lpstr>
      <vt:lpstr>PROFITABLE DEPARTMENTS</vt:lpstr>
      <vt:lpstr>Physics</vt:lpstr>
      <vt:lpstr>Sociology and Teacher Certification</vt:lpstr>
      <vt:lpstr>Criminology &amp; Justice and English</vt:lpstr>
      <vt:lpstr>Math &amp; Computer Science and Languages</vt:lpstr>
      <vt:lpstr>History and Philosophy</vt:lpstr>
      <vt:lpstr>Religious Studies</vt:lpstr>
      <vt:lpstr>Appendix  (FY19 and FY20)</vt:lpstr>
      <vt:lpstr>Profitability by College FY20 Actuals</vt:lpstr>
      <vt:lpstr>Profitability and GM% by Department (FY20 Actuals)</vt:lpstr>
      <vt:lpstr>Profitability by College FY19 Actuals</vt:lpstr>
      <vt:lpstr>Profitability and GM% by Department (FY19 Actuals)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College</dc:title>
  <dc:creator>Shashank Rai</dc:creator>
  <cp:lastModifiedBy>Shashank Rai</cp:lastModifiedBy>
  <cp:revision>194</cp:revision>
  <dcterms:created xsi:type="dcterms:W3CDTF">2020-10-16T19:51:44Z</dcterms:created>
  <dcterms:modified xsi:type="dcterms:W3CDTF">2021-03-20T05:52:57Z</dcterms:modified>
</cp:coreProperties>
</file>