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72" r:id="rId2"/>
    <p:sldId id="295" r:id="rId3"/>
    <p:sldId id="330" r:id="rId4"/>
    <p:sldId id="307" r:id="rId5"/>
    <p:sldId id="314" r:id="rId6"/>
    <p:sldId id="306" r:id="rId7"/>
    <p:sldId id="296" r:id="rId8"/>
    <p:sldId id="297" r:id="rId9"/>
    <p:sldId id="303" r:id="rId10"/>
    <p:sldId id="299" r:id="rId11"/>
    <p:sldId id="316" r:id="rId12"/>
    <p:sldId id="335" r:id="rId13"/>
    <p:sldId id="336" r:id="rId14"/>
    <p:sldId id="322" r:id="rId15"/>
    <p:sldId id="257" r:id="rId16"/>
    <p:sldId id="328" r:id="rId17"/>
    <p:sldId id="323" r:id="rId18"/>
    <p:sldId id="329"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Rai" initials="SR" lastIdx="8" clrIdx="0">
    <p:extLst>
      <p:ext uri="{19B8F6BF-5375-455C-9EA6-DF929625EA0E}">
        <p15:presenceInfo xmlns:p15="http://schemas.microsoft.com/office/powerpoint/2012/main" userId="5814c21cc9978167" providerId="Windows Live"/>
      </p:ext>
    </p:extLst>
  </p:cmAuthor>
  <p:cmAuthor id="2" name="rjnelson" initials="r" lastIdx="4" clrIdx="1">
    <p:extLst>
      <p:ext uri="{19B8F6BF-5375-455C-9EA6-DF929625EA0E}">
        <p15:presenceInfo xmlns:p15="http://schemas.microsoft.com/office/powerpoint/2012/main" userId="rjnel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3410"/>
  </p:normalViewPr>
  <p:slideViewPr>
    <p:cSldViewPr snapToGrid="0" snapToObjects="1">
      <p:cViewPr varScale="1">
        <p:scale>
          <a:sx n="93" d="100"/>
          <a:sy n="93" d="100"/>
        </p:scale>
        <p:origin x="1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83314-82D4-3C4B-A7F4-11198BA8C44E}" type="datetimeFigureOut">
              <a:rPr lang="en-US" smtClean="0"/>
              <a:t>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DF8E8-2061-8B47-B57A-6D5979B8F0A7}" type="slidenum">
              <a:rPr lang="en-US" smtClean="0"/>
              <a:t>‹#›</a:t>
            </a:fld>
            <a:endParaRPr lang="en-US"/>
          </a:p>
        </p:txBody>
      </p:sp>
    </p:spTree>
    <p:extLst>
      <p:ext uri="{BB962C8B-B14F-4D97-AF65-F5344CB8AC3E}">
        <p14:creationId xmlns:p14="http://schemas.microsoft.com/office/powerpoint/2010/main" val="19388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a:t>
            </a:fld>
            <a:endParaRPr lang="en-US"/>
          </a:p>
        </p:txBody>
      </p:sp>
    </p:spTree>
    <p:extLst>
      <p:ext uri="{BB962C8B-B14F-4D97-AF65-F5344CB8AC3E}">
        <p14:creationId xmlns:p14="http://schemas.microsoft.com/office/powerpoint/2010/main" val="89963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3</a:t>
            </a:fld>
            <a:endParaRPr lang="en-US"/>
          </a:p>
        </p:txBody>
      </p:sp>
    </p:spTree>
    <p:extLst>
      <p:ext uri="{BB962C8B-B14F-4D97-AF65-F5344CB8AC3E}">
        <p14:creationId xmlns:p14="http://schemas.microsoft.com/office/powerpoint/2010/main" val="1869262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7</a:t>
            </a:fld>
            <a:endParaRPr lang="en-US"/>
          </a:p>
        </p:txBody>
      </p:sp>
    </p:spTree>
    <p:extLst>
      <p:ext uri="{BB962C8B-B14F-4D97-AF65-F5344CB8AC3E}">
        <p14:creationId xmlns:p14="http://schemas.microsoft.com/office/powerpoint/2010/main" val="412527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NTR and GM for Music Industry are projected to continue to decline in FY21 because of combination of </a:t>
            </a:r>
            <a:r>
              <a:rPr lang="en-US" sz="1200" b="1" dirty="0">
                <a:solidFill>
                  <a:schemeClr val="bg1"/>
                </a:solidFill>
              </a:rPr>
              <a:t>lower enrollment and higher discount rates – </a:t>
            </a:r>
            <a:r>
              <a:rPr lang="en-US" sz="1200" b="1" dirty="0">
                <a:solidFill>
                  <a:srgbClr val="FF0000"/>
                </a:solidFill>
              </a:rPr>
              <a:t>what is the NTR/student by year?</a:t>
            </a:r>
            <a:endParaRPr lang="en-US" sz="1200" b="1"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8</a:t>
            </a:fld>
            <a:endParaRPr lang="en-US"/>
          </a:p>
        </p:txBody>
      </p:sp>
    </p:spTree>
    <p:extLst>
      <p:ext uri="{BB962C8B-B14F-4D97-AF65-F5344CB8AC3E}">
        <p14:creationId xmlns:p14="http://schemas.microsoft.com/office/powerpoint/2010/main" val="2611215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10</a:t>
            </a:fld>
            <a:endParaRPr lang="en-US"/>
          </a:p>
        </p:txBody>
      </p:sp>
    </p:spTree>
    <p:extLst>
      <p:ext uri="{BB962C8B-B14F-4D97-AF65-F5344CB8AC3E}">
        <p14:creationId xmlns:p14="http://schemas.microsoft.com/office/powerpoint/2010/main" val="873259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is projected to be positive. All other 14 departments continue to be loss making. – Add the note on Accounting</a:t>
            </a:r>
          </a:p>
        </p:txBody>
      </p:sp>
      <p:sp>
        <p:nvSpPr>
          <p:cNvPr id="4" name="Slide Number Placeholder 3"/>
          <p:cNvSpPr>
            <a:spLocks noGrp="1"/>
          </p:cNvSpPr>
          <p:nvPr>
            <p:ph type="sldNum" sz="quarter" idx="5"/>
          </p:nvPr>
        </p:nvSpPr>
        <p:spPr/>
        <p:txBody>
          <a:bodyPr/>
          <a:lstStyle/>
          <a:p>
            <a:fld id="{126DF8E8-2061-8B47-B57A-6D5979B8F0A7}" type="slidenum">
              <a:rPr lang="en-US" smtClean="0"/>
              <a:t>16</a:t>
            </a:fld>
            <a:endParaRPr lang="en-US"/>
          </a:p>
        </p:txBody>
      </p:sp>
    </p:spTree>
    <p:extLst>
      <p:ext uri="{BB962C8B-B14F-4D97-AF65-F5344CB8AC3E}">
        <p14:creationId xmlns:p14="http://schemas.microsoft.com/office/powerpoint/2010/main" val="2735390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18</a:t>
            </a:fld>
            <a:endParaRPr lang="en-US"/>
          </a:p>
        </p:txBody>
      </p:sp>
    </p:spTree>
    <p:extLst>
      <p:ext uri="{BB962C8B-B14F-4D97-AF65-F5344CB8AC3E}">
        <p14:creationId xmlns:p14="http://schemas.microsoft.com/office/powerpoint/2010/main" val="361920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50B-303B-2048-878C-C220E5CE38BB}"/>
              </a:ext>
            </a:extLst>
          </p:cNvPr>
          <p:cNvSpPr>
            <a:spLocks noGrp="1"/>
          </p:cNvSpPr>
          <p:nvPr>
            <p:ph type="title"/>
          </p:nvPr>
        </p:nvSpPr>
        <p:spPr>
          <a:xfrm>
            <a:off x="838200" y="1"/>
            <a:ext cx="10515600" cy="78058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9BC478-C2AF-4B45-8CC2-2A032A452D7D}"/>
              </a:ext>
            </a:extLst>
          </p:cNvPr>
          <p:cNvSpPr>
            <a:spLocks noGrp="1"/>
          </p:cNvSpPr>
          <p:nvPr>
            <p:ph sz="half" idx="1"/>
          </p:nvPr>
        </p:nvSpPr>
        <p:spPr>
          <a:xfrm>
            <a:off x="838200" y="959972"/>
            <a:ext cx="4404360"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6FF980A-0F90-2442-A139-BFA903035296}"/>
              </a:ext>
            </a:extLst>
          </p:cNvPr>
          <p:cNvSpPr>
            <a:spLocks noGrp="1"/>
          </p:cNvSpPr>
          <p:nvPr>
            <p:ph sz="half" idx="2"/>
          </p:nvPr>
        </p:nvSpPr>
        <p:spPr>
          <a:xfrm>
            <a:off x="5401056" y="959972"/>
            <a:ext cx="5952742"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2DB06FE-107E-4F48-93FE-B4BDFECC773E}"/>
              </a:ext>
            </a:extLst>
          </p:cNvPr>
          <p:cNvSpPr>
            <a:spLocks noGrp="1"/>
          </p:cNvSpPr>
          <p:nvPr>
            <p:ph type="dt" sz="half" idx="10"/>
          </p:nvPr>
        </p:nvSpPr>
        <p:spPr>
          <a:xfrm>
            <a:off x="35312" y="6356350"/>
            <a:ext cx="802888" cy="365125"/>
          </a:xfrm>
        </p:spPr>
        <p:txBody>
          <a:bodyPr/>
          <a:lstStyle/>
          <a:p>
            <a:fld id="{AF87CF37-6F4C-064D-B695-31525FCFC643}" type="datetimeFigureOut">
              <a:rPr lang="en-US" smtClean="0"/>
              <a:t>3/20/21</a:t>
            </a:fld>
            <a:endParaRPr lang="en-US"/>
          </a:p>
        </p:txBody>
      </p:sp>
      <p:sp>
        <p:nvSpPr>
          <p:cNvPr id="6" name="Footer Placeholder 5">
            <a:extLst>
              <a:ext uri="{FF2B5EF4-FFF2-40B4-BE49-F238E27FC236}">
                <a16:creationId xmlns:a16="http://schemas.microsoft.com/office/drawing/2014/main" id="{30C9518D-2103-6647-ACF1-F62D1D680CCD}"/>
              </a:ext>
            </a:extLst>
          </p:cNvPr>
          <p:cNvSpPr>
            <a:spLocks noGrp="1"/>
          </p:cNvSpPr>
          <p:nvPr>
            <p:ph type="ftr" sz="quarter" idx="11"/>
          </p:nvPr>
        </p:nvSpPr>
        <p:spPr>
          <a:xfrm>
            <a:off x="838198" y="6356350"/>
            <a:ext cx="10515600" cy="365125"/>
          </a:xfrm>
        </p:spPr>
        <p:txBody>
          <a:bodyPr/>
          <a:lstStyle/>
          <a:p>
            <a:endParaRPr lang="en-US" dirty="0"/>
          </a:p>
        </p:txBody>
      </p:sp>
      <p:sp>
        <p:nvSpPr>
          <p:cNvPr id="7" name="Slide Number Placeholder 6">
            <a:extLst>
              <a:ext uri="{FF2B5EF4-FFF2-40B4-BE49-F238E27FC236}">
                <a16:creationId xmlns:a16="http://schemas.microsoft.com/office/drawing/2014/main" id="{787C2657-382A-644D-A3AC-3C3A00B45E7A}"/>
              </a:ext>
            </a:extLst>
          </p:cNvPr>
          <p:cNvSpPr>
            <a:spLocks noGrp="1"/>
          </p:cNvSpPr>
          <p:nvPr>
            <p:ph type="sldNum" sz="quarter" idx="12"/>
          </p:nvPr>
        </p:nvSpPr>
        <p:spPr>
          <a:xfrm>
            <a:off x="11353798" y="6356349"/>
            <a:ext cx="802889" cy="365125"/>
          </a:xfrm>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369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431-5BDB-3B48-989B-EFBA32375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49A4CF-0942-2C4B-9A1D-2656F79B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9F26D-8D77-9D41-B29D-9906BF66E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C3D1-D030-F847-ABE3-514AD626812A}"/>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6" name="Footer Placeholder 5">
            <a:extLst>
              <a:ext uri="{FF2B5EF4-FFF2-40B4-BE49-F238E27FC236}">
                <a16:creationId xmlns:a16="http://schemas.microsoft.com/office/drawing/2014/main" id="{179ABDC7-9970-0744-B134-22C201ACB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3240E-F144-5747-A0C6-1BC9F99030F3}"/>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6066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64AA-E699-5D41-AB62-E43BD7E08D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76427-5AE2-894A-9949-632097DF3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AF8F2-2954-3F4C-A7F1-BCC8A05A6008}"/>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5" name="Footer Placeholder 4">
            <a:extLst>
              <a:ext uri="{FF2B5EF4-FFF2-40B4-BE49-F238E27FC236}">
                <a16:creationId xmlns:a16="http://schemas.microsoft.com/office/drawing/2014/main" id="{35CF6972-13E9-F348-9B0D-8161E2A2A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B496-2A9E-8342-95C7-C0EAFAC4B876}"/>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5294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3B994-F4BD-1643-B41D-5B306C924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FE79B-4DB3-8F40-9A66-498E67AD4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43A3B-68C6-D249-80E5-504FDD08996A}"/>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5" name="Footer Placeholder 4">
            <a:extLst>
              <a:ext uri="{FF2B5EF4-FFF2-40B4-BE49-F238E27FC236}">
                <a16:creationId xmlns:a16="http://schemas.microsoft.com/office/drawing/2014/main" id="{91F9238C-49ED-CB42-AD6D-532B1E9D8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2C769-AEAA-2F41-86F9-3ACB9F55C1C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30324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0285-A808-B645-A11D-E4962250E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02415-3E1C-A549-BCD2-B79EC1447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2ED77-0679-D54B-B46D-8084442A218B}"/>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5" name="Footer Placeholder 4">
            <a:extLst>
              <a:ext uri="{FF2B5EF4-FFF2-40B4-BE49-F238E27FC236}">
                <a16:creationId xmlns:a16="http://schemas.microsoft.com/office/drawing/2014/main" id="{1E79B305-1924-5C48-8D66-3A1BEEFCF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3AE14-3E12-AC4A-B77C-FB7577474150}"/>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71888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62D0-8D03-0A43-8EB1-30A2F6978F12}"/>
              </a:ext>
            </a:extLst>
          </p:cNvPr>
          <p:cNvSpPr>
            <a:spLocks noGrp="1"/>
          </p:cNvSpPr>
          <p:nvPr>
            <p:ph type="title"/>
          </p:nvPr>
        </p:nvSpPr>
        <p:spPr>
          <a:xfrm>
            <a:off x="-1" y="0"/>
            <a:ext cx="12192001" cy="68103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E05C0C7-301F-B64C-9D02-B369ECC714BA}"/>
              </a:ext>
            </a:extLst>
          </p:cNvPr>
          <p:cNvSpPr>
            <a:spLocks noGrp="1"/>
          </p:cNvSpPr>
          <p:nvPr>
            <p:ph idx="1"/>
          </p:nvPr>
        </p:nvSpPr>
        <p:spPr>
          <a:xfrm>
            <a:off x="5943600" y="869795"/>
            <a:ext cx="6248400" cy="53071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4A1516-DFB0-F44F-BFCF-A08B38049ACA}"/>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5" name="Footer Placeholder 4">
            <a:extLst>
              <a:ext uri="{FF2B5EF4-FFF2-40B4-BE49-F238E27FC236}">
                <a16:creationId xmlns:a16="http://schemas.microsoft.com/office/drawing/2014/main" id="{AE2755B8-F106-5D45-8AC3-C0E06D66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C9485-FE54-9C45-9036-7E06AF47828E}"/>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6260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5BA-E1AC-124E-9B94-9EA063C12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44444-D65F-F945-AE8F-553D7AF0ADDF}"/>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4" name="Footer Placeholder 3">
            <a:extLst>
              <a:ext uri="{FF2B5EF4-FFF2-40B4-BE49-F238E27FC236}">
                <a16:creationId xmlns:a16="http://schemas.microsoft.com/office/drawing/2014/main" id="{ED5B420F-86A2-344F-943C-77DDE599E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FB8D1-47B4-464C-A808-7B93B797CDE5}"/>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91509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032E-54D4-FA4F-AD02-2FDA4AFB4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B1347-C743-BF48-83A4-57FACD3B5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196F-1327-D647-8ACA-5C7BB699C2C7}"/>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5" name="Footer Placeholder 4">
            <a:extLst>
              <a:ext uri="{FF2B5EF4-FFF2-40B4-BE49-F238E27FC236}">
                <a16:creationId xmlns:a16="http://schemas.microsoft.com/office/drawing/2014/main" id="{D49B0274-A89F-4642-81E9-7C57AA67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816A-4694-F94A-B45F-F9176530585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28627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16F0-0407-864D-8F3D-B77FCE252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C75FB-E72F-9F4D-9DAE-CA9E59333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7439D-F574-1747-9B96-232283C67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7A53F-18CC-0549-ACC3-8ECF2D21F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C229B-B460-C744-A902-197B598F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AE016-9209-B243-BCBA-051FFBCFBD7B}"/>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8" name="Footer Placeholder 7">
            <a:extLst>
              <a:ext uri="{FF2B5EF4-FFF2-40B4-BE49-F238E27FC236}">
                <a16:creationId xmlns:a16="http://schemas.microsoft.com/office/drawing/2014/main" id="{60A40A91-EB25-D04E-9827-ADAE7E9D6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91A89-D12B-E748-9E06-B2B0E82ACDFC}"/>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061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45CF-3339-8F43-91A7-7EF46A8B7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B1E2F-322E-B944-8079-A5E5C08EF770}"/>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4" name="Footer Placeholder 3">
            <a:extLst>
              <a:ext uri="{FF2B5EF4-FFF2-40B4-BE49-F238E27FC236}">
                <a16:creationId xmlns:a16="http://schemas.microsoft.com/office/drawing/2014/main" id="{C5154A07-C9AC-394B-9744-7D9028FC6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8A2AC-BEDE-1743-89D7-8EAF31C16677}"/>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4092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E933F-9770-5340-A0D3-C97F16521747}"/>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3" name="Footer Placeholder 2">
            <a:extLst>
              <a:ext uri="{FF2B5EF4-FFF2-40B4-BE49-F238E27FC236}">
                <a16:creationId xmlns:a16="http://schemas.microsoft.com/office/drawing/2014/main" id="{427CD766-9715-B645-B11D-FC97187FF3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006C9-F767-0C48-96D3-B380F37961B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7874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83F2-B782-0949-98DD-1E6FB54FB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F9F29-77FB-7943-8D25-33C78718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85FA-8C79-5242-AE93-A90FD078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A2B87-8BA4-8D4C-9434-97243D81FC27}"/>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6" name="Footer Placeholder 5">
            <a:extLst>
              <a:ext uri="{FF2B5EF4-FFF2-40B4-BE49-F238E27FC236}">
                <a16:creationId xmlns:a16="http://schemas.microsoft.com/office/drawing/2014/main" id="{320FEC8E-A0F2-974B-80DF-61758B25D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7EEE-04AE-8E44-8226-E663AF2F936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2783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19DC81-52AB-4DA5-9483-8C582B5038B8}"/>
              </a:ext>
            </a:extLst>
          </p:cNvPr>
          <p:cNvGraphicFramePr>
            <a:graphicFrameLocks noChangeAspect="1"/>
          </p:cNvGraphicFramePr>
          <p:nvPr userDrawn="1">
            <p:custDataLst>
              <p:tags r:id="rId15"/>
            </p:custDataLst>
            <p:extLst>
              <p:ext uri="{D42A27DB-BD31-4B8C-83A1-F6EECF244321}">
                <p14:modId xmlns:p14="http://schemas.microsoft.com/office/powerpoint/2010/main" val="4225569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9" name="think-cell Slide" r:id="rId16" imgW="378" imgH="379" progId="TCLayout.ActiveDocument.1">
                  <p:embed/>
                </p:oleObj>
              </mc:Choice>
              <mc:Fallback>
                <p:oleObj name="think-cell Slide" r:id="rId16" imgW="378" imgH="379"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D19EE07-817C-274E-A7E3-315C338F9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9441-16F5-F946-A4E0-C2C2E485C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B6D5-2E36-8245-84D1-4D97C572F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7CF37-6F4C-064D-B695-31525FCFC643}" type="datetimeFigureOut">
              <a:rPr lang="en-US" smtClean="0"/>
              <a:t>3/20/21</a:t>
            </a:fld>
            <a:endParaRPr lang="en-US"/>
          </a:p>
        </p:txBody>
      </p:sp>
      <p:sp>
        <p:nvSpPr>
          <p:cNvPr id="5" name="Footer Placeholder 4">
            <a:extLst>
              <a:ext uri="{FF2B5EF4-FFF2-40B4-BE49-F238E27FC236}">
                <a16:creationId xmlns:a16="http://schemas.microsoft.com/office/drawing/2014/main" id="{03F5A084-08CC-C84F-BFCF-3C0A37C00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F94F60-9090-0A43-A518-D257EAF71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C649-F40F-DB4D-9916-9BCEE3802381}" type="slidenum">
              <a:rPr lang="en-US" smtClean="0"/>
              <a:t>‹#›</a:t>
            </a:fld>
            <a:endParaRPr lang="en-US"/>
          </a:p>
        </p:txBody>
      </p:sp>
    </p:spTree>
    <p:extLst>
      <p:ext uri="{BB962C8B-B14F-4D97-AF65-F5344CB8AC3E}">
        <p14:creationId xmlns:p14="http://schemas.microsoft.com/office/powerpoint/2010/main" val="6065102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60"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524000" y="1275347"/>
            <a:ext cx="9144000" cy="2443214"/>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FY21 PROJECTED PROFITABILITY ANALYSIS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4200143"/>
            <a:ext cx="12192000" cy="1382510"/>
          </a:xfrm>
          <a:solidFill>
            <a:schemeClr val="tx1">
              <a:lumMod val="65000"/>
              <a:lumOff val="35000"/>
            </a:schemeClr>
          </a:solidFill>
        </p:spPr>
        <p:txBody>
          <a:bodyPr>
            <a:normAutofit/>
          </a:bodyPr>
          <a:lstStyle/>
          <a:p>
            <a:r>
              <a:rPr lang="en-US" sz="3200" b="1" dirty="0">
                <a:solidFill>
                  <a:schemeClr val="bg1"/>
                </a:solidFill>
              </a:rPr>
              <a:t>College of Music and Media,</a:t>
            </a:r>
          </a:p>
          <a:p>
            <a:r>
              <a:rPr lang="en-US" sz="3200" b="1" dirty="0">
                <a:solidFill>
                  <a:schemeClr val="bg1"/>
                </a:solidFill>
              </a:rPr>
              <a:t>LOYOLA UNIVERSITY, NEW ORLEANS</a:t>
            </a:r>
          </a:p>
        </p:txBody>
      </p:sp>
    </p:spTree>
    <p:extLst>
      <p:ext uri="{BB962C8B-B14F-4D97-AF65-F5344CB8AC3E}">
        <p14:creationId xmlns:p14="http://schemas.microsoft.com/office/powerpoint/2010/main" val="248928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Communication</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Communication had an a slight increase in NTR from FY19 to FY20 but is projected to see a ~11% decline in FY21 due to lower enrollment </a:t>
            </a:r>
          </a:p>
          <a:p>
            <a:pPr>
              <a:lnSpc>
                <a:spcPct val="150000"/>
              </a:lnSpc>
            </a:pPr>
            <a:r>
              <a:rPr lang="en-US" sz="2400" dirty="0">
                <a:solidFill>
                  <a:schemeClr val="bg1"/>
                </a:solidFill>
              </a:rPr>
              <a:t>GM of 56% is only slightly higher than the avg of 54%, but is weighed down by indirect costs given the department’s size</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5A1F46DD-FF81-554E-87E6-064D6070F19B}"/>
              </a:ext>
            </a:extLst>
          </p:cNvPr>
          <p:cNvPicPr>
            <a:picLocks noChangeAspect="1"/>
          </p:cNvPicPr>
          <p:nvPr/>
        </p:nvPicPr>
        <p:blipFill>
          <a:blip r:embed="rId4"/>
          <a:stretch>
            <a:fillRect/>
          </a:stretch>
        </p:blipFill>
        <p:spPr>
          <a:xfrm>
            <a:off x="5993218" y="2083909"/>
            <a:ext cx="6198781" cy="4105686"/>
          </a:xfrm>
          <a:prstGeom prst="rect">
            <a:avLst/>
          </a:prstGeom>
        </p:spPr>
      </p:pic>
    </p:spTree>
    <p:extLst>
      <p:ext uri="{BB962C8B-B14F-4D97-AF65-F5344CB8AC3E}">
        <p14:creationId xmlns:p14="http://schemas.microsoft.com/office/powerpoint/2010/main" val="130665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199248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PROFITABLE DEPARTMENTS</a:t>
            </a:r>
          </a:p>
        </p:txBody>
      </p:sp>
    </p:spTree>
    <p:extLst>
      <p:ext uri="{BB962C8B-B14F-4D97-AF65-F5344CB8AC3E}">
        <p14:creationId xmlns:p14="http://schemas.microsoft.com/office/powerpoint/2010/main" val="3652006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Digital Filmmaking and Studio Art</a:t>
            </a:r>
          </a:p>
        </p:txBody>
      </p:sp>
      <p:pic>
        <p:nvPicPr>
          <p:cNvPr id="7" name="Picture 6">
            <a:extLst>
              <a:ext uri="{FF2B5EF4-FFF2-40B4-BE49-F238E27FC236}">
                <a16:creationId xmlns:a16="http://schemas.microsoft.com/office/drawing/2014/main" id="{B348B7B0-E8A5-574D-90D9-DB10401C0F71}"/>
              </a:ext>
            </a:extLst>
          </p:cNvPr>
          <p:cNvPicPr>
            <a:picLocks noChangeAspect="1"/>
          </p:cNvPicPr>
          <p:nvPr/>
        </p:nvPicPr>
        <p:blipFill>
          <a:blip r:embed="rId2"/>
          <a:stretch>
            <a:fillRect/>
          </a:stretch>
        </p:blipFill>
        <p:spPr>
          <a:xfrm>
            <a:off x="10414000" y="1646894"/>
            <a:ext cx="1778000" cy="546100"/>
          </a:xfrm>
          <a:prstGeom prst="rect">
            <a:avLst/>
          </a:prstGeom>
        </p:spPr>
      </p:pic>
      <p:sp>
        <p:nvSpPr>
          <p:cNvPr id="8" name="TextBox 7">
            <a:extLst>
              <a:ext uri="{FF2B5EF4-FFF2-40B4-BE49-F238E27FC236}">
                <a16:creationId xmlns:a16="http://schemas.microsoft.com/office/drawing/2014/main" id="{8722420C-C75E-5640-AEDC-56EE00A8CA7E}"/>
              </a:ext>
            </a:extLst>
          </p:cNvPr>
          <p:cNvSpPr txBox="1"/>
          <p:nvPr/>
        </p:nvSpPr>
        <p:spPr>
          <a:xfrm>
            <a:off x="6204493" y="959972"/>
            <a:ext cx="5987506" cy="646331"/>
          </a:xfrm>
          <a:prstGeom prst="rect">
            <a:avLst/>
          </a:prstGeom>
          <a:noFill/>
        </p:spPr>
        <p:txBody>
          <a:bodyPr wrap="square" rtlCol="0">
            <a:spAutoFit/>
          </a:bodyPr>
          <a:lstStyle/>
          <a:p>
            <a:pPr algn="ctr"/>
            <a:r>
              <a:rPr lang="en-US" sz="3600" b="1" dirty="0"/>
              <a:t>Studio Art</a:t>
            </a:r>
          </a:p>
        </p:txBody>
      </p:sp>
      <p:sp>
        <p:nvSpPr>
          <p:cNvPr id="11" name="TextBox 10">
            <a:extLst>
              <a:ext uri="{FF2B5EF4-FFF2-40B4-BE49-F238E27FC236}">
                <a16:creationId xmlns:a16="http://schemas.microsoft.com/office/drawing/2014/main" id="{BF2C8AB9-663E-A749-B48F-AA66D146176A}"/>
              </a:ext>
            </a:extLst>
          </p:cNvPr>
          <p:cNvSpPr txBox="1"/>
          <p:nvPr/>
        </p:nvSpPr>
        <p:spPr>
          <a:xfrm>
            <a:off x="108493" y="1000563"/>
            <a:ext cx="5987506" cy="646331"/>
          </a:xfrm>
          <a:prstGeom prst="rect">
            <a:avLst/>
          </a:prstGeom>
          <a:noFill/>
        </p:spPr>
        <p:txBody>
          <a:bodyPr wrap="square" rtlCol="0">
            <a:spAutoFit/>
          </a:bodyPr>
          <a:lstStyle/>
          <a:p>
            <a:pPr algn="ctr"/>
            <a:r>
              <a:rPr lang="en-US" sz="3600" b="1" dirty="0"/>
              <a:t>Digital Filmmaking</a:t>
            </a:r>
          </a:p>
        </p:txBody>
      </p:sp>
      <p:pic>
        <p:nvPicPr>
          <p:cNvPr id="12" name="Picture 11">
            <a:extLst>
              <a:ext uri="{FF2B5EF4-FFF2-40B4-BE49-F238E27FC236}">
                <a16:creationId xmlns:a16="http://schemas.microsoft.com/office/drawing/2014/main" id="{B0D21207-DE2A-3E46-B167-CBAAFBEFEF29}"/>
              </a:ext>
            </a:extLst>
          </p:cNvPr>
          <p:cNvPicPr>
            <a:picLocks noChangeAspect="1"/>
          </p:cNvPicPr>
          <p:nvPr/>
        </p:nvPicPr>
        <p:blipFill>
          <a:blip r:embed="rId2"/>
          <a:stretch>
            <a:fillRect/>
          </a:stretch>
        </p:blipFill>
        <p:spPr>
          <a:xfrm>
            <a:off x="4317999" y="1667287"/>
            <a:ext cx="1778000" cy="546100"/>
          </a:xfrm>
          <a:prstGeom prst="rect">
            <a:avLst/>
          </a:prstGeom>
        </p:spPr>
      </p:pic>
      <p:pic>
        <p:nvPicPr>
          <p:cNvPr id="5" name="Picture 4">
            <a:extLst>
              <a:ext uri="{FF2B5EF4-FFF2-40B4-BE49-F238E27FC236}">
                <a16:creationId xmlns:a16="http://schemas.microsoft.com/office/drawing/2014/main" id="{674EDA7A-0F22-ED4B-AD56-D8C92026B6AE}"/>
              </a:ext>
            </a:extLst>
          </p:cNvPr>
          <p:cNvPicPr>
            <a:picLocks noChangeAspect="1"/>
          </p:cNvPicPr>
          <p:nvPr/>
        </p:nvPicPr>
        <p:blipFill>
          <a:blip r:embed="rId3"/>
          <a:stretch>
            <a:fillRect/>
          </a:stretch>
        </p:blipFill>
        <p:spPr>
          <a:xfrm>
            <a:off x="-1" y="2399083"/>
            <a:ext cx="5987509" cy="3965753"/>
          </a:xfrm>
          <a:prstGeom prst="rect">
            <a:avLst/>
          </a:prstGeom>
        </p:spPr>
      </p:pic>
      <p:pic>
        <p:nvPicPr>
          <p:cNvPr id="6" name="Picture 5">
            <a:extLst>
              <a:ext uri="{FF2B5EF4-FFF2-40B4-BE49-F238E27FC236}">
                <a16:creationId xmlns:a16="http://schemas.microsoft.com/office/drawing/2014/main" id="{62DEC665-C9BD-C04A-9147-1750AF0BF327}"/>
              </a:ext>
            </a:extLst>
          </p:cNvPr>
          <p:cNvPicPr>
            <a:picLocks noChangeAspect="1"/>
          </p:cNvPicPr>
          <p:nvPr/>
        </p:nvPicPr>
        <p:blipFill>
          <a:blip r:embed="rId4"/>
          <a:stretch>
            <a:fillRect/>
          </a:stretch>
        </p:blipFill>
        <p:spPr>
          <a:xfrm>
            <a:off x="6204486" y="2399083"/>
            <a:ext cx="5987509" cy="3965753"/>
          </a:xfrm>
          <a:prstGeom prst="rect">
            <a:avLst/>
          </a:prstGeom>
        </p:spPr>
      </p:pic>
    </p:spTree>
    <p:extLst>
      <p:ext uri="{BB962C8B-B14F-4D97-AF65-F5344CB8AC3E}">
        <p14:creationId xmlns:p14="http://schemas.microsoft.com/office/powerpoint/2010/main" val="2522045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Design</a:t>
            </a:r>
          </a:p>
        </p:txBody>
      </p:sp>
      <p:pic>
        <p:nvPicPr>
          <p:cNvPr id="12" name="Picture 11">
            <a:extLst>
              <a:ext uri="{FF2B5EF4-FFF2-40B4-BE49-F238E27FC236}">
                <a16:creationId xmlns:a16="http://schemas.microsoft.com/office/drawing/2014/main" id="{B0D21207-DE2A-3E46-B167-CBAAFBEFEF29}"/>
              </a:ext>
            </a:extLst>
          </p:cNvPr>
          <p:cNvPicPr>
            <a:picLocks noChangeAspect="1"/>
          </p:cNvPicPr>
          <p:nvPr/>
        </p:nvPicPr>
        <p:blipFill>
          <a:blip r:embed="rId2"/>
          <a:stretch>
            <a:fillRect/>
          </a:stretch>
        </p:blipFill>
        <p:spPr>
          <a:xfrm>
            <a:off x="9923668" y="1121187"/>
            <a:ext cx="1778000" cy="546100"/>
          </a:xfrm>
          <a:prstGeom prst="rect">
            <a:avLst/>
          </a:prstGeom>
        </p:spPr>
      </p:pic>
      <p:pic>
        <p:nvPicPr>
          <p:cNvPr id="3" name="Picture 2">
            <a:extLst>
              <a:ext uri="{FF2B5EF4-FFF2-40B4-BE49-F238E27FC236}">
                <a16:creationId xmlns:a16="http://schemas.microsoft.com/office/drawing/2014/main" id="{E8FBEED2-C8A3-B54D-AB8F-3CE8E5A8B37F}"/>
              </a:ext>
            </a:extLst>
          </p:cNvPr>
          <p:cNvPicPr>
            <a:picLocks noChangeAspect="1"/>
          </p:cNvPicPr>
          <p:nvPr/>
        </p:nvPicPr>
        <p:blipFill>
          <a:blip r:embed="rId3"/>
          <a:stretch>
            <a:fillRect/>
          </a:stretch>
        </p:blipFill>
        <p:spPr>
          <a:xfrm>
            <a:off x="2673350" y="1667287"/>
            <a:ext cx="6845300" cy="4533900"/>
          </a:xfrm>
          <a:prstGeom prst="rect">
            <a:avLst/>
          </a:prstGeom>
        </p:spPr>
      </p:pic>
    </p:spTree>
    <p:extLst>
      <p:ext uri="{BB962C8B-B14F-4D97-AF65-F5344CB8AC3E}">
        <p14:creationId xmlns:p14="http://schemas.microsoft.com/office/powerpoint/2010/main" val="3178040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Appendix</a:t>
            </a: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r>
              <a:rPr lang="en-US" b="1" dirty="0">
                <a:solidFill>
                  <a:schemeClr val="bg1"/>
                </a:solidFill>
                <a:latin typeface="Calibri" panose="020F0502020204030204" pitchFamily="34" charset="0"/>
                <a:cs typeface="Calibri" panose="020F0502020204030204" pitchFamily="34" charset="0"/>
              </a:rPr>
              <a:t>(FY19 and FY20)</a:t>
            </a:r>
          </a:p>
        </p:txBody>
      </p:sp>
    </p:spTree>
    <p:extLst>
      <p:ext uri="{BB962C8B-B14F-4D97-AF65-F5344CB8AC3E}">
        <p14:creationId xmlns:p14="http://schemas.microsoft.com/office/powerpoint/2010/main" val="2354440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FY20 Actuals</a:t>
            </a:r>
          </a:p>
        </p:txBody>
      </p:sp>
      <p:pic>
        <p:nvPicPr>
          <p:cNvPr id="8" name="Picture 7">
            <a:extLst>
              <a:ext uri="{FF2B5EF4-FFF2-40B4-BE49-F238E27FC236}">
                <a16:creationId xmlns:a16="http://schemas.microsoft.com/office/drawing/2014/main" id="{202337AB-D6DD-E141-A7A4-C4B5467E5220}"/>
              </a:ext>
            </a:extLst>
          </p:cNvPr>
          <p:cNvPicPr>
            <a:picLocks noChangeAspect="1"/>
          </p:cNvPicPr>
          <p:nvPr/>
        </p:nvPicPr>
        <p:blipFill>
          <a:blip r:embed="rId2"/>
          <a:stretch>
            <a:fillRect/>
          </a:stretch>
        </p:blipFill>
        <p:spPr>
          <a:xfrm>
            <a:off x="1762170" y="971461"/>
            <a:ext cx="8667659" cy="5886539"/>
          </a:xfrm>
          <a:prstGeom prst="rect">
            <a:avLst/>
          </a:prstGeom>
        </p:spPr>
      </p:pic>
    </p:spTree>
    <p:extLst>
      <p:ext uri="{BB962C8B-B14F-4D97-AF65-F5344CB8AC3E}">
        <p14:creationId xmlns:p14="http://schemas.microsoft.com/office/powerpoint/2010/main" val="1025529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(FY20 Actuals)</a:t>
            </a:r>
          </a:p>
        </p:txBody>
      </p:sp>
      <p:pic>
        <p:nvPicPr>
          <p:cNvPr id="7" name="Picture 6">
            <a:extLst>
              <a:ext uri="{FF2B5EF4-FFF2-40B4-BE49-F238E27FC236}">
                <a16:creationId xmlns:a16="http://schemas.microsoft.com/office/drawing/2014/main" id="{1708933E-9D3A-DE43-BBAC-F554861A6F69}"/>
              </a:ext>
            </a:extLst>
          </p:cNvPr>
          <p:cNvPicPr>
            <a:picLocks noChangeAspect="1"/>
          </p:cNvPicPr>
          <p:nvPr/>
        </p:nvPicPr>
        <p:blipFill>
          <a:blip r:embed="rId3"/>
          <a:stretch>
            <a:fillRect/>
          </a:stretch>
        </p:blipFill>
        <p:spPr>
          <a:xfrm>
            <a:off x="0" y="959972"/>
            <a:ext cx="12192000" cy="5966077"/>
          </a:xfrm>
          <a:prstGeom prst="rect">
            <a:avLst/>
          </a:prstGeom>
        </p:spPr>
      </p:pic>
    </p:spTree>
    <p:extLst>
      <p:ext uri="{BB962C8B-B14F-4D97-AF65-F5344CB8AC3E}">
        <p14:creationId xmlns:p14="http://schemas.microsoft.com/office/powerpoint/2010/main" val="2845705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FY19 Actuals</a:t>
            </a:r>
          </a:p>
        </p:txBody>
      </p:sp>
      <p:pic>
        <p:nvPicPr>
          <p:cNvPr id="4" name="Picture 3">
            <a:extLst>
              <a:ext uri="{FF2B5EF4-FFF2-40B4-BE49-F238E27FC236}">
                <a16:creationId xmlns:a16="http://schemas.microsoft.com/office/drawing/2014/main" id="{CF5EB65C-F943-0F47-9568-805D53F81360}"/>
              </a:ext>
            </a:extLst>
          </p:cNvPr>
          <p:cNvPicPr>
            <a:picLocks noChangeAspect="1"/>
          </p:cNvPicPr>
          <p:nvPr/>
        </p:nvPicPr>
        <p:blipFill>
          <a:blip r:embed="rId2"/>
          <a:stretch>
            <a:fillRect/>
          </a:stretch>
        </p:blipFill>
        <p:spPr>
          <a:xfrm>
            <a:off x="2550695" y="959972"/>
            <a:ext cx="8601322" cy="5847348"/>
          </a:xfrm>
          <a:prstGeom prst="rect">
            <a:avLst/>
          </a:prstGeom>
        </p:spPr>
      </p:pic>
    </p:spTree>
    <p:extLst>
      <p:ext uri="{BB962C8B-B14F-4D97-AF65-F5344CB8AC3E}">
        <p14:creationId xmlns:p14="http://schemas.microsoft.com/office/powerpoint/2010/main" val="1600425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(FY19 Actuals)</a:t>
            </a:r>
          </a:p>
        </p:txBody>
      </p:sp>
      <p:pic>
        <p:nvPicPr>
          <p:cNvPr id="7" name="Picture 6">
            <a:extLst>
              <a:ext uri="{FF2B5EF4-FFF2-40B4-BE49-F238E27FC236}">
                <a16:creationId xmlns:a16="http://schemas.microsoft.com/office/drawing/2014/main" id="{A431023D-F470-5640-A6B0-16B0ED26FE90}"/>
              </a:ext>
            </a:extLst>
          </p:cNvPr>
          <p:cNvPicPr>
            <a:picLocks noChangeAspect="1"/>
          </p:cNvPicPr>
          <p:nvPr/>
        </p:nvPicPr>
        <p:blipFill>
          <a:blip r:embed="rId3"/>
          <a:stretch>
            <a:fillRect/>
          </a:stretch>
        </p:blipFill>
        <p:spPr>
          <a:xfrm>
            <a:off x="-1" y="959972"/>
            <a:ext cx="12192000" cy="5966077"/>
          </a:xfrm>
          <a:prstGeom prst="rect">
            <a:avLst/>
          </a:prstGeom>
        </p:spPr>
      </p:pic>
    </p:spTree>
    <p:extLst>
      <p:ext uri="{BB962C8B-B14F-4D97-AF65-F5344CB8AC3E}">
        <p14:creationId xmlns:p14="http://schemas.microsoft.com/office/powerpoint/2010/main" val="364910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FY21 Projections</a:t>
            </a:r>
          </a:p>
        </p:txBody>
      </p:sp>
      <p:pic>
        <p:nvPicPr>
          <p:cNvPr id="8" name="Picture 7">
            <a:extLst>
              <a:ext uri="{FF2B5EF4-FFF2-40B4-BE49-F238E27FC236}">
                <a16:creationId xmlns:a16="http://schemas.microsoft.com/office/drawing/2014/main" id="{D041A9C0-98EA-0945-B9AB-39D11E877867}"/>
              </a:ext>
            </a:extLst>
          </p:cNvPr>
          <p:cNvPicPr>
            <a:picLocks noChangeAspect="1"/>
          </p:cNvPicPr>
          <p:nvPr/>
        </p:nvPicPr>
        <p:blipFill>
          <a:blip r:embed="rId2"/>
          <a:stretch>
            <a:fillRect/>
          </a:stretch>
        </p:blipFill>
        <p:spPr>
          <a:xfrm>
            <a:off x="1902858" y="959972"/>
            <a:ext cx="8386284" cy="5899997"/>
          </a:xfrm>
          <a:prstGeom prst="rect">
            <a:avLst/>
          </a:prstGeom>
        </p:spPr>
      </p:pic>
    </p:spTree>
    <p:extLst>
      <p:ext uri="{BB962C8B-B14F-4D97-AF65-F5344CB8AC3E}">
        <p14:creationId xmlns:p14="http://schemas.microsoft.com/office/powerpoint/2010/main" val="134163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(FY21 Projections)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7" name="Picture 6">
            <a:extLst>
              <a:ext uri="{FF2B5EF4-FFF2-40B4-BE49-F238E27FC236}">
                <a16:creationId xmlns:a16="http://schemas.microsoft.com/office/drawing/2014/main" id="{E476EEE2-9F02-C141-8819-BEC3CF139DBB}"/>
              </a:ext>
            </a:extLst>
          </p:cNvPr>
          <p:cNvPicPr>
            <a:picLocks noChangeAspect="1"/>
          </p:cNvPicPr>
          <p:nvPr/>
        </p:nvPicPr>
        <p:blipFill>
          <a:blip r:embed="rId3"/>
          <a:stretch>
            <a:fillRect/>
          </a:stretch>
        </p:blipFill>
        <p:spPr>
          <a:xfrm>
            <a:off x="-1" y="959972"/>
            <a:ext cx="12192000" cy="5966077"/>
          </a:xfrm>
          <a:prstGeom prst="rect">
            <a:avLst/>
          </a:prstGeom>
        </p:spPr>
      </p:pic>
    </p:spTree>
    <p:extLst>
      <p:ext uri="{BB962C8B-B14F-4D97-AF65-F5344CB8AC3E}">
        <p14:creationId xmlns:p14="http://schemas.microsoft.com/office/powerpoint/2010/main" val="123200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DEFINITIONS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algn="just"/>
            <a:r>
              <a:rPr lang="en-US" sz="2800" u="sng" dirty="0">
                <a:solidFill>
                  <a:schemeClr val="bg1"/>
                </a:solidFill>
              </a:rPr>
              <a:t>Total Revenue (TR)</a:t>
            </a:r>
            <a:r>
              <a:rPr lang="en-US" sz="2800" dirty="0">
                <a:solidFill>
                  <a:schemeClr val="bg1"/>
                </a:solidFill>
              </a:rPr>
              <a:t>: TR includes revenue for courses taught by the faculty of a department across all three terms, distributed revenue for courses that do not belong to a specific department, and distribution of revenues from courses of programs like Study Abroad that do not have any assigned faculty.</a:t>
            </a:r>
          </a:p>
          <a:p>
            <a:pPr algn="just"/>
            <a:r>
              <a:rPr lang="en-US" sz="2800" dirty="0">
                <a:solidFill>
                  <a:srgbClr val="00B0F0"/>
                </a:solidFill>
              </a:rPr>
              <a:t>Avg. TR per credit (FY20) for Fall and Spring semesters is $577</a:t>
            </a:r>
          </a:p>
          <a:p>
            <a:pPr algn="just"/>
            <a:endParaRPr lang="en-US" sz="2800" dirty="0">
              <a:solidFill>
                <a:schemeClr val="bg1"/>
              </a:solidFill>
            </a:endParaRPr>
          </a:p>
          <a:p>
            <a:pPr algn="just"/>
            <a:r>
              <a:rPr lang="en-US" sz="2800" u="sng" dirty="0">
                <a:solidFill>
                  <a:schemeClr val="bg1"/>
                </a:solidFill>
              </a:rPr>
              <a:t>Gross Margins (GM)</a:t>
            </a:r>
            <a:r>
              <a:rPr lang="en-US" sz="2800" dirty="0">
                <a:solidFill>
                  <a:schemeClr val="bg1"/>
                </a:solidFill>
              </a:rPr>
              <a:t>: GM = TR – Direct Costs. Direct costs include salaries, operating costs, and fringe benefits.</a:t>
            </a:r>
          </a:p>
          <a:p>
            <a:pPr algn="just"/>
            <a:r>
              <a:rPr lang="en-US" sz="2800" dirty="0">
                <a:solidFill>
                  <a:srgbClr val="00B0F0"/>
                </a:solidFill>
              </a:rPr>
              <a:t>Avg. GM% for FY20 = 54% </a:t>
            </a:r>
          </a:p>
          <a:p>
            <a:pPr algn="just"/>
            <a:endParaRPr lang="en-US" sz="2800" dirty="0">
              <a:solidFill>
                <a:schemeClr val="bg1"/>
              </a:solidFill>
            </a:endParaRPr>
          </a:p>
          <a:p>
            <a:pPr algn="just"/>
            <a:r>
              <a:rPr lang="en-US" sz="2800" u="sng" dirty="0">
                <a:solidFill>
                  <a:schemeClr val="bg1"/>
                </a:solidFill>
              </a:rPr>
              <a:t>Profitability</a:t>
            </a:r>
            <a:r>
              <a:rPr lang="en-US" sz="2800" dirty="0">
                <a:solidFill>
                  <a:schemeClr val="bg1"/>
                </a:solidFill>
              </a:rPr>
              <a:t> = GM – Indirect Costs + Indirect Revenues. Indirect costs refer to administration costs, auxiliary costs, or college level costs distributed over departments of the specific college. Indirect revenues include auxiliary revenues, dorm revenues, and revenue from other sources.</a:t>
            </a:r>
          </a:p>
        </p:txBody>
      </p:sp>
    </p:spTree>
    <p:extLst>
      <p:ext uri="{BB962C8B-B14F-4D97-AF65-F5344CB8AC3E}">
        <p14:creationId xmlns:p14="http://schemas.microsoft.com/office/powerpoint/2010/main" val="45613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Methodology FY21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FY21 Revenue Projections</a:t>
            </a:r>
            <a:r>
              <a:rPr lang="en-US" sz="2800" dirty="0">
                <a:solidFill>
                  <a:schemeClr val="bg1"/>
                </a:solidFill>
              </a:rPr>
              <a:t>: Revenue projections are based on Fall 2020 enrollments and projected Spring retention rate. FY20 summer revenues are used as proxy for the FY21 summer term.</a:t>
            </a:r>
          </a:p>
          <a:p>
            <a:pPr algn="l"/>
            <a:endParaRPr lang="en-US" sz="2800" u="sng" dirty="0">
              <a:solidFill>
                <a:schemeClr val="bg1"/>
              </a:solidFill>
            </a:endParaRPr>
          </a:p>
          <a:p>
            <a:pPr algn="l"/>
            <a:r>
              <a:rPr lang="en-US" sz="2800" u="sng" dirty="0">
                <a:solidFill>
                  <a:schemeClr val="bg1"/>
                </a:solidFill>
              </a:rPr>
              <a:t>Direct Costs</a:t>
            </a:r>
            <a:r>
              <a:rPr lang="en-US" sz="2800" dirty="0">
                <a:solidFill>
                  <a:schemeClr val="bg1"/>
                </a:solidFill>
              </a:rPr>
              <a:t>: Direct costs include salaries and operating costs from department budgets. FY20 fringe benefits are used as a proxy for FY21 fringe benefits.</a:t>
            </a:r>
            <a:endParaRPr lang="en-US" sz="2800" u="sng" dirty="0">
              <a:solidFill>
                <a:schemeClr val="bg1"/>
              </a:solidFill>
            </a:endParaRPr>
          </a:p>
          <a:p>
            <a:pPr algn="l"/>
            <a:endParaRPr lang="en-US" sz="2800" dirty="0">
              <a:solidFill>
                <a:schemeClr val="bg1"/>
              </a:solidFill>
            </a:endParaRPr>
          </a:p>
          <a:p>
            <a:pPr algn="l"/>
            <a:r>
              <a:rPr lang="en-US" sz="2800" u="sng" dirty="0">
                <a:solidFill>
                  <a:schemeClr val="bg1"/>
                </a:solidFill>
              </a:rPr>
              <a:t>Indirect Costs</a:t>
            </a:r>
            <a:r>
              <a:rPr lang="en-US" sz="2800" dirty="0">
                <a:solidFill>
                  <a:schemeClr val="bg1"/>
                </a:solidFill>
              </a:rPr>
              <a:t>: Indirect costs in FY20 and FY21 have been higher than previous years and is reflected in department-level profitability. FY21 is also estimated to bring in lower Auxiliary revenues.</a:t>
            </a:r>
          </a:p>
        </p:txBody>
      </p:sp>
    </p:spTree>
    <p:extLst>
      <p:ext uri="{BB962C8B-B14F-4D97-AF65-F5344CB8AC3E}">
        <p14:creationId xmlns:p14="http://schemas.microsoft.com/office/powerpoint/2010/main" val="357750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E22824-997D-41A4-8193-E08B4A0826DC}"/>
              </a:ext>
            </a:extLst>
          </p:cNvPr>
          <p:cNvGraphicFramePr>
            <a:graphicFrameLocks noChangeAspect="1"/>
          </p:cNvGraphicFramePr>
          <p:nvPr>
            <p:custDataLst>
              <p:tags r:id="rId2"/>
            </p:custDataLst>
            <p:extLst>
              <p:ext uri="{D42A27DB-BD31-4B8C-83A1-F6EECF244321}">
                <p14:modId xmlns:p14="http://schemas.microsoft.com/office/powerpoint/2010/main" val="585569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6"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986589" y="1701209"/>
            <a:ext cx="9851532" cy="2782896"/>
          </a:xfrm>
          <a:solidFill>
            <a:schemeClr val="tx1">
              <a:lumMod val="65000"/>
              <a:lumOff val="35000"/>
            </a:schemeClr>
          </a:solidFill>
        </p:spPr>
        <p:txBody>
          <a:bodyPr vert="horz">
            <a:normAutofit/>
          </a:bodyPr>
          <a:lstStyle/>
          <a:p>
            <a:r>
              <a:rPr lang="en-US" b="1" dirty="0">
                <a:solidFill>
                  <a:schemeClr val="bg1"/>
                </a:solidFill>
                <a:latin typeface="Calibri" panose="020F0502020204030204" pitchFamily="34" charset="0"/>
                <a:cs typeface="Calibri" panose="020F0502020204030204" pitchFamily="34" charset="0"/>
              </a:rPr>
              <a:t>DEPARTMENTS WITH WORSENING FINANCIAL PERFORMANCE</a:t>
            </a:r>
          </a:p>
        </p:txBody>
      </p:sp>
    </p:spTree>
    <p:extLst>
      <p:ext uri="{BB962C8B-B14F-4D97-AF65-F5344CB8AC3E}">
        <p14:creationId xmlns:p14="http://schemas.microsoft.com/office/powerpoint/2010/main" val="110313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200" dirty="0">
                <a:solidFill>
                  <a:schemeClr val="bg1"/>
                </a:solidFill>
              </a:rPr>
              <a:t>Music has high enrollment but </a:t>
            </a:r>
            <a:r>
              <a:rPr lang="en-US" sz="2200" b="1" dirty="0">
                <a:solidFill>
                  <a:schemeClr val="bg1"/>
                </a:solidFill>
              </a:rPr>
              <a:t>also a historically high discount rate which suppresses their TR.</a:t>
            </a:r>
          </a:p>
          <a:p>
            <a:pPr>
              <a:lnSpc>
                <a:spcPct val="150000"/>
              </a:lnSpc>
            </a:pPr>
            <a:r>
              <a:rPr lang="en-US" sz="2200" dirty="0">
                <a:solidFill>
                  <a:schemeClr val="bg1"/>
                </a:solidFill>
              </a:rPr>
              <a:t>Music also has twice the directs costs of an average department which further suppresses their GM% to -18% (FY20) and -16% (FY21).</a:t>
            </a:r>
          </a:p>
          <a:p>
            <a:pPr>
              <a:lnSpc>
                <a:spcPct val="150000"/>
              </a:lnSpc>
            </a:pPr>
            <a:r>
              <a:rPr lang="en-US" sz="2200" dirty="0">
                <a:solidFill>
                  <a:schemeClr val="bg1"/>
                </a:solidFill>
              </a:rPr>
              <a:t>GM% for Music was negative in FY20 due to a steep decline in TR without proportional cuts in direct costs.  The steep decline in TR was driven by high discount rate as evidenced by TR/Credit of $387 compared to university average of $577 and is only seeing a slight recovery in FY21.</a:t>
            </a:r>
          </a:p>
          <a:p>
            <a:pPr marL="0" indent="0">
              <a:lnSpc>
                <a:spcPct val="150000"/>
              </a:lnSpc>
              <a:buNone/>
            </a:pPr>
            <a:endParaRPr lang="en-US" sz="22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5" name="Picture 4">
            <a:extLst>
              <a:ext uri="{FF2B5EF4-FFF2-40B4-BE49-F238E27FC236}">
                <a16:creationId xmlns:a16="http://schemas.microsoft.com/office/drawing/2014/main" id="{F24F3C30-81B4-574D-9641-12913309EF86}"/>
              </a:ext>
            </a:extLst>
          </p:cNvPr>
          <p:cNvPicPr>
            <a:picLocks noChangeAspect="1"/>
          </p:cNvPicPr>
          <p:nvPr/>
        </p:nvPicPr>
        <p:blipFill>
          <a:blip r:embed="rId4"/>
          <a:stretch>
            <a:fillRect/>
          </a:stretch>
        </p:blipFill>
        <p:spPr>
          <a:xfrm>
            <a:off x="5993219" y="2104691"/>
            <a:ext cx="6198781" cy="4105686"/>
          </a:xfrm>
          <a:prstGeom prst="rect">
            <a:avLst/>
          </a:prstGeom>
        </p:spPr>
      </p:pic>
    </p:spTree>
    <p:extLst>
      <p:ext uri="{BB962C8B-B14F-4D97-AF65-F5344CB8AC3E}">
        <p14:creationId xmlns:p14="http://schemas.microsoft.com/office/powerpoint/2010/main" val="247301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 Industry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30000"/>
              </a:lnSpc>
            </a:pPr>
            <a:r>
              <a:rPr lang="en-US" sz="2300" dirty="0">
                <a:solidFill>
                  <a:schemeClr val="bg1"/>
                </a:solidFill>
              </a:rPr>
              <a:t>The TR/Credit for Music Industry decreased from $698 in FY19 to $519 in FY20 signifying high discount rates as drivers of low revenues, despite increase in # credits from FY19 to FY20</a:t>
            </a:r>
          </a:p>
          <a:p>
            <a:pPr>
              <a:lnSpc>
                <a:spcPct val="130000"/>
              </a:lnSpc>
            </a:pPr>
            <a:r>
              <a:rPr lang="en-US" sz="2300" dirty="0">
                <a:solidFill>
                  <a:schemeClr val="bg1"/>
                </a:solidFill>
              </a:rPr>
              <a:t>The FY21 GM for </a:t>
            </a:r>
            <a:r>
              <a:rPr lang="en-US" sz="2300" b="1" dirty="0">
                <a:solidFill>
                  <a:schemeClr val="bg1"/>
                </a:solidFill>
              </a:rPr>
              <a:t>Music Industry is 47% compared to the university average of 55%</a:t>
            </a:r>
          </a:p>
          <a:p>
            <a:pPr>
              <a:lnSpc>
                <a:spcPct val="130000"/>
              </a:lnSpc>
            </a:pPr>
            <a:r>
              <a:rPr lang="en-US" sz="2300" dirty="0">
                <a:solidFill>
                  <a:schemeClr val="bg1"/>
                </a:solidFill>
              </a:rPr>
              <a:t>Increased auxiliary costs and reduced auxiliary revenues because of COVID-19 add to the projected losses in FY21 but the structural issues of high discount rates that have driven losses historically persist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BCA95640-F198-2942-ABDA-D823DF03AD16}"/>
              </a:ext>
            </a:extLst>
          </p:cNvPr>
          <p:cNvPicPr>
            <a:picLocks noChangeAspect="1"/>
          </p:cNvPicPr>
          <p:nvPr/>
        </p:nvPicPr>
        <p:blipFill>
          <a:blip r:embed="rId4"/>
          <a:stretch>
            <a:fillRect/>
          </a:stretch>
        </p:blipFill>
        <p:spPr>
          <a:xfrm>
            <a:off x="6009024" y="2083909"/>
            <a:ext cx="6182976" cy="4095218"/>
          </a:xfrm>
          <a:prstGeom prst="rect">
            <a:avLst/>
          </a:prstGeom>
        </p:spPr>
      </p:pic>
    </p:spTree>
    <p:extLst>
      <p:ext uri="{BB962C8B-B14F-4D97-AF65-F5344CB8AC3E}">
        <p14:creationId xmlns:p14="http://schemas.microsoft.com/office/powerpoint/2010/main" val="240078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Theatre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b="1" dirty="0">
                <a:solidFill>
                  <a:schemeClr val="bg1"/>
                </a:solidFill>
              </a:rPr>
              <a:t>The projected GM for Theatre is 39%</a:t>
            </a:r>
            <a:r>
              <a:rPr lang="en-US" sz="2400" dirty="0">
                <a:solidFill>
                  <a:schemeClr val="bg1"/>
                </a:solidFill>
              </a:rPr>
              <a:t>, 15 percentage points lower than the university average</a:t>
            </a:r>
          </a:p>
          <a:p>
            <a:pPr>
              <a:lnSpc>
                <a:spcPct val="150000"/>
              </a:lnSpc>
            </a:pPr>
            <a:r>
              <a:rPr lang="en-US" sz="2400" dirty="0">
                <a:solidFill>
                  <a:schemeClr val="bg1"/>
                </a:solidFill>
              </a:rPr>
              <a:t>Theatre’s low GM is being driven by high discount rates. TR/Credit of $471 in FY19 and $425 in FY20 compared to the university average of $594 and $577 in both years respectively</a:t>
            </a:r>
            <a:endParaRPr lang="en-US" sz="2400" dirty="0">
              <a:solidFill>
                <a:srgbClr val="FF0000"/>
              </a:solidFill>
            </a:endParaRPr>
          </a:p>
          <a:p>
            <a:pPr>
              <a:lnSpc>
                <a:spcPct val="150000"/>
              </a:lnSpc>
            </a:pPr>
            <a:r>
              <a:rPr lang="en-US" sz="2400" dirty="0">
                <a:solidFill>
                  <a:schemeClr val="bg1"/>
                </a:solidFill>
              </a:rPr>
              <a:t>Projected increases in auxiliary costs and simultaneously declining auxiliary revenues because of COVID-19 add to the department’s losses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0F18EDEB-DA08-4F4F-B44B-051D8A129A11}"/>
              </a:ext>
            </a:extLst>
          </p:cNvPr>
          <p:cNvPicPr>
            <a:picLocks noChangeAspect="1"/>
          </p:cNvPicPr>
          <p:nvPr/>
        </p:nvPicPr>
        <p:blipFill>
          <a:blip r:embed="rId3"/>
          <a:stretch>
            <a:fillRect/>
          </a:stretch>
        </p:blipFill>
        <p:spPr>
          <a:xfrm>
            <a:off x="6009024" y="2083909"/>
            <a:ext cx="6182976" cy="4095218"/>
          </a:xfrm>
          <a:prstGeom prst="rect">
            <a:avLst/>
          </a:prstGeom>
        </p:spPr>
      </p:pic>
    </p:spTree>
    <p:extLst>
      <p:ext uri="{BB962C8B-B14F-4D97-AF65-F5344CB8AC3E}">
        <p14:creationId xmlns:p14="http://schemas.microsoft.com/office/powerpoint/2010/main" val="34939806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11335</TotalTime>
  <Words>718</Words>
  <Application>Microsoft Macintosh PowerPoint</Application>
  <PresentationFormat>Widescreen</PresentationFormat>
  <Paragraphs>55</Paragraphs>
  <Slides>18</Slides>
  <Notes>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Arial</vt:lpstr>
      <vt:lpstr>Calibri</vt:lpstr>
      <vt:lpstr>Calibri Light</vt:lpstr>
      <vt:lpstr>Office Theme</vt:lpstr>
      <vt:lpstr>think-cell Slide</vt:lpstr>
      <vt:lpstr>FY21 PROJECTED PROFITABILITY ANALYSIS</vt:lpstr>
      <vt:lpstr>Profitability by College FY21 Projections</vt:lpstr>
      <vt:lpstr>Profitability and GM% by Department (FY21 Projections)</vt:lpstr>
      <vt:lpstr>DEFINITIONS</vt:lpstr>
      <vt:lpstr>Methodology FY21 Projections</vt:lpstr>
      <vt:lpstr>DEPARTMENTS WITH WORSENING FINANCIAL PERFORMANCE</vt:lpstr>
      <vt:lpstr>Music</vt:lpstr>
      <vt:lpstr>Music Industry</vt:lpstr>
      <vt:lpstr>Theatre</vt:lpstr>
      <vt:lpstr>Communication</vt:lpstr>
      <vt:lpstr>PROFITABLE DEPARTMENTS</vt:lpstr>
      <vt:lpstr>Digital Filmmaking and Studio Art</vt:lpstr>
      <vt:lpstr>Design</vt:lpstr>
      <vt:lpstr>Appendix  (FY19 and FY20)</vt:lpstr>
      <vt:lpstr>Profitability by College FY20 Actuals</vt:lpstr>
      <vt:lpstr>Profitability and GM% by Department (FY20 Actuals)</vt:lpstr>
      <vt:lpstr>Profitability by College FY19 Actuals</vt:lpstr>
      <vt:lpstr>Profitability and GM% by Department (FY19 Actuals)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dc:title>
  <dc:creator>Shashank Rai</dc:creator>
  <cp:lastModifiedBy>Shashank Rai</cp:lastModifiedBy>
  <cp:revision>189</cp:revision>
  <dcterms:created xsi:type="dcterms:W3CDTF">2020-10-16T19:51:44Z</dcterms:created>
  <dcterms:modified xsi:type="dcterms:W3CDTF">2021-03-20T06:20:38Z</dcterms:modified>
</cp:coreProperties>
</file>