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2" r:id="rId2"/>
    <p:sldId id="295" r:id="rId3"/>
    <p:sldId id="275" r:id="rId4"/>
    <p:sldId id="307" r:id="rId5"/>
    <p:sldId id="314" r:id="rId6"/>
    <p:sldId id="306" r:id="rId7"/>
    <p:sldId id="301" r:id="rId8"/>
    <p:sldId id="316" r:id="rId9"/>
    <p:sldId id="312" r:id="rId10"/>
    <p:sldId id="331" r:id="rId11"/>
    <p:sldId id="336" r:id="rId12"/>
    <p:sldId id="322" r:id="rId13"/>
    <p:sldId id="257" r:id="rId14"/>
    <p:sldId id="328" r:id="rId15"/>
    <p:sldId id="323" r:id="rId16"/>
    <p:sldId id="329"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356"/>
  </p:normalViewPr>
  <p:slideViewPr>
    <p:cSldViewPr snapToGrid="0" snapToObjects="1">
      <p:cViewPr>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14</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16</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4200144"/>
            <a:ext cx="12192000" cy="1526888"/>
          </a:xfrm>
          <a:solidFill>
            <a:schemeClr val="tx1">
              <a:lumMod val="65000"/>
              <a:lumOff val="35000"/>
            </a:schemeClr>
          </a:solidFill>
        </p:spPr>
        <p:txBody>
          <a:bodyPr>
            <a:normAutofit/>
          </a:bodyPr>
          <a:lstStyle/>
          <a:p>
            <a:r>
              <a:rPr lang="en-US" sz="3200" b="1" dirty="0">
                <a:solidFill>
                  <a:schemeClr val="bg1"/>
                </a:solidFill>
              </a:rPr>
              <a:t>College of Nursing and Health,</a:t>
            </a:r>
          </a:p>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
            <a:ext cx="12192000" cy="6858000"/>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PROFITABLE DEPARTMENTS</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endParaRPr lang="en-US"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241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Counseling</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9923668" y="1121187"/>
            <a:ext cx="1778000" cy="546100"/>
          </a:xfrm>
          <a:prstGeom prst="rect">
            <a:avLst/>
          </a:prstGeom>
        </p:spPr>
      </p:pic>
      <p:pic>
        <p:nvPicPr>
          <p:cNvPr id="3" name="Picture 2">
            <a:extLst>
              <a:ext uri="{FF2B5EF4-FFF2-40B4-BE49-F238E27FC236}">
                <a16:creationId xmlns:a16="http://schemas.microsoft.com/office/drawing/2014/main" id="{0CA2A7F7-64FE-5F4F-8AB9-FDDFFEACF0F7}"/>
              </a:ext>
            </a:extLst>
          </p:cNvPr>
          <p:cNvPicPr>
            <a:picLocks noChangeAspect="1"/>
          </p:cNvPicPr>
          <p:nvPr/>
        </p:nvPicPr>
        <p:blipFill>
          <a:blip r:embed="rId3"/>
          <a:stretch>
            <a:fillRect/>
          </a:stretch>
        </p:blipFill>
        <p:spPr>
          <a:xfrm>
            <a:off x="2673350" y="1667287"/>
            <a:ext cx="6845300" cy="4533900"/>
          </a:xfrm>
          <a:prstGeom prst="rect">
            <a:avLst/>
          </a:prstGeom>
        </p:spPr>
      </p:pic>
    </p:spTree>
    <p:extLst>
      <p:ext uri="{BB962C8B-B14F-4D97-AF65-F5344CB8AC3E}">
        <p14:creationId xmlns:p14="http://schemas.microsoft.com/office/powerpoint/2010/main" val="374497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pic>
        <p:nvPicPr>
          <p:cNvPr id="10" name="Picture 9">
            <a:extLst>
              <a:ext uri="{FF2B5EF4-FFF2-40B4-BE49-F238E27FC236}">
                <a16:creationId xmlns:a16="http://schemas.microsoft.com/office/drawing/2014/main" id="{FA7178EC-F964-324E-B6F7-4D563FA6B8E6}"/>
              </a:ext>
            </a:extLst>
          </p:cNvPr>
          <p:cNvPicPr>
            <a:picLocks noChangeAspect="1"/>
          </p:cNvPicPr>
          <p:nvPr/>
        </p:nvPicPr>
        <p:blipFill>
          <a:blip r:embed="rId3"/>
          <a:stretch>
            <a:fillRect/>
          </a:stretch>
        </p:blipFill>
        <p:spPr>
          <a:xfrm>
            <a:off x="0" y="907390"/>
            <a:ext cx="12192000" cy="5950610"/>
          </a:xfrm>
          <a:prstGeom prst="rect">
            <a:avLst/>
          </a:prstGeom>
        </p:spPr>
      </p:pic>
    </p:spTree>
    <p:extLst>
      <p:ext uri="{BB962C8B-B14F-4D97-AF65-F5344CB8AC3E}">
        <p14:creationId xmlns:p14="http://schemas.microsoft.com/office/powerpoint/2010/main" val="284570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pic>
        <p:nvPicPr>
          <p:cNvPr id="7" name="Picture 6">
            <a:extLst>
              <a:ext uri="{FF2B5EF4-FFF2-40B4-BE49-F238E27FC236}">
                <a16:creationId xmlns:a16="http://schemas.microsoft.com/office/drawing/2014/main" id="{3A6F7B2C-E2A0-AB43-9F0E-144506608BD9}"/>
              </a:ext>
            </a:extLst>
          </p:cNvPr>
          <p:cNvPicPr>
            <a:picLocks noChangeAspect="1"/>
          </p:cNvPicPr>
          <p:nvPr/>
        </p:nvPicPr>
        <p:blipFill>
          <a:blip r:embed="rId3"/>
          <a:stretch>
            <a:fillRect/>
          </a:stretch>
        </p:blipFill>
        <p:spPr>
          <a:xfrm>
            <a:off x="-1" y="967991"/>
            <a:ext cx="12192000" cy="5966077"/>
          </a:xfrm>
          <a:prstGeom prst="rect">
            <a:avLst/>
          </a:prstGeom>
        </p:spPr>
      </p:pic>
    </p:spTree>
    <p:extLst>
      <p:ext uri="{BB962C8B-B14F-4D97-AF65-F5344CB8AC3E}">
        <p14:creationId xmlns:p14="http://schemas.microsoft.com/office/powerpoint/2010/main" val="36491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pic>
        <p:nvPicPr>
          <p:cNvPr id="7" name="Picture 6">
            <a:extLst>
              <a:ext uri="{FF2B5EF4-FFF2-40B4-BE49-F238E27FC236}">
                <a16:creationId xmlns:a16="http://schemas.microsoft.com/office/drawing/2014/main" id="{0130A317-15BC-5544-BBD4-846DA9EEA2BE}"/>
              </a:ext>
            </a:extLst>
          </p:cNvPr>
          <p:cNvPicPr>
            <a:picLocks noChangeAspect="1"/>
          </p:cNvPicPr>
          <p:nvPr/>
        </p:nvPicPr>
        <p:blipFill>
          <a:blip r:embed="rId3"/>
          <a:stretch>
            <a:fillRect/>
          </a:stretch>
        </p:blipFill>
        <p:spPr>
          <a:xfrm>
            <a:off x="0" y="959972"/>
            <a:ext cx="12192000" cy="5966077"/>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just"/>
            <a:r>
              <a:rPr lang="en-US" sz="2800" u="sng" dirty="0">
                <a:solidFill>
                  <a:schemeClr val="bg1"/>
                </a:solidFill>
              </a:rPr>
              <a:t>Total Revenue (TR)</a:t>
            </a:r>
            <a:r>
              <a:rPr lang="en-US" sz="2800" dirty="0">
                <a:solidFill>
                  <a:schemeClr val="bg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800" dirty="0">
                <a:solidFill>
                  <a:srgbClr val="00B0F0"/>
                </a:solidFill>
              </a:rPr>
              <a:t>Avg. TR per credit (FY20) for Fall and Spring semesters is $577</a:t>
            </a:r>
          </a:p>
          <a:p>
            <a:pPr algn="just"/>
            <a:endParaRPr lang="en-US" sz="2800" dirty="0">
              <a:solidFill>
                <a:schemeClr val="bg1"/>
              </a:solidFill>
            </a:endParaRPr>
          </a:p>
          <a:p>
            <a:pPr algn="just"/>
            <a:r>
              <a:rPr lang="en-US" sz="2800" u="sng" dirty="0">
                <a:solidFill>
                  <a:schemeClr val="bg1"/>
                </a:solidFill>
              </a:rPr>
              <a:t>Gross Margins (GM)</a:t>
            </a:r>
            <a:r>
              <a:rPr lang="en-US" sz="2800" dirty="0">
                <a:solidFill>
                  <a:schemeClr val="bg1"/>
                </a:solidFill>
              </a:rPr>
              <a:t>: GM = TR – Direct Costs. Direct costs include salaries, operating costs, and fringe benefits.</a:t>
            </a:r>
          </a:p>
          <a:p>
            <a:pPr algn="just"/>
            <a:r>
              <a:rPr lang="en-US" sz="2800" dirty="0">
                <a:solidFill>
                  <a:srgbClr val="00B0F0"/>
                </a:solidFill>
              </a:rPr>
              <a:t>Avg. GM% for FY20 = 54% </a:t>
            </a:r>
          </a:p>
          <a:p>
            <a:pPr algn="just"/>
            <a:endParaRPr lang="en-US" sz="2800" dirty="0">
              <a:solidFill>
                <a:schemeClr val="bg1"/>
              </a:solidFill>
            </a:endParaRPr>
          </a:p>
          <a:p>
            <a:pPr algn="just"/>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2"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(21% GM in FY21 compared to the university average of 55%).</a:t>
            </a:r>
          </a:p>
          <a:p>
            <a:pPr>
              <a:lnSpc>
                <a:spcPct val="150000"/>
              </a:lnSpc>
            </a:pPr>
            <a:r>
              <a:rPr lang="en-US" sz="2400" dirty="0">
                <a:solidFill>
                  <a:schemeClr val="bg1"/>
                </a:solidFill>
              </a:rPr>
              <a:t>Gross Margins are also expected to decrease more than the projected decrease in 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A2D2DAEE-58D3-2B40-9286-4B75050FA44B}"/>
              </a:ext>
            </a:extLst>
          </p:cNvPr>
          <p:cNvPicPr>
            <a:picLocks noChangeAspect="1"/>
          </p:cNvPicPr>
          <p:nvPr/>
        </p:nvPicPr>
        <p:blipFill>
          <a:blip r:embed="rId3"/>
          <a:stretch>
            <a:fillRect/>
          </a:stretch>
        </p:blipFill>
        <p:spPr>
          <a:xfrm>
            <a:off x="6007417" y="2189018"/>
            <a:ext cx="6184583" cy="4096282"/>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With $491K direct costs, there is a need for much greater enrollment as # credits in LIM declined from 1401 (FY19) to 1287 (FY20)</a:t>
            </a:r>
          </a:p>
          <a:p>
            <a:pPr>
              <a:lnSpc>
                <a:spcPct val="150000"/>
              </a:lnSpc>
            </a:pPr>
            <a:r>
              <a:rPr lang="en-US" sz="2400" dirty="0">
                <a:solidFill>
                  <a:schemeClr val="bg1"/>
                </a:solidFill>
              </a:rPr>
              <a:t>LIM’s TR of $378 is far below the university average of 577.</a:t>
            </a:r>
          </a:p>
          <a:p>
            <a:pPr>
              <a:lnSpc>
                <a:spcPct val="150000"/>
              </a:lnSpc>
            </a:pPr>
            <a:r>
              <a:rPr lang="en-US" sz="2400" dirty="0">
                <a:solidFill>
                  <a:schemeClr val="bg1"/>
                </a:solidFill>
              </a:rPr>
              <a:t> So it’s a combination of high discount rates and low enrollments that’s driving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D6F010DD-F8CC-DB45-8BED-058051B78093}"/>
              </a:ext>
            </a:extLst>
          </p:cNvPr>
          <p:cNvPicPr>
            <a:picLocks noChangeAspect="1"/>
          </p:cNvPicPr>
          <p:nvPr/>
        </p:nvPicPr>
        <p:blipFill>
          <a:blip r:embed="rId3"/>
          <a:stretch>
            <a:fillRect/>
          </a:stretch>
        </p:blipFill>
        <p:spPr>
          <a:xfrm>
            <a:off x="6050858" y="2083909"/>
            <a:ext cx="6141141" cy="4067509"/>
          </a:xfrm>
          <a:prstGeom prst="rect">
            <a:avLst/>
          </a:prstGeom>
        </p:spPr>
      </p:pic>
    </p:spTree>
    <p:extLst>
      <p:ext uri="{BB962C8B-B14F-4D97-AF65-F5344CB8AC3E}">
        <p14:creationId xmlns:p14="http://schemas.microsoft.com/office/powerpoint/2010/main" val="1855638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11182</TotalTime>
  <Words>512</Words>
  <Application>Microsoft Macintosh PowerPoint</Application>
  <PresentationFormat>Widescreen</PresentationFormat>
  <Paragraphs>42</Paragraphs>
  <Slides>16</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Nursing</vt:lpstr>
      <vt:lpstr>DEPARTMENTS WITH IMPROVING FINANCIAL PERFORMANCE</vt:lpstr>
      <vt:lpstr>Loyola Institute for Ministry</vt:lpstr>
      <vt:lpstr>PROFITABLE DEPARTMENTS    </vt:lpstr>
      <vt:lpstr>Counseling</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185</cp:revision>
  <dcterms:created xsi:type="dcterms:W3CDTF">2020-10-16T19:51:44Z</dcterms:created>
  <dcterms:modified xsi:type="dcterms:W3CDTF">2021-03-20T05:59:24Z</dcterms:modified>
</cp:coreProperties>
</file>