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72" r:id="rId2"/>
    <p:sldId id="295" r:id="rId3"/>
    <p:sldId id="333" r:id="rId4"/>
    <p:sldId id="307" r:id="rId5"/>
    <p:sldId id="314" r:id="rId6"/>
    <p:sldId id="306" r:id="rId7"/>
    <p:sldId id="304" r:id="rId8"/>
    <p:sldId id="316" r:id="rId9"/>
    <p:sldId id="302" r:id="rId10"/>
    <p:sldId id="292" r:id="rId11"/>
    <p:sldId id="331" r:id="rId12"/>
    <p:sldId id="332" r:id="rId13"/>
    <p:sldId id="322" r:id="rId14"/>
    <p:sldId id="257" r:id="rId15"/>
    <p:sldId id="334" r:id="rId16"/>
    <p:sldId id="323" r:id="rId17"/>
    <p:sldId id="335" r:id="rId18"/>
  </p:sldIdLst>
  <p:sldSz cx="12192000"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shank Rai" initials="SR" lastIdx="8" clrIdx="0">
    <p:extLst>
      <p:ext uri="{19B8F6BF-5375-455C-9EA6-DF929625EA0E}">
        <p15:presenceInfo xmlns:p15="http://schemas.microsoft.com/office/powerpoint/2012/main" userId="5814c21cc9978167" providerId="Windows Live"/>
      </p:ext>
    </p:extLst>
  </p:cmAuthor>
  <p:cmAuthor id="2" name="rjnelson" initials="r" lastIdx="4" clrIdx="1">
    <p:extLst>
      <p:ext uri="{19B8F6BF-5375-455C-9EA6-DF929625EA0E}">
        <p15:presenceInfo xmlns:p15="http://schemas.microsoft.com/office/powerpoint/2012/main" userId="rjnel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3356"/>
  </p:normalViewPr>
  <p:slideViewPr>
    <p:cSldViewPr snapToGrid="0" snapToObjects="1">
      <p:cViewPr varScale="1">
        <p:scale>
          <a:sx n="106" d="100"/>
          <a:sy n="106" d="100"/>
        </p:scale>
        <p:origin x="7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B83314-82D4-3C4B-A7F4-11198BA8C44E}" type="datetimeFigureOut">
              <a:rPr lang="en-US" smtClean="0"/>
              <a:t>3/19/21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6DF8E8-2061-8B47-B57A-6D5979B8F0A7}" type="slidenum">
              <a:rPr lang="en-US" smtClean="0"/>
              <a:t>‹#›</a:t>
            </a:fld>
            <a:endParaRPr lang="en-US"/>
          </a:p>
        </p:txBody>
      </p:sp>
    </p:spTree>
    <p:extLst>
      <p:ext uri="{BB962C8B-B14F-4D97-AF65-F5344CB8AC3E}">
        <p14:creationId xmlns:p14="http://schemas.microsoft.com/office/powerpoint/2010/main" val="1938885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1</a:t>
            </a:fld>
            <a:endParaRPr lang="en-US"/>
          </a:p>
        </p:txBody>
      </p:sp>
    </p:spTree>
    <p:extLst>
      <p:ext uri="{BB962C8B-B14F-4D97-AF65-F5344CB8AC3E}">
        <p14:creationId xmlns:p14="http://schemas.microsoft.com/office/powerpoint/2010/main" val="899639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10</a:t>
            </a:fld>
            <a:endParaRPr lang="en-US"/>
          </a:p>
        </p:txBody>
      </p:sp>
    </p:spTree>
    <p:extLst>
      <p:ext uri="{BB962C8B-B14F-4D97-AF65-F5344CB8AC3E}">
        <p14:creationId xmlns:p14="http://schemas.microsoft.com/office/powerpoint/2010/main" val="459721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15</a:t>
            </a:fld>
            <a:endParaRPr lang="en-US"/>
          </a:p>
        </p:txBody>
      </p:sp>
    </p:spTree>
    <p:extLst>
      <p:ext uri="{BB962C8B-B14F-4D97-AF65-F5344CB8AC3E}">
        <p14:creationId xmlns:p14="http://schemas.microsoft.com/office/powerpoint/2010/main" val="1359507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EB50B-303B-2048-878C-C220E5CE38BB}"/>
              </a:ext>
            </a:extLst>
          </p:cNvPr>
          <p:cNvSpPr>
            <a:spLocks noGrp="1"/>
          </p:cNvSpPr>
          <p:nvPr>
            <p:ph type="title"/>
          </p:nvPr>
        </p:nvSpPr>
        <p:spPr>
          <a:xfrm>
            <a:off x="838200" y="1"/>
            <a:ext cx="10515600" cy="780584"/>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C9BC478-C2AF-4B45-8CC2-2A032A452D7D}"/>
              </a:ext>
            </a:extLst>
          </p:cNvPr>
          <p:cNvSpPr>
            <a:spLocks noGrp="1"/>
          </p:cNvSpPr>
          <p:nvPr>
            <p:ph sz="half" idx="1"/>
          </p:nvPr>
        </p:nvSpPr>
        <p:spPr>
          <a:xfrm>
            <a:off x="838200" y="959972"/>
            <a:ext cx="4404360" cy="52169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6FF980A-0F90-2442-A139-BFA903035296}"/>
              </a:ext>
            </a:extLst>
          </p:cNvPr>
          <p:cNvSpPr>
            <a:spLocks noGrp="1"/>
          </p:cNvSpPr>
          <p:nvPr>
            <p:ph sz="half" idx="2"/>
          </p:nvPr>
        </p:nvSpPr>
        <p:spPr>
          <a:xfrm>
            <a:off x="5401056" y="959972"/>
            <a:ext cx="5952742" cy="52169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62DB06FE-107E-4F48-93FE-B4BDFECC773E}"/>
              </a:ext>
            </a:extLst>
          </p:cNvPr>
          <p:cNvSpPr>
            <a:spLocks noGrp="1"/>
          </p:cNvSpPr>
          <p:nvPr>
            <p:ph type="dt" sz="half" idx="10"/>
          </p:nvPr>
        </p:nvSpPr>
        <p:spPr>
          <a:xfrm>
            <a:off x="35312" y="6356350"/>
            <a:ext cx="802888" cy="365125"/>
          </a:xfrm>
        </p:spPr>
        <p:txBody>
          <a:bodyPr/>
          <a:lstStyle/>
          <a:p>
            <a:fld id="{AF87CF37-6F4C-064D-B695-31525FCFC643}" type="datetimeFigureOut">
              <a:rPr lang="en-US" smtClean="0"/>
              <a:t>3/19/21</a:t>
            </a:fld>
            <a:endParaRPr lang="en-US"/>
          </a:p>
        </p:txBody>
      </p:sp>
      <p:sp>
        <p:nvSpPr>
          <p:cNvPr id="6" name="Footer Placeholder 5">
            <a:extLst>
              <a:ext uri="{FF2B5EF4-FFF2-40B4-BE49-F238E27FC236}">
                <a16:creationId xmlns:a16="http://schemas.microsoft.com/office/drawing/2014/main" id="{30C9518D-2103-6647-ACF1-F62D1D680CCD}"/>
              </a:ext>
            </a:extLst>
          </p:cNvPr>
          <p:cNvSpPr>
            <a:spLocks noGrp="1"/>
          </p:cNvSpPr>
          <p:nvPr>
            <p:ph type="ftr" sz="quarter" idx="11"/>
          </p:nvPr>
        </p:nvSpPr>
        <p:spPr>
          <a:xfrm>
            <a:off x="838198" y="6356350"/>
            <a:ext cx="10515600" cy="365125"/>
          </a:xfrm>
        </p:spPr>
        <p:txBody>
          <a:bodyPr/>
          <a:lstStyle/>
          <a:p>
            <a:endParaRPr lang="en-US" dirty="0"/>
          </a:p>
        </p:txBody>
      </p:sp>
      <p:sp>
        <p:nvSpPr>
          <p:cNvPr id="7" name="Slide Number Placeholder 6">
            <a:extLst>
              <a:ext uri="{FF2B5EF4-FFF2-40B4-BE49-F238E27FC236}">
                <a16:creationId xmlns:a16="http://schemas.microsoft.com/office/drawing/2014/main" id="{787C2657-382A-644D-A3AC-3C3A00B45E7A}"/>
              </a:ext>
            </a:extLst>
          </p:cNvPr>
          <p:cNvSpPr>
            <a:spLocks noGrp="1"/>
          </p:cNvSpPr>
          <p:nvPr>
            <p:ph type="sldNum" sz="quarter" idx="12"/>
          </p:nvPr>
        </p:nvSpPr>
        <p:spPr>
          <a:xfrm>
            <a:off x="11353798" y="6356349"/>
            <a:ext cx="802889" cy="365125"/>
          </a:xfrm>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436973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97431-5BDB-3B48-989B-EFBA323758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49A4CF-0942-2C4B-9A1D-2656F79B9B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39F26D-8D77-9D41-B29D-9906BF66EF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76C3D1-D030-F847-ABE3-514AD626812A}"/>
              </a:ext>
            </a:extLst>
          </p:cNvPr>
          <p:cNvSpPr>
            <a:spLocks noGrp="1"/>
          </p:cNvSpPr>
          <p:nvPr>
            <p:ph type="dt" sz="half" idx="10"/>
          </p:nvPr>
        </p:nvSpPr>
        <p:spPr/>
        <p:txBody>
          <a:bodyPr/>
          <a:lstStyle/>
          <a:p>
            <a:fld id="{AF87CF37-6F4C-064D-B695-31525FCFC643}" type="datetimeFigureOut">
              <a:rPr lang="en-US" smtClean="0"/>
              <a:t>3/19/21</a:t>
            </a:fld>
            <a:endParaRPr lang="en-US"/>
          </a:p>
        </p:txBody>
      </p:sp>
      <p:sp>
        <p:nvSpPr>
          <p:cNvPr id="6" name="Footer Placeholder 5">
            <a:extLst>
              <a:ext uri="{FF2B5EF4-FFF2-40B4-BE49-F238E27FC236}">
                <a16:creationId xmlns:a16="http://schemas.microsoft.com/office/drawing/2014/main" id="{179ABDC7-9970-0744-B134-22C201ACB1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03240E-F144-5747-A0C6-1BC9F99030F3}"/>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60665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464AA-E699-5D41-AB62-E43BD7E08D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076427-5AE2-894A-9949-632097DF3E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5AF8F2-2954-3F4C-A7F1-BCC8A05A6008}"/>
              </a:ext>
            </a:extLst>
          </p:cNvPr>
          <p:cNvSpPr>
            <a:spLocks noGrp="1"/>
          </p:cNvSpPr>
          <p:nvPr>
            <p:ph type="dt" sz="half" idx="10"/>
          </p:nvPr>
        </p:nvSpPr>
        <p:spPr/>
        <p:txBody>
          <a:bodyPr/>
          <a:lstStyle/>
          <a:p>
            <a:fld id="{AF87CF37-6F4C-064D-B695-31525FCFC643}" type="datetimeFigureOut">
              <a:rPr lang="en-US" smtClean="0"/>
              <a:t>3/19/21</a:t>
            </a:fld>
            <a:endParaRPr lang="en-US"/>
          </a:p>
        </p:txBody>
      </p:sp>
      <p:sp>
        <p:nvSpPr>
          <p:cNvPr id="5" name="Footer Placeholder 4">
            <a:extLst>
              <a:ext uri="{FF2B5EF4-FFF2-40B4-BE49-F238E27FC236}">
                <a16:creationId xmlns:a16="http://schemas.microsoft.com/office/drawing/2014/main" id="{35CF6972-13E9-F348-9B0D-8161E2A2A0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4B496-2A9E-8342-95C7-C0EAFAC4B876}"/>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529441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13B994-F4BD-1643-B41D-5B306C9241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1FE79B-4DB3-8F40-9A66-498E67AD42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143A3B-68C6-D249-80E5-504FDD08996A}"/>
              </a:ext>
            </a:extLst>
          </p:cNvPr>
          <p:cNvSpPr>
            <a:spLocks noGrp="1"/>
          </p:cNvSpPr>
          <p:nvPr>
            <p:ph type="dt" sz="half" idx="10"/>
          </p:nvPr>
        </p:nvSpPr>
        <p:spPr/>
        <p:txBody>
          <a:bodyPr/>
          <a:lstStyle/>
          <a:p>
            <a:fld id="{AF87CF37-6F4C-064D-B695-31525FCFC643}" type="datetimeFigureOut">
              <a:rPr lang="en-US" smtClean="0"/>
              <a:t>3/19/21</a:t>
            </a:fld>
            <a:endParaRPr lang="en-US"/>
          </a:p>
        </p:txBody>
      </p:sp>
      <p:sp>
        <p:nvSpPr>
          <p:cNvPr id="5" name="Footer Placeholder 4">
            <a:extLst>
              <a:ext uri="{FF2B5EF4-FFF2-40B4-BE49-F238E27FC236}">
                <a16:creationId xmlns:a16="http://schemas.microsoft.com/office/drawing/2014/main" id="{91F9238C-49ED-CB42-AD6D-532B1E9D87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2C769-AEAA-2F41-86F9-3ACB9F55C1CB}"/>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303243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0285-A808-B645-A11D-E4962250E2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D02415-3E1C-A549-BCD2-B79EC14476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22ED77-0679-D54B-B46D-8084442A218B}"/>
              </a:ext>
            </a:extLst>
          </p:cNvPr>
          <p:cNvSpPr>
            <a:spLocks noGrp="1"/>
          </p:cNvSpPr>
          <p:nvPr>
            <p:ph type="dt" sz="half" idx="10"/>
          </p:nvPr>
        </p:nvSpPr>
        <p:spPr/>
        <p:txBody>
          <a:bodyPr/>
          <a:lstStyle/>
          <a:p>
            <a:fld id="{AF87CF37-6F4C-064D-B695-31525FCFC643}" type="datetimeFigureOut">
              <a:rPr lang="en-US" smtClean="0"/>
              <a:t>3/19/21</a:t>
            </a:fld>
            <a:endParaRPr lang="en-US"/>
          </a:p>
        </p:txBody>
      </p:sp>
      <p:sp>
        <p:nvSpPr>
          <p:cNvPr id="5" name="Footer Placeholder 4">
            <a:extLst>
              <a:ext uri="{FF2B5EF4-FFF2-40B4-BE49-F238E27FC236}">
                <a16:creationId xmlns:a16="http://schemas.microsoft.com/office/drawing/2014/main" id="{1E79B305-1924-5C48-8D66-3A1BEEFCF3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33AE14-3E12-AC4A-B77C-FB7577474150}"/>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718880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362D0-8D03-0A43-8EB1-30A2F6978F12}"/>
              </a:ext>
            </a:extLst>
          </p:cNvPr>
          <p:cNvSpPr>
            <a:spLocks noGrp="1"/>
          </p:cNvSpPr>
          <p:nvPr>
            <p:ph type="title"/>
          </p:nvPr>
        </p:nvSpPr>
        <p:spPr>
          <a:xfrm>
            <a:off x="-1" y="0"/>
            <a:ext cx="12192001" cy="681037"/>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3E05C0C7-301F-B64C-9D02-B369ECC714BA}"/>
              </a:ext>
            </a:extLst>
          </p:cNvPr>
          <p:cNvSpPr>
            <a:spLocks noGrp="1"/>
          </p:cNvSpPr>
          <p:nvPr>
            <p:ph idx="1"/>
          </p:nvPr>
        </p:nvSpPr>
        <p:spPr>
          <a:xfrm>
            <a:off x="5943600" y="869795"/>
            <a:ext cx="6248400" cy="53071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24A1516-DFB0-F44F-BFCF-A08B38049ACA}"/>
              </a:ext>
            </a:extLst>
          </p:cNvPr>
          <p:cNvSpPr>
            <a:spLocks noGrp="1"/>
          </p:cNvSpPr>
          <p:nvPr>
            <p:ph type="dt" sz="half" idx="10"/>
          </p:nvPr>
        </p:nvSpPr>
        <p:spPr/>
        <p:txBody>
          <a:bodyPr/>
          <a:lstStyle/>
          <a:p>
            <a:fld id="{AF87CF37-6F4C-064D-B695-31525FCFC643}" type="datetimeFigureOut">
              <a:rPr lang="en-US" smtClean="0"/>
              <a:t>3/19/21</a:t>
            </a:fld>
            <a:endParaRPr lang="en-US"/>
          </a:p>
        </p:txBody>
      </p:sp>
      <p:sp>
        <p:nvSpPr>
          <p:cNvPr id="5" name="Footer Placeholder 4">
            <a:extLst>
              <a:ext uri="{FF2B5EF4-FFF2-40B4-BE49-F238E27FC236}">
                <a16:creationId xmlns:a16="http://schemas.microsoft.com/office/drawing/2014/main" id="{AE2755B8-F106-5D45-8AC3-C0E06D667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DC9485-FE54-9C45-9036-7E06AF47828E}"/>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362608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2B5BA-E1AC-124E-9B94-9EA063C128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A44444-D65F-F945-AE8F-553D7AF0ADDF}"/>
              </a:ext>
            </a:extLst>
          </p:cNvPr>
          <p:cNvSpPr>
            <a:spLocks noGrp="1"/>
          </p:cNvSpPr>
          <p:nvPr>
            <p:ph type="dt" sz="half" idx="10"/>
          </p:nvPr>
        </p:nvSpPr>
        <p:spPr/>
        <p:txBody>
          <a:bodyPr/>
          <a:lstStyle/>
          <a:p>
            <a:fld id="{AF87CF37-6F4C-064D-B695-31525FCFC643}" type="datetimeFigureOut">
              <a:rPr lang="en-US" smtClean="0"/>
              <a:t>3/19/21</a:t>
            </a:fld>
            <a:endParaRPr lang="en-US"/>
          </a:p>
        </p:txBody>
      </p:sp>
      <p:sp>
        <p:nvSpPr>
          <p:cNvPr id="4" name="Footer Placeholder 3">
            <a:extLst>
              <a:ext uri="{FF2B5EF4-FFF2-40B4-BE49-F238E27FC236}">
                <a16:creationId xmlns:a16="http://schemas.microsoft.com/office/drawing/2014/main" id="{ED5B420F-86A2-344F-943C-77DDE599E5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8FB8D1-47B4-464C-A808-7B93B797CDE5}"/>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915098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5032E-54D4-FA4F-AD02-2FDA4AFB46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4B1347-C743-BF48-83A4-57FACD3B56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24196F-1327-D647-8ACA-5C7BB699C2C7}"/>
              </a:ext>
            </a:extLst>
          </p:cNvPr>
          <p:cNvSpPr>
            <a:spLocks noGrp="1"/>
          </p:cNvSpPr>
          <p:nvPr>
            <p:ph type="dt" sz="half" idx="10"/>
          </p:nvPr>
        </p:nvSpPr>
        <p:spPr/>
        <p:txBody>
          <a:bodyPr/>
          <a:lstStyle/>
          <a:p>
            <a:fld id="{AF87CF37-6F4C-064D-B695-31525FCFC643}" type="datetimeFigureOut">
              <a:rPr lang="en-US" smtClean="0"/>
              <a:t>3/19/21</a:t>
            </a:fld>
            <a:endParaRPr lang="en-US"/>
          </a:p>
        </p:txBody>
      </p:sp>
      <p:sp>
        <p:nvSpPr>
          <p:cNvPr id="5" name="Footer Placeholder 4">
            <a:extLst>
              <a:ext uri="{FF2B5EF4-FFF2-40B4-BE49-F238E27FC236}">
                <a16:creationId xmlns:a16="http://schemas.microsoft.com/office/drawing/2014/main" id="{D49B0274-A89F-4642-81E9-7C57AA6760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8816A-4694-F94A-B45F-F91765305858}"/>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4286270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816F0-0407-864D-8F3D-B77FCE252F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6C75FB-E72F-9F4D-9DAE-CA9E593332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97439D-F574-1747-9B96-232283C676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27A53F-18CC-0549-ACC3-8ECF2D21F8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7C229B-B460-C744-A902-197B598F19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3AE016-9209-B243-BCBA-051FFBCFBD7B}"/>
              </a:ext>
            </a:extLst>
          </p:cNvPr>
          <p:cNvSpPr>
            <a:spLocks noGrp="1"/>
          </p:cNvSpPr>
          <p:nvPr>
            <p:ph type="dt" sz="half" idx="10"/>
          </p:nvPr>
        </p:nvSpPr>
        <p:spPr/>
        <p:txBody>
          <a:bodyPr/>
          <a:lstStyle/>
          <a:p>
            <a:fld id="{AF87CF37-6F4C-064D-B695-31525FCFC643}" type="datetimeFigureOut">
              <a:rPr lang="en-US" smtClean="0"/>
              <a:t>3/19/21</a:t>
            </a:fld>
            <a:endParaRPr lang="en-US"/>
          </a:p>
        </p:txBody>
      </p:sp>
      <p:sp>
        <p:nvSpPr>
          <p:cNvPr id="8" name="Footer Placeholder 7">
            <a:extLst>
              <a:ext uri="{FF2B5EF4-FFF2-40B4-BE49-F238E27FC236}">
                <a16:creationId xmlns:a16="http://schemas.microsoft.com/office/drawing/2014/main" id="{60A40A91-EB25-D04E-9827-ADAE7E9D61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191A89-D12B-E748-9E06-B2B0E82ACDFC}"/>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061980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F45CF-3339-8F43-91A7-7EF46A8B76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8B1E2F-322E-B944-8079-A5E5C08EF770}"/>
              </a:ext>
            </a:extLst>
          </p:cNvPr>
          <p:cNvSpPr>
            <a:spLocks noGrp="1"/>
          </p:cNvSpPr>
          <p:nvPr>
            <p:ph type="dt" sz="half" idx="10"/>
          </p:nvPr>
        </p:nvSpPr>
        <p:spPr/>
        <p:txBody>
          <a:bodyPr/>
          <a:lstStyle/>
          <a:p>
            <a:fld id="{AF87CF37-6F4C-064D-B695-31525FCFC643}" type="datetimeFigureOut">
              <a:rPr lang="en-US" smtClean="0"/>
              <a:t>3/19/21</a:t>
            </a:fld>
            <a:endParaRPr lang="en-US"/>
          </a:p>
        </p:txBody>
      </p:sp>
      <p:sp>
        <p:nvSpPr>
          <p:cNvPr id="4" name="Footer Placeholder 3">
            <a:extLst>
              <a:ext uri="{FF2B5EF4-FFF2-40B4-BE49-F238E27FC236}">
                <a16:creationId xmlns:a16="http://schemas.microsoft.com/office/drawing/2014/main" id="{C5154A07-C9AC-394B-9744-7D9028FC63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D8A2AC-BEDE-1743-89D7-8EAF31C16677}"/>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409286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9E933F-9770-5340-A0D3-C97F16521747}"/>
              </a:ext>
            </a:extLst>
          </p:cNvPr>
          <p:cNvSpPr>
            <a:spLocks noGrp="1"/>
          </p:cNvSpPr>
          <p:nvPr>
            <p:ph type="dt" sz="half" idx="10"/>
          </p:nvPr>
        </p:nvSpPr>
        <p:spPr/>
        <p:txBody>
          <a:bodyPr/>
          <a:lstStyle/>
          <a:p>
            <a:fld id="{AF87CF37-6F4C-064D-B695-31525FCFC643}" type="datetimeFigureOut">
              <a:rPr lang="en-US" smtClean="0"/>
              <a:t>3/19/21</a:t>
            </a:fld>
            <a:endParaRPr lang="en-US"/>
          </a:p>
        </p:txBody>
      </p:sp>
      <p:sp>
        <p:nvSpPr>
          <p:cNvPr id="3" name="Footer Placeholder 2">
            <a:extLst>
              <a:ext uri="{FF2B5EF4-FFF2-40B4-BE49-F238E27FC236}">
                <a16:creationId xmlns:a16="http://schemas.microsoft.com/office/drawing/2014/main" id="{427CD766-9715-B645-B11D-FC97187FF3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F006C9-F767-0C48-96D3-B380F37961B8}"/>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378748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C83F2-B782-0949-98DD-1E6FB54FB4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BF9F29-77FB-7943-8D25-33C7871863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685FA-8C79-5242-AE93-A90FD0782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9A2B87-8BA4-8D4C-9434-97243D81FC27}"/>
              </a:ext>
            </a:extLst>
          </p:cNvPr>
          <p:cNvSpPr>
            <a:spLocks noGrp="1"/>
          </p:cNvSpPr>
          <p:nvPr>
            <p:ph type="dt" sz="half" idx="10"/>
          </p:nvPr>
        </p:nvSpPr>
        <p:spPr/>
        <p:txBody>
          <a:bodyPr/>
          <a:lstStyle/>
          <a:p>
            <a:fld id="{AF87CF37-6F4C-064D-B695-31525FCFC643}" type="datetimeFigureOut">
              <a:rPr lang="en-US" smtClean="0"/>
              <a:t>3/19/21</a:t>
            </a:fld>
            <a:endParaRPr lang="en-US"/>
          </a:p>
        </p:txBody>
      </p:sp>
      <p:sp>
        <p:nvSpPr>
          <p:cNvPr id="6" name="Footer Placeholder 5">
            <a:extLst>
              <a:ext uri="{FF2B5EF4-FFF2-40B4-BE49-F238E27FC236}">
                <a16:creationId xmlns:a16="http://schemas.microsoft.com/office/drawing/2014/main" id="{320FEC8E-A0F2-974B-80DF-61758B25DB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DB7EEE-04AE-8E44-8226-E663AF2F936B}"/>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278356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B019DC81-52AB-4DA5-9483-8C582B5038B8}"/>
              </a:ext>
            </a:extLst>
          </p:cNvPr>
          <p:cNvGraphicFramePr>
            <a:graphicFrameLocks noChangeAspect="1"/>
          </p:cNvGraphicFramePr>
          <p:nvPr userDrawn="1">
            <p:custDataLst>
              <p:tags r:id="rId15"/>
            </p:custDataLst>
            <p:extLst>
              <p:ext uri="{D42A27DB-BD31-4B8C-83A1-F6EECF244321}">
                <p14:modId xmlns:p14="http://schemas.microsoft.com/office/powerpoint/2010/main" val="42255691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89" name="think-cell Slide" r:id="rId16" imgW="378" imgH="379" progId="TCLayout.ActiveDocument.1">
                  <p:embed/>
                </p:oleObj>
              </mc:Choice>
              <mc:Fallback>
                <p:oleObj name="think-cell Slide" r:id="rId16" imgW="378" imgH="379"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AD19EE07-817C-274E-A7E3-315C338F93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2E9441-16F5-F946-A4E0-C2C2E485C8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0BB6D5-2E36-8245-84D1-4D97C572FE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87CF37-6F4C-064D-B695-31525FCFC643}" type="datetimeFigureOut">
              <a:rPr lang="en-US" smtClean="0"/>
              <a:t>3/19/21</a:t>
            </a:fld>
            <a:endParaRPr lang="en-US"/>
          </a:p>
        </p:txBody>
      </p:sp>
      <p:sp>
        <p:nvSpPr>
          <p:cNvPr id="5" name="Footer Placeholder 4">
            <a:extLst>
              <a:ext uri="{FF2B5EF4-FFF2-40B4-BE49-F238E27FC236}">
                <a16:creationId xmlns:a16="http://schemas.microsoft.com/office/drawing/2014/main" id="{03F5A084-08CC-C84F-BFCF-3C0A37C00B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F94F60-9090-0A43-A518-D257EAF710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4C649-F40F-DB4D-9916-9BCEE3802381}" type="slidenum">
              <a:rPr lang="en-US" smtClean="0"/>
              <a:t>‹#›</a:t>
            </a:fld>
            <a:endParaRPr lang="en-US"/>
          </a:p>
        </p:txBody>
      </p:sp>
    </p:spTree>
    <p:extLst>
      <p:ext uri="{BB962C8B-B14F-4D97-AF65-F5344CB8AC3E}">
        <p14:creationId xmlns:p14="http://schemas.microsoft.com/office/powerpoint/2010/main" val="60651022"/>
      </p:ext>
    </p:extLst>
  </p:cSld>
  <p:clrMap bg1="lt1" tx1="dk1" bg2="lt2" tx2="dk2" accent1="accent1" accent2="accent2" accent3="accent3" accent4="accent4" accent5="accent5" accent6="accent6" hlink="hlink" folHlink="folHlink"/>
  <p:sldLayoutIdLst>
    <p:sldLayoutId id="2147483652" r:id="rId1"/>
    <p:sldLayoutId id="2147483649" r:id="rId2"/>
    <p:sldLayoutId id="2147483650" r:id="rId3"/>
    <p:sldLayoutId id="2147483660" r:id="rId4"/>
    <p:sldLayoutId id="2147483651"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524000" y="1275347"/>
            <a:ext cx="9144000" cy="2443214"/>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FY21 PROJECTED PROFITABILITY ANALYSIS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4200144"/>
            <a:ext cx="12192000" cy="1298288"/>
          </a:xfrm>
          <a:solidFill>
            <a:schemeClr val="tx1">
              <a:lumMod val="65000"/>
              <a:lumOff val="35000"/>
            </a:schemeClr>
          </a:solidFill>
        </p:spPr>
        <p:txBody>
          <a:bodyPr>
            <a:normAutofit/>
          </a:bodyPr>
          <a:lstStyle/>
          <a:p>
            <a:r>
              <a:rPr lang="en-US" sz="3200" b="1" dirty="0">
                <a:solidFill>
                  <a:schemeClr val="bg1"/>
                </a:solidFill>
              </a:rPr>
              <a:t>College of Business,</a:t>
            </a:r>
          </a:p>
          <a:p>
            <a:r>
              <a:rPr lang="en-US" sz="3200" b="1" dirty="0">
                <a:solidFill>
                  <a:schemeClr val="bg1"/>
                </a:solidFill>
              </a:rPr>
              <a:t>LOYOLA UNIVERSITY, NEW ORLEANS</a:t>
            </a:r>
          </a:p>
        </p:txBody>
      </p:sp>
    </p:spTree>
    <p:extLst>
      <p:ext uri="{BB962C8B-B14F-4D97-AF65-F5344CB8AC3E}">
        <p14:creationId xmlns:p14="http://schemas.microsoft.com/office/powerpoint/2010/main" val="2489281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Marketing</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Autofit/>
          </a:bodyPr>
          <a:lstStyle/>
          <a:p>
            <a:pPr>
              <a:lnSpc>
                <a:spcPct val="150000"/>
              </a:lnSpc>
            </a:pPr>
            <a:r>
              <a:rPr lang="en-US" sz="2400" dirty="0">
                <a:solidFill>
                  <a:schemeClr val="bg1"/>
                </a:solidFill>
              </a:rPr>
              <a:t>A healthy enrollment-driven projected increase in TR for Marketing is likely to reduce the losses for the department to $60K in FY21. </a:t>
            </a:r>
          </a:p>
          <a:p>
            <a:pPr>
              <a:lnSpc>
                <a:spcPct val="150000"/>
              </a:lnSpc>
            </a:pPr>
            <a:r>
              <a:rPr lang="en-US" sz="2400" dirty="0">
                <a:solidFill>
                  <a:schemeClr val="bg1"/>
                </a:solidFill>
              </a:rPr>
              <a:t>Steeper discount rates seem to correlate with this increase in TR. TR/Credit = $569 in FY19 and $525 in FY20, while # credits increased from 2040 to 2316. This growth will have to be balanced with lower discount rates.</a:t>
            </a:r>
          </a:p>
        </p:txBody>
      </p:sp>
      <p:pic>
        <p:nvPicPr>
          <p:cNvPr id="4" name="Picture 3">
            <a:extLst>
              <a:ext uri="{FF2B5EF4-FFF2-40B4-BE49-F238E27FC236}">
                <a16:creationId xmlns:a16="http://schemas.microsoft.com/office/drawing/2014/main" id="{E620B8C4-E994-684F-987A-303D26D520EE}"/>
              </a:ext>
            </a:extLst>
          </p:cNvPr>
          <p:cNvPicPr>
            <a:picLocks noChangeAspect="1"/>
          </p:cNvPicPr>
          <p:nvPr/>
        </p:nvPicPr>
        <p:blipFill>
          <a:blip r:embed="rId3"/>
          <a:stretch>
            <a:fillRect/>
          </a:stretch>
        </p:blipFill>
        <p:spPr>
          <a:xfrm>
            <a:off x="5993218" y="2246015"/>
            <a:ext cx="6198781" cy="4105686"/>
          </a:xfrm>
          <a:prstGeom prst="rect">
            <a:avLst/>
          </a:prstGeom>
        </p:spPr>
      </p:pic>
      <p:pic>
        <p:nvPicPr>
          <p:cNvPr id="6" name="Picture 5">
            <a:extLst>
              <a:ext uri="{FF2B5EF4-FFF2-40B4-BE49-F238E27FC236}">
                <a16:creationId xmlns:a16="http://schemas.microsoft.com/office/drawing/2014/main" id="{0AC0C6D3-B299-F74A-A5FA-4130F7A7ACC5}"/>
              </a:ext>
            </a:extLst>
          </p:cNvPr>
          <p:cNvPicPr>
            <a:picLocks noChangeAspect="1"/>
          </p:cNvPicPr>
          <p:nvPr/>
        </p:nvPicPr>
        <p:blipFill>
          <a:blip r:embed="rId4"/>
          <a:stretch>
            <a:fillRect/>
          </a:stretch>
        </p:blipFill>
        <p:spPr>
          <a:xfrm>
            <a:off x="10413999" y="985030"/>
            <a:ext cx="1778000" cy="546100"/>
          </a:xfrm>
          <a:prstGeom prst="rect">
            <a:avLst/>
          </a:prstGeom>
        </p:spPr>
      </p:pic>
    </p:spTree>
    <p:extLst>
      <p:ext uri="{BB962C8B-B14F-4D97-AF65-F5344CB8AC3E}">
        <p14:creationId xmlns:p14="http://schemas.microsoft.com/office/powerpoint/2010/main" val="3679277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
            <a:ext cx="12192000" cy="6858000"/>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PROFITABLE DEPARTMENTS</a:t>
            </a:r>
            <a:br>
              <a:rPr lang="en-US" b="1" dirty="0">
                <a:solidFill>
                  <a:schemeClr val="bg1"/>
                </a:solidFill>
                <a:latin typeface="Calibri" panose="020F0502020204030204" pitchFamily="34" charset="0"/>
                <a:cs typeface="Calibri" panose="020F0502020204030204" pitchFamily="34" charset="0"/>
              </a:rPr>
            </a:br>
            <a:br>
              <a:rPr lang="en-US" b="1" dirty="0">
                <a:solidFill>
                  <a:schemeClr val="bg1"/>
                </a:solidFill>
                <a:latin typeface="Calibri" panose="020F0502020204030204" pitchFamily="34" charset="0"/>
                <a:cs typeface="Calibri" panose="020F0502020204030204" pitchFamily="34" charset="0"/>
              </a:rPr>
            </a:br>
            <a:br>
              <a:rPr lang="en-US" b="1" dirty="0">
                <a:solidFill>
                  <a:schemeClr val="bg1"/>
                </a:solidFill>
                <a:latin typeface="Calibri" panose="020F0502020204030204" pitchFamily="34" charset="0"/>
                <a:cs typeface="Calibri" panose="020F0502020204030204" pitchFamily="34" charset="0"/>
              </a:rPr>
            </a:br>
            <a:br>
              <a:rPr lang="en-US" b="1" dirty="0">
                <a:solidFill>
                  <a:schemeClr val="bg1"/>
                </a:solidFill>
                <a:latin typeface="Calibri" panose="020F0502020204030204" pitchFamily="34" charset="0"/>
                <a:cs typeface="Calibri" panose="020F0502020204030204" pitchFamily="34" charset="0"/>
              </a:rPr>
            </a:br>
            <a:endParaRPr lang="en-US"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4677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Accounting and Economics</a:t>
            </a:r>
          </a:p>
        </p:txBody>
      </p:sp>
      <p:pic>
        <p:nvPicPr>
          <p:cNvPr id="7" name="Picture 6">
            <a:extLst>
              <a:ext uri="{FF2B5EF4-FFF2-40B4-BE49-F238E27FC236}">
                <a16:creationId xmlns:a16="http://schemas.microsoft.com/office/drawing/2014/main" id="{B348B7B0-E8A5-574D-90D9-DB10401C0F71}"/>
              </a:ext>
            </a:extLst>
          </p:cNvPr>
          <p:cNvPicPr>
            <a:picLocks noChangeAspect="1"/>
          </p:cNvPicPr>
          <p:nvPr/>
        </p:nvPicPr>
        <p:blipFill>
          <a:blip r:embed="rId2"/>
          <a:stretch>
            <a:fillRect/>
          </a:stretch>
        </p:blipFill>
        <p:spPr>
          <a:xfrm>
            <a:off x="10414000" y="1646894"/>
            <a:ext cx="1778000" cy="546100"/>
          </a:xfrm>
          <a:prstGeom prst="rect">
            <a:avLst/>
          </a:prstGeom>
        </p:spPr>
      </p:pic>
      <p:sp>
        <p:nvSpPr>
          <p:cNvPr id="8" name="TextBox 7">
            <a:extLst>
              <a:ext uri="{FF2B5EF4-FFF2-40B4-BE49-F238E27FC236}">
                <a16:creationId xmlns:a16="http://schemas.microsoft.com/office/drawing/2014/main" id="{8722420C-C75E-5640-AEDC-56EE00A8CA7E}"/>
              </a:ext>
            </a:extLst>
          </p:cNvPr>
          <p:cNvSpPr txBox="1"/>
          <p:nvPr/>
        </p:nvSpPr>
        <p:spPr>
          <a:xfrm>
            <a:off x="6204493" y="959972"/>
            <a:ext cx="5987506" cy="646331"/>
          </a:xfrm>
          <a:prstGeom prst="rect">
            <a:avLst/>
          </a:prstGeom>
          <a:noFill/>
        </p:spPr>
        <p:txBody>
          <a:bodyPr wrap="square" rtlCol="0">
            <a:spAutoFit/>
          </a:bodyPr>
          <a:lstStyle/>
          <a:p>
            <a:pPr algn="ctr"/>
            <a:r>
              <a:rPr lang="en-US" sz="3600" b="1" dirty="0"/>
              <a:t>Economics</a:t>
            </a:r>
          </a:p>
        </p:txBody>
      </p:sp>
      <p:sp>
        <p:nvSpPr>
          <p:cNvPr id="11" name="TextBox 10">
            <a:extLst>
              <a:ext uri="{FF2B5EF4-FFF2-40B4-BE49-F238E27FC236}">
                <a16:creationId xmlns:a16="http://schemas.microsoft.com/office/drawing/2014/main" id="{BF2C8AB9-663E-A749-B48F-AA66D146176A}"/>
              </a:ext>
            </a:extLst>
          </p:cNvPr>
          <p:cNvSpPr txBox="1"/>
          <p:nvPr/>
        </p:nvSpPr>
        <p:spPr>
          <a:xfrm>
            <a:off x="108493" y="1000563"/>
            <a:ext cx="5987506" cy="646331"/>
          </a:xfrm>
          <a:prstGeom prst="rect">
            <a:avLst/>
          </a:prstGeom>
          <a:noFill/>
        </p:spPr>
        <p:txBody>
          <a:bodyPr wrap="square" rtlCol="0">
            <a:spAutoFit/>
          </a:bodyPr>
          <a:lstStyle/>
          <a:p>
            <a:pPr algn="ctr"/>
            <a:r>
              <a:rPr lang="en-US" sz="3600" b="1" dirty="0"/>
              <a:t>Accounting</a:t>
            </a:r>
          </a:p>
        </p:txBody>
      </p:sp>
      <p:pic>
        <p:nvPicPr>
          <p:cNvPr id="12" name="Picture 11">
            <a:extLst>
              <a:ext uri="{FF2B5EF4-FFF2-40B4-BE49-F238E27FC236}">
                <a16:creationId xmlns:a16="http://schemas.microsoft.com/office/drawing/2014/main" id="{B0D21207-DE2A-3E46-B167-CBAAFBEFEF29}"/>
              </a:ext>
            </a:extLst>
          </p:cNvPr>
          <p:cNvPicPr>
            <a:picLocks noChangeAspect="1"/>
          </p:cNvPicPr>
          <p:nvPr/>
        </p:nvPicPr>
        <p:blipFill>
          <a:blip r:embed="rId2"/>
          <a:stretch>
            <a:fillRect/>
          </a:stretch>
        </p:blipFill>
        <p:spPr>
          <a:xfrm>
            <a:off x="4317999" y="1667287"/>
            <a:ext cx="1778000" cy="546100"/>
          </a:xfrm>
          <a:prstGeom prst="rect">
            <a:avLst/>
          </a:prstGeom>
        </p:spPr>
      </p:pic>
      <p:pic>
        <p:nvPicPr>
          <p:cNvPr id="3" name="Picture 2">
            <a:extLst>
              <a:ext uri="{FF2B5EF4-FFF2-40B4-BE49-F238E27FC236}">
                <a16:creationId xmlns:a16="http://schemas.microsoft.com/office/drawing/2014/main" id="{FB93F70E-59FF-EE45-8F61-23A75DE25F05}"/>
              </a:ext>
            </a:extLst>
          </p:cNvPr>
          <p:cNvPicPr>
            <a:picLocks noChangeAspect="1"/>
          </p:cNvPicPr>
          <p:nvPr/>
        </p:nvPicPr>
        <p:blipFill>
          <a:blip r:embed="rId3"/>
          <a:stretch>
            <a:fillRect/>
          </a:stretch>
        </p:blipFill>
        <p:spPr>
          <a:xfrm>
            <a:off x="2" y="2382041"/>
            <a:ext cx="5987505" cy="3965750"/>
          </a:xfrm>
          <a:prstGeom prst="rect">
            <a:avLst/>
          </a:prstGeom>
        </p:spPr>
      </p:pic>
      <p:pic>
        <p:nvPicPr>
          <p:cNvPr id="4" name="Picture 3">
            <a:extLst>
              <a:ext uri="{FF2B5EF4-FFF2-40B4-BE49-F238E27FC236}">
                <a16:creationId xmlns:a16="http://schemas.microsoft.com/office/drawing/2014/main" id="{1DFAD09F-8B88-3F4D-A636-991C31309635}"/>
              </a:ext>
            </a:extLst>
          </p:cNvPr>
          <p:cNvPicPr>
            <a:picLocks noChangeAspect="1"/>
          </p:cNvPicPr>
          <p:nvPr/>
        </p:nvPicPr>
        <p:blipFill>
          <a:blip r:embed="rId4"/>
          <a:stretch>
            <a:fillRect/>
          </a:stretch>
        </p:blipFill>
        <p:spPr>
          <a:xfrm>
            <a:off x="6204493" y="2382041"/>
            <a:ext cx="5987507" cy="3965751"/>
          </a:xfrm>
          <a:prstGeom prst="rect">
            <a:avLst/>
          </a:prstGeom>
        </p:spPr>
      </p:pic>
    </p:spTree>
    <p:extLst>
      <p:ext uri="{BB962C8B-B14F-4D97-AF65-F5344CB8AC3E}">
        <p14:creationId xmlns:p14="http://schemas.microsoft.com/office/powerpoint/2010/main" val="925292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694121" y="1701209"/>
            <a:ext cx="9144000" cy="2782896"/>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Appendix</a:t>
            </a:r>
            <a:br>
              <a:rPr lang="en-US" b="1" dirty="0">
                <a:solidFill>
                  <a:schemeClr val="bg1"/>
                </a:solidFill>
                <a:latin typeface="Calibri" panose="020F0502020204030204" pitchFamily="34" charset="0"/>
                <a:cs typeface="Calibri" panose="020F0502020204030204" pitchFamily="34" charset="0"/>
              </a:rPr>
            </a:br>
            <a:br>
              <a:rPr lang="en-US" b="1" dirty="0">
                <a:solidFill>
                  <a:schemeClr val="bg1"/>
                </a:solidFill>
                <a:latin typeface="Calibri" panose="020F0502020204030204" pitchFamily="34" charset="0"/>
                <a:cs typeface="Calibri" panose="020F0502020204030204" pitchFamily="34" charset="0"/>
              </a:rPr>
            </a:br>
            <a:r>
              <a:rPr lang="en-US" b="1" dirty="0">
                <a:solidFill>
                  <a:schemeClr val="bg1"/>
                </a:solidFill>
                <a:latin typeface="Calibri" panose="020F0502020204030204" pitchFamily="34" charset="0"/>
                <a:cs typeface="Calibri" panose="020F0502020204030204" pitchFamily="34" charset="0"/>
              </a:rPr>
              <a:t>(FY19 and FY20)</a:t>
            </a:r>
          </a:p>
        </p:txBody>
      </p:sp>
    </p:spTree>
    <p:extLst>
      <p:ext uri="{BB962C8B-B14F-4D97-AF65-F5344CB8AC3E}">
        <p14:creationId xmlns:p14="http://schemas.microsoft.com/office/powerpoint/2010/main" val="2354440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lstStyle/>
          <a:p>
            <a:r>
              <a:rPr lang="en-US" b="1" dirty="0">
                <a:solidFill>
                  <a:schemeClr val="bg1"/>
                </a:solidFill>
                <a:latin typeface="Calibri" panose="020F0502020204030204" pitchFamily="34" charset="0"/>
                <a:cs typeface="Calibri" panose="020F0502020204030204" pitchFamily="34" charset="0"/>
              </a:rPr>
              <a:t>Profitability by College FY20 Actuals</a:t>
            </a:r>
          </a:p>
        </p:txBody>
      </p:sp>
      <p:pic>
        <p:nvPicPr>
          <p:cNvPr id="8" name="Picture 7">
            <a:extLst>
              <a:ext uri="{FF2B5EF4-FFF2-40B4-BE49-F238E27FC236}">
                <a16:creationId xmlns:a16="http://schemas.microsoft.com/office/drawing/2014/main" id="{202337AB-D6DD-E141-A7A4-C4B5467E5220}"/>
              </a:ext>
            </a:extLst>
          </p:cNvPr>
          <p:cNvPicPr>
            <a:picLocks noChangeAspect="1"/>
          </p:cNvPicPr>
          <p:nvPr/>
        </p:nvPicPr>
        <p:blipFill>
          <a:blip r:embed="rId2"/>
          <a:stretch>
            <a:fillRect/>
          </a:stretch>
        </p:blipFill>
        <p:spPr>
          <a:xfrm>
            <a:off x="1762170" y="971461"/>
            <a:ext cx="8667659" cy="5886539"/>
          </a:xfrm>
          <a:prstGeom prst="rect">
            <a:avLst/>
          </a:prstGeom>
        </p:spPr>
      </p:pic>
    </p:spTree>
    <p:extLst>
      <p:ext uri="{BB962C8B-B14F-4D97-AF65-F5344CB8AC3E}">
        <p14:creationId xmlns:p14="http://schemas.microsoft.com/office/powerpoint/2010/main" val="1025529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fontScale="90000"/>
          </a:bodyPr>
          <a:lstStyle/>
          <a:p>
            <a:r>
              <a:rPr lang="en-US" b="1" dirty="0">
                <a:solidFill>
                  <a:schemeClr val="bg1"/>
                </a:solidFill>
                <a:latin typeface="Calibri" panose="020F0502020204030204" pitchFamily="34" charset="0"/>
                <a:cs typeface="Calibri" panose="020F0502020204030204" pitchFamily="34" charset="0"/>
              </a:rPr>
              <a:t>Profitability and GM% by Department (FY20 Actuals)</a:t>
            </a:r>
          </a:p>
        </p:txBody>
      </p:sp>
      <p:pic>
        <p:nvPicPr>
          <p:cNvPr id="5" name="Picture 4">
            <a:extLst>
              <a:ext uri="{FF2B5EF4-FFF2-40B4-BE49-F238E27FC236}">
                <a16:creationId xmlns:a16="http://schemas.microsoft.com/office/drawing/2014/main" id="{DB6738DA-0237-9C43-9790-D854C9F13275}"/>
              </a:ext>
            </a:extLst>
          </p:cNvPr>
          <p:cNvPicPr>
            <a:picLocks noChangeAspect="1"/>
          </p:cNvPicPr>
          <p:nvPr/>
        </p:nvPicPr>
        <p:blipFill>
          <a:blip r:embed="rId3"/>
          <a:stretch>
            <a:fillRect/>
          </a:stretch>
        </p:blipFill>
        <p:spPr>
          <a:xfrm>
            <a:off x="0" y="959972"/>
            <a:ext cx="12192000" cy="5966077"/>
          </a:xfrm>
          <a:prstGeom prst="rect">
            <a:avLst/>
          </a:prstGeom>
        </p:spPr>
      </p:pic>
    </p:spTree>
    <p:extLst>
      <p:ext uri="{BB962C8B-B14F-4D97-AF65-F5344CB8AC3E}">
        <p14:creationId xmlns:p14="http://schemas.microsoft.com/office/powerpoint/2010/main" val="1833368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lstStyle/>
          <a:p>
            <a:r>
              <a:rPr lang="en-US" b="1" dirty="0">
                <a:solidFill>
                  <a:schemeClr val="bg1"/>
                </a:solidFill>
                <a:latin typeface="Calibri" panose="020F0502020204030204" pitchFamily="34" charset="0"/>
                <a:cs typeface="Calibri" panose="020F0502020204030204" pitchFamily="34" charset="0"/>
              </a:rPr>
              <a:t>Profitability by College FY19 Actuals</a:t>
            </a:r>
          </a:p>
        </p:txBody>
      </p:sp>
      <p:pic>
        <p:nvPicPr>
          <p:cNvPr id="4" name="Picture 3">
            <a:extLst>
              <a:ext uri="{FF2B5EF4-FFF2-40B4-BE49-F238E27FC236}">
                <a16:creationId xmlns:a16="http://schemas.microsoft.com/office/drawing/2014/main" id="{CF5EB65C-F943-0F47-9568-805D53F81360}"/>
              </a:ext>
            </a:extLst>
          </p:cNvPr>
          <p:cNvPicPr>
            <a:picLocks noChangeAspect="1"/>
          </p:cNvPicPr>
          <p:nvPr/>
        </p:nvPicPr>
        <p:blipFill>
          <a:blip r:embed="rId2"/>
          <a:stretch>
            <a:fillRect/>
          </a:stretch>
        </p:blipFill>
        <p:spPr>
          <a:xfrm>
            <a:off x="2550695" y="959972"/>
            <a:ext cx="8601322" cy="5847348"/>
          </a:xfrm>
          <a:prstGeom prst="rect">
            <a:avLst/>
          </a:prstGeom>
        </p:spPr>
      </p:pic>
    </p:spTree>
    <p:extLst>
      <p:ext uri="{BB962C8B-B14F-4D97-AF65-F5344CB8AC3E}">
        <p14:creationId xmlns:p14="http://schemas.microsoft.com/office/powerpoint/2010/main" val="1600425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fontScale="90000"/>
          </a:bodyPr>
          <a:lstStyle/>
          <a:p>
            <a:r>
              <a:rPr lang="en-US" b="1" dirty="0">
                <a:solidFill>
                  <a:schemeClr val="bg1"/>
                </a:solidFill>
                <a:latin typeface="Calibri" panose="020F0502020204030204" pitchFamily="34" charset="0"/>
                <a:cs typeface="Calibri" panose="020F0502020204030204" pitchFamily="34" charset="0"/>
              </a:rPr>
              <a:t>Profitability and GM% by Department (FY19 Actuals)</a:t>
            </a:r>
          </a:p>
        </p:txBody>
      </p:sp>
      <p:pic>
        <p:nvPicPr>
          <p:cNvPr id="5" name="Picture 4">
            <a:extLst>
              <a:ext uri="{FF2B5EF4-FFF2-40B4-BE49-F238E27FC236}">
                <a16:creationId xmlns:a16="http://schemas.microsoft.com/office/drawing/2014/main" id="{4A62AFEB-D825-DF44-855A-C2A040FF2594}"/>
              </a:ext>
            </a:extLst>
          </p:cNvPr>
          <p:cNvPicPr>
            <a:picLocks noChangeAspect="1"/>
          </p:cNvPicPr>
          <p:nvPr/>
        </p:nvPicPr>
        <p:blipFill>
          <a:blip r:embed="rId2"/>
          <a:stretch>
            <a:fillRect/>
          </a:stretch>
        </p:blipFill>
        <p:spPr>
          <a:xfrm>
            <a:off x="0" y="902317"/>
            <a:ext cx="12192000" cy="5955683"/>
          </a:xfrm>
          <a:prstGeom prst="rect">
            <a:avLst/>
          </a:prstGeom>
        </p:spPr>
      </p:pic>
    </p:spTree>
    <p:extLst>
      <p:ext uri="{BB962C8B-B14F-4D97-AF65-F5344CB8AC3E}">
        <p14:creationId xmlns:p14="http://schemas.microsoft.com/office/powerpoint/2010/main" val="1693320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lstStyle/>
          <a:p>
            <a:r>
              <a:rPr lang="en-US" b="1" dirty="0">
                <a:solidFill>
                  <a:schemeClr val="bg1"/>
                </a:solidFill>
                <a:latin typeface="Calibri" panose="020F0502020204030204" pitchFamily="34" charset="0"/>
                <a:cs typeface="Calibri" panose="020F0502020204030204" pitchFamily="34" charset="0"/>
              </a:rPr>
              <a:t>Profitability by College FY21 Projections</a:t>
            </a:r>
          </a:p>
        </p:txBody>
      </p:sp>
      <p:pic>
        <p:nvPicPr>
          <p:cNvPr id="8" name="Picture 7">
            <a:extLst>
              <a:ext uri="{FF2B5EF4-FFF2-40B4-BE49-F238E27FC236}">
                <a16:creationId xmlns:a16="http://schemas.microsoft.com/office/drawing/2014/main" id="{D041A9C0-98EA-0945-B9AB-39D11E877867}"/>
              </a:ext>
            </a:extLst>
          </p:cNvPr>
          <p:cNvPicPr>
            <a:picLocks noChangeAspect="1"/>
          </p:cNvPicPr>
          <p:nvPr/>
        </p:nvPicPr>
        <p:blipFill>
          <a:blip r:embed="rId2"/>
          <a:stretch>
            <a:fillRect/>
          </a:stretch>
        </p:blipFill>
        <p:spPr>
          <a:xfrm>
            <a:off x="1902858" y="959972"/>
            <a:ext cx="8386284" cy="5899997"/>
          </a:xfrm>
          <a:prstGeom prst="rect">
            <a:avLst/>
          </a:prstGeom>
        </p:spPr>
      </p:pic>
    </p:spTree>
    <p:extLst>
      <p:ext uri="{BB962C8B-B14F-4D97-AF65-F5344CB8AC3E}">
        <p14:creationId xmlns:p14="http://schemas.microsoft.com/office/powerpoint/2010/main" val="1341632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fontScale="90000"/>
          </a:bodyPr>
          <a:lstStyle/>
          <a:p>
            <a:r>
              <a:rPr lang="en-US" b="1" dirty="0">
                <a:solidFill>
                  <a:schemeClr val="bg1"/>
                </a:solidFill>
                <a:latin typeface="Calibri" panose="020F0502020204030204" pitchFamily="34" charset="0"/>
                <a:cs typeface="Calibri" panose="020F0502020204030204" pitchFamily="34" charset="0"/>
              </a:rPr>
              <a:t>Profitability and GM% by Department (FY21 Projections)</a:t>
            </a:r>
          </a:p>
        </p:txBody>
      </p:sp>
      <p:pic>
        <p:nvPicPr>
          <p:cNvPr id="4" name="Picture 3">
            <a:extLst>
              <a:ext uri="{FF2B5EF4-FFF2-40B4-BE49-F238E27FC236}">
                <a16:creationId xmlns:a16="http://schemas.microsoft.com/office/drawing/2014/main" id="{7A825A40-5F20-DA46-BD57-B881E04EC2A3}"/>
              </a:ext>
            </a:extLst>
          </p:cNvPr>
          <p:cNvPicPr>
            <a:picLocks noChangeAspect="1"/>
          </p:cNvPicPr>
          <p:nvPr/>
        </p:nvPicPr>
        <p:blipFill>
          <a:blip r:embed="rId2"/>
          <a:stretch>
            <a:fillRect/>
          </a:stretch>
        </p:blipFill>
        <p:spPr>
          <a:xfrm>
            <a:off x="0" y="881529"/>
            <a:ext cx="12192000" cy="5976471"/>
          </a:xfrm>
          <a:prstGeom prst="rect">
            <a:avLst/>
          </a:prstGeom>
        </p:spPr>
      </p:pic>
    </p:spTree>
    <p:extLst>
      <p:ext uri="{BB962C8B-B14F-4D97-AF65-F5344CB8AC3E}">
        <p14:creationId xmlns:p14="http://schemas.microsoft.com/office/powerpoint/2010/main" val="4163949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DEFINITIONS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lnSpcReduction="10000"/>
          </a:bodyPr>
          <a:lstStyle/>
          <a:p>
            <a:pPr algn="just"/>
            <a:r>
              <a:rPr lang="en-US" sz="2800" u="sng" dirty="0">
                <a:solidFill>
                  <a:schemeClr val="bg1"/>
                </a:solidFill>
              </a:rPr>
              <a:t>Total Revenue (TR)</a:t>
            </a:r>
            <a:r>
              <a:rPr lang="en-US" sz="2800" dirty="0">
                <a:solidFill>
                  <a:schemeClr val="bg1"/>
                </a:solidFill>
              </a:rPr>
              <a:t>: TR includes revenue for courses taught by the faculty of a department across all three terms, distributed revenue for courses that do not belong to a specific department, and distribution of revenues from courses of programs like Study Abroad that do not have any assigned faculty.</a:t>
            </a:r>
          </a:p>
          <a:p>
            <a:pPr algn="just"/>
            <a:r>
              <a:rPr lang="en-US" sz="2800" dirty="0">
                <a:solidFill>
                  <a:srgbClr val="00B0F0"/>
                </a:solidFill>
              </a:rPr>
              <a:t>Avg. TR per credit (FY20) for Fall and Spring semesters is $577</a:t>
            </a:r>
          </a:p>
          <a:p>
            <a:pPr algn="just"/>
            <a:endParaRPr lang="en-US" sz="2800" dirty="0">
              <a:solidFill>
                <a:schemeClr val="bg1"/>
              </a:solidFill>
            </a:endParaRPr>
          </a:p>
          <a:p>
            <a:pPr algn="just"/>
            <a:r>
              <a:rPr lang="en-US" sz="2800" u="sng" dirty="0">
                <a:solidFill>
                  <a:schemeClr val="bg1"/>
                </a:solidFill>
              </a:rPr>
              <a:t>Gross Margins (GM)</a:t>
            </a:r>
            <a:r>
              <a:rPr lang="en-US" sz="2800" dirty="0">
                <a:solidFill>
                  <a:schemeClr val="bg1"/>
                </a:solidFill>
              </a:rPr>
              <a:t>: GM = TR – Direct Costs. Direct costs include salaries, operating costs, and fringe benefits.</a:t>
            </a:r>
          </a:p>
          <a:p>
            <a:pPr algn="just"/>
            <a:r>
              <a:rPr lang="en-US" sz="2800" dirty="0">
                <a:solidFill>
                  <a:srgbClr val="00B0F0"/>
                </a:solidFill>
              </a:rPr>
              <a:t>Avg. GM% for FY20 = 54% </a:t>
            </a:r>
          </a:p>
          <a:p>
            <a:pPr algn="just"/>
            <a:endParaRPr lang="en-US" sz="2800" dirty="0">
              <a:solidFill>
                <a:schemeClr val="bg1"/>
              </a:solidFill>
            </a:endParaRPr>
          </a:p>
          <a:p>
            <a:pPr algn="just"/>
            <a:r>
              <a:rPr lang="en-US" sz="2800" u="sng" dirty="0">
                <a:solidFill>
                  <a:schemeClr val="bg1"/>
                </a:solidFill>
              </a:rPr>
              <a:t>Profitability</a:t>
            </a:r>
            <a:r>
              <a:rPr lang="en-US" sz="2800" dirty="0">
                <a:solidFill>
                  <a:schemeClr val="bg1"/>
                </a:solidFill>
              </a:rPr>
              <a:t> = GM – Indirect Costs + Indirect Revenues. Indirect costs refer to administration costs, auxiliary costs, or college level costs distributed over departments of the specific college. Indirect revenues include auxiliary revenues, dorm revenues, and revenue from other sources.</a:t>
            </a:r>
          </a:p>
        </p:txBody>
      </p:sp>
    </p:spTree>
    <p:extLst>
      <p:ext uri="{BB962C8B-B14F-4D97-AF65-F5344CB8AC3E}">
        <p14:creationId xmlns:p14="http://schemas.microsoft.com/office/powerpoint/2010/main" val="456132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Methodology FY21 Projections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a:bodyPr>
          <a:lstStyle/>
          <a:p>
            <a:pPr algn="l"/>
            <a:r>
              <a:rPr lang="en-US" sz="2800" u="sng" dirty="0">
                <a:solidFill>
                  <a:schemeClr val="bg1"/>
                </a:solidFill>
              </a:rPr>
              <a:t>FY21 Revenue Projections</a:t>
            </a:r>
            <a:r>
              <a:rPr lang="en-US" sz="2800" dirty="0">
                <a:solidFill>
                  <a:schemeClr val="bg1"/>
                </a:solidFill>
              </a:rPr>
              <a:t>: Revenue projections are based on Fall 2020 enrollments and projected Spring retention rate. FY20 summer revenues are used as proxy for the FY21 summer term.</a:t>
            </a:r>
          </a:p>
          <a:p>
            <a:pPr algn="l"/>
            <a:endParaRPr lang="en-US" sz="2800" u="sng" dirty="0">
              <a:solidFill>
                <a:schemeClr val="bg1"/>
              </a:solidFill>
            </a:endParaRPr>
          </a:p>
          <a:p>
            <a:pPr algn="l"/>
            <a:r>
              <a:rPr lang="en-US" sz="2800" u="sng" dirty="0">
                <a:solidFill>
                  <a:schemeClr val="bg1"/>
                </a:solidFill>
              </a:rPr>
              <a:t>Direct Costs</a:t>
            </a:r>
            <a:r>
              <a:rPr lang="en-US" sz="2800" dirty="0">
                <a:solidFill>
                  <a:schemeClr val="bg1"/>
                </a:solidFill>
              </a:rPr>
              <a:t>: Direct costs include salaries and operating costs from department budgets. FY20 fringe benefits are used as a proxy for FY21 fringe benefits.</a:t>
            </a:r>
            <a:endParaRPr lang="en-US" sz="2800" u="sng" dirty="0">
              <a:solidFill>
                <a:schemeClr val="bg1"/>
              </a:solidFill>
            </a:endParaRPr>
          </a:p>
          <a:p>
            <a:pPr algn="l"/>
            <a:endParaRPr lang="en-US" sz="2800" dirty="0">
              <a:solidFill>
                <a:schemeClr val="bg1"/>
              </a:solidFill>
            </a:endParaRPr>
          </a:p>
          <a:p>
            <a:pPr algn="l"/>
            <a:r>
              <a:rPr lang="en-US" sz="2800" u="sng" dirty="0">
                <a:solidFill>
                  <a:schemeClr val="bg1"/>
                </a:solidFill>
              </a:rPr>
              <a:t>Indirect Costs</a:t>
            </a:r>
            <a:r>
              <a:rPr lang="en-US" sz="2800" dirty="0">
                <a:solidFill>
                  <a:schemeClr val="bg1"/>
                </a:solidFill>
              </a:rPr>
              <a:t>: Indirect costs in FY20 and FY21 have been higher than previous years and is reflected in department-level profitability. FY21 is also estimated to bring in lower Auxiliary revenues.</a:t>
            </a:r>
          </a:p>
        </p:txBody>
      </p:sp>
    </p:spTree>
    <p:extLst>
      <p:ext uri="{BB962C8B-B14F-4D97-AF65-F5344CB8AC3E}">
        <p14:creationId xmlns:p14="http://schemas.microsoft.com/office/powerpoint/2010/main" val="3577508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DE22824-997D-41A4-8193-E08B4A0826DC}"/>
              </a:ext>
            </a:extLst>
          </p:cNvPr>
          <p:cNvGraphicFramePr>
            <a:graphicFrameLocks noChangeAspect="1"/>
          </p:cNvGraphicFramePr>
          <p:nvPr>
            <p:custDataLst>
              <p:tags r:id="rId2"/>
            </p:custDataLst>
            <p:extLst>
              <p:ext uri="{D42A27DB-BD31-4B8C-83A1-F6EECF244321}">
                <p14:modId xmlns:p14="http://schemas.microsoft.com/office/powerpoint/2010/main" val="5855696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16" name="think-cell Slide" r:id="rId4" imgW="378" imgH="379" progId="TCLayout.ActiveDocument.1">
                  <p:embed/>
                </p:oleObj>
              </mc:Choice>
              <mc:Fallback>
                <p:oleObj name="think-cell Slide" r:id="rId4" imgW="378" imgH="379"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986589" y="1701209"/>
            <a:ext cx="9851532" cy="2782896"/>
          </a:xfrm>
          <a:solidFill>
            <a:schemeClr val="tx1">
              <a:lumMod val="65000"/>
              <a:lumOff val="35000"/>
            </a:schemeClr>
          </a:solidFill>
        </p:spPr>
        <p:txBody>
          <a:bodyPr vert="horz">
            <a:normAutofit/>
          </a:bodyPr>
          <a:lstStyle/>
          <a:p>
            <a:r>
              <a:rPr lang="en-US" b="1" dirty="0">
                <a:solidFill>
                  <a:schemeClr val="bg1"/>
                </a:solidFill>
                <a:latin typeface="Calibri" panose="020F0502020204030204" pitchFamily="34" charset="0"/>
                <a:cs typeface="Calibri" panose="020F0502020204030204" pitchFamily="34" charset="0"/>
              </a:rPr>
              <a:t>DEPARTMENTS WITH WORSENING FINANCIAL PERFORMANCE</a:t>
            </a:r>
          </a:p>
        </p:txBody>
      </p:sp>
    </p:spTree>
    <p:extLst>
      <p:ext uri="{BB962C8B-B14F-4D97-AF65-F5344CB8AC3E}">
        <p14:creationId xmlns:p14="http://schemas.microsoft.com/office/powerpoint/2010/main" val="1103130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Finance</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Finance had a steep decline in TR in FY20 leading to a big drop in GM from 39% in FY19 to 7% in FY21 due to the largely fixed nature of its direct costs.</a:t>
            </a:r>
          </a:p>
          <a:p>
            <a:pPr>
              <a:lnSpc>
                <a:spcPct val="150000"/>
              </a:lnSpc>
            </a:pPr>
            <a:r>
              <a:rPr lang="en-US" sz="2400" dirty="0">
                <a:solidFill>
                  <a:schemeClr val="bg1"/>
                </a:solidFill>
              </a:rPr>
              <a:t>Their TR/Credit declined from $619 in FY19 to $475 in FY20. Without a significant change in # credits taken, the TR decline is primarily driven by high discount rates. As such, the strategy to increase enrollments with higher discounts has not paid dividends.</a:t>
            </a:r>
          </a:p>
        </p:txBody>
      </p:sp>
      <p:pic>
        <p:nvPicPr>
          <p:cNvPr id="3" name="Picture 2">
            <a:extLst>
              <a:ext uri="{FF2B5EF4-FFF2-40B4-BE49-F238E27FC236}">
                <a16:creationId xmlns:a16="http://schemas.microsoft.com/office/drawing/2014/main" id="{EC7FD55F-1BB4-5843-B71C-E0A8A9F46D97}"/>
              </a:ext>
            </a:extLst>
          </p:cNvPr>
          <p:cNvPicPr>
            <a:picLocks noChangeAspect="1"/>
          </p:cNvPicPr>
          <p:nvPr/>
        </p:nvPicPr>
        <p:blipFill>
          <a:blip r:embed="rId2"/>
          <a:stretch>
            <a:fillRect/>
          </a:stretch>
        </p:blipFill>
        <p:spPr>
          <a:xfrm>
            <a:off x="6029940" y="2083909"/>
            <a:ext cx="6162059" cy="4081364"/>
          </a:xfrm>
          <a:prstGeom prst="rect">
            <a:avLst/>
          </a:prstGeom>
        </p:spPr>
      </p:pic>
      <p:pic>
        <p:nvPicPr>
          <p:cNvPr id="6" name="Picture 5">
            <a:extLst>
              <a:ext uri="{FF2B5EF4-FFF2-40B4-BE49-F238E27FC236}">
                <a16:creationId xmlns:a16="http://schemas.microsoft.com/office/drawing/2014/main" id="{A6537B3B-0602-2742-9DE1-A5980F4B0F2B}"/>
              </a:ext>
            </a:extLst>
          </p:cNvPr>
          <p:cNvPicPr>
            <a:picLocks noChangeAspect="1"/>
          </p:cNvPicPr>
          <p:nvPr/>
        </p:nvPicPr>
        <p:blipFill>
          <a:blip r:embed="rId3"/>
          <a:stretch>
            <a:fillRect/>
          </a:stretch>
        </p:blipFill>
        <p:spPr>
          <a:xfrm>
            <a:off x="10413999" y="985030"/>
            <a:ext cx="1778000" cy="546100"/>
          </a:xfrm>
          <a:prstGeom prst="rect">
            <a:avLst/>
          </a:prstGeom>
        </p:spPr>
      </p:pic>
    </p:spTree>
    <p:extLst>
      <p:ext uri="{BB962C8B-B14F-4D97-AF65-F5344CB8AC3E}">
        <p14:creationId xmlns:p14="http://schemas.microsoft.com/office/powerpoint/2010/main" val="2370274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694121" y="1701209"/>
            <a:ext cx="9144000" cy="2782896"/>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DEPARTMENTS WITH IMPROVING FINANCIAL PERFORMANCE</a:t>
            </a:r>
          </a:p>
        </p:txBody>
      </p:sp>
    </p:spTree>
    <p:extLst>
      <p:ext uri="{BB962C8B-B14F-4D97-AF65-F5344CB8AC3E}">
        <p14:creationId xmlns:p14="http://schemas.microsoft.com/office/powerpoint/2010/main" val="3652006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Management</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Management’s TR has seen an increase from FY19 to FY21’s projection, with fluctuations in profitability primarily driven by changes in Gross Margins each year.</a:t>
            </a:r>
          </a:p>
          <a:p>
            <a:pPr>
              <a:lnSpc>
                <a:spcPct val="150000"/>
              </a:lnSpc>
            </a:pPr>
            <a:r>
              <a:rPr lang="en-US" sz="2400" dirty="0">
                <a:solidFill>
                  <a:schemeClr val="bg1"/>
                </a:solidFill>
              </a:rPr>
              <a:t>The TR/Credit for Management decreased from $544 in FY19 to $528 in FY20 signifying higher than average discount rates</a:t>
            </a:r>
          </a:p>
        </p:txBody>
      </p:sp>
      <p:pic>
        <p:nvPicPr>
          <p:cNvPr id="3" name="Picture 2">
            <a:extLst>
              <a:ext uri="{FF2B5EF4-FFF2-40B4-BE49-F238E27FC236}">
                <a16:creationId xmlns:a16="http://schemas.microsoft.com/office/drawing/2014/main" id="{E48D69D5-C256-BA4B-AF8A-0F324436F35C}"/>
              </a:ext>
            </a:extLst>
          </p:cNvPr>
          <p:cNvPicPr>
            <a:picLocks noChangeAspect="1"/>
          </p:cNvPicPr>
          <p:nvPr/>
        </p:nvPicPr>
        <p:blipFill>
          <a:blip r:embed="rId2"/>
          <a:stretch>
            <a:fillRect/>
          </a:stretch>
        </p:blipFill>
        <p:spPr>
          <a:xfrm>
            <a:off x="5993218" y="2083909"/>
            <a:ext cx="6198781" cy="4105686"/>
          </a:xfrm>
          <a:prstGeom prst="rect">
            <a:avLst/>
          </a:prstGeom>
        </p:spPr>
      </p:pic>
      <p:pic>
        <p:nvPicPr>
          <p:cNvPr id="6" name="Picture 5">
            <a:extLst>
              <a:ext uri="{FF2B5EF4-FFF2-40B4-BE49-F238E27FC236}">
                <a16:creationId xmlns:a16="http://schemas.microsoft.com/office/drawing/2014/main" id="{805992F6-B175-A149-A03C-4E73C5A38193}"/>
              </a:ext>
            </a:extLst>
          </p:cNvPr>
          <p:cNvPicPr>
            <a:picLocks noChangeAspect="1"/>
          </p:cNvPicPr>
          <p:nvPr/>
        </p:nvPicPr>
        <p:blipFill>
          <a:blip r:embed="rId3"/>
          <a:stretch>
            <a:fillRect/>
          </a:stretch>
        </p:blipFill>
        <p:spPr>
          <a:xfrm>
            <a:off x="10413999" y="985030"/>
            <a:ext cx="1778000" cy="546100"/>
          </a:xfrm>
          <a:prstGeom prst="rect">
            <a:avLst/>
          </a:prstGeom>
        </p:spPr>
      </p:pic>
    </p:spTree>
    <p:extLst>
      <p:ext uri="{BB962C8B-B14F-4D97-AF65-F5344CB8AC3E}">
        <p14:creationId xmlns:p14="http://schemas.microsoft.com/office/powerpoint/2010/main" val="9924353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11221</TotalTime>
  <Words>547</Words>
  <Application>Microsoft Macintosh PowerPoint</Application>
  <PresentationFormat>Widescreen</PresentationFormat>
  <Paragraphs>42</Paragraphs>
  <Slides>17</Slides>
  <Notes>3</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2" baseType="lpstr">
      <vt:lpstr>Arial</vt:lpstr>
      <vt:lpstr>Calibri</vt:lpstr>
      <vt:lpstr>Calibri Light</vt:lpstr>
      <vt:lpstr>Office Theme</vt:lpstr>
      <vt:lpstr>think-cell Slide</vt:lpstr>
      <vt:lpstr>FY21 PROJECTED PROFITABILITY ANALYSIS</vt:lpstr>
      <vt:lpstr>Profitability by College FY21 Projections</vt:lpstr>
      <vt:lpstr>Profitability and GM% by Department (FY21 Projections)</vt:lpstr>
      <vt:lpstr>DEFINITIONS</vt:lpstr>
      <vt:lpstr>Methodology FY21 Projections</vt:lpstr>
      <vt:lpstr>DEPARTMENTS WITH WORSENING FINANCIAL PERFORMANCE</vt:lpstr>
      <vt:lpstr>Finance</vt:lpstr>
      <vt:lpstr>DEPARTMENTS WITH IMPROVING FINANCIAL PERFORMANCE</vt:lpstr>
      <vt:lpstr>Management</vt:lpstr>
      <vt:lpstr>Marketing</vt:lpstr>
      <vt:lpstr>PROFITABLE DEPARTMENTS    </vt:lpstr>
      <vt:lpstr>Accounting and Economics</vt:lpstr>
      <vt:lpstr>Appendix  (FY19 and FY20)</vt:lpstr>
      <vt:lpstr>Profitability by College FY20 Actuals</vt:lpstr>
      <vt:lpstr>Profitability and GM% by Department (FY20 Actuals)</vt:lpstr>
      <vt:lpstr>Profitability by College FY19 Actuals</vt:lpstr>
      <vt:lpstr>Profitability and GM% by Department (FY19 Actuals)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dc:title>
  <dc:creator>Shashank Rai</dc:creator>
  <cp:lastModifiedBy>Shashank Rai</cp:lastModifiedBy>
  <cp:revision>189</cp:revision>
  <dcterms:created xsi:type="dcterms:W3CDTF">2020-10-16T19:51:44Z</dcterms:created>
  <dcterms:modified xsi:type="dcterms:W3CDTF">2021-03-20T04:03:52Z</dcterms:modified>
</cp:coreProperties>
</file>