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2" r:id="rId2"/>
    <p:sldId id="295" r:id="rId3"/>
    <p:sldId id="275" r:id="rId4"/>
    <p:sldId id="330" r:id="rId5"/>
    <p:sldId id="307" r:id="rId6"/>
    <p:sldId id="314" r:id="rId7"/>
    <p:sldId id="322" r:id="rId8"/>
    <p:sldId id="257" r:id="rId9"/>
    <p:sldId id="328" r:id="rId10"/>
    <p:sldId id="323" r:id="rId11"/>
    <p:sldId id="329"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410"/>
  </p:normalViewPr>
  <p:slideViewPr>
    <p:cSldViewPr snapToGrid="0" snapToObjects="1">
      <p:cViewPr varScale="1">
        <p:scale>
          <a:sx n="93" d="100"/>
          <a:sy n="93"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4</a:t>
            </a:fld>
            <a:endParaRPr lang="en-US"/>
          </a:p>
        </p:txBody>
      </p:sp>
    </p:spTree>
    <p:extLst>
      <p:ext uri="{BB962C8B-B14F-4D97-AF65-F5344CB8AC3E}">
        <p14:creationId xmlns:p14="http://schemas.microsoft.com/office/powerpoint/2010/main" val="766197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9</a:t>
            </a:fld>
            <a:endParaRPr lang="en-US"/>
          </a:p>
        </p:txBody>
      </p:sp>
    </p:spTree>
    <p:extLst>
      <p:ext uri="{BB962C8B-B14F-4D97-AF65-F5344CB8AC3E}">
        <p14:creationId xmlns:p14="http://schemas.microsoft.com/office/powerpoint/2010/main" val="2735390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11</a:t>
            </a:fld>
            <a:endParaRPr lang="en-US"/>
          </a:p>
        </p:txBody>
      </p:sp>
    </p:spTree>
    <p:extLst>
      <p:ext uri="{BB962C8B-B14F-4D97-AF65-F5344CB8AC3E}">
        <p14:creationId xmlns:p14="http://schemas.microsoft.com/office/powerpoint/2010/main" val="361920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3/20/21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7"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3/20/21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4200143"/>
            <a:ext cx="12192000" cy="1382510"/>
          </a:xfrm>
          <a:solidFill>
            <a:schemeClr val="tx1">
              <a:lumMod val="65000"/>
              <a:lumOff val="35000"/>
            </a:schemeClr>
          </a:solidFill>
        </p:spPr>
        <p:txBody>
          <a:bodyPr>
            <a:normAutofit/>
          </a:bodyPr>
          <a:lstStyle/>
          <a:p>
            <a:r>
              <a:rPr lang="en-US" sz="3200" b="1" dirty="0">
                <a:solidFill>
                  <a:schemeClr val="bg1"/>
                </a:solidFill>
              </a:rPr>
              <a:t>College of Law, </a:t>
            </a:r>
          </a:p>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(FY19 Actuals)</a:t>
            </a:r>
          </a:p>
        </p:txBody>
      </p:sp>
      <p:grpSp>
        <p:nvGrpSpPr>
          <p:cNvPr id="3" name="Group 2">
            <a:extLst>
              <a:ext uri="{FF2B5EF4-FFF2-40B4-BE49-F238E27FC236}">
                <a16:creationId xmlns:a16="http://schemas.microsoft.com/office/drawing/2014/main" id="{5EC81A02-2A5C-3945-9582-5CD8A5C086DA}"/>
              </a:ext>
            </a:extLst>
          </p:cNvPr>
          <p:cNvGrpSpPr/>
          <p:nvPr/>
        </p:nvGrpSpPr>
        <p:grpSpPr>
          <a:xfrm>
            <a:off x="0" y="959972"/>
            <a:ext cx="12192000" cy="5960995"/>
            <a:chOff x="0" y="959972"/>
            <a:chExt cx="12192000" cy="5960995"/>
          </a:xfrm>
        </p:grpSpPr>
        <p:pic>
          <p:nvPicPr>
            <p:cNvPr id="5" name="Picture 4">
              <a:extLst>
                <a:ext uri="{FF2B5EF4-FFF2-40B4-BE49-F238E27FC236}">
                  <a16:creationId xmlns:a16="http://schemas.microsoft.com/office/drawing/2014/main" id="{E3491785-2C59-8F4E-A91B-8FAE78EE0449}"/>
                </a:ext>
              </a:extLst>
            </p:cNvPr>
            <p:cNvPicPr>
              <a:picLocks noChangeAspect="1"/>
            </p:cNvPicPr>
            <p:nvPr/>
          </p:nvPicPr>
          <p:blipFill>
            <a:blip r:embed="rId3"/>
            <a:stretch>
              <a:fillRect/>
            </a:stretch>
          </p:blipFill>
          <p:spPr>
            <a:xfrm>
              <a:off x="0" y="959972"/>
              <a:ext cx="12192000" cy="5960995"/>
            </a:xfrm>
            <a:prstGeom prst="rect">
              <a:avLst/>
            </a:prstGeom>
          </p:spPr>
        </p:pic>
        <p:cxnSp>
          <p:nvCxnSpPr>
            <p:cNvPr id="10" name="Straight Connector 9">
              <a:extLst>
                <a:ext uri="{FF2B5EF4-FFF2-40B4-BE49-F238E27FC236}">
                  <a16:creationId xmlns:a16="http://schemas.microsoft.com/office/drawing/2014/main" id="{189A9FA7-9BFA-D841-9DB2-289E7425BD38}"/>
                </a:ext>
              </a:extLst>
            </p:cNvPr>
            <p:cNvCxnSpPr/>
            <p:nvPr/>
          </p:nvCxnSpPr>
          <p:spPr>
            <a:xfrm flipV="1">
              <a:off x="1108364" y="1759527"/>
              <a:ext cx="10002981" cy="10668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64910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grpSp>
        <p:nvGrpSpPr>
          <p:cNvPr id="3" name="Group 2">
            <a:extLst>
              <a:ext uri="{FF2B5EF4-FFF2-40B4-BE49-F238E27FC236}">
                <a16:creationId xmlns:a16="http://schemas.microsoft.com/office/drawing/2014/main" id="{7A150553-0CC1-E947-A476-3509B5F86A7F}"/>
              </a:ext>
            </a:extLst>
          </p:cNvPr>
          <p:cNvGrpSpPr/>
          <p:nvPr/>
        </p:nvGrpSpPr>
        <p:grpSpPr>
          <a:xfrm>
            <a:off x="-1" y="959972"/>
            <a:ext cx="12192000" cy="5981959"/>
            <a:chOff x="-1" y="959972"/>
            <a:chExt cx="12192000" cy="5981959"/>
          </a:xfrm>
        </p:grpSpPr>
        <p:pic>
          <p:nvPicPr>
            <p:cNvPr id="6" name="Picture 5">
              <a:extLst>
                <a:ext uri="{FF2B5EF4-FFF2-40B4-BE49-F238E27FC236}">
                  <a16:creationId xmlns:a16="http://schemas.microsoft.com/office/drawing/2014/main" id="{9965189D-7207-3E4A-B0F1-B6B701340FD9}"/>
                </a:ext>
              </a:extLst>
            </p:cNvPr>
            <p:cNvPicPr>
              <a:picLocks noChangeAspect="1"/>
            </p:cNvPicPr>
            <p:nvPr/>
          </p:nvPicPr>
          <p:blipFill>
            <a:blip r:embed="rId3"/>
            <a:stretch>
              <a:fillRect/>
            </a:stretch>
          </p:blipFill>
          <p:spPr>
            <a:xfrm>
              <a:off x="-1" y="959972"/>
              <a:ext cx="12192000" cy="5981959"/>
            </a:xfrm>
            <a:prstGeom prst="rect">
              <a:avLst/>
            </a:prstGeom>
            <a:ln>
              <a:solidFill>
                <a:schemeClr val="dk1"/>
              </a:solidFill>
            </a:ln>
          </p:spPr>
        </p:pic>
        <p:cxnSp>
          <p:nvCxnSpPr>
            <p:cNvPr id="10" name="Straight Connector 9">
              <a:extLst>
                <a:ext uri="{FF2B5EF4-FFF2-40B4-BE49-F238E27FC236}">
                  <a16:creationId xmlns:a16="http://schemas.microsoft.com/office/drawing/2014/main" id="{07980583-C4FA-004B-BDF4-26A77FC33A97}"/>
                </a:ext>
              </a:extLst>
            </p:cNvPr>
            <p:cNvCxnSpPr>
              <a:cxnSpLocks/>
            </p:cNvCxnSpPr>
            <p:nvPr/>
          </p:nvCxnSpPr>
          <p:spPr>
            <a:xfrm flipV="1">
              <a:off x="1246909" y="1648691"/>
              <a:ext cx="9836727" cy="16348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FY20 GM/Credit</a:t>
            </a:r>
          </a:p>
        </p:txBody>
      </p:sp>
      <p:pic>
        <p:nvPicPr>
          <p:cNvPr id="8" name="Picture 7">
            <a:extLst>
              <a:ext uri="{FF2B5EF4-FFF2-40B4-BE49-F238E27FC236}">
                <a16:creationId xmlns:a16="http://schemas.microsoft.com/office/drawing/2014/main" id="{C0097388-DA5F-B943-BD0C-F234FED90634}"/>
              </a:ext>
            </a:extLst>
          </p:cNvPr>
          <p:cNvPicPr>
            <a:picLocks noChangeAspect="1"/>
          </p:cNvPicPr>
          <p:nvPr/>
        </p:nvPicPr>
        <p:blipFill>
          <a:blip r:embed="rId3"/>
          <a:stretch>
            <a:fillRect/>
          </a:stretch>
        </p:blipFill>
        <p:spPr>
          <a:xfrm>
            <a:off x="899711" y="959972"/>
            <a:ext cx="10392577" cy="5884335"/>
          </a:xfrm>
          <a:prstGeom prst="rect">
            <a:avLst/>
          </a:prstGeom>
        </p:spPr>
      </p:pic>
    </p:spTree>
    <p:extLst>
      <p:ext uri="{BB962C8B-B14F-4D97-AF65-F5344CB8AC3E}">
        <p14:creationId xmlns:p14="http://schemas.microsoft.com/office/powerpoint/2010/main" val="303436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just"/>
            <a:r>
              <a:rPr lang="en-US" sz="2800" u="sng" dirty="0">
                <a:solidFill>
                  <a:schemeClr val="bg1"/>
                </a:solidFill>
              </a:rPr>
              <a:t>Total Revenue (TR)</a:t>
            </a:r>
            <a:r>
              <a:rPr lang="en-US" sz="2800" dirty="0">
                <a:solidFill>
                  <a:schemeClr val="bg1"/>
                </a:solidFill>
              </a:rPr>
              <a:t>: 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just"/>
            <a:r>
              <a:rPr lang="en-US" sz="2800" dirty="0">
                <a:solidFill>
                  <a:srgbClr val="00B0F0"/>
                </a:solidFill>
              </a:rPr>
              <a:t>Avg. TR per credit (FY20) for Fall and Spring semesters is $577</a:t>
            </a:r>
          </a:p>
          <a:p>
            <a:pPr algn="just"/>
            <a:endParaRPr lang="en-US" sz="2800" dirty="0">
              <a:solidFill>
                <a:schemeClr val="bg1"/>
              </a:solidFill>
            </a:endParaRPr>
          </a:p>
          <a:p>
            <a:pPr algn="just"/>
            <a:r>
              <a:rPr lang="en-US" sz="2800" u="sng" dirty="0">
                <a:solidFill>
                  <a:schemeClr val="bg1"/>
                </a:solidFill>
              </a:rPr>
              <a:t>Gross Margins (GM)</a:t>
            </a:r>
            <a:r>
              <a:rPr lang="en-US" sz="2800" dirty="0">
                <a:solidFill>
                  <a:schemeClr val="bg1"/>
                </a:solidFill>
              </a:rPr>
              <a:t>: GM = TR – Direct Costs. Direct costs include salaries, operating costs, and fringe benefits.</a:t>
            </a:r>
          </a:p>
          <a:p>
            <a:pPr algn="just"/>
            <a:r>
              <a:rPr lang="en-US" sz="2800" dirty="0">
                <a:solidFill>
                  <a:srgbClr val="00B0F0"/>
                </a:solidFill>
              </a:rPr>
              <a:t>Avg. GM% for FY20 = 54% </a:t>
            </a:r>
          </a:p>
          <a:p>
            <a:pPr algn="just"/>
            <a:endParaRPr lang="en-US" sz="2800" dirty="0">
              <a:solidFill>
                <a:schemeClr val="bg1"/>
              </a:solidFill>
            </a:endParaRPr>
          </a:p>
          <a:p>
            <a:pPr algn="just"/>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(FY20 Actuals)</a:t>
            </a:r>
          </a:p>
        </p:txBody>
      </p:sp>
      <p:grpSp>
        <p:nvGrpSpPr>
          <p:cNvPr id="3" name="Group 2">
            <a:extLst>
              <a:ext uri="{FF2B5EF4-FFF2-40B4-BE49-F238E27FC236}">
                <a16:creationId xmlns:a16="http://schemas.microsoft.com/office/drawing/2014/main" id="{D15FBEAD-4C29-FE46-BE4F-AB68A7B8530E}"/>
              </a:ext>
            </a:extLst>
          </p:cNvPr>
          <p:cNvGrpSpPr/>
          <p:nvPr/>
        </p:nvGrpSpPr>
        <p:grpSpPr>
          <a:xfrm>
            <a:off x="-1" y="959972"/>
            <a:ext cx="12192000" cy="5986864"/>
            <a:chOff x="-1" y="959972"/>
            <a:chExt cx="12192000" cy="5986864"/>
          </a:xfrm>
        </p:grpSpPr>
        <p:pic>
          <p:nvPicPr>
            <p:cNvPr id="5" name="Picture 4">
              <a:extLst>
                <a:ext uri="{FF2B5EF4-FFF2-40B4-BE49-F238E27FC236}">
                  <a16:creationId xmlns:a16="http://schemas.microsoft.com/office/drawing/2014/main" id="{C92F6ECD-5AAF-4B49-9DC0-07ED98B53186}"/>
                </a:ext>
              </a:extLst>
            </p:cNvPr>
            <p:cNvPicPr>
              <a:picLocks noChangeAspect="1"/>
            </p:cNvPicPr>
            <p:nvPr/>
          </p:nvPicPr>
          <p:blipFill>
            <a:blip r:embed="rId3"/>
            <a:stretch>
              <a:fillRect/>
            </a:stretch>
          </p:blipFill>
          <p:spPr>
            <a:xfrm>
              <a:off x="-1" y="959972"/>
              <a:ext cx="12192000" cy="5986864"/>
            </a:xfrm>
            <a:prstGeom prst="rect">
              <a:avLst/>
            </a:prstGeom>
          </p:spPr>
        </p:pic>
        <p:cxnSp>
          <p:nvCxnSpPr>
            <p:cNvPr id="9" name="Straight Connector 8">
              <a:extLst>
                <a:ext uri="{FF2B5EF4-FFF2-40B4-BE49-F238E27FC236}">
                  <a16:creationId xmlns:a16="http://schemas.microsoft.com/office/drawing/2014/main" id="{32702580-A30D-C146-A325-E23AC28F4BDB}"/>
                </a:ext>
              </a:extLst>
            </p:cNvPr>
            <p:cNvCxnSpPr>
              <a:cxnSpLocks/>
            </p:cNvCxnSpPr>
            <p:nvPr/>
          </p:nvCxnSpPr>
          <p:spPr>
            <a:xfrm flipV="1">
              <a:off x="1136073" y="1680409"/>
              <a:ext cx="9878291" cy="1495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8457059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11208</TotalTime>
  <Words>345</Words>
  <Application>Microsoft Macintosh PowerPoint</Application>
  <PresentationFormat>Widescreen</PresentationFormat>
  <Paragraphs>32</Paragraphs>
  <Slides>11</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FY20 GM/Credit</vt:lpstr>
      <vt:lpstr>DEFINITIONS</vt:lpstr>
      <vt:lpstr>Methodology FY21 Projections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187</cp:revision>
  <dcterms:created xsi:type="dcterms:W3CDTF">2020-10-16T19:51:44Z</dcterms:created>
  <dcterms:modified xsi:type="dcterms:W3CDTF">2021-03-20T06:27:35Z</dcterms:modified>
</cp:coreProperties>
</file>