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72" r:id="rId2"/>
    <p:sldId id="295" r:id="rId3"/>
    <p:sldId id="275" r:id="rId4"/>
    <p:sldId id="320" r:id="rId5"/>
    <p:sldId id="307" r:id="rId6"/>
    <p:sldId id="314" r:id="rId7"/>
    <p:sldId id="306" r:id="rId8"/>
    <p:sldId id="296" r:id="rId9"/>
    <p:sldId id="297" r:id="rId10"/>
    <p:sldId id="301" r:id="rId11"/>
    <p:sldId id="303" r:id="rId12"/>
    <p:sldId id="300" r:id="rId13"/>
    <p:sldId id="298" r:id="rId14"/>
    <p:sldId id="299" r:id="rId15"/>
    <p:sldId id="316" r:id="rId16"/>
    <p:sldId id="313" r:id="rId17"/>
    <p:sldId id="305" r:id="rId18"/>
    <p:sldId id="302" r:id="rId19"/>
    <p:sldId id="292" r:id="rId20"/>
    <p:sldId id="304" r:id="rId21"/>
    <p:sldId id="312" r:id="rId22"/>
    <p:sldId id="318" r:id="rId23"/>
    <p:sldId id="327" r:id="rId24"/>
    <p:sldId id="322" r:id="rId25"/>
    <p:sldId id="257" r:id="rId26"/>
    <p:sldId id="271" r:id="rId27"/>
    <p:sldId id="321" r:id="rId28"/>
    <p:sldId id="323" r:id="rId29"/>
    <p:sldId id="326" r:id="rId30"/>
    <p:sldId id="325" r:id="rId31"/>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3127"/>
  </p:normalViewPr>
  <p:slideViewPr>
    <p:cSldViewPr snapToGrid="0" snapToObjects="1">
      <p:cViewPr varScale="1">
        <p:scale>
          <a:sx n="92" d="100"/>
          <a:sy n="92" d="100"/>
        </p:scale>
        <p:origin x="13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11/23/20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30</a:t>
            </a:fld>
            <a:endParaRPr lang="en-US"/>
          </a:p>
        </p:txBody>
      </p:sp>
    </p:spTree>
    <p:extLst>
      <p:ext uri="{BB962C8B-B14F-4D97-AF65-F5344CB8AC3E}">
        <p14:creationId xmlns:p14="http://schemas.microsoft.com/office/powerpoint/2010/main" val="41068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Accounting is projected to be positive. All other 14 departments continue to be loss making. – Add the note on Accounting</a:t>
            </a:r>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4</a:t>
            </a:fld>
            <a:endParaRPr lang="en-US"/>
          </a:p>
        </p:txBody>
      </p:sp>
    </p:spTree>
    <p:extLst>
      <p:ext uri="{BB962C8B-B14F-4D97-AF65-F5344CB8AC3E}">
        <p14:creationId xmlns:p14="http://schemas.microsoft.com/office/powerpoint/2010/main" val="362946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8</a:t>
            </a:fld>
            <a:endParaRPr lang="en-US"/>
          </a:p>
        </p:txBody>
      </p:sp>
    </p:spTree>
    <p:extLst>
      <p:ext uri="{BB962C8B-B14F-4D97-AF65-F5344CB8AC3E}">
        <p14:creationId xmlns:p14="http://schemas.microsoft.com/office/powerpoint/2010/main" val="412527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14</a:t>
            </a:fld>
            <a:endParaRPr lang="en-US"/>
          </a:p>
        </p:txBody>
      </p:sp>
    </p:spTree>
    <p:extLst>
      <p:ext uri="{BB962C8B-B14F-4D97-AF65-F5344CB8AC3E}">
        <p14:creationId xmlns:p14="http://schemas.microsoft.com/office/powerpoint/2010/main" val="87325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23</a:t>
            </a:fld>
            <a:endParaRPr lang="en-US"/>
          </a:p>
        </p:txBody>
      </p:sp>
    </p:spTree>
    <p:extLst>
      <p:ext uri="{BB962C8B-B14F-4D97-AF65-F5344CB8AC3E}">
        <p14:creationId xmlns:p14="http://schemas.microsoft.com/office/powerpoint/2010/main" val="172725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26</a:t>
            </a:fld>
            <a:endParaRPr lang="en-US"/>
          </a:p>
        </p:txBody>
      </p:sp>
    </p:spTree>
    <p:extLst>
      <p:ext uri="{BB962C8B-B14F-4D97-AF65-F5344CB8AC3E}">
        <p14:creationId xmlns:p14="http://schemas.microsoft.com/office/powerpoint/2010/main" val="274649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27</a:t>
            </a:fld>
            <a:endParaRPr lang="en-US"/>
          </a:p>
        </p:txBody>
      </p:sp>
    </p:spTree>
    <p:extLst>
      <p:ext uri="{BB962C8B-B14F-4D97-AF65-F5344CB8AC3E}">
        <p14:creationId xmlns:p14="http://schemas.microsoft.com/office/powerpoint/2010/main" val="363781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Departments like Teacher Certification and Studio art are small departments with low costs. They have +</a:t>
            </a:r>
            <a:r>
              <a:rPr lang="en-US" dirty="0" err="1"/>
              <a:t>ve</a:t>
            </a:r>
            <a:r>
              <a:rPr lang="en-US" dirty="0"/>
              <a:t> gross margins but higher profitability largely because of dorm revenue share which is divided by college and within college, the departments get equal share.</a:t>
            </a:r>
          </a:p>
        </p:txBody>
      </p:sp>
      <p:sp>
        <p:nvSpPr>
          <p:cNvPr id="4" name="Slide Number Placeholder 3"/>
          <p:cNvSpPr>
            <a:spLocks noGrp="1"/>
          </p:cNvSpPr>
          <p:nvPr>
            <p:ph type="sldNum" sz="quarter" idx="5"/>
          </p:nvPr>
        </p:nvSpPr>
        <p:spPr/>
        <p:txBody>
          <a:bodyPr/>
          <a:lstStyle/>
          <a:p>
            <a:fld id="{126DF8E8-2061-8B47-B57A-6D5979B8F0A7}" type="slidenum">
              <a:rPr lang="en-US" smtClean="0"/>
              <a:t>29</a:t>
            </a:fld>
            <a:endParaRPr lang="en-US"/>
          </a:p>
        </p:txBody>
      </p:sp>
    </p:spTree>
    <p:extLst>
      <p:ext uri="{BB962C8B-B14F-4D97-AF65-F5344CB8AC3E}">
        <p14:creationId xmlns:p14="http://schemas.microsoft.com/office/powerpoint/2010/main" val="32204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11/23/20</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11/23/20</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1"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11/23/20</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1524000" y="4200144"/>
            <a:ext cx="9144000" cy="621792"/>
          </a:xfrm>
          <a:solidFill>
            <a:schemeClr val="tx1">
              <a:lumMod val="65000"/>
              <a:lumOff val="35000"/>
            </a:schemeClr>
          </a:solidFill>
        </p:spPr>
        <p:txBody>
          <a:bodyPr>
            <a:normAutofit/>
          </a:bodyPr>
          <a:lstStyle/>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Nursing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Nursing continues to be an expensive program (less than half the GM% than the average department).</a:t>
            </a:r>
          </a:p>
          <a:p>
            <a:pPr>
              <a:lnSpc>
                <a:spcPct val="150000"/>
              </a:lnSpc>
            </a:pPr>
            <a:r>
              <a:rPr lang="en-US" sz="2400" dirty="0">
                <a:solidFill>
                  <a:schemeClr val="bg1"/>
                </a:solidFill>
              </a:rPr>
              <a:t>However, Gross Margin is expected to decrease more than the projected decrease in NTR (i.e., $770K versus 469K) due to increased [</a:t>
            </a:r>
            <a:r>
              <a:rPr lang="en-US" sz="2400" dirty="0">
                <a:solidFill>
                  <a:srgbClr val="FF0000"/>
                </a:solidFill>
              </a:rPr>
              <a:t>insert answer here</a:t>
            </a:r>
            <a:r>
              <a:rPr lang="en-US" sz="2400" dirty="0">
                <a:solidFill>
                  <a:schemeClr val="bg1"/>
                </a:solidFill>
              </a:rPr>
              <a:t>] costs in FY21 due to [</a:t>
            </a:r>
            <a:r>
              <a:rPr lang="en-US" sz="2400" dirty="0">
                <a:solidFill>
                  <a:srgbClr val="FF0000"/>
                </a:solidFill>
              </a:rPr>
              <a:t>insert answer here</a:t>
            </a:r>
            <a:r>
              <a:rPr lang="en-US" sz="2400" dirty="0">
                <a:solidFill>
                  <a:schemeClr val="bg1"/>
                </a:solidFill>
              </a:rPr>
              <a: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9D55172-89E6-CF48-AB18-44D683B827DE}"/>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03417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Theatre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b="1" dirty="0">
                <a:solidFill>
                  <a:schemeClr val="bg1"/>
                </a:solidFill>
              </a:rPr>
              <a:t>The projected GM for Theatre is 39%</a:t>
            </a:r>
            <a:r>
              <a:rPr lang="en-US" sz="2400" dirty="0">
                <a:solidFill>
                  <a:schemeClr val="bg1"/>
                </a:solidFill>
              </a:rPr>
              <a:t>, 15 percentage points lower than the university average.</a:t>
            </a:r>
          </a:p>
          <a:p>
            <a:pPr>
              <a:lnSpc>
                <a:spcPct val="150000"/>
              </a:lnSpc>
            </a:pPr>
            <a:r>
              <a:rPr lang="en-US" sz="2400" dirty="0">
                <a:solidFill>
                  <a:schemeClr val="bg1"/>
                </a:solidFill>
              </a:rPr>
              <a:t>Theatre’s low GM is being driven high discount rates [</a:t>
            </a:r>
            <a:r>
              <a:rPr lang="en-US" sz="2400" dirty="0">
                <a:solidFill>
                  <a:srgbClr val="FF0000"/>
                </a:solidFill>
              </a:rPr>
              <a:t>insert NTR/student here</a:t>
            </a:r>
            <a:r>
              <a:rPr lang="en-US" sz="2400" dirty="0">
                <a:solidFill>
                  <a:schemeClr val="bg1"/>
                </a:solidFill>
              </a:rPr>
              <a:t>] and high direct costs [</a:t>
            </a:r>
            <a:r>
              <a:rPr lang="en-US" sz="2400" dirty="0">
                <a:solidFill>
                  <a:srgbClr val="FF0000"/>
                </a:solidFill>
              </a:rPr>
              <a:t>any details to share on this?]</a:t>
            </a:r>
          </a:p>
          <a:p>
            <a:pPr>
              <a:lnSpc>
                <a:spcPct val="150000"/>
              </a:lnSpc>
            </a:pPr>
            <a:r>
              <a:rPr lang="en-US" sz="2400" dirty="0">
                <a:solidFill>
                  <a:schemeClr val="bg1"/>
                </a:solidFill>
              </a:rPr>
              <a:t>Projected increases in auxiliary costs and simultaneously declining auxiliary revenues because of COVID-19 add to the department’s losses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91474CA6-CAF3-D944-ADFE-58D818EC4D26}"/>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49398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NTR per student is only [</a:t>
            </a:r>
            <a:r>
              <a:rPr lang="en-US" sz="2400" dirty="0">
                <a:solidFill>
                  <a:srgbClr val="FF0000"/>
                </a:solidFill>
              </a:rPr>
              <a:t>insert data here relative to average</a:t>
            </a:r>
            <a:r>
              <a:rPr lang="en-US" sz="2400" dirty="0">
                <a:solidFill>
                  <a:schemeClr val="bg1"/>
                </a:solidFill>
              </a:rPr>
              <a: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DCDEB70-5243-A246-9968-3FE497505D7B}"/>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With almost constant NTR and GM from FY20 to FY21,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6576582C-D3BA-9A41-A2E0-ED977AA86598}"/>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Communication</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Communication had an increase of ~33% in NTR from FY19 to FY20 but is projected to see a ~7% in FY21 because of lower enrollment [</a:t>
            </a:r>
            <a:r>
              <a:rPr lang="en-US" sz="2400" dirty="0">
                <a:solidFill>
                  <a:srgbClr val="FF0000"/>
                </a:solidFill>
              </a:rPr>
              <a:t>and high discount rate? Please support with NTR/student data</a:t>
            </a:r>
            <a:r>
              <a:rPr lang="en-US" sz="2400" dirty="0">
                <a:solidFill>
                  <a:schemeClr val="bg1"/>
                </a:solidFill>
              </a:rPr>
              <a:t>]</a:t>
            </a:r>
          </a:p>
          <a:p>
            <a:pPr>
              <a:lnSpc>
                <a:spcPct val="150000"/>
              </a:lnSpc>
            </a:pPr>
            <a:r>
              <a:rPr lang="en-US" sz="2400" dirty="0">
                <a:solidFill>
                  <a:schemeClr val="bg1"/>
                </a:solidFill>
              </a:rPr>
              <a:t>Its GM of 60% is higher than the average of 54%, but still not sufficient to cover its share of indirect costs given the size of enrollment in the department.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4AC4485A-488F-BB4F-84A0-A5C94559B683}"/>
              </a:ext>
            </a:extLst>
          </p:cNvPr>
          <p:cNvPicPr>
            <a:picLocks noChangeAspect="1"/>
          </p:cNvPicPr>
          <p:nvPr/>
        </p:nvPicPr>
        <p:blipFill>
          <a:blip r:embed="rId4"/>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130665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leveraging its fixed direct costs.  </a:t>
            </a:r>
          </a:p>
          <a:p>
            <a:pPr>
              <a:lnSpc>
                <a:spcPct val="150000"/>
              </a:lnSpc>
            </a:pPr>
            <a:r>
              <a:rPr lang="en-US" sz="2400" dirty="0">
                <a:solidFill>
                  <a:schemeClr val="bg1"/>
                </a:solidFill>
              </a:rPr>
              <a:t>However, structural issues pertaining to high [</a:t>
            </a:r>
            <a:r>
              <a:rPr lang="en-US" sz="2400" dirty="0">
                <a:solidFill>
                  <a:srgbClr val="FF0000"/>
                </a:solidFill>
              </a:rPr>
              <a:t>university or department?</a:t>
            </a:r>
            <a:r>
              <a:rPr lang="en-US" sz="2400" dirty="0">
                <a:solidFill>
                  <a:schemeClr val="bg1"/>
                </a:solidFill>
              </a:rPr>
              <a:t>]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13955584-27BC-544D-B645-4085F1B1E016}"/>
              </a:ext>
            </a:extLst>
          </p:cNvPr>
          <p:cNvPicPr>
            <a:picLocks noChangeAspect="1"/>
          </p:cNvPicPr>
          <p:nvPr/>
        </p:nvPicPr>
        <p:blipFill>
          <a:blip r:embed="rId3"/>
          <a:stretch>
            <a:fillRect/>
          </a:stretch>
        </p:blipFill>
        <p:spPr>
          <a:xfrm>
            <a:off x="6001316" y="2083909"/>
            <a:ext cx="6190684" cy="4100323"/>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a:t>
            </a:r>
            <a:r>
              <a:rPr lang="en-US" sz="2400" dirty="0">
                <a:solidFill>
                  <a:srgbClr val="FF0000"/>
                </a:solidFill>
              </a:rPr>
              <a:t>university or department?</a:t>
            </a:r>
            <a:r>
              <a:rPr lang="en-US" sz="2400" dirty="0">
                <a:solidFill>
                  <a:schemeClr val="bg1"/>
                </a:solidFill>
              </a:rPr>
              <a:t>] with high discount rates remain.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13DC827D-E211-1C49-9191-7984D5FA7417}"/>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Management</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Management’s NTR has not changed much from FY19 to FY21’s projection, with fluctuations in profitability primarily driven by changes in Gross Margins each year.</a:t>
            </a:r>
          </a:p>
          <a:p>
            <a:pPr>
              <a:lnSpc>
                <a:spcPct val="150000"/>
              </a:lnSpc>
            </a:pPr>
            <a:r>
              <a:rPr lang="en-US" sz="2400" dirty="0">
                <a:solidFill>
                  <a:schemeClr val="bg1"/>
                </a:solidFill>
              </a:rPr>
              <a:t>The average NTR per student projected for enrollment in Management this year is [</a:t>
            </a:r>
            <a:r>
              <a:rPr lang="en-US" sz="2400" dirty="0">
                <a:solidFill>
                  <a:srgbClr val="FF0000"/>
                </a:solidFill>
              </a:rPr>
              <a:t>insert data relative to univ avg here</a:t>
            </a:r>
            <a:r>
              <a:rPr lang="en-US" sz="2400" dirty="0">
                <a:solidFill>
                  <a:schemeClr val="bg1"/>
                </a:solidFill>
              </a:rPr>
              <a: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870F5336-A97D-7044-9749-3EFFC43B4FBD}"/>
              </a:ext>
            </a:extLst>
          </p:cNvPr>
          <p:cNvPicPr>
            <a:picLocks noChangeAspect="1"/>
          </p:cNvPicPr>
          <p:nvPr/>
        </p:nvPicPr>
        <p:blipFill>
          <a:blip r:embed="rId3"/>
          <a:stretch>
            <a:fillRect/>
          </a:stretch>
        </p:blipFill>
        <p:spPr>
          <a:xfrm>
            <a:off x="5993219" y="2083909"/>
            <a:ext cx="6198781" cy="4105686"/>
          </a:xfrm>
          <a:prstGeom prst="rect">
            <a:avLst/>
          </a:prstGeom>
        </p:spPr>
      </p:pic>
    </p:spTree>
    <p:extLst>
      <p:ext uri="{BB962C8B-B14F-4D97-AF65-F5344CB8AC3E}">
        <p14:creationId xmlns:p14="http://schemas.microsoft.com/office/powerpoint/2010/main" val="992435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Marketing</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dirty="0">
                <a:solidFill>
                  <a:schemeClr val="bg1"/>
                </a:solidFill>
              </a:rPr>
              <a:t>A healthy enrollment-driven projected increase in NTR for Marketing is likely to reduce the losses for the department to $60K in FY21. </a:t>
            </a:r>
          </a:p>
          <a:p>
            <a:pPr>
              <a:lnSpc>
                <a:spcPct val="150000"/>
              </a:lnSpc>
            </a:pPr>
            <a:r>
              <a:rPr lang="en-US" dirty="0">
                <a:solidFill>
                  <a:schemeClr val="bg1"/>
                </a:solidFill>
              </a:rPr>
              <a:t>The average NTR per student projected for enrollment in Marketing this year is [</a:t>
            </a:r>
            <a:r>
              <a:rPr lang="en-US" dirty="0">
                <a:solidFill>
                  <a:srgbClr val="FF0000"/>
                </a:solidFill>
              </a:rPr>
              <a:t>insert data relative to univ avg here</a:t>
            </a:r>
            <a:r>
              <a:rPr lang="en-US" dirty="0">
                <a:solidFill>
                  <a:schemeClr val="bg1"/>
                </a:solidFill>
              </a:rPr>
              <a: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239693" y="959972"/>
            <a:ext cx="2952307" cy="1286043"/>
          </a:xfrm>
          <a:prstGeom prst="rect">
            <a:avLst/>
          </a:prstGeom>
        </p:spPr>
      </p:pic>
      <p:pic>
        <p:nvPicPr>
          <p:cNvPr id="3" name="Picture 2">
            <a:extLst>
              <a:ext uri="{FF2B5EF4-FFF2-40B4-BE49-F238E27FC236}">
                <a16:creationId xmlns:a16="http://schemas.microsoft.com/office/drawing/2014/main" id="{A13E4B4B-40C0-EF4C-B1DF-D146C7CB8E88}"/>
              </a:ext>
            </a:extLst>
          </p:cNvPr>
          <p:cNvPicPr>
            <a:picLocks noChangeAspect="1"/>
          </p:cNvPicPr>
          <p:nvPr/>
        </p:nvPicPr>
        <p:blipFill>
          <a:blip r:embed="rId3"/>
          <a:stretch>
            <a:fillRect/>
          </a:stretch>
        </p:blipFill>
        <p:spPr>
          <a:xfrm>
            <a:off x="5993218" y="2246015"/>
            <a:ext cx="6198781" cy="4105686"/>
          </a:xfrm>
          <a:prstGeom prst="rect">
            <a:avLst/>
          </a:prstGeom>
        </p:spPr>
      </p:pic>
    </p:spTree>
    <p:extLst>
      <p:ext uri="{BB962C8B-B14F-4D97-AF65-F5344CB8AC3E}">
        <p14:creationId xmlns:p14="http://schemas.microsoft.com/office/powerpoint/2010/main" val="367927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Finance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The silver lining of Finance’s low enrollments is that it is allocated a lower share of indirect costs.</a:t>
            </a:r>
          </a:p>
          <a:p>
            <a:pPr>
              <a:lnSpc>
                <a:spcPct val="150000"/>
              </a:lnSpc>
            </a:pPr>
            <a:r>
              <a:rPr lang="en-US" sz="2400" dirty="0">
                <a:solidFill>
                  <a:schemeClr val="bg1"/>
                </a:solidFill>
              </a:rPr>
              <a:t>However, Finance had a steep decline in NTR [</a:t>
            </a:r>
            <a:r>
              <a:rPr lang="en-US" sz="2400" dirty="0">
                <a:solidFill>
                  <a:srgbClr val="FF0000"/>
                </a:solidFill>
              </a:rPr>
              <a:t>do you have specific data on any enrollment declines?</a:t>
            </a:r>
            <a:r>
              <a:rPr lang="en-US" sz="2400" dirty="0">
                <a:solidFill>
                  <a:schemeClr val="bg1"/>
                </a:solidFill>
              </a:rPr>
              <a:t>]</a:t>
            </a:r>
            <a:r>
              <a:rPr lang="en-US" sz="2400" dirty="0">
                <a:solidFill>
                  <a:srgbClr val="FF0000"/>
                </a:solidFill>
              </a:rPr>
              <a:t> </a:t>
            </a:r>
            <a:r>
              <a:rPr lang="en-US" sz="2400" dirty="0">
                <a:solidFill>
                  <a:schemeClr val="bg1"/>
                </a:solidFill>
              </a:rPr>
              <a:t>in FY20 leading to a big drop in GM from 39% in FY19 to 7% in FY21 due to the largely fixed nature of its direct costs.</a:t>
            </a:r>
          </a:p>
          <a:p>
            <a:pPr>
              <a:lnSpc>
                <a:spcPct val="150000"/>
              </a:lnSpc>
            </a:pPr>
            <a:r>
              <a:rPr lang="en-US" sz="2400" dirty="0">
                <a:solidFill>
                  <a:schemeClr val="bg1"/>
                </a:solidFill>
              </a:rPr>
              <a:t>The average NTR per student projected for enrollment in Marketing this year is [</a:t>
            </a:r>
            <a:r>
              <a:rPr lang="en-US" sz="2400" dirty="0">
                <a:solidFill>
                  <a:srgbClr val="FF0000"/>
                </a:solidFill>
              </a:rPr>
              <a:t>insert relative data here by fiscal year</a:t>
            </a:r>
            <a:r>
              <a:rPr lang="en-US" sz="2400" dirty="0">
                <a:solidFill>
                  <a:schemeClr val="bg1"/>
                </a:solidFill>
              </a:rPr>
              <a:t>].  </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4" name="Picture 3">
            <a:extLst>
              <a:ext uri="{FF2B5EF4-FFF2-40B4-BE49-F238E27FC236}">
                <a16:creationId xmlns:a16="http://schemas.microsoft.com/office/drawing/2014/main" id="{3B7F03FE-6E14-584C-8C51-5C28353CFE02}"/>
              </a:ext>
            </a:extLst>
          </p:cNvPr>
          <p:cNvPicPr>
            <a:picLocks noChangeAspect="1"/>
          </p:cNvPicPr>
          <p:nvPr/>
        </p:nvPicPr>
        <p:blipFill>
          <a:blip r:embed="rId3"/>
          <a:stretch>
            <a:fillRect/>
          </a:stretch>
        </p:blipFill>
        <p:spPr>
          <a:xfrm>
            <a:off x="5993218" y="2083909"/>
            <a:ext cx="6198781" cy="4105686"/>
          </a:xfrm>
          <a:prstGeom prst="rect">
            <a:avLst/>
          </a:prstGeom>
        </p:spPr>
      </p:pic>
    </p:spTree>
    <p:extLst>
      <p:ext uri="{BB962C8B-B14F-4D97-AF65-F5344CB8AC3E}">
        <p14:creationId xmlns:p14="http://schemas.microsoft.com/office/powerpoint/2010/main" val="237027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Loyola Institute for Ministry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Lim is projected to yield a 6% GM in FY21 compared to the university average of 54%.</a:t>
            </a:r>
          </a:p>
          <a:p>
            <a:pPr>
              <a:lnSpc>
                <a:spcPct val="150000"/>
              </a:lnSpc>
            </a:pPr>
            <a:r>
              <a:rPr lang="en-US" sz="2400" dirty="0">
                <a:solidFill>
                  <a:schemeClr val="bg1"/>
                </a:solidFill>
              </a:rPr>
              <a:t>Of its $491K direct costs, $X (or X%) is fixed, implying a need for much greater enrollment and/or NTR to generate profit even after covering its relatively small share of indirect costs given the small size of the department’s enrollments.</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25DDF29A-2052-AC42-9570-C0406CFCA3F1}"/>
              </a:ext>
            </a:extLst>
          </p:cNvPr>
          <p:cNvPicPr>
            <a:picLocks noChangeAspect="1"/>
          </p:cNvPicPr>
          <p:nvPr/>
        </p:nvPicPr>
        <p:blipFill>
          <a:blip r:embed="rId3"/>
          <a:stretch>
            <a:fillRect/>
          </a:stretch>
        </p:blipFill>
        <p:spPr>
          <a:xfrm>
            <a:off x="6019482" y="2083909"/>
            <a:ext cx="6172518" cy="4088291"/>
          </a:xfrm>
          <a:prstGeom prst="rect">
            <a:avLst/>
          </a:prstGeom>
        </p:spPr>
      </p:pic>
    </p:spTree>
    <p:extLst>
      <p:ext uri="{BB962C8B-B14F-4D97-AF65-F5344CB8AC3E}">
        <p14:creationId xmlns:p14="http://schemas.microsoft.com/office/powerpoint/2010/main" val="185563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marL="457200" indent="-457200" algn="just">
              <a:lnSpc>
                <a:spcPct val="150000"/>
              </a:lnSpc>
              <a:buFont typeface="Arial" panose="020B0604020202020204" pitchFamily="34" charset="0"/>
              <a:buChar char="•"/>
            </a:pPr>
            <a:r>
              <a:rPr lang="en-US" sz="2800" dirty="0">
                <a:solidFill>
                  <a:schemeClr val="bg1"/>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800" dirty="0">
                <a:solidFill>
                  <a:schemeClr val="bg1"/>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800" dirty="0">
                <a:solidFill>
                  <a:schemeClr val="bg1"/>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3711450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Summary and Recommendations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marL="457200" indent="-457200" algn="just">
              <a:lnSpc>
                <a:spcPct val="150000"/>
              </a:lnSpc>
              <a:buFont typeface="Arial" panose="020B0604020202020204" pitchFamily="34" charset="0"/>
              <a:buChar char="•"/>
            </a:pPr>
            <a:r>
              <a:rPr lang="en-US" sz="2800" dirty="0">
                <a:solidFill>
                  <a:schemeClr val="bg1"/>
                </a:solidFill>
              </a:rPr>
              <a:t>For departments with reducing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800" dirty="0">
                <a:solidFill>
                  <a:schemeClr val="bg1"/>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800" dirty="0">
                <a:solidFill>
                  <a:schemeClr val="bg1"/>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373561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(FY20 Actuals)</a:t>
            </a:r>
          </a:p>
        </p:txBody>
      </p:sp>
      <p:pic>
        <p:nvPicPr>
          <p:cNvPr id="3" name="Picture 2">
            <a:extLst>
              <a:ext uri="{FF2B5EF4-FFF2-40B4-BE49-F238E27FC236}">
                <a16:creationId xmlns:a16="http://schemas.microsoft.com/office/drawing/2014/main" id="{00E6839F-E95A-F442-A023-87F5C799745F}"/>
              </a:ext>
            </a:extLst>
          </p:cNvPr>
          <p:cNvPicPr>
            <a:picLocks noChangeAspect="1"/>
          </p:cNvPicPr>
          <p:nvPr/>
        </p:nvPicPr>
        <p:blipFill>
          <a:blip r:embed="rId3"/>
          <a:stretch>
            <a:fillRect/>
          </a:stretch>
        </p:blipFill>
        <p:spPr>
          <a:xfrm>
            <a:off x="482600" y="959972"/>
            <a:ext cx="11226800" cy="5511800"/>
          </a:xfrm>
          <a:prstGeom prst="rect">
            <a:avLst/>
          </a:prstGeom>
        </p:spPr>
      </p:pic>
      <p:sp>
        <p:nvSpPr>
          <p:cNvPr id="6" name="Rectangle 5">
            <a:extLst>
              <a:ext uri="{FF2B5EF4-FFF2-40B4-BE49-F238E27FC236}">
                <a16:creationId xmlns:a16="http://schemas.microsoft.com/office/drawing/2014/main" id="{54A9DA48-F87A-C647-8830-F4B91AD75FD5}"/>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spTree>
    <p:extLst>
      <p:ext uri="{BB962C8B-B14F-4D97-AF65-F5344CB8AC3E}">
        <p14:creationId xmlns:p14="http://schemas.microsoft.com/office/powerpoint/2010/main" val="248983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GM to Revenue Ratio by Department (FY20 Actuals)</a:t>
            </a:r>
          </a:p>
        </p:txBody>
      </p:sp>
      <p:sp>
        <p:nvSpPr>
          <p:cNvPr id="5" name="Rectangle 4">
            <a:extLst>
              <a:ext uri="{FF2B5EF4-FFF2-40B4-BE49-F238E27FC236}">
                <a16:creationId xmlns:a16="http://schemas.microsoft.com/office/drawing/2014/main" id="{B7CC64AC-6456-C24D-96F2-FB59F6A39BA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4" name="Picture 3">
            <a:extLst>
              <a:ext uri="{FF2B5EF4-FFF2-40B4-BE49-F238E27FC236}">
                <a16:creationId xmlns:a16="http://schemas.microsoft.com/office/drawing/2014/main" id="{8F34E229-73C9-8644-8798-BD735E77A843}"/>
              </a:ext>
            </a:extLst>
          </p:cNvPr>
          <p:cNvPicPr>
            <a:picLocks noChangeAspect="1"/>
          </p:cNvPicPr>
          <p:nvPr/>
        </p:nvPicPr>
        <p:blipFill>
          <a:blip r:embed="rId3"/>
          <a:stretch>
            <a:fillRect/>
          </a:stretch>
        </p:blipFill>
        <p:spPr>
          <a:xfrm>
            <a:off x="-1" y="959971"/>
            <a:ext cx="12192000" cy="5408404"/>
          </a:xfrm>
          <a:prstGeom prst="rect">
            <a:avLst/>
          </a:prstGeom>
        </p:spPr>
      </p:pic>
    </p:spTree>
    <p:extLst>
      <p:ext uri="{BB962C8B-B14F-4D97-AF65-F5344CB8AC3E}">
        <p14:creationId xmlns:p14="http://schemas.microsoft.com/office/powerpoint/2010/main" val="2222341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Profitability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9973056" y="597408"/>
            <a:ext cx="2218944" cy="36256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31A86E69-9F1D-FA4B-943B-1D2610739C23}"/>
              </a:ext>
            </a:extLst>
          </p:cNvPr>
          <p:cNvPicPr>
            <a:picLocks noChangeAspect="1"/>
          </p:cNvPicPr>
          <p:nvPr/>
        </p:nvPicPr>
        <p:blipFill>
          <a:blip r:embed="rId3"/>
          <a:stretch>
            <a:fillRect/>
          </a:stretch>
        </p:blipFill>
        <p:spPr>
          <a:xfrm>
            <a:off x="482600" y="959972"/>
            <a:ext cx="11226800" cy="5511800"/>
          </a:xfrm>
          <a:prstGeom prst="rect">
            <a:avLst/>
          </a:prstGeom>
        </p:spPr>
      </p:pic>
    </p:spTree>
    <p:extLst>
      <p:ext uri="{BB962C8B-B14F-4D97-AF65-F5344CB8AC3E}">
        <p14:creationId xmlns:p14="http://schemas.microsoft.com/office/powerpoint/2010/main" val="39532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4200" b="1" dirty="0">
                <a:solidFill>
                  <a:schemeClr val="bg1"/>
                </a:solidFill>
                <a:latin typeface="Calibri" panose="020F0502020204030204" pitchFamily="34" charset="0"/>
                <a:cs typeface="Calibri" panose="020F0502020204030204" pitchFamily="34" charset="0"/>
              </a:rPr>
              <a:t>Profitability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3" name="Picture 2">
            <a:extLst>
              <a:ext uri="{FF2B5EF4-FFF2-40B4-BE49-F238E27FC236}">
                <a16:creationId xmlns:a16="http://schemas.microsoft.com/office/drawing/2014/main" id="{056C8744-FC0B-D64B-A684-51610A26E840}"/>
              </a:ext>
            </a:extLst>
          </p:cNvPr>
          <p:cNvPicPr>
            <a:picLocks noChangeAspect="1"/>
          </p:cNvPicPr>
          <p:nvPr/>
        </p:nvPicPr>
        <p:blipFill>
          <a:blip r:embed="rId3"/>
          <a:stretch>
            <a:fillRect/>
          </a:stretch>
        </p:blipFill>
        <p:spPr>
          <a:xfrm>
            <a:off x="482600" y="973827"/>
            <a:ext cx="11226800" cy="5511800"/>
          </a:xfrm>
          <a:prstGeom prst="rect">
            <a:avLst/>
          </a:prstGeom>
        </p:spPr>
      </p:pic>
      <p:sp>
        <p:nvSpPr>
          <p:cNvPr id="5" name="TextBox 4">
            <a:extLst>
              <a:ext uri="{FF2B5EF4-FFF2-40B4-BE49-F238E27FC236}">
                <a16:creationId xmlns:a16="http://schemas.microsoft.com/office/drawing/2014/main" id="{08265254-8CDF-DD44-997D-F25280C66C36}"/>
              </a:ext>
            </a:extLst>
          </p:cNvPr>
          <p:cNvSpPr txBox="1"/>
          <p:nvPr/>
        </p:nvSpPr>
        <p:spPr>
          <a:xfrm>
            <a:off x="5932054" y="2931042"/>
            <a:ext cx="5777346" cy="1569660"/>
          </a:xfrm>
          <a:prstGeom prst="rect">
            <a:avLst/>
          </a:prstGeom>
          <a:noFill/>
          <a:ln>
            <a:solidFill>
              <a:srgbClr val="FF0000"/>
            </a:solidFill>
          </a:ln>
        </p:spPr>
        <p:txBody>
          <a:bodyPr wrap="square" rtlCol="0">
            <a:spAutoFit/>
          </a:bodyPr>
          <a:lstStyle/>
          <a:p>
            <a:r>
              <a:rPr lang="en-US" sz="3200" b="1" dirty="0"/>
              <a:t>How about dropping the GM% (on a second vertical axis) directly on here?</a:t>
            </a:r>
          </a:p>
        </p:txBody>
      </p:sp>
    </p:spTree>
    <p:extLst>
      <p:ext uri="{BB962C8B-B14F-4D97-AF65-F5344CB8AC3E}">
        <p14:creationId xmlns:p14="http://schemas.microsoft.com/office/powerpoint/2010/main" val="4799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GM to Revenue Ratio by Department (FY19 Actuals)</a:t>
            </a:r>
          </a:p>
        </p:txBody>
      </p:sp>
      <p:sp>
        <p:nvSpPr>
          <p:cNvPr id="4" name="Rectangle 3">
            <a:extLst>
              <a:ext uri="{FF2B5EF4-FFF2-40B4-BE49-F238E27FC236}">
                <a16:creationId xmlns:a16="http://schemas.microsoft.com/office/drawing/2014/main" id="{44BFEBB5-03AF-4341-A805-F3A0F16978CC}"/>
              </a:ext>
            </a:extLst>
          </p:cNvPr>
          <p:cNvSpPr/>
          <p:nvPr/>
        </p:nvSpPr>
        <p:spPr>
          <a:xfrm>
            <a:off x="8915400" y="757988"/>
            <a:ext cx="3276600" cy="2019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Classical Studies and Environment</a:t>
            </a:r>
            <a:endParaRPr lang="en-US" sz="1200" dirty="0"/>
          </a:p>
        </p:txBody>
      </p:sp>
      <p:pic>
        <p:nvPicPr>
          <p:cNvPr id="5" name="Picture 4">
            <a:extLst>
              <a:ext uri="{FF2B5EF4-FFF2-40B4-BE49-F238E27FC236}">
                <a16:creationId xmlns:a16="http://schemas.microsoft.com/office/drawing/2014/main" id="{CD374D19-5427-3546-86E1-89951D8B5D82}"/>
              </a:ext>
            </a:extLst>
          </p:cNvPr>
          <p:cNvPicPr>
            <a:picLocks noChangeAspect="1"/>
          </p:cNvPicPr>
          <p:nvPr/>
        </p:nvPicPr>
        <p:blipFill>
          <a:blip r:embed="rId3"/>
          <a:stretch>
            <a:fillRect/>
          </a:stretch>
        </p:blipFill>
        <p:spPr>
          <a:xfrm>
            <a:off x="0" y="959971"/>
            <a:ext cx="12192000" cy="5403855"/>
          </a:xfrm>
          <a:prstGeom prst="rect">
            <a:avLst/>
          </a:prstGeom>
        </p:spPr>
      </p:pic>
    </p:spTree>
    <p:extLst>
      <p:ext uri="{BB962C8B-B14F-4D97-AF65-F5344CB8AC3E}">
        <p14:creationId xmlns:p14="http://schemas.microsoft.com/office/powerpoint/2010/main" val="31964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GM to Revenue Ratio by Department (FY21 Projected)</a:t>
            </a:r>
          </a:p>
        </p:txBody>
      </p:sp>
      <p:sp>
        <p:nvSpPr>
          <p:cNvPr id="4" name="Rectangle 3">
            <a:extLst>
              <a:ext uri="{FF2B5EF4-FFF2-40B4-BE49-F238E27FC236}">
                <a16:creationId xmlns:a16="http://schemas.microsoft.com/office/drawing/2014/main" id="{44BFEBB5-03AF-4341-A805-F3A0F16978CC}"/>
              </a:ext>
            </a:extLst>
          </p:cNvPr>
          <p:cNvSpPr/>
          <p:nvPr/>
        </p:nvSpPr>
        <p:spPr>
          <a:xfrm>
            <a:off x="10487890" y="692726"/>
            <a:ext cx="1704109" cy="2672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5" name="Picture 4">
            <a:extLst>
              <a:ext uri="{FF2B5EF4-FFF2-40B4-BE49-F238E27FC236}">
                <a16:creationId xmlns:a16="http://schemas.microsoft.com/office/drawing/2014/main" id="{A2644019-D563-C44C-B902-27417E9D18F9}"/>
              </a:ext>
            </a:extLst>
          </p:cNvPr>
          <p:cNvPicPr>
            <a:picLocks noChangeAspect="1"/>
          </p:cNvPicPr>
          <p:nvPr/>
        </p:nvPicPr>
        <p:blipFill>
          <a:blip r:embed="rId3"/>
          <a:stretch>
            <a:fillRect/>
          </a:stretch>
        </p:blipFill>
        <p:spPr>
          <a:xfrm>
            <a:off x="-1" y="959971"/>
            <a:ext cx="12192000" cy="5358333"/>
          </a:xfrm>
          <a:prstGeom prst="rect">
            <a:avLst/>
          </a:prstGeom>
        </p:spPr>
      </p:pic>
    </p:spTree>
    <p:extLst>
      <p:ext uri="{BB962C8B-B14F-4D97-AF65-F5344CB8AC3E}">
        <p14:creationId xmlns:p14="http://schemas.microsoft.com/office/powerpoint/2010/main" val="67311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l"/>
            <a:r>
              <a:rPr lang="en-US" sz="2800" u="sng" dirty="0">
                <a:solidFill>
                  <a:schemeClr val="bg1"/>
                </a:solidFill>
              </a:rPr>
              <a:t>Net Total Revenue (NTR)</a:t>
            </a:r>
            <a:r>
              <a:rPr lang="en-US" sz="2800" dirty="0">
                <a:solidFill>
                  <a:schemeClr val="bg1"/>
                </a:solidFill>
              </a:rPr>
              <a:t>: NTR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br>
              <a:rPr lang="en-US" sz="2800" dirty="0">
                <a:solidFill>
                  <a:schemeClr val="bg1"/>
                </a:solidFill>
              </a:rPr>
            </a:br>
            <a:r>
              <a:rPr lang="en-US" sz="2800" dirty="0">
                <a:solidFill>
                  <a:srgbClr val="00B0F0"/>
                </a:solidFill>
              </a:rPr>
              <a:t>Projected Avg. NTR per student is $</a:t>
            </a:r>
            <a:r>
              <a:rPr lang="en-US" sz="2800" dirty="0">
                <a:solidFill>
                  <a:srgbClr val="FF0000"/>
                </a:solidFill>
              </a:rPr>
              <a:t>14,000</a:t>
            </a:r>
            <a:endParaRPr lang="en-US" sz="2800" dirty="0">
              <a:solidFill>
                <a:srgbClr val="00B0F0"/>
              </a:solidFill>
            </a:endParaRPr>
          </a:p>
          <a:p>
            <a:pPr algn="l"/>
            <a:endParaRPr lang="en-US" sz="2800" dirty="0">
              <a:solidFill>
                <a:schemeClr val="bg1"/>
              </a:solidFill>
            </a:endParaRPr>
          </a:p>
          <a:p>
            <a:pPr algn="l"/>
            <a:r>
              <a:rPr lang="en-US" sz="2800" u="sng" dirty="0">
                <a:solidFill>
                  <a:schemeClr val="bg1"/>
                </a:solidFill>
              </a:rPr>
              <a:t>Gross Margins (GM)</a:t>
            </a:r>
            <a:r>
              <a:rPr lang="en-US" sz="2800" dirty="0">
                <a:solidFill>
                  <a:schemeClr val="bg1"/>
                </a:solidFill>
              </a:rPr>
              <a:t>: GM = NTR – Direct Costs. Direct costs include salaries, operating costs, and fringe benefits. </a:t>
            </a:r>
            <a:br>
              <a:rPr lang="en-US" sz="2800" dirty="0">
                <a:solidFill>
                  <a:schemeClr val="bg1"/>
                </a:solidFill>
              </a:rPr>
            </a:br>
            <a:r>
              <a:rPr lang="en-US" sz="2800" dirty="0">
                <a:solidFill>
                  <a:srgbClr val="00B0F0"/>
                </a:solidFill>
              </a:rPr>
              <a:t>Projected Avg. GM% for FY21 = 54% </a:t>
            </a:r>
          </a:p>
          <a:p>
            <a:pPr algn="l"/>
            <a:endParaRPr lang="en-US" sz="2800" dirty="0">
              <a:solidFill>
                <a:schemeClr val="bg1"/>
              </a:solidFill>
            </a:endParaRPr>
          </a:p>
          <a:p>
            <a:pPr algn="l"/>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8"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50000"/>
              </a:lnSpc>
            </a:pPr>
            <a:r>
              <a:rPr lang="en-US" sz="2200" dirty="0">
                <a:solidFill>
                  <a:schemeClr val="bg1"/>
                </a:solidFill>
              </a:rPr>
              <a:t>Music has high enrollment but </a:t>
            </a:r>
            <a:r>
              <a:rPr lang="en-US" sz="2200" b="1" dirty="0">
                <a:solidFill>
                  <a:schemeClr val="bg1"/>
                </a:solidFill>
              </a:rPr>
              <a:t>also a historically high discount rate which suppresses their NTR.</a:t>
            </a:r>
          </a:p>
          <a:p>
            <a:pPr>
              <a:lnSpc>
                <a:spcPct val="150000"/>
              </a:lnSpc>
            </a:pPr>
            <a:r>
              <a:rPr lang="en-US" sz="2200" dirty="0">
                <a:solidFill>
                  <a:schemeClr val="bg1"/>
                </a:solidFill>
              </a:rPr>
              <a:t>Music also has twice the directs costs of an average department which further suppresses their GM%.</a:t>
            </a:r>
          </a:p>
          <a:p>
            <a:pPr>
              <a:lnSpc>
                <a:spcPct val="150000"/>
              </a:lnSpc>
            </a:pPr>
            <a:r>
              <a:rPr lang="en-US" sz="2200" dirty="0">
                <a:solidFill>
                  <a:schemeClr val="bg1"/>
                </a:solidFill>
              </a:rPr>
              <a:t>GM% for Music went negative in FY20 primarily due to a steep decline in NTR with out being able scale back on direct costs on a variable basis.  The steep decline in NTR was primarily driven by </a:t>
            </a:r>
            <a:r>
              <a:rPr lang="en-US" sz="2200" dirty="0">
                <a:solidFill>
                  <a:srgbClr val="FF0000"/>
                </a:solidFill>
              </a:rPr>
              <a:t>[insert answer here] </a:t>
            </a:r>
            <a:r>
              <a:rPr lang="en-US" sz="2200" dirty="0">
                <a:solidFill>
                  <a:schemeClr val="bg1"/>
                </a:solidFill>
              </a:rPr>
              <a:t>and is only seeing a slight recovery in FY21.</a:t>
            </a:r>
          </a:p>
          <a:p>
            <a:pPr marL="0" indent="0">
              <a:lnSpc>
                <a:spcPct val="150000"/>
              </a:lnSpc>
              <a:buNone/>
            </a:pPr>
            <a:endParaRPr lang="en-US" sz="2200" dirty="0">
              <a:solidFill>
                <a:schemeClr val="bg1"/>
              </a:solidFill>
            </a:endParaRP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3"/>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E7EBAD98-9AB6-744A-8EDD-2319B6506110}"/>
              </a:ext>
            </a:extLst>
          </p:cNvPr>
          <p:cNvPicPr>
            <a:picLocks noChangeAspect="1"/>
          </p:cNvPicPr>
          <p:nvPr/>
        </p:nvPicPr>
        <p:blipFill>
          <a:blip r:embed="rId4"/>
          <a:stretch>
            <a:fillRect/>
          </a:stretch>
        </p:blipFill>
        <p:spPr>
          <a:xfrm>
            <a:off x="6019482" y="2083909"/>
            <a:ext cx="6172518" cy="4088291"/>
          </a:xfrm>
          <a:prstGeom prst="rect">
            <a:avLst/>
          </a:prstGeom>
        </p:spPr>
      </p:pic>
      <p:sp>
        <p:nvSpPr>
          <p:cNvPr id="4" name="TextBox 3">
            <a:extLst>
              <a:ext uri="{FF2B5EF4-FFF2-40B4-BE49-F238E27FC236}">
                <a16:creationId xmlns:a16="http://schemas.microsoft.com/office/drawing/2014/main" id="{8D4ECA9E-FD88-314E-8D21-8D4A6CC12BBB}"/>
              </a:ext>
            </a:extLst>
          </p:cNvPr>
          <p:cNvSpPr txBox="1"/>
          <p:nvPr/>
        </p:nvSpPr>
        <p:spPr>
          <a:xfrm>
            <a:off x="5677143" y="2582216"/>
            <a:ext cx="3934690" cy="923330"/>
          </a:xfrm>
          <a:prstGeom prst="rect">
            <a:avLst/>
          </a:prstGeom>
          <a:noFill/>
          <a:ln>
            <a:solidFill>
              <a:srgbClr val="FF0000"/>
            </a:solidFill>
          </a:ln>
        </p:spPr>
        <p:txBody>
          <a:bodyPr wrap="square" rtlCol="0">
            <a:spAutoFit/>
          </a:bodyPr>
          <a:lstStyle/>
          <a:p>
            <a:r>
              <a:rPr lang="en-US" dirty="0">
                <a:solidFill>
                  <a:srgbClr val="FF0000"/>
                </a:solidFill>
              </a:rPr>
              <a:t>Is this something that is evidenced by their GM% compared to the avg %?  That is a lot more straight-forward . . </a:t>
            </a:r>
          </a:p>
        </p:txBody>
      </p:sp>
    </p:spTree>
    <p:extLst>
      <p:ext uri="{BB962C8B-B14F-4D97-AF65-F5344CB8AC3E}">
        <p14:creationId xmlns:p14="http://schemas.microsoft.com/office/powerpoint/2010/main" val="247301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Music Industry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Autofit/>
          </a:bodyPr>
          <a:lstStyle/>
          <a:p>
            <a:pPr>
              <a:lnSpc>
                <a:spcPct val="130000"/>
              </a:lnSpc>
            </a:pPr>
            <a:r>
              <a:rPr lang="en-US" sz="2300" dirty="0">
                <a:solidFill>
                  <a:schemeClr val="bg1"/>
                </a:solidFill>
              </a:rPr>
              <a:t>NTR and GM for Music Industry are projected to continue to decline in FY21 because of combination of </a:t>
            </a:r>
            <a:r>
              <a:rPr lang="en-US" sz="2300" b="1" dirty="0">
                <a:solidFill>
                  <a:schemeClr val="bg1"/>
                </a:solidFill>
              </a:rPr>
              <a:t>lower enrollment and higher discount rates – </a:t>
            </a:r>
            <a:r>
              <a:rPr lang="en-US" sz="2300" b="1" dirty="0">
                <a:solidFill>
                  <a:srgbClr val="FF0000"/>
                </a:solidFill>
              </a:rPr>
              <a:t>what is the NTR/student by year?</a:t>
            </a:r>
            <a:endParaRPr lang="en-US" sz="2300" b="1" dirty="0">
              <a:solidFill>
                <a:schemeClr val="bg1"/>
              </a:solidFill>
            </a:endParaRPr>
          </a:p>
          <a:p>
            <a:pPr>
              <a:lnSpc>
                <a:spcPct val="130000"/>
              </a:lnSpc>
            </a:pPr>
            <a:r>
              <a:rPr lang="en-US" sz="2300" dirty="0">
                <a:solidFill>
                  <a:schemeClr val="bg1"/>
                </a:solidFill>
              </a:rPr>
              <a:t>The projected GM for </a:t>
            </a:r>
            <a:r>
              <a:rPr lang="en-US" sz="2300" b="1" dirty="0">
                <a:solidFill>
                  <a:schemeClr val="bg1"/>
                </a:solidFill>
              </a:rPr>
              <a:t>Music Industry is 47% compared to the university average of 54%</a:t>
            </a:r>
          </a:p>
          <a:p>
            <a:pPr>
              <a:lnSpc>
                <a:spcPct val="130000"/>
              </a:lnSpc>
            </a:pPr>
            <a:r>
              <a:rPr lang="en-US" sz="2300" dirty="0">
                <a:solidFill>
                  <a:schemeClr val="bg1"/>
                </a:solidFill>
              </a:rPr>
              <a:t>Increased auxiliary costs and reduced auxiliary revenues because of COVID-19 add to the losses but the structural issues of [</a:t>
            </a:r>
            <a:r>
              <a:rPr lang="en-US" sz="2300" dirty="0">
                <a:solidFill>
                  <a:srgbClr val="FF0000"/>
                </a:solidFill>
              </a:rPr>
              <a:t>insert here</a:t>
            </a:r>
            <a:r>
              <a:rPr lang="en-US" sz="2300" dirty="0">
                <a:solidFill>
                  <a:schemeClr val="bg1"/>
                </a:solidFill>
              </a:rPr>
              <a:t>] that have driven losses historically persist</a:t>
            </a:r>
          </a:p>
        </p:txBody>
      </p:sp>
      <p:pic>
        <p:nvPicPr>
          <p:cNvPr id="12" name="Picture 11">
            <a:extLst>
              <a:ext uri="{FF2B5EF4-FFF2-40B4-BE49-F238E27FC236}">
                <a16:creationId xmlns:a16="http://schemas.microsoft.com/office/drawing/2014/main" id="{3195D45F-A650-4B4D-B84D-20AC2FD7D635}"/>
              </a:ext>
            </a:extLst>
          </p:cNvPr>
          <p:cNvPicPr>
            <a:picLocks noChangeAspect="1"/>
          </p:cNvPicPr>
          <p:nvPr/>
        </p:nvPicPr>
        <p:blipFill>
          <a:blip r:embed="rId2"/>
          <a:stretch>
            <a:fillRect/>
          </a:stretch>
        </p:blipFill>
        <p:spPr>
          <a:xfrm>
            <a:off x="9611833" y="959972"/>
            <a:ext cx="2580167" cy="1123937"/>
          </a:xfrm>
          <a:prstGeom prst="rect">
            <a:avLst/>
          </a:prstGeom>
        </p:spPr>
      </p:pic>
      <p:pic>
        <p:nvPicPr>
          <p:cNvPr id="3" name="Picture 2">
            <a:extLst>
              <a:ext uri="{FF2B5EF4-FFF2-40B4-BE49-F238E27FC236}">
                <a16:creationId xmlns:a16="http://schemas.microsoft.com/office/drawing/2014/main" id="{88A7FB54-DC40-E348-B5E3-418A6FB4CFE5}"/>
              </a:ext>
            </a:extLst>
          </p:cNvPr>
          <p:cNvPicPr>
            <a:picLocks noChangeAspect="1"/>
          </p:cNvPicPr>
          <p:nvPr/>
        </p:nvPicPr>
        <p:blipFill>
          <a:blip r:embed="rId3"/>
          <a:stretch>
            <a:fillRect/>
          </a:stretch>
        </p:blipFill>
        <p:spPr>
          <a:xfrm>
            <a:off x="6033289" y="2189747"/>
            <a:ext cx="6158711" cy="4079146"/>
          </a:xfrm>
          <a:prstGeom prst="rect">
            <a:avLst/>
          </a:prstGeom>
        </p:spPr>
      </p:pic>
    </p:spTree>
    <p:extLst>
      <p:ext uri="{BB962C8B-B14F-4D97-AF65-F5344CB8AC3E}">
        <p14:creationId xmlns:p14="http://schemas.microsoft.com/office/powerpoint/2010/main" val="24007894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9840</TotalTime>
  <Words>1537</Words>
  <Application>Microsoft Macintosh PowerPoint</Application>
  <PresentationFormat>Widescreen</PresentationFormat>
  <Paragraphs>98</Paragraphs>
  <Slides>30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5" baseType="lpstr">
      <vt:lpstr>Arial</vt:lpstr>
      <vt:lpstr>Calibri</vt:lpstr>
      <vt:lpstr>Calibri Light</vt:lpstr>
      <vt:lpstr>Office Theme</vt:lpstr>
      <vt:lpstr>think-cell Slide</vt:lpstr>
      <vt:lpstr>FY21 PROJECTED PROFITABILITY ANALYSIS</vt:lpstr>
      <vt:lpstr>Profitability by College FY21 Projections</vt:lpstr>
      <vt:lpstr>Profitability by Department (FY21 Projections)</vt:lpstr>
      <vt:lpstr>GM to Revenue Ratio by Department (FY21 Projected)</vt:lpstr>
      <vt:lpstr>DEFINITIONS</vt:lpstr>
      <vt:lpstr>Methodology FY21 Projections</vt:lpstr>
      <vt:lpstr>DEPARTMENTS WITH WORSENING FINANCIAL PERFORMANCE</vt:lpstr>
      <vt:lpstr>Music</vt:lpstr>
      <vt:lpstr>Music Industry</vt:lpstr>
      <vt:lpstr>Nursing</vt:lpstr>
      <vt:lpstr>Theatre</vt:lpstr>
      <vt:lpstr>Psychology</vt:lpstr>
      <vt:lpstr>Biology</vt:lpstr>
      <vt:lpstr>Communication</vt:lpstr>
      <vt:lpstr>DEPARTMENTS WITH IMPROVING FINANCIAL PERFORMANCE</vt:lpstr>
      <vt:lpstr>Chemistry</vt:lpstr>
      <vt:lpstr>Political Science</vt:lpstr>
      <vt:lpstr>Management</vt:lpstr>
      <vt:lpstr>Marketing</vt:lpstr>
      <vt:lpstr>Finance</vt:lpstr>
      <vt:lpstr>Loyola Institute for Ministry</vt:lpstr>
      <vt:lpstr>Summary and Recommendations</vt:lpstr>
      <vt:lpstr>Summary and Recommendations</vt:lpstr>
      <vt:lpstr>Appendix  (FY19 and FY20)</vt:lpstr>
      <vt:lpstr>Profitability by College FY20 Actuals</vt:lpstr>
      <vt:lpstr>Profitability by Department (FY20 Actuals)</vt:lpstr>
      <vt:lpstr>GM to Revenue Ratio by Department (FY20 Actuals)</vt:lpstr>
      <vt:lpstr>Profitability by College FY19 Actuals</vt:lpstr>
      <vt:lpstr>Profitability by Department (FY19 Actuals)</vt:lpstr>
      <vt:lpstr>GM to Revenue Ratio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Carol Markowitz</cp:lastModifiedBy>
  <cp:revision>149</cp:revision>
  <dcterms:created xsi:type="dcterms:W3CDTF">2020-10-16T19:51:44Z</dcterms:created>
  <dcterms:modified xsi:type="dcterms:W3CDTF">2020-11-23T15:13:26Z</dcterms:modified>
</cp:coreProperties>
</file>