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295" r:id="rId3"/>
    <p:sldId id="275" r:id="rId4"/>
    <p:sldId id="320" r:id="rId5"/>
    <p:sldId id="307" r:id="rId6"/>
    <p:sldId id="314" r:id="rId7"/>
    <p:sldId id="306" r:id="rId8"/>
    <p:sldId id="296" r:id="rId9"/>
    <p:sldId id="297" r:id="rId10"/>
    <p:sldId id="301" r:id="rId11"/>
    <p:sldId id="303" r:id="rId12"/>
    <p:sldId id="300" r:id="rId13"/>
    <p:sldId id="298" r:id="rId14"/>
    <p:sldId id="299" r:id="rId15"/>
    <p:sldId id="316" r:id="rId16"/>
    <p:sldId id="313" r:id="rId17"/>
    <p:sldId id="305" r:id="rId18"/>
    <p:sldId id="302" r:id="rId19"/>
    <p:sldId id="292" r:id="rId20"/>
    <p:sldId id="304" r:id="rId21"/>
    <p:sldId id="312" r:id="rId22"/>
    <p:sldId id="318" r:id="rId23"/>
    <p:sldId id="327" r:id="rId24"/>
    <p:sldId id="322" r:id="rId25"/>
    <p:sldId id="257" r:id="rId26"/>
    <p:sldId id="271" r:id="rId27"/>
    <p:sldId id="321" r:id="rId28"/>
    <p:sldId id="323" r:id="rId29"/>
    <p:sldId id="326" r:id="rId30"/>
    <p:sldId id="32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222"/>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29</a:t>
            </a:fld>
            <a:endParaRPr lang="en-US"/>
          </a:p>
        </p:txBody>
      </p:sp>
    </p:spTree>
    <p:extLst>
      <p:ext uri="{BB962C8B-B14F-4D97-AF65-F5344CB8AC3E}">
        <p14:creationId xmlns:p14="http://schemas.microsoft.com/office/powerpoint/2010/main" val="32204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41068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9</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14</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23</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378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11/30/20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11/30/20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7"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11/30/20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Communication had an increase of ~33% in NTR from FY19 to FY20 but is projected to see a ~7% in FY21 due to lower enrollment </a:t>
            </a:r>
          </a:p>
          <a:p>
            <a:pPr>
              <a:lnSpc>
                <a:spcPct val="150000"/>
              </a:lnSpc>
            </a:pPr>
            <a:r>
              <a:rPr lang="en-US" sz="2400" dirty="0">
                <a:solidFill>
                  <a:schemeClr val="bg1"/>
                </a:solidFill>
              </a:rPr>
              <a:t>GM of 60% is higher than the avg of 54%, but is weighed down by indirect costs given the department’s size</a:t>
            </a:r>
          </a:p>
          <a:p>
            <a:pPr>
              <a:lnSpc>
                <a:spcPct val="150000"/>
              </a:lnSpc>
            </a:pPr>
            <a:r>
              <a:rPr lang="en-US" sz="2400" dirty="0">
                <a:solidFill>
                  <a:schemeClr val="bg1"/>
                </a:solidFill>
              </a:rPr>
              <a:t>Higher enrollment without a subsequent increase in discount rates and direct costs combined with a return to normal levels of auxiliary costs and revenues should help the department return a profit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85000" lnSpcReduction="20000"/>
          </a:bodyPr>
          <a:lstStyle/>
          <a:p>
            <a:pPr>
              <a:lnSpc>
                <a:spcPct val="150000"/>
              </a:lnSpc>
            </a:pPr>
            <a:r>
              <a:rPr lang="en-US" dirty="0">
                <a:solidFill>
                  <a:schemeClr val="bg1"/>
                </a:solidFill>
              </a:rPr>
              <a:t>A healthy enrollment-driven projected increase in NTR for Marketing is likely to reduce the losses for the department to $60K in FY21. </a:t>
            </a:r>
          </a:p>
          <a:p>
            <a:pPr>
              <a:lnSpc>
                <a:spcPct val="150000"/>
              </a:lnSpc>
            </a:pPr>
            <a:r>
              <a:rPr lang="en-US" dirty="0">
                <a:solidFill>
                  <a:schemeClr val="bg1"/>
                </a:solidFill>
              </a:rPr>
              <a:t>Their NTR/Credit is $569 in FY19 and $525 in FY20 compared to the university average of $594 and $577 in both years respectively.</a:t>
            </a:r>
          </a:p>
          <a:p>
            <a:pPr>
              <a:lnSpc>
                <a:spcPct val="150000"/>
              </a:lnSpc>
            </a:pPr>
            <a:r>
              <a:rPr lang="en-US" dirty="0">
                <a:solidFill>
                  <a:schemeClr val="bg1"/>
                </a:solidFill>
              </a:rPr>
              <a:t>So higher enrollment is being driven by higher discount rates. The focus of the department should be to continue driving enrollment without further discounts.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
        <p:nvSpPr>
          <p:cNvPr id="6" name="Rectangle 5">
            <a:extLst>
              <a:ext uri="{FF2B5EF4-FFF2-40B4-BE49-F238E27FC236}">
                <a16:creationId xmlns:a16="http://schemas.microsoft.com/office/drawing/2014/main" id="{54A9DA48-F87A-C647-8830-F4B91AD75FD5}"/>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48983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(FY20 Actuals)</a:t>
            </a:r>
          </a:p>
        </p:txBody>
      </p:sp>
      <p:sp>
        <p:nvSpPr>
          <p:cNvPr id="5" name="Rectangle 4">
            <a:extLst>
              <a:ext uri="{FF2B5EF4-FFF2-40B4-BE49-F238E27FC236}">
                <a16:creationId xmlns:a16="http://schemas.microsoft.com/office/drawing/2014/main" id="{B7CC64AC-6456-C24D-96F2-FB59F6A39BA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4" name="Picture 3">
            <a:extLst>
              <a:ext uri="{FF2B5EF4-FFF2-40B4-BE49-F238E27FC236}">
                <a16:creationId xmlns:a16="http://schemas.microsoft.com/office/drawing/2014/main" id="{8F34E229-73C9-8644-8798-BD735E77A843}"/>
              </a:ext>
            </a:extLst>
          </p:cNvPr>
          <p:cNvPicPr>
            <a:picLocks noChangeAspect="1"/>
          </p:cNvPicPr>
          <p:nvPr/>
        </p:nvPicPr>
        <p:blipFill>
          <a:blip r:embed="rId3"/>
          <a:stretch>
            <a:fillRect/>
          </a:stretch>
        </p:blipFill>
        <p:spPr>
          <a:xfrm>
            <a:off x="-1" y="959971"/>
            <a:ext cx="12192000" cy="5408404"/>
          </a:xfrm>
          <a:prstGeom prst="rect">
            <a:avLst/>
          </a:prstGeom>
        </p:spPr>
      </p:pic>
    </p:spTree>
    <p:extLst>
      <p:ext uri="{BB962C8B-B14F-4D97-AF65-F5344CB8AC3E}">
        <p14:creationId xmlns:p14="http://schemas.microsoft.com/office/powerpoint/2010/main" val="222234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73827"/>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8915400" y="757988"/>
            <a:ext cx="3276600" cy="201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CD374D19-5427-3546-86E1-89951D8B5D82}"/>
              </a:ext>
            </a:extLst>
          </p:cNvPr>
          <p:cNvPicPr>
            <a:picLocks noChangeAspect="1"/>
          </p:cNvPicPr>
          <p:nvPr/>
        </p:nvPicPr>
        <p:blipFill>
          <a:blip r:embed="rId3"/>
          <a:stretch>
            <a:fillRect/>
          </a:stretch>
        </p:blipFill>
        <p:spPr>
          <a:xfrm>
            <a:off x="0" y="959971"/>
            <a:ext cx="12192000" cy="5403855"/>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GM to Revenue Ratio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5" name="Picture 4">
            <a:extLst>
              <a:ext uri="{FF2B5EF4-FFF2-40B4-BE49-F238E27FC236}">
                <a16:creationId xmlns:a16="http://schemas.microsoft.com/office/drawing/2014/main" id="{A2644019-D563-C44C-B902-27417E9D18F9}"/>
              </a:ext>
            </a:extLst>
          </p:cNvPr>
          <p:cNvPicPr>
            <a:picLocks noChangeAspect="1"/>
          </p:cNvPicPr>
          <p:nvPr/>
        </p:nvPicPr>
        <p:blipFill>
          <a:blip r:embed="rId3"/>
          <a:stretch>
            <a:fillRect/>
          </a:stretch>
        </p:blipFill>
        <p:spPr>
          <a:xfrm>
            <a:off x="-1" y="959971"/>
            <a:ext cx="12192000" cy="5358333"/>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4"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4"/>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10203</TotalTime>
  <Words>1653</Words>
  <Application>Microsoft Macintosh PowerPoint</Application>
  <PresentationFormat>Widescreen</PresentationFormat>
  <Paragraphs>102</Paragraphs>
  <Slides>30</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think-cell Slide</vt:lpstr>
      <vt:lpstr>FY21 PROJECTED PROFITABILITY ANALYSIS</vt:lpstr>
      <vt:lpstr>Profitability by College FY21 Projections</vt:lpstr>
      <vt:lpstr>Profitability by Department (FY21 Projections)</vt:lpstr>
      <vt:lpstr>GM to Revenue Ratio by Department (FY21 Projected)</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by Department (FY20 Actuals)</vt:lpstr>
      <vt:lpstr>GM to Revenue Ratio by Department (FY20 Actuals)</vt:lpstr>
      <vt:lpstr>Profitability by College FY19 Actuals</vt:lpstr>
      <vt:lpstr>Profitability by Department (FY19 Actuals)</vt:lpstr>
      <vt:lpstr>GM to Revenue Ratio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160</cp:revision>
  <dcterms:created xsi:type="dcterms:W3CDTF">2020-10-16T19:51:44Z</dcterms:created>
  <dcterms:modified xsi:type="dcterms:W3CDTF">2020-12-01T05:53:23Z</dcterms:modified>
</cp:coreProperties>
</file>