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222"/>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1"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Communication had an increase of ~33% in NTR from FY19 to FY20 but is projected to see a ~7% in FY21 due to lower enrollment </a:t>
            </a:r>
          </a:p>
          <a:p>
            <a:pPr>
              <a:lnSpc>
                <a:spcPct val="150000"/>
              </a:lnSpc>
            </a:pPr>
            <a:r>
              <a:rPr lang="en-US" sz="2400" dirty="0">
                <a:solidFill>
                  <a:schemeClr val="bg1"/>
                </a:solidFill>
              </a:rPr>
              <a:t>GM of 60% is higher than the avg of 54%, but is weighed down by indirect costs given the department’s size</a:t>
            </a:r>
          </a:p>
          <a:p>
            <a:pPr>
              <a:lnSpc>
                <a:spcPct val="150000"/>
              </a:lnSpc>
            </a:pPr>
            <a:r>
              <a:rPr lang="en-US" sz="2400" dirty="0">
                <a:solidFill>
                  <a:schemeClr val="bg1"/>
                </a:solidFill>
              </a:rPr>
              <a:t>Higher enrollment without a subsequent increase in discount rates and direct costs combined with a return to normal levels of auxiliary costs and revenues should help the department return a profit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a:solidFill>
                  <a:schemeClr val="bg1"/>
                </a:solidFill>
              </a:rPr>
              <a:t>NTR/Credit = $569 in FY19 and $525 in FY20, while # credits increased from 2040 to 2316.</a:t>
            </a:r>
          </a:p>
          <a:p>
            <a:pPr>
              <a:lnSpc>
                <a:spcPct val="150000"/>
              </a:lnSpc>
            </a:pPr>
            <a:r>
              <a:rPr lang="en-US" sz="2400" dirty="0">
                <a:solidFill>
                  <a:schemeClr val="bg1"/>
                </a:solidFill>
              </a:rPr>
              <a:t>So higher enrollment is being driven by higher discount rates. The focus of the department should be to continue driving enrollment without further discounts.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Ratio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0E959C8-476F-274B-810B-E5B556183C1F}"/>
              </a:ext>
            </a:extLst>
          </p:cNvPr>
          <p:cNvPicPr>
            <a:picLocks noChangeAspect="1"/>
          </p:cNvPicPr>
          <p:nvPr/>
        </p:nvPicPr>
        <p:blipFill>
          <a:blip r:embed="rId3"/>
          <a:stretch>
            <a:fillRect/>
          </a:stretch>
        </p:blipFill>
        <p:spPr>
          <a:xfrm>
            <a:off x="112519" y="959971"/>
            <a:ext cx="12013497" cy="5898029"/>
          </a:xfrm>
          <a:prstGeom prst="rect">
            <a:avLst/>
          </a:prstGeom>
        </p:spPr>
      </p:pic>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Ratio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151FB310-B580-D844-B6A4-56051EA8E8C6}"/>
              </a:ext>
            </a:extLst>
          </p:cNvPr>
          <p:cNvPicPr>
            <a:picLocks noChangeAspect="1"/>
          </p:cNvPicPr>
          <p:nvPr/>
        </p:nvPicPr>
        <p:blipFill>
          <a:blip r:embed="rId3"/>
          <a:stretch>
            <a:fillRect/>
          </a:stretch>
        </p:blipFill>
        <p:spPr>
          <a:xfrm>
            <a:off x="41479" y="959972"/>
            <a:ext cx="12150520" cy="5965300"/>
          </a:xfrm>
          <a:prstGeom prst="rect">
            <a:avLst/>
          </a:prstGeom>
        </p:spPr>
      </p:pic>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Ratio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7" name="Picture 6">
            <a:extLst>
              <a:ext uri="{FF2B5EF4-FFF2-40B4-BE49-F238E27FC236}">
                <a16:creationId xmlns:a16="http://schemas.microsoft.com/office/drawing/2014/main" id="{A93A1354-FFEC-EF48-8B65-5A92CB32E2C0}"/>
              </a:ext>
            </a:extLst>
          </p:cNvPr>
          <p:cNvPicPr>
            <a:picLocks noChangeAspect="1"/>
          </p:cNvPicPr>
          <p:nvPr/>
        </p:nvPicPr>
        <p:blipFill>
          <a:blip r:embed="rId3"/>
          <a:stretch>
            <a:fillRect/>
          </a:stretch>
        </p:blipFill>
        <p:spPr>
          <a:xfrm>
            <a:off x="112519" y="959971"/>
            <a:ext cx="12013497" cy="5898029"/>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8"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4"/>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10240</TotalTime>
  <Words>1569</Words>
  <Application>Microsoft Macintosh PowerPoint</Application>
  <PresentationFormat>Widescreen</PresentationFormat>
  <Paragraphs>94</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Ratio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and GM Ratio by Department (FY20 Actuals)</vt:lpstr>
      <vt:lpstr>Profitability by College FY19 Actuals</vt:lpstr>
      <vt:lpstr>Profitability and GM Ratio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163</cp:revision>
  <dcterms:created xsi:type="dcterms:W3CDTF">2020-10-16T19:51:44Z</dcterms:created>
  <dcterms:modified xsi:type="dcterms:W3CDTF">2020-12-04T13:09:18Z</dcterms:modified>
</cp:coreProperties>
</file>