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72" r:id="rId2"/>
    <p:sldId id="295" r:id="rId3"/>
    <p:sldId id="275" r:id="rId4"/>
    <p:sldId id="307" r:id="rId5"/>
    <p:sldId id="314" r:id="rId6"/>
    <p:sldId id="306" r:id="rId7"/>
    <p:sldId id="296" r:id="rId8"/>
    <p:sldId id="297" r:id="rId9"/>
    <p:sldId id="301" r:id="rId10"/>
    <p:sldId id="303" r:id="rId11"/>
    <p:sldId id="300" r:id="rId12"/>
    <p:sldId id="298" r:id="rId13"/>
    <p:sldId id="299" r:id="rId14"/>
    <p:sldId id="316" r:id="rId15"/>
    <p:sldId id="313" r:id="rId16"/>
    <p:sldId id="305" r:id="rId17"/>
    <p:sldId id="302" r:id="rId18"/>
    <p:sldId id="292" r:id="rId19"/>
    <p:sldId id="304" r:id="rId20"/>
    <p:sldId id="312" r:id="rId21"/>
    <p:sldId id="318" r:id="rId22"/>
    <p:sldId id="327" r:id="rId23"/>
    <p:sldId id="322" r:id="rId24"/>
    <p:sldId id="257" r:id="rId25"/>
    <p:sldId id="328" r:id="rId26"/>
    <p:sldId id="323" r:id="rId27"/>
    <p:sldId id="329" r:id="rId28"/>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shank Rai" initials="SR" lastIdx="8" clrIdx="0">
    <p:extLst>
      <p:ext uri="{19B8F6BF-5375-455C-9EA6-DF929625EA0E}">
        <p15:presenceInfo xmlns:p15="http://schemas.microsoft.com/office/powerpoint/2012/main" userId="5814c21cc9978167" providerId="Windows Live"/>
      </p:ext>
    </p:extLst>
  </p:cmAuthor>
  <p:cmAuthor id="2" name="rjnelson" initials="r" lastIdx="4" clrIdx="1">
    <p:extLst>
      <p:ext uri="{19B8F6BF-5375-455C-9EA6-DF929625EA0E}">
        <p15:presenceInfo xmlns:p15="http://schemas.microsoft.com/office/powerpoint/2012/main" userId="rjnel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3257"/>
  </p:normalViewPr>
  <p:slideViewPr>
    <p:cSldViewPr snapToGrid="0" snapToObjects="1">
      <p:cViewPr varScale="1">
        <p:scale>
          <a:sx n="92" d="100"/>
          <a:sy n="92" d="100"/>
        </p:scale>
        <p:origin x="13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B83314-82D4-3C4B-A7F4-11198BA8C44E}" type="datetimeFigureOut">
              <a:rPr lang="en-US" smtClean="0"/>
              <a:t>12/4/20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DF8E8-2061-8B47-B57A-6D5979B8F0A7}" type="slidenum">
              <a:rPr lang="en-US" smtClean="0"/>
              <a:t>‹#›</a:t>
            </a:fld>
            <a:endParaRPr lang="en-US"/>
          </a:p>
        </p:txBody>
      </p:sp>
    </p:spTree>
    <p:extLst>
      <p:ext uri="{BB962C8B-B14F-4D97-AF65-F5344CB8AC3E}">
        <p14:creationId xmlns:p14="http://schemas.microsoft.com/office/powerpoint/2010/main" val="1938885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a:t>
            </a:fld>
            <a:endParaRPr lang="en-US"/>
          </a:p>
        </p:txBody>
      </p:sp>
    </p:spTree>
    <p:extLst>
      <p:ext uri="{BB962C8B-B14F-4D97-AF65-F5344CB8AC3E}">
        <p14:creationId xmlns:p14="http://schemas.microsoft.com/office/powerpoint/2010/main" val="899639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3</a:t>
            </a:fld>
            <a:endParaRPr lang="en-US"/>
          </a:p>
        </p:txBody>
      </p:sp>
    </p:spTree>
    <p:extLst>
      <p:ext uri="{BB962C8B-B14F-4D97-AF65-F5344CB8AC3E}">
        <p14:creationId xmlns:p14="http://schemas.microsoft.com/office/powerpoint/2010/main" val="3290373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7</a:t>
            </a:fld>
            <a:endParaRPr lang="en-US"/>
          </a:p>
        </p:txBody>
      </p:sp>
    </p:spTree>
    <p:extLst>
      <p:ext uri="{BB962C8B-B14F-4D97-AF65-F5344CB8AC3E}">
        <p14:creationId xmlns:p14="http://schemas.microsoft.com/office/powerpoint/2010/main" val="4125274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NTR and GM for Music Industry are projected to continue to decline in FY21 because of combination of </a:t>
            </a:r>
            <a:r>
              <a:rPr lang="en-US" sz="1200" b="1" dirty="0">
                <a:solidFill>
                  <a:schemeClr val="bg1"/>
                </a:solidFill>
              </a:rPr>
              <a:t>lower enrollment and higher discount rates – </a:t>
            </a:r>
            <a:r>
              <a:rPr lang="en-US" sz="1200" b="1" dirty="0">
                <a:solidFill>
                  <a:srgbClr val="FF0000"/>
                </a:solidFill>
              </a:rPr>
              <a:t>what is the NTR/student by year?</a:t>
            </a:r>
            <a:endParaRPr lang="en-US" sz="1200" b="1"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8</a:t>
            </a:fld>
            <a:endParaRPr lang="en-US"/>
          </a:p>
        </p:txBody>
      </p:sp>
    </p:spTree>
    <p:extLst>
      <p:ext uri="{BB962C8B-B14F-4D97-AF65-F5344CB8AC3E}">
        <p14:creationId xmlns:p14="http://schemas.microsoft.com/office/powerpoint/2010/main" val="2611215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13</a:t>
            </a:fld>
            <a:endParaRPr lang="en-US"/>
          </a:p>
        </p:txBody>
      </p:sp>
    </p:spTree>
    <p:extLst>
      <p:ext uri="{BB962C8B-B14F-4D97-AF65-F5344CB8AC3E}">
        <p14:creationId xmlns:p14="http://schemas.microsoft.com/office/powerpoint/2010/main" val="873259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18</a:t>
            </a:fld>
            <a:endParaRPr lang="en-US"/>
          </a:p>
        </p:txBody>
      </p:sp>
    </p:spTree>
    <p:extLst>
      <p:ext uri="{BB962C8B-B14F-4D97-AF65-F5344CB8AC3E}">
        <p14:creationId xmlns:p14="http://schemas.microsoft.com/office/powerpoint/2010/main" val="459721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22</a:t>
            </a:fld>
            <a:endParaRPr lang="en-US"/>
          </a:p>
        </p:txBody>
      </p:sp>
    </p:spTree>
    <p:extLst>
      <p:ext uri="{BB962C8B-B14F-4D97-AF65-F5344CB8AC3E}">
        <p14:creationId xmlns:p14="http://schemas.microsoft.com/office/powerpoint/2010/main" val="1727257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Accounting is projected to be positive. All other 14 departments continue to be loss making. – Add the note on Accounting</a:t>
            </a:r>
          </a:p>
        </p:txBody>
      </p:sp>
      <p:sp>
        <p:nvSpPr>
          <p:cNvPr id="4" name="Slide Number Placeholder 3"/>
          <p:cNvSpPr>
            <a:spLocks noGrp="1"/>
          </p:cNvSpPr>
          <p:nvPr>
            <p:ph type="sldNum" sz="quarter" idx="5"/>
          </p:nvPr>
        </p:nvSpPr>
        <p:spPr/>
        <p:txBody>
          <a:bodyPr/>
          <a:lstStyle/>
          <a:p>
            <a:fld id="{126DF8E8-2061-8B47-B57A-6D5979B8F0A7}" type="slidenum">
              <a:rPr lang="en-US" smtClean="0"/>
              <a:t>25</a:t>
            </a:fld>
            <a:endParaRPr lang="en-US"/>
          </a:p>
        </p:txBody>
      </p:sp>
    </p:spTree>
    <p:extLst>
      <p:ext uri="{BB962C8B-B14F-4D97-AF65-F5344CB8AC3E}">
        <p14:creationId xmlns:p14="http://schemas.microsoft.com/office/powerpoint/2010/main" val="2735390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27</a:t>
            </a:fld>
            <a:endParaRPr lang="en-US"/>
          </a:p>
        </p:txBody>
      </p:sp>
    </p:spTree>
    <p:extLst>
      <p:ext uri="{BB962C8B-B14F-4D97-AF65-F5344CB8AC3E}">
        <p14:creationId xmlns:p14="http://schemas.microsoft.com/office/powerpoint/2010/main" val="3619209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B50B-303B-2048-878C-C220E5CE38BB}"/>
              </a:ext>
            </a:extLst>
          </p:cNvPr>
          <p:cNvSpPr>
            <a:spLocks noGrp="1"/>
          </p:cNvSpPr>
          <p:nvPr>
            <p:ph type="title"/>
          </p:nvPr>
        </p:nvSpPr>
        <p:spPr>
          <a:xfrm>
            <a:off x="838200" y="1"/>
            <a:ext cx="10515600" cy="780584"/>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C9BC478-C2AF-4B45-8CC2-2A032A452D7D}"/>
              </a:ext>
            </a:extLst>
          </p:cNvPr>
          <p:cNvSpPr>
            <a:spLocks noGrp="1"/>
          </p:cNvSpPr>
          <p:nvPr>
            <p:ph sz="half" idx="1"/>
          </p:nvPr>
        </p:nvSpPr>
        <p:spPr>
          <a:xfrm>
            <a:off x="838200" y="959972"/>
            <a:ext cx="4404360"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6FF980A-0F90-2442-A139-BFA903035296}"/>
              </a:ext>
            </a:extLst>
          </p:cNvPr>
          <p:cNvSpPr>
            <a:spLocks noGrp="1"/>
          </p:cNvSpPr>
          <p:nvPr>
            <p:ph sz="half" idx="2"/>
          </p:nvPr>
        </p:nvSpPr>
        <p:spPr>
          <a:xfrm>
            <a:off x="5401056" y="959972"/>
            <a:ext cx="5952742"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62DB06FE-107E-4F48-93FE-B4BDFECC773E}"/>
              </a:ext>
            </a:extLst>
          </p:cNvPr>
          <p:cNvSpPr>
            <a:spLocks noGrp="1"/>
          </p:cNvSpPr>
          <p:nvPr>
            <p:ph type="dt" sz="half" idx="10"/>
          </p:nvPr>
        </p:nvSpPr>
        <p:spPr>
          <a:xfrm>
            <a:off x="35312" y="6356350"/>
            <a:ext cx="802888" cy="365125"/>
          </a:xfrm>
        </p:spPr>
        <p:txBody>
          <a:bodyPr/>
          <a:lstStyle/>
          <a:p>
            <a:fld id="{AF87CF37-6F4C-064D-B695-31525FCFC643}" type="datetimeFigureOut">
              <a:rPr lang="en-US" smtClean="0"/>
              <a:t>12/4/20</a:t>
            </a:fld>
            <a:endParaRPr lang="en-US"/>
          </a:p>
        </p:txBody>
      </p:sp>
      <p:sp>
        <p:nvSpPr>
          <p:cNvPr id="6" name="Footer Placeholder 5">
            <a:extLst>
              <a:ext uri="{FF2B5EF4-FFF2-40B4-BE49-F238E27FC236}">
                <a16:creationId xmlns:a16="http://schemas.microsoft.com/office/drawing/2014/main" id="{30C9518D-2103-6647-ACF1-F62D1D680CCD}"/>
              </a:ext>
            </a:extLst>
          </p:cNvPr>
          <p:cNvSpPr>
            <a:spLocks noGrp="1"/>
          </p:cNvSpPr>
          <p:nvPr>
            <p:ph type="ftr" sz="quarter" idx="11"/>
          </p:nvPr>
        </p:nvSpPr>
        <p:spPr>
          <a:xfrm>
            <a:off x="838198" y="6356350"/>
            <a:ext cx="10515600" cy="365125"/>
          </a:xfrm>
        </p:spPr>
        <p:txBody>
          <a:bodyPr/>
          <a:lstStyle/>
          <a:p>
            <a:endParaRPr lang="en-US" dirty="0"/>
          </a:p>
        </p:txBody>
      </p:sp>
      <p:sp>
        <p:nvSpPr>
          <p:cNvPr id="7" name="Slide Number Placeholder 6">
            <a:extLst>
              <a:ext uri="{FF2B5EF4-FFF2-40B4-BE49-F238E27FC236}">
                <a16:creationId xmlns:a16="http://schemas.microsoft.com/office/drawing/2014/main" id="{787C2657-382A-644D-A3AC-3C3A00B45E7A}"/>
              </a:ext>
            </a:extLst>
          </p:cNvPr>
          <p:cNvSpPr>
            <a:spLocks noGrp="1"/>
          </p:cNvSpPr>
          <p:nvPr>
            <p:ph type="sldNum" sz="quarter" idx="12"/>
          </p:nvPr>
        </p:nvSpPr>
        <p:spPr>
          <a:xfrm>
            <a:off x="11353798" y="6356349"/>
            <a:ext cx="802889" cy="365125"/>
          </a:xfrm>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3697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7431-5BDB-3B48-989B-EFBA32375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49A4CF-0942-2C4B-9A1D-2656F79B9B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39F26D-8D77-9D41-B29D-9906BF66E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6C3D1-D030-F847-ABE3-514AD626812A}"/>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6" name="Footer Placeholder 5">
            <a:extLst>
              <a:ext uri="{FF2B5EF4-FFF2-40B4-BE49-F238E27FC236}">
                <a16:creationId xmlns:a16="http://schemas.microsoft.com/office/drawing/2014/main" id="{179ABDC7-9970-0744-B134-22C201ACB1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03240E-F144-5747-A0C6-1BC9F99030F3}"/>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6066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64AA-E699-5D41-AB62-E43BD7E08D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076427-5AE2-894A-9949-632097DF3E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AF8F2-2954-3F4C-A7F1-BCC8A05A6008}"/>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5" name="Footer Placeholder 4">
            <a:extLst>
              <a:ext uri="{FF2B5EF4-FFF2-40B4-BE49-F238E27FC236}">
                <a16:creationId xmlns:a16="http://schemas.microsoft.com/office/drawing/2014/main" id="{35CF6972-13E9-F348-9B0D-8161E2A2A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4B496-2A9E-8342-95C7-C0EAFAC4B876}"/>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529441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13B994-F4BD-1643-B41D-5B306C9241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1FE79B-4DB3-8F40-9A66-498E67AD42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43A3B-68C6-D249-80E5-504FDD08996A}"/>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5" name="Footer Placeholder 4">
            <a:extLst>
              <a:ext uri="{FF2B5EF4-FFF2-40B4-BE49-F238E27FC236}">
                <a16:creationId xmlns:a16="http://schemas.microsoft.com/office/drawing/2014/main" id="{91F9238C-49ED-CB42-AD6D-532B1E9D8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2C769-AEAA-2F41-86F9-3ACB9F55C1C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303243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0285-A808-B645-A11D-E4962250E2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D02415-3E1C-A549-BCD2-B79EC1447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22ED77-0679-D54B-B46D-8084442A218B}"/>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5" name="Footer Placeholder 4">
            <a:extLst>
              <a:ext uri="{FF2B5EF4-FFF2-40B4-BE49-F238E27FC236}">
                <a16:creationId xmlns:a16="http://schemas.microsoft.com/office/drawing/2014/main" id="{1E79B305-1924-5C48-8D66-3A1BEEFCF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3AE14-3E12-AC4A-B77C-FB7577474150}"/>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71888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62D0-8D03-0A43-8EB1-30A2F6978F12}"/>
              </a:ext>
            </a:extLst>
          </p:cNvPr>
          <p:cNvSpPr>
            <a:spLocks noGrp="1"/>
          </p:cNvSpPr>
          <p:nvPr>
            <p:ph type="title"/>
          </p:nvPr>
        </p:nvSpPr>
        <p:spPr>
          <a:xfrm>
            <a:off x="-1" y="0"/>
            <a:ext cx="12192001" cy="681037"/>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E05C0C7-301F-B64C-9D02-B369ECC714BA}"/>
              </a:ext>
            </a:extLst>
          </p:cNvPr>
          <p:cNvSpPr>
            <a:spLocks noGrp="1"/>
          </p:cNvSpPr>
          <p:nvPr>
            <p:ph idx="1"/>
          </p:nvPr>
        </p:nvSpPr>
        <p:spPr>
          <a:xfrm>
            <a:off x="5943600" y="869795"/>
            <a:ext cx="6248400" cy="53071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24A1516-DFB0-F44F-BFCF-A08B38049ACA}"/>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5" name="Footer Placeholder 4">
            <a:extLst>
              <a:ext uri="{FF2B5EF4-FFF2-40B4-BE49-F238E27FC236}">
                <a16:creationId xmlns:a16="http://schemas.microsoft.com/office/drawing/2014/main" id="{AE2755B8-F106-5D45-8AC3-C0E06D667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C9485-FE54-9C45-9036-7E06AF47828E}"/>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6260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B5BA-E1AC-124E-9B94-9EA063C128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A44444-D65F-F945-AE8F-553D7AF0ADDF}"/>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4" name="Footer Placeholder 3">
            <a:extLst>
              <a:ext uri="{FF2B5EF4-FFF2-40B4-BE49-F238E27FC236}">
                <a16:creationId xmlns:a16="http://schemas.microsoft.com/office/drawing/2014/main" id="{ED5B420F-86A2-344F-943C-77DDE599E5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8FB8D1-47B4-464C-A808-7B93B797CDE5}"/>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915098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032E-54D4-FA4F-AD02-2FDA4AFB46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4B1347-C743-BF48-83A4-57FACD3B5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24196F-1327-D647-8ACA-5C7BB699C2C7}"/>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5" name="Footer Placeholder 4">
            <a:extLst>
              <a:ext uri="{FF2B5EF4-FFF2-40B4-BE49-F238E27FC236}">
                <a16:creationId xmlns:a16="http://schemas.microsoft.com/office/drawing/2014/main" id="{D49B0274-A89F-4642-81E9-7C57AA676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8816A-4694-F94A-B45F-F9176530585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286270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16F0-0407-864D-8F3D-B77FCE252F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6C75FB-E72F-9F4D-9DAE-CA9E59333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97439D-F574-1747-9B96-232283C676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27A53F-18CC-0549-ACC3-8ECF2D21F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7C229B-B460-C744-A902-197B598F1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3AE016-9209-B243-BCBA-051FFBCFBD7B}"/>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8" name="Footer Placeholder 7">
            <a:extLst>
              <a:ext uri="{FF2B5EF4-FFF2-40B4-BE49-F238E27FC236}">
                <a16:creationId xmlns:a16="http://schemas.microsoft.com/office/drawing/2014/main" id="{60A40A91-EB25-D04E-9827-ADAE7E9D61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191A89-D12B-E748-9E06-B2B0E82ACDFC}"/>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06198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45CF-3339-8F43-91A7-7EF46A8B76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8B1E2F-322E-B944-8079-A5E5C08EF770}"/>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4" name="Footer Placeholder 3">
            <a:extLst>
              <a:ext uri="{FF2B5EF4-FFF2-40B4-BE49-F238E27FC236}">
                <a16:creationId xmlns:a16="http://schemas.microsoft.com/office/drawing/2014/main" id="{C5154A07-C9AC-394B-9744-7D9028FC63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D8A2AC-BEDE-1743-89D7-8EAF31C16677}"/>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40928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9E933F-9770-5340-A0D3-C97F16521747}"/>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3" name="Footer Placeholder 2">
            <a:extLst>
              <a:ext uri="{FF2B5EF4-FFF2-40B4-BE49-F238E27FC236}">
                <a16:creationId xmlns:a16="http://schemas.microsoft.com/office/drawing/2014/main" id="{427CD766-9715-B645-B11D-FC97187FF3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F006C9-F767-0C48-96D3-B380F37961B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7874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83F2-B782-0949-98DD-1E6FB54FB4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BF9F29-77FB-7943-8D25-33C7871863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685FA-8C79-5242-AE93-A90FD0782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A2B87-8BA4-8D4C-9434-97243D81FC27}"/>
              </a:ext>
            </a:extLst>
          </p:cNvPr>
          <p:cNvSpPr>
            <a:spLocks noGrp="1"/>
          </p:cNvSpPr>
          <p:nvPr>
            <p:ph type="dt" sz="half" idx="10"/>
          </p:nvPr>
        </p:nvSpPr>
        <p:spPr/>
        <p:txBody>
          <a:bodyPr/>
          <a:lstStyle/>
          <a:p>
            <a:fld id="{AF87CF37-6F4C-064D-B695-31525FCFC643}" type="datetimeFigureOut">
              <a:rPr lang="en-US" smtClean="0"/>
              <a:t>12/4/20</a:t>
            </a:fld>
            <a:endParaRPr lang="en-US"/>
          </a:p>
        </p:txBody>
      </p:sp>
      <p:sp>
        <p:nvSpPr>
          <p:cNvPr id="6" name="Footer Placeholder 5">
            <a:extLst>
              <a:ext uri="{FF2B5EF4-FFF2-40B4-BE49-F238E27FC236}">
                <a16:creationId xmlns:a16="http://schemas.microsoft.com/office/drawing/2014/main" id="{320FEC8E-A0F2-974B-80DF-61758B25DB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B7EEE-04AE-8E44-8226-E663AF2F936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27835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019DC81-52AB-4DA5-9483-8C582B5038B8}"/>
              </a:ext>
            </a:extLst>
          </p:cNvPr>
          <p:cNvGraphicFramePr>
            <a:graphicFrameLocks noChangeAspect="1"/>
          </p:cNvGraphicFramePr>
          <p:nvPr userDrawn="1">
            <p:custDataLst>
              <p:tags r:id="rId15"/>
            </p:custDataLst>
            <p:extLst>
              <p:ext uri="{D42A27DB-BD31-4B8C-83A1-F6EECF244321}">
                <p14:modId xmlns:p14="http://schemas.microsoft.com/office/powerpoint/2010/main" val="42255691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3" name="think-cell Slide" r:id="rId16" imgW="378" imgH="379" progId="TCLayout.ActiveDocument.1">
                  <p:embed/>
                </p:oleObj>
              </mc:Choice>
              <mc:Fallback>
                <p:oleObj name="think-cell Slide" r:id="rId16" imgW="378" imgH="379"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AD19EE07-817C-274E-A7E3-315C338F9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2E9441-16F5-F946-A4E0-C2C2E485C8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BB6D5-2E36-8245-84D1-4D97C572FE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87CF37-6F4C-064D-B695-31525FCFC643}" type="datetimeFigureOut">
              <a:rPr lang="en-US" smtClean="0"/>
              <a:t>12/4/20</a:t>
            </a:fld>
            <a:endParaRPr lang="en-US"/>
          </a:p>
        </p:txBody>
      </p:sp>
      <p:sp>
        <p:nvSpPr>
          <p:cNvPr id="5" name="Footer Placeholder 4">
            <a:extLst>
              <a:ext uri="{FF2B5EF4-FFF2-40B4-BE49-F238E27FC236}">
                <a16:creationId xmlns:a16="http://schemas.microsoft.com/office/drawing/2014/main" id="{03F5A084-08CC-C84F-BFCF-3C0A37C00B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F94F60-9090-0A43-A518-D257EAF710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C649-F40F-DB4D-9916-9BCEE3802381}" type="slidenum">
              <a:rPr lang="en-US" smtClean="0"/>
              <a:t>‹#›</a:t>
            </a:fld>
            <a:endParaRPr lang="en-US"/>
          </a:p>
        </p:txBody>
      </p:sp>
    </p:spTree>
    <p:extLst>
      <p:ext uri="{BB962C8B-B14F-4D97-AF65-F5344CB8AC3E}">
        <p14:creationId xmlns:p14="http://schemas.microsoft.com/office/powerpoint/2010/main" val="60651022"/>
      </p:ext>
    </p:extLst>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60" r:id="rId4"/>
    <p:sldLayoutId id="2147483651"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524000" y="1275347"/>
            <a:ext cx="9144000" cy="2443214"/>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FY21 PROJECTED PROFITABILITY ANALYSIS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1524000" y="4200144"/>
            <a:ext cx="9144000" cy="621792"/>
          </a:xfrm>
          <a:solidFill>
            <a:schemeClr val="tx1">
              <a:lumMod val="65000"/>
              <a:lumOff val="35000"/>
            </a:schemeClr>
          </a:solidFill>
        </p:spPr>
        <p:txBody>
          <a:bodyPr>
            <a:normAutofit/>
          </a:bodyPr>
          <a:lstStyle/>
          <a:p>
            <a:r>
              <a:rPr lang="en-US" sz="3200" b="1" dirty="0">
                <a:solidFill>
                  <a:schemeClr val="bg1"/>
                </a:solidFill>
              </a:rPr>
              <a:t>LOYOLA UNIVERSITY, NEW ORLEANS</a:t>
            </a:r>
          </a:p>
        </p:txBody>
      </p:sp>
    </p:spTree>
    <p:extLst>
      <p:ext uri="{BB962C8B-B14F-4D97-AF65-F5344CB8AC3E}">
        <p14:creationId xmlns:p14="http://schemas.microsoft.com/office/powerpoint/2010/main" val="2489281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Theatre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92500"/>
          </a:bodyPr>
          <a:lstStyle/>
          <a:p>
            <a:pPr>
              <a:lnSpc>
                <a:spcPct val="150000"/>
              </a:lnSpc>
            </a:pPr>
            <a:r>
              <a:rPr lang="en-US" sz="2400" b="1" dirty="0">
                <a:solidFill>
                  <a:schemeClr val="bg1"/>
                </a:solidFill>
              </a:rPr>
              <a:t>The projected GM for Theatre is 39%</a:t>
            </a:r>
            <a:r>
              <a:rPr lang="en-US" sz="2400" dirty="0">
                <a:solidFill>
                  <a:schemeClr val="bg1"/>
                </a:solidFill>
              </a:rPr>
              <a:t>, 15 percentage points lower than the university average</a:t>
            </a:r>
          </a:p>
          <a:p>
            <a:pPr>
              <a:lnSpc>
                <a:spcPct val="150000"/>
              </a:lnSpc>
            </a:pPr>
            <a:r>
              <a:rPr lang="en-US" sz="2400" dirty="0">
                <a:solidFill>
                  <a:schemeClr val="bg1"/>
                </a:solidFill>
              </a:rPr>
              <a:t>Theatre’s low GM is being driven high discount rates. NTR/Credit of $471 in FY19 and $425 in FY20 compared to the university average of $594 and $577 in both years respectively</a:t>
            </a:r>
            <a:endParaRPr lang="en-US" sz="2400" dirty="0">
              <a:solidFill>
                <a:srgbClr val="FF0000"/>
              </a:solidFill>
            </a:endParaRPr>
          </a:p>
          <a:p>
            <a:pPr>
              <a:lnSpc>
                <a:spcPct val="150000"/>
              </a:lnSpc>
            </a:pPr>
            <a:r>
              <a:rPr lang="en-US" sz="2400" dirty="0">
                <a:solidFill>
                  <a:schemeClr val="bg1"/>
                </a:solidFill>
              </a:rPr>
              <a:t>Projected increases in auxiliary costs and simultaneously declining auxiliary revenues because of COVID-19 add to the department’s losses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91474CA6-CAF3-D944-ADFE-58D818EC4D26}"/>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3493980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Psychology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Although Psychology has low direct costs yielding it a 72% GM, it struggles with profitability primarily due the high level of indirect costs that are allocated to the department based on student enrollment.</a:t>
            </a:r>
          </a:p>
          <a:p>
            <a:pPr>
              <a:lnSpc>
                <a:spcPct val="150000"/>
              </a:lnSpc>
            </a:pPr>
            <a:r>
              <a:rPr lang="en-US" sz="2400" dirty="0">
                <a:solidFill>
                  <a:schemeClr val="bg1"/>
                </a:solidFill>
              </a:rPr>
              <a:t>Their NTR/Credit is only $516 in FY19 and $509 in FY20 compared to the university average of $594 and $577 in both years respectively.</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4DCDEB70-5243-A246-9968-3FE497505D7B}"/>
              </a:ext>
            </a:extLst>
          </p:cNvPr>
          <p:cNvPicPr>
            <a:picLocks noChangeAspect="1"/>
          </p:cNvPicPr>
          <p:nvPr/>
        </p:nvPicPr>
        <p:blipFill>
          <a:blip r:embed="rId3"/>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3968722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Biology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92500"/>
          </a:bodyPr>
          <a:lstStyle/>
          <a:p>
            <a:pPr>
              <a:lnSpc>
                <a:spcPct val="150000"/>
              </a:lnSpc>
            </a:pPr>
            <a:r>
              <a:rPr lang="en-US" sz="2400" dirty="0">
                <a:solidFill>
                  <a:schemeClr val="bg1"/>
                </a:solidFill>
              </a:rPr>
              <a:t>With almost constant NTR and GM from FY20 to FY21, the increase in projected losses for FY21 are driven by higher auxiliary costs and lower auxiliary revenues.</a:t>
            </a:r>
          </a:p>
          <a:p>
            <a:pPr>
              <a:lnSpc>
                <a:spcPct val="150000"/>
              </a:lnSpc>
            </a:pPr>
            <a:r>
              <a:rPr lang="en-US" sz="2400" dirty="0">
                <a:solidFill>
                  <a:schemeClr val="bg1"/>
                </a:solidFill>
              </a:rPr>
              <a:t>However, the structural problems of high discount rates from FY19 remain as its 47% GM fails to cover its share of overhead.</a:t>
            </a:r>
          </a:p>
          <a:p>
            <a:pPr>
              <a:lnSpc>
                <a:spcPct val="150000"/>
              </a:lnSpc>
            </a:pPr>
            <a:r>
              <a:rPr lang="en-US" sz="2400" dirty="0">
                <a:solidFill>
                  <a:schemeClr val="bg1"/>
                </a:solidFill>
              </a:rPr>
              <a:t>Their NTR/Credit is only $491 in FY19 and $462 in FY20 compared to the university average of $594 and $577 in both years respectively.</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6576582C-D3BA-9A41-A2E0-ED977AA86598}"/>
              </a:ext>
            </a:extLst>
          </p:cNvPr>
          <p:cNvPicPr>
            <a:picLocks noChangeAspect="1"/>
          </p:cNvPicPr>
          <p:nvPr/>
        </p:nvPicPr>
        <p:blipFill>
          <a:blip r:embed="rId3"/>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3183683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Communication</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92500"/>
          </a:bodyPr>
          <a:lstStyle/>
          <a:p>
            <a:pPr>
              <a:lnSpc>
                <a:spcPct val="150000"/>
              </a:lnSpc>
            </a:pPr>
            <a:r>
              <a:rPr lang="en-US" sz="2400" dirty="0">
                <a:solidFill>
                  <a:schemeClr val="bg1"/>
                </a:solidFill>
              </a:rPr>
              <a:t>Communication had an increase of ~33% in NTR from FY19 to FY20 but is projected to see a ~7% in FY21 due to lower enrollment </a:t>
            </a:r>
          </a:p>
          <a:p>
            <a:pPr>
              <a:lnSpc>
                <a:spcPct val="150000"/>
              </a:lnSpc>
            </a:pPr>
            <a:r>
              <a:rPr lang="en-US" sz="2400" dirty="0">
                <a:solidFill>
                  <a:schemeClr val="bg1"/>
                </a:solidFill>
              </a:rPr>
              <a:t>GM of 60% is higher than the avg of 54%, but is weighed down by indirect costs given the department’s size</a:t>
            </a:r>
          </a:p>
          <a:p>
            <a:pPr>
              <a:lnSpc>
                <a:spcPct val="150000"/>
              </a:lnSpc>
            </a:pPr>
            <a:r>
              <a:rPr lang="en-US" sz="2400" dirty="0">
                <a:solidFill>
                  <a:schemeClr val="bg1"/>
                </a:solidFill>
              </a:rPr>
              <a:t>Higher enrollment without a subsequent increase in discount rates and direct costs combined with a return to normal levels of auxiliary costs and revenues should help the department return a profit</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4AC4485A-488F-BB4F-84A0-A5C94559B683}"/>
              </a:ext>
            </a:extLst>
          </p:cNvPr>
          <p:cNvPicPr>
            <a:picLocks noChangeAspect="1"/>
          </p:cNvPicPr>
          <p:nvPr/>
        </p:nvPicPr>
        <p:blipFill>
          <a:blip r:embed="rId4"/>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1306654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DEPARTMENTS WITH IMPROVING FINANCIAL PERFORMANCE</a:t>
            </a:r>
          </a:p>
        </p:txBody>
      </p:sp>
    </p:spTree>
    <p:extLst>
      <p:ext uri="{BB962C8B-B14F-4D97-AF65-F5344CB8AC3E}">
        <p14:creationId xmlns:p14="http://schemas.microsoft.com/office/powerpoint/2010/main" val="3652006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Chemistry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After a drop in GM in FY20, Chemistry’s GM is projected to improve from 35% in FY20 to 48% in FY21 due to higher enrollment better leveraging its fixed direct costs.  </a:t>
            </a:r>
          </a:p>
          <a:p>
            <a:pPr>
              <a:lnSpc>
                <a:spcPct val="150000"/>
              </a:lnSpc>
            </a:pPr>
            <a:r>
              <a:rPr lang="en-US" sz="2400" dirty="0">
                <a:solidFill>
                  <a:schemeClr val="bg1"/>
                </a:solidFill>
              </a:rPr>
              <a:t>However, university-wide structural issues pertaining to high discount rates remain a challenge to achieving profitability.</a:t>
            </a:r>
          </a:p>
          <a:p>
            <a:pPr>
              <a:lnSpc>
                <a:spcPct val="150000"/>
              </a:lnSpc>
            </a:pPr>
            <a:endParaRPr lang="en-US" sz="2400" dirty="0">
              <a:solidFill>
                <a:schemeClr val="bg1"/>
              </a:solidFill>
            </a:endParaRPr>
          </a:p>
          <a:p>
            <a:pPr marL="0" indent="0">
              <a:lnSpc>
                <a:spcPct val="150000"/>
              </a:lnSpc>
              <a:buNone/>
            </a:pPr>
            <a:endParaRPr lang="en-US" sz="24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13955584-27BC-544D-B645-4085F1B1E016}"/>
              </a:ext>
            </a:extLst>
          </p:cNvPr>
          <p:cNvPicPr>
            <a:picLocks noChangeAspect="1"/>
          </p:cNvPicPr>
          <p:nvPr/>
        </p:nvPicPr>
        <p:blipFill>
          <a:blip r:embed="rId3"/>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3684616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Political Science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GM has improved from 50% in FY20 to 56% in FY21 driven mainly by higher enrollment and revenues as direct costs have stayed largely constant.</a:t>
            </a:r>
          </a:p>
          <a:p>
            <a:pPr>
              <a:lnSpc>
                <a:spcPct val="150000"/>
              </a:lnSpc>
            </a:pPr>
            <a:r>
              <a:rPr lang="en-US" sz="2400" dirty="0">
                <a:solidFill>
                  <a:schemeClr val="bg1"/>
                </a:solidFill>
              </a:rPr>
              <a:t>Structural issues with high discount rates across the university continue to ail the department. Lower discount rates will help the department pull in revenue proportionate with its size in terms of enrollment.</a:t>
            </a:r>
          </a:p>
          <a:p>
            <a:pPr>
              <a:lnSpc>
                <a:spcPct val="150000"/>
              </a:lnSpc>
            </a:pPr>
            <a:endParaRPr lang="en-US" sz="24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13DC827D-E211-1C49-9191-7984D5FA7417}"/>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3103700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Management</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Management’s NTR has not changed much from FY19 to FY21’s projection, with fluctuations in profitability primarily driven by changes in Gross Margins each year.</a:t>
            </a:r>
          </a:p>
          <a:p>
            <a:pPr>
              <a:lnSpc>
                <a:spcPct val="150000"/>
              </a:lnSpc>
            </a:pPr>
            <a:r>
              <a:rPr lang="en-US" sz="2400" dirty="0">
                <a:solidFill>
                  <a:schemeClr val="bg1"/>
                </a:solidFill>
              </a:rPr>
              <a:t>The NTR/Credit for Management decreased from $544 in FY19 to $528 in FY20 signifying higher than average discount rates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870F5336-A97D-7044-9749-3EFFC43B4FBD}"/>
              </a:ext>
            </a:extLst>
          </p:cNvPr>
          <p:cNvPicPr>
            <a:picLocks noChangeAspect="1"/>
          </p:cNvPicPr>
          <p:nvPr/>
        </p:nvPicPr>
        <p:blipFill>
          <a:blip r:embed="rId3"/>
          <a:stretch>
            <a:fillRect/>
          </a:stretch>
        </p:blipFill>
        <p:spPr>
          <a:xfrm>
            <a:off x="5993219" y="2083909"/>
            <a:ext cx="6198781" cy="4105686"/>
          </a:xfrm>
          <a:prstGeom prst="rect">
            <a:avLst/>
          </a:prstGeom>
        </p:spPr>
      </p:pic>
    </p:spTree>
    <p:extLst>
      <p:ext uri="{BB962C8B-B14F-4D97-AF65-F5344CB8AC3E}">
        <p14:creationId xmlns:p14="http://schemas.microsoft.com/office/powerpoint/2010/main" val="992435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Marketing</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50000"/>
              </a:lnSpc>
            </a:pPr>
            <a:r>
              <a:rPr lang="en-US" sz="2400" dirty="0">
                <a:solidFill>
                  <a:schemeClr val="bg1"/>
                </a:solidFill>
              </a:rPr>
              <a:t>A healthy enrollment-driven projected increase in NTR for Marketing is likely to reduce the losses for the department to $60K in FY21. </a:t>
            </a:r>
          </a:p>
          <a:p>
            <a:pPr>
              <a:lnSpc>
                <a:spcPct val="150000"/>
              </a:lnSpc>
            </a:pPr>
            <a:r>
              <a:rPr lang="en-US" sz="2400" dirty="0">
                <a:solidFill>
                  <a:schemeClr val="bg1"/>
                </a:solidFill>
              </a:rPr>
              <a:t>NTR/Credit = $569 in FY19 and $525 in FY20, while # credits increased from 2040 to 2316.</a:t>
            </a:r>
          </a:p>
          <a:p>
            <a:pPr>
              <a:lnSpc>
                <a:spcPct val="150000"/>
              </a:lnSpc>
            </a:pPr>
            <a:r>
              <a:rPr lang="en-US" sz="2400" dirty="0">
                <a:solidFill>
                  <a:schemeClr val="bg1"/>
                </a:solidFill>
              </a:rPr>
              <a:t>So higher enrollment is being driven by higher discount rates. The focus of the department should be to continue driving enrollment without further discounts.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239693" y="959972"/>
            <a:ext cx="2952307" cy="1286043"/>
          </a:xfrm>
          <a:prstGeom prst="rect">
            <a:avLst/>
          </a:prstGeom>
        </p:spPr>
      </p:pic>
      <p:pic>
        <p:nvPicPr>
          <p:cNvPr id="3" name="Picture 2">
            <a:extLst>
              <a:ext uri="{FF2B5EF4-FFF2-40B4-BE49-F238E27FC236}">
                <a16:creationId xmlns:a16="http://schemas.microsoft.com/office/drawing/2014/main" id="{A13E4B4B-40C0-EF4C-B1DF-D146C7CB8E88}"/>
              </a:ext>
            </a:extLst>
          </p:cNvPr>
          <p:cNvPicPr>
            <a:picLocks noChangeAspect="1"/>
          </p:cNvPicPr>
          <p:nvPr/>
        </p:nvPicPr>
        <p:blipFill>
          <a:blip r:embed="rId4"/>
          <a:stretch>
            <a:fillRect/>
          </a:stretch>
        </p:blipFill>
        <p:spPr>
          <a:xfrm>
            <a:off x="5993218" y="2246015"/>
            <a:ext cx="6198781" cy="4105686"/>
          </a:xfrm>
          <a:prstGeom prst="rect">
            <a:avLst/>
          </a:prstGeom>
        </p:spPr>
      </p:pic>
    </p:spTree>
    <p:extLst>
      <p:ext uri="{BB962C8B-B14F-4D97-AF65-F5344CB8AC3E}">
        <p14:creationId xmlns:p14="http://schemas.microsoft.com/office/powerpoint/2010/main" val="3679277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Finance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92500"/>
          </a:bodyPr>
          <a:lstStyle/>
          <a:p>
            <a:pPr>
              <a:lnSpc>
                <a:spcPct val="150000"/>
              </a:lnSpc>
            </a:pPr>
            <a:r>
              <a:rPr lang="en-US" sz="2400" dirty="0">
                <a:solidFill>
                  <a:schemeClr val="bg1"/>
                </a:solidFill>
              </a:rPr>
              <a:t>The silver lining of Finance’s low enrollments is that it is allocated a lower share of indirect costs.</a:t>
            </a:r>
          </a:p>
          <a:p>
            <a:pPr>
              <a:lnSpc>
                <a:spcPct val="150000"/>
              </a:lnSpc>
            </a:pPr>
            <a:r>
              <a:rPr lang="en-US" sz="2400" dirty="0">
                <a:solidFill>
                  <a:schemeClr val="bg1"/>
                </a:solidFill>
              </a:rPr>
              <a:t>However, Finance had a steep decline in NTR in FY20 leading to a big drop in GM from 39% in FY19 to 7% in FY21 due to the largely fixed nature of its direct costs.</a:t>
            </a:r>
          </a:p>
          <a:p>
            <a:pPr>
              <a:lnSpc>
                <a:spcPct val="150000"/>
              </a:lnSpc>
            </a:pPr>
            <a:r>
              <a:rPr lang="en-US" sz="2400" dirty="0">
                <a:solidFill>
                  <a:schemeClr val="bg1"/>
                </a:solidFill>
              </a:rPr>
              <a:t>Their NTR/Credit declined from $619 in FY19 to $475 in FY20. Without a significant change in # credits taken, the NTR decline is primarily driven by high discount rates.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3B7F03FE-6E14-584C-8C51-5C28353CFE02}"/>
              </a:ext>
            </a:extLst>
          </p:cNvPr>
          <p:cNvPicPr>
            <a:picLocks noChangeAspect="1"/>
          </p:cNvPicPr>
          <p:nvPr/>
        </p:nvPicPr>
        <p:blipFill>
          <a:blip r:embed="rId3"/>
          <a:stretch>
            <a:fillRect/>
          </a:stretch>
        </p:blipFill>
        <p:spPr>
          <a:xfrm>
            <a:off x="5993218" y="2083909"/>
            <a:ext cx="6198781" cy="4105686"/>
          </a:xfrm>
          <a:prstGeom prst="rect">
            <a:avLst/>
          </a:prstGeom>
        </p:spPr>
      </p:pic>
    </p:spTree>
    <p:extLst>
      <p:ext uri="{BB962C8B-B14F-4D97-AF65-F5344CB8AC3E}">
        <p14:creationId xmlns:p14="http://schemas.microsoft.com/office/powerpoint/2010/main" val="2370274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FY21 Projections</a:t>
            </a:r>
          </a:p>
        </p:txBody>
      </p:sp>
      <p:pic>
        <p:nvPicPr>
          <p:cNvPr id="8" name="Picture 7">
            <a:extLst>
              <a:ext uri="{FF2B5EF4-FFF2-40B4-BE49-F238E27FC236}">
                <a16:creationId xmlns:a16="http://schemas.microsoft.com/office/drawing/2014/main" id="{D041A9C0-98EA-0945-B9AB-39D11E877867}"/>
              </a:ext>
            </a:extLst>
          </p:cNvPr>
          <p:cNvPicPr>
            <a:picLocks noChangeAspect="1"/>
          </p:cNvPicPr>
          <p:nvPr/>
        </p:nvPicPr>
        <p:blipFill>
          <a:blip r:embed="rId2"/>
          <a:stretch>
            <a:fillRect/>
          </a:stretch>
        </p:blipFill>
        <p:spPr>
          <a:xfrm>
            <a:off x="1902858" y="959972"/>
            <a:ext cx="8386284" cy="5899997"/>
          </a:xfrm>
          <a:prstGeom prst="rect">
            <a:avLst/>
          </a:prstGeom>
        </p:spPr>
      </p:pic>
    </p:spTree>
    <p:extLst>
      <p:ext uri="{BB962C8B-B14F-4D97-AF65-F5344CB8AC3E}">
        <p14:creationId xmlns:p14="http://schemas.microsoft.com/office/powerpoint/2010/main" val="1341632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Loyola Institute for Ministry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Lim is projected to yield a 6% GM in FY21 compared to the university average of 54%.</a:t>
            </a:r>
          </a:p>
          <a:p>
            <a:pPr>
              <a:lnSpc>
                <a:spcPct val="150000"/>
              </a:lnSpc>
            </a:pPr>
            <a:r>
              <a:rPr lang="en-US" sz="2400" dirty="0">
                <a:solidFill>
                  <a:schemeClr val="bg1"/>
                </a:solidFill>
              </a:rPr>
              <a:t>Given its $491K direct costs, there is a need for much greater enrollment and/or NTR to generate profit even after covering its relatively small share of indirect costs given the small size of the department’s enrollments.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25DDF29A-2052-AC42-9570-C0406CFCA3F1}"/>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185563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Summary and Recommendations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lnSpcReduction="10000"/>
          </a:bodyPr>
          <a:lstStyle/>
          <a:p>
            <a:pPr marL="457200" indent="-457200" algn="just">
              <a:lnSpc>
                <a:spcPct val="150000"/>
              </a:lnSpc>
              <a:buFont typeface="Arial" panose="020B0604020202020204" pitchFamily="34" charset="0"/>
              <a:buChar char="•"/>
            </a:pPr>
            <a:r>
              <a:rPr lang="en-US" sz="2800" dirty="0">
                <a:solidFill>
                  <a:schemeClr val="bg1"/>
                </a:solidFill>
              </a:rPr>
              <a:t>Higher indirect costs and lower auxiliary revenues because of coronavirus crisis are reflected in losses of all departments.</a:t>
            </a:r>
          </a:p>
          <a:p>
            <a:pPr marL="457200" indent="-457200" algn="just">
              <a:lnSpc>
                <a:spcPct val="150000"/>
              </a:lnSpc>
              <a:buFont typeface="Arial" panose="020B0604020202020204" pitchFamily="34" charset="0"/>
              <a:buChar char="•"/>
            </a:pPr>
            <a:r>
              <a:rPr lang="en-US" sz="2800" dirty="0">
                <a:solidFill>
                  <a:schemeClr val="bg1"/>
                </a:solidFill>
              </a:rPr>
              <a:t>Outside of the increased auxiliary costs, loss-making departments suffer from performance issues of lower enrollment and structural issues of high direct costs and high discount rates</a:t>
            </a:r>
          </a:p>
          <a:p>
            <a:pPr marL="457200" indent="-457200" algn="just">
              <a:lnSpc>
                <a:spcPct val="150000"/>
              </a:lnSpc>
              <a:buFont typeface="Arial" panose="020B0604020202020204" pitchFamily="34" charset="0"/>
              <a:buChar char="•"/>
            </a:pPr>
            <a:r>
              <a:rPr lang="en-US" sz="2800" dirty="0">
                <a:solidFill>
                  <a:schemeClr val="bg1"/>
                </a:solidFill>
              </a:rPr>
              <a:t>High discount rates reflect the discounts offered to students taking courses offered by specific departments. These students may or may not be part of the majors offered by the departments. As such, driving lower discount rates should be a university wide initiative. </a:t>
            </a:r>
          </a:p>
        </p:txBody>
      </p:sp>
    </p:spTree>
    <p:extLst>
      <p:ext uri="{BB962C8B-B14F-4D97-AF65-F5344CB8AC3E}">
        <p14:creationId xmlns:p14="http://schemas.microsoft.com/office/powerpoint/2010/main" val="3711450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Summary and Recommendations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marL="457200" indent="-457200" algn="just">
              <a:lnSpc>
                <a:spcPct val="150000"/>
              </a:lnSpc>
              <a:buFont typeface="Arial" panose="020B0604020202020204" pitchFamily="34" charset="0"/>
              <a:buChar char="•"/>
            </a:pPr>
            <a:r>
              <a:rPr lang="en-US" sz="2800" dirty="0">
                <a:solidFill>
                  <a:schemeClr val="bg1"/>
                </a:solidFill>
              </a:rPr>
              <a:t>For departments with reducing enrollment, a separate analysis to identify the majors driving lower enrollment can be provided at a later date.</a:t>
            </a:r>
          </a:p>
          <a:p>
            <a:pPr marL="457200" indent="-457200" algn="just">
              <a:lnSpc>
                <a:spcPct val="150000"/>
              </a:lnSpc>
              <a:buFont typeface="Arial" panose="020B0604020202020204" pitchFamily="34" charset="0"/>
              <a:buChar char="•"/>
            </a:pPr>
            <a:r>
              <a:rPr lang="en-US" sz="2800" dirty="0">
                <a:solidFill>
                  <a:schemeClr val="bg1"/>
                </a:solidFill>
              </a:rPr>
              <a:t>Additional analysis that can benchmark proportionate direct costs in relation to enrollment in each department can help improve the GM to Revenue Ratio.</a:t>
            </a:r>
          </a:p>
          <a:p>
            <a:pPr marL="457200" indent="-457200" algn="just">
              <a:lnSpc>
                <a:spcPct val="150000"/>
              </a:lnSpc>
              <a:buFont typeface="Arial" panose="020B0604020202020204" pitchFamily="34" charset="0"/>
              <a:buChar char="•"/>
            </a:pPr>
            <a:r>
              <a:rPr lang="en-US" sz="2800" dirty="0">
                <a:solidFill>
                  <a:schemeClr val="bg1"/>
                </a:solidFill>
              </a:rPr>
              <a:t>Finally, improvement in auxiliary revenues and reduction in auxiliary costs post-coronavirus will aid the university-wide profitability.</a:t>
            </a:r>
          </a:p>
        </p:txBody>
      </p:sp>
    </p:spTree>
    <p:extLst>
      <p:ext uri="{BB962C8B-B14F-4D97-AF65-F5344CB8AC3E}">
        <p14:creationId xmlns:p14="http://schemas.microsoft.com/office/powerpoint/2010/main" val="3735617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Appendix</a:t>
            </a:r>
            <a:br>
              <a:rPr lang="en-US" b="1" dirty="0">
                <a:solidFill>
                  <a:schemeClr val="bg1"/>
                </a:solidFill>
                <a:latin typeface="Calibri" panose="020F0502020204030204" pitchFamily="34" charset="0"/>
                <a:cs typeface="Calibri" panose="020F0502020204030204" pitchFamily="34" charset="0"/>
              </a:rPr>
            </a:br>
            <a:br>
              <a:rPr lang="en-US" b="1" dirty="0">
                <a:solidFill>
                  <a:schemeClr val="bg1"/>
                </a:solidFill>
                <a:latin typeface="Calibri" panose="020F0502020204030204" pitchFamily="34" charset="0"/>
                <a:cs typeface="Calibri" panose="020F0502020204030204" pitchFamily="34" charset="0"/>
              </a:rPr>
            </a:br>
            <a:r>
              <a:rPr lang="en-US" b="1" dirty="0">
                <a:solidFill>
                  <a:schemeClr val="bg1"/>
                </a:solidFill>
                <a:latin typeface="Calibri" panose="020F0502020204030204" pitchFamily="34" charset="0"/>
                <a:cs typeface="Calibri" panose="020F0502020204030204" pitchFamily="34" charset="0"/>
              </a:rPr>
              <a:t>(FY19 and FY20)</a:t>
            </a:r>
          </a:p>
        </p:txBody>
      </p:sp>
    </p:spTree>
    <p:extLst>
      <p:ext uri="{BB962C8B-B14F-4D97-AF65-F5344CB8AC3E}">
        <p14:creationId xmlns:p14="http://schemas.microsoft.com/office/powerpoint/2010/main" val="2354440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FY20 Actuals</a:t>
            </a:r>
          </a:p>
        </p:txBody>
      </p:sp>
      <p:pic>
        <p:nvPicPr>
          <p:cNvPr id="8" name="Picture 7">
            <a:extLst>
              <a:ext uri="{FF2B5EF4-FFF2-40B4-BE49-F238E27FC236}">
                <a16:creationId xmlns:a16="http://schemas.microsoft.com/office/drawing/2014/main" id="{202337AB-D6DD-E141-A7A4-C4B5467E5220}"/>
              </a:ext>
            </a:extLst>
          </p:cNvPr>
          <p:cNvPicPr>
            <a:picLocks noChangeAspect="1"/>
          </p:cNvPicPr>
          <p:nvPr/>
        </p:nvPicPr>
        <p:blipFill>
          <a:blip r:embed="rId2"/>
          <a:stretch>
            <a:fillRect/>
          </a:stretch>
        </p:blipFill>
        <p:spPr>
          <a:xfrm>
            <a:off x="1762170" y="971461"/>
            <a:ext cx="8667659" cy="5886539"/>
          </a:xfrm>
          <a:prstGeom prst="rect">
            <a:avLst/>
          </a:prstGeom>
        </p:spPr>
      </p:pic>
    </p:spTree>
    <p:extLst>
      <p:ext uri="{BB962C8B-B14F-4D97-AF65-F5344CB8AC3E}">
        <p14:creationId xmlns:p14="http://schemas.microsoft.com/office/powerpoint/2010/main" val="1025529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3600" b="1" dirty="0">
                <a:solidFill>
                  <a:schemeClr val="bg1"/>
                </a:solidFill>
                <a:latin typeface="Calibri" panose="020F0502020204030204" pitchFamily="34" charset="0"/>
                <a:cs typeface="Calibri" panose="020F0502020204030204" pitchFamily="34" charset="0"/>
              </a:rPr>
              <a:t>Profitability and GM% by Department (FY20 Actuals)</a:t>
            </a:r>
          </a:p>
        </p:txBody>
      </p:sp>
      <p:sp>
        <p:nvSpPr>
          <p:cNvPr id="4" name="Rectangle 3">
            <a:extLst>
              <a:ext uri="{FF2B5EF4-FFF2-40B4-BE49-F238E27FC236}">
                <a16:creationId xmlns:a16="http://schemas.microsoft.com/office/drawing/2014/main" id="{44BFEBB5-03AF-4341-A805-F3A0F16978CC}"/>
              </a:ext>
            </a:extLst>
          </p:cNvPr>
          <p:cNvSpPr/>
          <p:nvPr/>
        </p:nvSpPr>
        <p:spPr>
          <a:xfrm>
            <a:off x="10383253" y="720436"/>
            <a:ext cx="1808746" cy="2395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pic>
        <p:nvPicPr>
          <p:cNvPr id="8" name="Picture 7">
            <a:extLst>
              <a:ext uri="{FF2B5EF4-FFF2-40B4-BE49-F238E27FC236}">
                <a16:creationId xmlns:a16="http://schemas.microsoft.com/office/drawing/2014/main" id="{4D785754-B524-8F46-9803-98A35379C4C7}"/>
              </a:ext>
            </a:extLst>
          </p:cNvPr>
          <p:cNvPicPr>
            <a:picLocks noChangeAspect="1"/>
          </p:cNvPicPr>
          <p:nvPr/>
        </p:nvPicPr>
        <p:blipFill>
          <a:blip r:embed="rId3"/>
          <a:stretch>
            <a:fillRect/>
          </a:stretch>
        </p:blipFill>
        <p:spPr>
          <a:xfrm>
            <a:off x="-1" y="959972"/>
            <a:ext cx="12192000" cy="5981374"/>
          </a:xfrm>
          <a:prstGeom prst="rect">
            <a:avLst/>
          </a:prstGeom>
        </p:spPr>
      </p:pic>
      <p:cxnSp>
        <p:nvCxnSpPr>
          <p:cNvPr id="9" name="Straight Connector 8">
            <a:extLst>
              <a:ext uri="{FF2B5EF4-FFF2-40B4-BE49-F238E27FC236}">
                <a16:creationId xmlns:a16="http://schemas.microsoft.com/office/drawing/2014/main" id="{4E7409CF-E000-964E-8AD6-068CAC0428DE}"/>
              </a:ext>
            </a:extLst>
          </p:cNvPr>
          <p:cNvCxnSpPr>
            <a:cxnSpLocks/>
          </p:cNvCxnSpPr>
          <p:nvPr/>
        </p:nvCxnSpPr>
        <p:spPr>
          <a:xfrm flipV="1">
            <a:off x="1129144" y="2521527"/>
            <a:ext cx="9912929" cy="1698353"/>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45705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FY19 Actuals</a:t>
            </a:r>
          </a:p>
        </p:txBody>
      </p:sp>
      <p:pic>
        <p:nvPicPr>
          <p:cNvPr id="4" name="Picture 3">
            <a:extLst>
              <a:ext uri="{FF2B5EF4-FFF2-40B4-BE49-F238E27FC236}">
                <a16:creationId xmlns:a16="http://schemas.microsoft.com/office/drawing/2014/main" id="{CF5EB65C-F943-0F47-9568-805D53F81360}"/>
              </a:ext>
            </a:extLst>
          </p:cNvPr>
          <p:cNvPicPr>
            <a:picLocks noChangeAspect="1"/>
          </p:cNvPicPr>
          <p:nvPr/>
        </p:nvPicPr>
        <p:blipFill>
          <a:blip r:embed="rId2"/>
          <a:stretch>
            <a:fillRect/>
          </a:stretch>
        </p:blipFill>
        <p:spPr>
          <a:xfrm>
            <a:off x="2550695" y="959972"/>
            <a:ext cx="8601322" cy="5847348"/>
          </a:xfrm>
          <a:prstGeom prst="rect">
            <a:avLst/>
          </a:prstGeom>
        </p:spPr>
      </p:pic>
    </p:spTree>
    <p:extLst>
      <p:ext uri="{BB962C8B-B14F-4D97-AF65-F5344CB8AC3E}">
        <p14:creationId xmlns:p14="http://schemas.microsoft.com/office/powerpoint/2010/main" val="1600425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3600" b="1" dirty="0">
                <a:solidFill>
                  <a:schemeClr val="bg1"/>
                </a:solidFill>
                <a:latin typeface="Calibri" panose="020F0502020204030204" pitchFamily="34" charset="0"/>
                <a:cs typeface="Calibri" panose="020F0502020204030204" pitchFamily="34" charset="0"/>
              </a:rPr>
              <a:t>Profitability and GM% by Department (FY19 Actuals)</a:t>
            </a:r>
          </a:p>
        </p:txBody>
      </p:sp>
      <p:sp>
        <p:nvSpPr>
          <p:cNvPr id="4" name="Rectangle 3">
            <a:extLst>
              <a:ext uri="{FF2B5EF4-FFF2-40B4-BE49-F238E27FC236}">
                <a16:creationId xmlns:a16="http://schemas.microsoft.com/office/drawing/2014/main" id="{44BFEBB5-03AF-4341-A805-F3A0F16978CC}"/>
              </a:ext>
            </a:extLst>
          </p:cNvPr>
          <p:cNvSpPr/>
          <p:nvPr/>
        </p:nvSpPr>
        <p:spPr>
          <a:xfrm>
            <a:off x="10383253" y="720436"/>
            <a:ext cx="1808746" cy="2395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pic>
        <p:nvPicPr>
          <p:cNvPr id="6" name="Picture 5">
            <a:extLst>
              <a:ext uri="{FF2B5EF4-FFF2-40B4-BE49-F238E27FC236}">
                <a16:creationId xmlns:a16="http://schemas.microsoft.com/office/drawing/2014/main" id="{97E030F1-81EF-F74F-915A-5EE7D0BEB9E3}"/>
              </a:ext>
            </a:extLst>
          </p:cNvPr>
          <p:cNvPicPr>
            <a:picLocks noChangeAspect="1"/>
          </p:cNvPicPr>
          <p:nvPr/>
        </p:nvPicPr>
        <p:blipFill>
          <a:blip r:embed="rId3"/>
          <a:stretch>
            <a:fillRect/>
          </a:stretch>
        </p:blipFill>
        <p:spPr>
          <a:xfrm>
            <a:off x="0" y="959972"/>
            <a:ext cx="12192000" cy="5960533"/>
          </a:xfrm>
          <a:prstGeom prst="rect">
            <a:avLst/>
          </a:prstGeom>
        </p:spPr>
      </p:pic>
      <p:cxnSp>
        <p:nvCxnSpPr>
          <p:cNvPr id="7" name="Straight Connector 6">
            <a:extLst>
              <a:ext uri="{FF2B5EF4-FFF2-40B4-BE49-F238E27FC236}">
                <a16:creationId xmlns:a16="http://schemas.microsoft.com/office/drawing/2014/main" id="{904E45A7-5FD8-7646-A519-3F02D102D7D4}"/>
              </a:ext>
            </a:extLst>
          </p:cNvPr>
          <p:cNvCxnSpPr>
            <a:cxnSpLocks/>
          </p:cNvCxnSpPr>
          <p:nvPr/>
        </p:nvCxnSpPr>
        <p:spPr>
          <a:xfrm flipV="1">
            <a:off x="1163782" y="2313710"/>
            <a:ext cx="9878291" cy="1371599"/>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9101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3600" b="1" dirty="0">
                <a:solidFill>
                  <a:schemeClr val="bg1"/>
                </a:solidFill>
                <a:latin typeface="Calibri" panose="020F0502020204030204" pitchFamily="34" charset="0"/>
                <a:cs typeface="Calibri" panose="020F0502020204030204" pitchFamily="34" charset="0"/>
              </a:rPr>
              <a:t>Profitability and GM% by Department (FY21 Projections)</a:t>
            </a:r>
          </a:p>
        </p:txBody>
      </p:sp>
      <p:sp>
        <p:nvSpPr>
          <p:cNvPr id="4" name="Rectangle 3">
            <a:extLst>
              <a:ext uri="{FF2B5EF4-FFF2-40B4-BE49-F238E27FC236}">
                <a16:creationId xmlns:a16="http://schemas.microsoft.com/office/drawing/2014/main" id="{44BFEBB5-03AF-4341-A805-F3A0F16978CC}"/>
              </a:ext>
            </a:extLst>
          </p:cNvPr>
          <p:cNvSpPr/>
          <p:nvPr/>
        </p:nvSpPr>
        <p:spPr>
          <a:xfrm>
            <a:off x="10383253" y="720436"/>
            <a:ext cx="1808746" cy="2395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pic>
        <p:nvPicPr>
          <p:cNvPr id="12" name="Picture 11">
            <a:extLst>
              <a:ext uri="{FF2B5EF4-FFF2-40B4-BE49-F238E27FC236}">
                <a16:creationId xmlns:a16="http://schemas.microsoft.com/office/drawing/2014/main" id="{8EDE4366-676D-354A-ADF7-5F4D5EC4549F}"/>
              </a:ext>
            </a:extLst>
          </p:cNvPr>
          <p:cNvPicPr>
            <a:picLocks noChangeAspect="1"/>
          </p:cNvPicPr>
          <p:nvPr/>
        </p:nvPicPr>
        <p:blipFill>
          <a:blip r:embed="rId3"/>
          <a:stretch>
            <a:fillRect/>
          </a:stretch>
        </p:blipFill>
        <p:spPr>
          <a:xfrm>
            <a:off x="-1" y="959972"/>
            <a:ext cx="12192000" cy="5965632"/>
          </a:xfrm>
          <a:prstGeom prst="rect">
            <a:avLst/>
          </a:prstGeom>
        </p:spPr>
      </p:pic>
      <p:cxnSp>
        <p:nvCxnSpPr>
          <p:cNvPr id="14" name="Straight Connector 13">
            <a:extLst>
              <a:ext uri="{FF2B5EF4-FFF2-40B4-BE49-F238E27FC236}">
                <a16:creationId xmlns:a16="http://schemas.microsoft.com/office/drawing/2014/main" id="{A91D1E71-4DA4-3640-84F6-89D242A4EC04}"/>
              </a:ext>
            </a:extLst>
          </p:cNvPr>
          <p:cNvCxnSpPr/>
          <p:nvPr/>
        </p:nvCxnSpPr>
        <p:spPr>
          <a:xfrm flipV="1">
            <a:off x="1177636" y="2008909"/>
            <a:ext cx="9933709" cy="1933879"/>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79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DEFINITIONS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lnSpcReduction="10000"/>
          </a:bodyPr>
          <a:lstStyle/>
          <a:p>
            <a:pPr algn="l"/>
            <a:r>
              <a:rPr lang="en-US" sz="2800" u="sng" dirty="0">
                <a:solidFill>
                  <a:schemeClr val="bg1"/>
                </a:solidFill>
              </a:rPr>
              <a:t>Net Total Revenue (NTR)</a:t>
            </a:r>
            <a:r>
              <a:rPr lang="en-US" sz="2800" dirty="0">
                <a:solidFill>
                  <a:schemeClr val="bg1"/>
                </a:solidFill>
              </a:rPr>
              <a:t>: NTR includes revenue for courses taught by the faculty of a department across all three terms, distributed revenue for courses that do not belong to a specific department, and distribution of revenues from courses of programs like Study Abroad that do not have any assigned faculty.</a:t>
            </a:r>
            <a:br>
              <a:rPr lang="en-US" sz="2800" dirty="0">
                <a:solidFill>
                  <a:schemeClr val="bg1"/>
                </a:solidFill>
              </a:rPr>
            </a:br>
            <a:r>
              <a:rPr lang="en-US" sz="2800" dirty="0">
                <a:solidFill>
                  <a:srgbClr val="00B0F0"/>
                </a:solidFill>
              </a:rPr>
              <a:t>Avg. NTR per credit (FY20) for Fall and Spring semesters is $577</a:t>
            </a:r>
          </a:p>
          <a:p>
            <a:pPr algn="l"/>
            <a:endParaRPr lang="en-US" sz="2800" dirty="0">
              <a:solidFill>
                <a:schemeClr val="bg1"/>
              </a:solidFill>
            </a:endParaRPr>
          </a:p>
          <a:p>
            <a:pPr algn="l"/>
            <a:r>
              <a:rPr lang="en-US" sz="2800" u="sng" dirty="0">
                <a:solidFill>
                  <a:schemeClr val="bg1"/>
                </a:solidFill>
              </a:rPr>
              <a:t>Gross Margins (GM)</a:t>
            </a:r>
            <a:r>
              <a:rPr lang="en-US" sz="2800" dirty="0">
                <a:solidFill>
                  <a:schemeClr val="bg1"/>
                </a:solidFill>
              </a:rPr>
              <a:t>: GM = NTR – Direct Costs. Direct costs include salaries, operating costs, and fringe benefits. </a:t>
            </a:r>
            <a:br>
              <a:rPr lang="en-US" sz="2800" dirty="0">
                <a:solidFill>
                  <a:schemeClr val="bg1"/>
                </a:solidFill>
              </a:rPr>
            </a:br>
            <a:r>
              <a:rPr lang="en-US" sz="2800" dirty="0">
                <a:solidFill>
                  <a:srgbClr val="00B0F0"/>
                </a:solidFill>
              </a:rPr>
              <a:t>Avg. GM% for FY20 = 54% </a:t>
            </a:r>
          </a:p>
          <a:p>
            <a:pPr algn="l"/>
            <a:endParaRPr lang="en-US" sz="2800" dirty="0">
              <a:solidFill>
                <a:schemeClr val="bg1"/>
              </a:solidFill>
            </a:endParaRPr>
          </a:p>
          <a:p>
            <a:pPr algn="l"/>
            <a:r>
              <a:rPr lang="en-US" sz="2800" u="sng" dirty="0">
                <a:solidFill>
                  <a:schemeClr val="bg1"/>
                </a:solidFill>
              </a:rPr>
              <a:t>Profitability</a:t>
            </a:r>
            <a:r>
              <a:rPr lang="en-US" sz="2800" dirty="0">
                <a:solidFill>
                  <a:schemeClr val="bg1"/>
                </a:solidFill>
              </a:rPr>
              <a:t> = GM – Indirect Costs + Indirect Revenues. Indirect costs refer to administration costs, auxiliary costs, or college level costs distributed over departments of the specific college. Indirect revenues include auxiliary revenues, dorm revenues, and revenue from other sources.</a:t>
            </a:r>
          </a:p>
        </p:txBody>
      </p:sp>
    </p:spTree>
    <p:extLst>
      <p:ext uri="{BB962C8B-B14F-4D97-AF65-F5344CB8AC3E}">
        <p14:creationId xmlns:p14="http://schemas.microsoft.com/office/powerpoint/2010/main" val="45613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Methodology FY21 Projections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algn="l"/>
            <a:r>
              <a:rPr lang="en-US" sz="2800" u="sng" dirty="0">
                <a:solidFill>
                  <a:schemeClr val="bg1"/>
                </a:solidFill>
              </a:rPr>
              <a:t>FY21 Revenue Projections</a:t>
            </a:r>
            <a:r>
              <a:rPr lang="en-US" sz="2800" dirty="0">
                <a:solidFill>
                  <a:schemeClr val="bg1"/>
                </a:solidFill>
              </a:rPr>
              <a:t>: Revenue projections are based on Fall 2020 enrollments and projected Spring retention rate. FY20 summer revenues are used as proxy for the FY21 summer term.</a:t>
            </a:r>
          </a:p>
          <a:p>
            <a:pPr algn="l"/>
            <a:endParaRPr lang="en-US" sz="2800" u="sng" dirty="0">
              <a:solidFill>
                <a:schemeClr val="bg1"/>
              </a:solidFill>
            </a:endParaRPr>
          </a:p>
          <a:p>
            <a:pPr algn="l"/>
            <a:r>
              <a:rPr lang="en-US" sz="2800" u="sng" dirty="0">
                <a:solidFill>
                  <a:schemeClr val="bg1"/>
                </a:solidFill>
              </a:rPr>
              <a:t>Direct Costs</a:t>
            </a:r>
            <a:r>
              <a:rPr lang="en-US" sz="2800" dirty="0">
                <a:solidFill>
                  <a:schemeClr val="bg1"/>
                </a:solidFill>
              </a:rPr>
              <a:t>: Direct costs include salaries and operating costs from department budgets. FY20 fringe benefits are used as a proxy for FY21 fringe benefits.</a:t>
            </a:r>
            <a:endParaRPr lang="en-US" sz="2800" u="sng" dirty="0">
              <a:solidFill>
                <a:schemeClr val="bg1"/>
              </a:solidFill>
            </a:endParaRPr>
          </a:p>
          <a:p>
            <a:pPr algn="l"/>
            <a:endParaRPr lang="en-US" sz="2800" dirty="0">
              <a:solidFill>
                <a:schemeClr val="bg1"/>
              </a:solidFill>
            </a:endParaRPr>
          </a:p>
          <a:p>
            <a:pPr algn="l"/>
            <a:r>
              <a:rPr lang="en-US" sz="2800" u="sng" dirty="0">
                <a:solidFill>
                  <a:schemeClr val="bg1"/>
                </a:solidFill>
              </a:rPr>
              <a:t>Indirect Costs</a:t>
            </a:r>
            <a:r>
              <a:rPr lang="en-US" sz="2800" dirty="0">
                <a:solidFill>
                  <a:schemeClr val="bg1"/>
                </a:solidFill>
              </a:rPr>
              <a:t>: Indirect costs in FY20 and FY21 have been higher than previous years and is reflected in department-level profitability. FY21 is also estimated to bring in lower Auxiliary revenues.</a:t>
            </a:r>
          </a:p>
        </p:txBody>
      </p:sp>
    </p:spTree>
    <p:extLst>
      <p:ext uri="{BB962C8B-B14F-4D97-AF65-F5344CB8AC3E}">
        <p14:creationId xmlns:p14="http://schemas.microsoft.com/office/powerpoint/2010/main" val="357750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DE22824-997D-41A4-8193-E08B4A0826DC}"/>
              </a:ext>
            </a:extLst>
          </p:cNvPr>
          <p:cNvGraphicFramePr>
            <a:graphicFrameLocks noChangeAspect="1"/>
          </p:cNvGraphicFramePr>
          <p:nvPr>
            <p:custDataLst>
              <p:tags r:id="rId2"/>
            </p:custDataLst>
            <p:extLst>
              <p:ext uri="{D42A27DB-BD31-4B8C-83A1-F6EECF244321}">
                <p14:modId xmlns:p14="http://schemas.microsoft.com/office/powerpoint/2010/main" val="585569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00" name="think-cell Slide" r:id="rId4" imgW="378" imgH="379" progId="TCLayout.ActiveDocument.1">
                  <p:embed/>
                </p:oleObj>
              </mc:Choice>
              <mc:Fallback>
                <p:oleObj name="think-cell Slide" r:id="rId4" imgW="378" imgH="37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986589" y="1701209"/>
            <a:ext cx="9851532" cy="2782896"/>
          </a:xfrm>
          <a:solidFill>
            <a:schemeClr val="tx1">
              <a:lumMod val="65000"/>
              <a:lumOff val="35000"/>
            </a:schemeClr>
          </a:solidFill>
        </p:spPr>
        <p:txBody>
          <a:bodyPr vert="horz">
            <a:normAutofit/>
          </a:bodyPr>
          <a:lstStyle/>
          <a:p>
            <a:r>
              <a:rPr lang="en-US" b="1" dirty="0">
                <a:solidFill>
                  <a:schemeClr val="bg1"/>
                </a:solidFill>
                <a:latin typeface="Calibri" panose="020F0502020204030204" pitchFamily="34" charset="0"/>
                <a:cs typeface="Calibri" panose="020F0502020204030204" pitchFamily="34" charset="0"/>
              </a:rPr>
              <a:t>DEPARTMENTS WITH WORSENING FINANCIAL PERFORMANCE</a:t>
            </a:r>
          </a:p>
        </p:txBody>
      </p:sp>
    </p:spTree>
    <p:extLst>
      <p:ext uri="{BB962C8B-B14F-4D97-AF65-F5344CB8AC3E}">
        <p14:creationId xmlns:p14="http://schemas.microsoft.com/office/powerpoint/2010/main" val="1103130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Music</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50000"/>
              </a:lnSpc>
            </a:pPr>
            <a:r>
              <a:rPr lang="en-US" sz="2200" dirty="0">
                <a:solidFill>
                  <a:schemeClr val="bg1"/>
                </a:solidFill>
              </a:rPr>
              <a:t>Music has high enrollment but </a:t>
            </a:r>
            <a:r>
              <a:rPr lang="en-US" sz="2200" b="1" dirty="0">
                <a:solidFill>
                  <a:schemeClr val="bg1"/>
                </a:solidFill>
              </a:rPr>
              <a:t>also a historically high discount rate which suppresses their NTR.</a:t>
            </a:r>
          </a:p>
          <a:p>
            <a:pPr>
              <a:lnSpc>
                <a:spcPct val="150000"/>
              </a:lnSpc>
            </a:pPr>
            <a:r>
              <a:rPr lang="en-US" sz="2200" dirty="0">
                <a:solidFill>
                  <a:schemeClr val="bg1"/>
                </a:solidFill>
              </a:rPr>
              <a:t>Music also has twice the directs costs of an average department which further suppresses their GM% to -16%.</a:t>
            </a:r>
          </a:p>
          <a:p>
            <a:pPr>
              <a:lnSpc>
                <a:spcPct val="150000"/>
              </a:lnSpc>
            </a:pPr>
            <a:r>
              <a:rPr lang="en-US" sz="2200" dirty="0">
                <a:solidFill>
                  <a:schemeClr val="bg1"/>
                </a:solidFill>
              </a:rPr>
              <a:t>GM% for Music was negative in FY20 due to a steep decline in NTR without proportional cuts in direct costs.  The steep decline in NTR was driven by high discount rate as evidenced by NTR/Credit of $387 compared to university average of $577 and is only seeing a slight recovery in FY21.</a:t>
            </a:r>
          </a:p>
          <a:p>
            <a:pPr marL="0" indent="0">
              <a:lnSpc>
                <a:spcPct val="150000"/>
              </a:lnSpc>
              <a:buNone/>
            </a:pPr>
            <a:endParaRPr lang="en-US" sz="22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E7EBAD98-9AB6-744A-8EDD-2319B6506110}"/>
              </a:ext>
            </a:extLst>
          </p:cNvPr>
          <p:cNvPicPr>
            <a:picLocks noChangeAspect="1"/>
          </p:cNvPicPr>
          <p:nvPr/>
        </p:nvPicPr>
        <p:blipFill>
          <a:blip r:embed="rId4"/>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2473019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Music Industry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30000"/>
              </a:lnSpc>
            </a:pPr>
            <a:r>
              <a:rPr lang="en-US" sz="2300" dirty="0">
                <a:solidFill>
                  <a:schemeClr val="bg1"/>
                </a:solidFill>
              </a:rPr>
              <a:t>The NTR/Credit for Music Industry decreased from $698 in FY19 to $519 in FY20 signifying high discount rates as drivers of low revenues, despite increase in # credits from FY19 to FY20</a:t>
            </a:r>
          </a:p>
          <a:p>
            <a:pPr>
              <a:lnSpc>
                <a:spcPct val="130000"/>
              </a:lnSpc>
            </a:pPr>
            <a:r>
              <a:rPr lang="en-US" sz="2300" dirty="0">
                <a:solidFill>
                  <a:schemeClr val="bg1"/>
                </a:solidFill>
              </a:rPr>
              <a:t>The projected GM for </a:t>
            </a:r>
            <a:r>
              <a:rPr lang="en-US" sz="2300" b="1" dirty="0">
                <a:solidFill>
                  <a:schemeClr val="bg1"/>
                </a:solidFill>
              </a:rPr>
              <a:t>Music Industry is 47% compared to the university average of 54%</a:t>
            </a:r>
          </a:p>
          <a:p>
            <a:pPr>
              <a:lnSpc>
                <a:spcPct val="130000"/>
              </a:lnSpc>
            </a:pPr>
            <a:r>
              <a:rPr lang="en-US" sz="2300" dirty="0">
                <a:solidFill>
                  <a:schemeClr val="bg1"/>
                </a:solidFill>
              </a:rPr>
              <a:t>Increased auxiliary costs and reduced auxiliary revenues because of COVID-19 add to the projected losses in FY20 but the structural issues of high discount rates that have driven losses historically persist</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88A7FB54-DC40-E348-B5E3-418A6FB4CFE5}"/>
              </a:ext>
            </a:extLst>
          </p:cNvPr>
          <p:cNvPicPr>
            <a:picLocks noChangeAspect="1"/>
          </p:cNvPicPr>
          <p:nvPr/>
        </p:nvPicPr>
        <p:blipFill>
          <a:blip r:embed="rId4"/>
          <a:stretch>
            <a:fillRect/>
          </a:stretch>
        </p:blipFill>
        <p:spPr>
          <a:xfrm>
            <a:off x="6033289" y="2189747"/>
            <a:ext cx="6158711" cy="4079146"/>
          </a:xfrm>
          <a:prstGeom prst="rect">
            <a:avLst/>
          </a:prstGeom>
        </p:spPr>
      </p:pic>
    </p:spTree>
    <p:extLst>
      <p:ext uri="{BB962C8B-B14F-4D97-AF65-F5344CB8AC3E}">
        <p14:creationId xmlns:p14="http://schemas.microsoft.com/office/powerpoint/2010/main" val="2400789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Nursing</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Nursing continues to be an expensive program (less than half the GM% than the average department).</a:t>
            </a:r>
          </a:p>
          <a:p>
            <a:pPr>
              <a:lnSpc>
                <a:spcPct val="150000"/>
              </a:lnSpc>
            </a:pPr>
            <a:r>
              <a:rPr lang="en-US" sz="2400" dirty="0">
                <a:solidFill>
                  <a:schemeClr val="bg1"/>
                </a:solidFill>
              </a:rPr>
              <a:t>However, Gross Margin is expected to decrease more than the projected decrease in NTR (i.e., $770K versus 469K) due to increased direct costs in FY21.</a:t>
            </a:r>
          </a:p>
          <a:p>
            <a:pPr>
              <a:lnSpc>
                <a:spcPct val="150000"/>
              </a:lnSpc>
            </a:pPr>
            <a:r>
              <a:rPr lang="en-US" sz="2400" dirty="0">
                <a:solidFill>
                  <a:schemeClr val="bg1"/>
                </a:solidFill>
              </a:rPr>
              <a:t>Increased auxiliary costs with lower auxiliary revenues add to the FY20 losses and the projected losses for FY21.</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29D55172-89E6-CF48-AB18-44D683B827DE}"/>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30341720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10312</TotalTime>
  <Words>1523</Words>
  <Application>Microsoft Macintosh PowerPoint</Application>
  <PresentationFormat>Widescreen</PresentationFormat>
  <Paragraphs>92</Paragraphs>
  <Slides>27</Slides>
  <Notes>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2" baseType="lpstr">
      <vt:lpstr>Arial</vt:lpstr>
      <vt:lpstr>Calibri</vt:lpstr>
      <vt:lpstr>Calibri Light</vt:lpstr>
      <vt:lpstr>Office Theme</vt:lpstr>
      <vt:lpstr>think-cell Slide</vt:lpstr>
      <vt:lpstr>FY21 PROJECTED PROFITABILITY ANALYSIS</vt:lpstr>
      <vt:lpstr>Profitability by College FY21 Projections</vt:lpstr>
      <vt:lpstr>Profitability and GM% by Department (FY21 Projections)</vt:lpstr>
      <vt:lpstr>DEFINITIONS</vt:lpstr>
      <vt:lpstr>Methodology FY21 Projections</vt:lpstr>
      <vt:lpstr>DEPARTMENTS WITH WORSENING FINANCIAL PERFORMANCE</vt:lpstr>
      <vt:lpstr>Music</vt:lpstr>
      <vt:lpstr>Music Industry</vt:lpstr>
      <vt:lpstr>Nursing</vt:lpstr>
      <vt:lpstr>Theatre</vt:lpstr>
      <vt:lpstr>Psychology</vt:lpstr>
      <vt:lpstr>Biology</vt:lpstr>
      <vt:lpstr>Communication</vt:lpstr>
      <vt:lpstr>DEPARTMENTS WITH IMPROVING FINANCIAL PERFORMANCE</vt:lpstr>
      <vt:lpstr>Chemistry</vt:lpstr>
      <vt:lpstr>Political Science</vt:lpstr>
      <vt:lpstr>Management</vt:lpstr>
      <vt:lpstr>Marketing</vt:lpstr>
      <vt:lpstr>Finance</vt:lpstr>
      <vt:lpstr>Loyola Institute for Ministry</vt:lpstr>
      <vt:lpstr>Summary and Recommendations</vt:lpstr>
      <vt:lpstr>Summary and Recommendations</vt:lpstr>
      <vt:lpstr>Appendix  (FY19 and FY20)</vt:lpstr>
      <vt:lpstr>Profitability by College FY20 Actuals</vt:lpstr>
      <vt:lpstr>Profitability and GM% by Department (FY20 Actuals)</vt:lpstr>
      <vt:lpstr>Profitability by College FY19 Actuals</vt:lpstr>
      <vt:lpstr>Profitability and GM% by Department (FY19 Actuals)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dc:title>
  <dc:creator>Shashank Rai</dc:creator>
  <cp:lastModifiedBy>Shashank Rai</cp:lastModifiedBy>
  <cp:revision>166</cp:revision>
  <dcterms:created xsi:type="dcterms:W3CDTF">2020-10-16T19:51:44Z</dcterms:created>
  <dcterms:modified xsi:type="dcterms:W3CDTF">2020-12-04T17:59:41Z</dcterms:modified>
</cp:coreProperties>
</file>