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16" r:id="rId15"/>
    <p:sldId id="313" r:id="rId16"/>
    <p:sldId id="305" r:id="rId17"/>
    <p:sldId id="302" r:id="rId18"/>
    <p:sldId id="292" r:id="rId19"/>
    <p:sldId id="304" r:id="rId20"/>
    <p:sldId id="312" r:id="rId21"/>
    <p:sldId id="318" r:id="rId22"/>
    <p:sldId id="327" r:id="rId23"/>
    <p:sldId id="322" r:id="rId24"/>
    <p:sldId id="257" r:id="rId25"/>
    <p:sldId id="328" r:id="rId26"/>
    <p:sldId id="323" r:id="rId27"/>
    <p:sldId id="32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257"/>
  </p:normalViewPr>
  <p:slideViewPr>
    <p:cSldViewPr snapToGrid="0" snapToObjects="1">
      <p:cViewPr varScale="1">
        <p:scale>
          <a:sx n="92" d="100"/>
          <a:sy n="9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18</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Communication had an increase of ~33% in NTR from FY19 to FY20 but is projected to see a ~7% in FY21 due to lower enrollment </a:t>
            </a:r>
          </a:p>
          <a:p>
            <a:pPr>
              <a:lnSpc>
                <a:spcPct val="150000"/>
              </a:lnSpc>
            </a:pPr>
            <a:r>
              <a:rPr lang="en-US" sz="2400" dirty="0">
                <a:solidFill>
                  <a:schemeClr val="bg1"/>
                </a:solidFill>
              </a:rPr>
              <a:t>GM of 60% is higher than the avg of 54%, but is weighed down by indirect costs given the department’s size</a:t>
            </a:r>
          </a:p>
          <a:p>
            <a:pPr>
              <a:lnSpc>
                <a:spcPct val="150000"/>
              </a:lnSpc>
            </a:pPr>
            <a:r>
              <a:rPr lang="en-US" sz="2400" dirty="0">
                <a:solidFill>
                  <a:schemeClr val="bg1"/>
                </a:solidFill>
              </a:rPr>
              <a:t>Higher enrollment without a subsequent increase in discount rates and direct costs combined with a return to normal levels of auxiliary costs and revenues should help the department return a profit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NTR for Marketing is likely to reduce the losses for the department to $60K in FY21. </a:t>
            </a:r>
          </a:p>
          <a:p>
            <a:pPr>
              <a:lnSpc>
                <a:spcPct val="150000"/>
              </a:lnSpc>
            </a:pPr>
            <a:r>
              <a:rPr lang="en-US" sz="2400" dirty="0">
                <a:solidFill>
                  <a:schemeClr val="bg1"/>
                </a:solidFill>
              </a:rPr>
              <a:t>NTR/Credit = $569 in FY19 and $525 in FY20, while # credits increased from 2040 to 2316.</a:t>
            </a:r>
          </a:p>
          <a:p>
            <a:pPr>
              <a:lnSpc>
                <a:spcPct val="150000"/>
              </a:lnSpc>
            </a:pPr>
            <a:r>
              <a:rPr lang="en-US" sz="2400" dirty="0">
                <a:solidFill>
                  <a:schemeClr val="bg1"/>
                </a:solidFill>
              </a:rPr>
              <a:t>So higher enrollment is being driven by higher discount rates. The focus of the department should be to continue driving enrollment without further discounts.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4"/>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Given its $491K direct costs, there is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8" name="Picture 7">
            <a:extLst>
              <a:ext uri="{FF2B5EF4-FFF2-40B4-BE49-F238E27FC236}">
                <a16:creationId xmlns:a16="http://schemas.microsoft.com/office/drawing/2014/main" id="{4D785754-B524-8F46-9803-98A35379C4C7}"/>
              </a:ext>
            </a:extLst>
          </p:cNvPr>
          <p:cNvPicPr>
            <a:picLocks noChangeAspect="1"/>
          </p:cNvPicPr>
          <p:nvPr/>
        </p:nvPicPr>
        <p:blipFill>
          <a:blip r:embed="rId3"/>
          <a:stretch>
            <a:fillRect/>
          </a:stretch>
        </p:blipFill>
        <p:spPr>
          <a:xfrm>
            <a:off x="-1" y="959972"/>
            <a:ext cx="12192000" cy="5981374"/>
          </a:xfrm>
          <a:prstGeom prst="rect">
            <a:avLst/>
          </a:prstGeom>
        </p:spPr>
      </p:pic>
      <p:cxnSp>
        <p:nvCxnSpPr>
          <p:cNvPr id="6" name="Straight Connector 5">
            <a:extLst>
              <a:ext uri="{FF2B5EF4-FFF2-40B4-BE49-F238E27FC236}">
                <a16:creationId xmlns:a16="http://schemas.microsoft.com/office/drawing/2014/main" id="{E56124E8-A5F9-A248-8BA5-3FC08DEF7B47}"/>
              </a:ext>
            </a:extLst>
          </p:cNvPr>
          <p:cNvCxnSpPr>
            <a:cxnSpLocks/>
          </p:cNvCxnSpPr>
          <p:nvPr/>
        </p:nvCxnSpPr>
        <p:spPr>
          <a:xfrm flipV="1">
            <a:off x="1191491" y="1634836"/>
            <a:ext cx="9836727" cy="14547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457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6" name="Picture 5">
            <a:extLst>
              <a:ext uri="{FF2B5EF4-FFF2-40B4-BE49-F238E27FC236}">
                <a16:creationId xmlns:a16="http://schemas.microsoft.com/office/drawing/2014/main" id="{97E030F1-81EF-F74F-915A-5EE7D0BEB9E3}"/>
              </a:ext>
            </a:extLst>
          </p:cNvPr>
          <p:cNvPicPr>
            <a:picLocks noChangeAspect="1"/>
          </p:cNvPicPr>
          <p:nvPr/>
        </p:nvPicPr>
        <p:blipFill>
          <a:blip r:embed="rId3"/>
          <a:stretch>
            <a:fillRect/>
          </a:stretch>
        </p:blipFill>
        <p:spPr>
          <a:xfrm>
            <a:off x="0" y="959972"/>
            <a:ext cx="12192000" cy="5960533"/>
          </a:xfrm>
          <a:prstGeom prst="rect">
            <a:avLst/>
          </a:prstGeom>
        </p:spPr>
      </p:pic>
      <p:cxnSp>
        <p:nvCxnSpPr>
          <p:cNvPr id="8" name="Straight Connector 7">
            <a:extLst>
              <a:ext uri="{FF2B5EF4-FFF2-40B4-BE49-F238E27FC236}">
                <a16:creationId xmlns:a16="http://schemas.microsoft.com/office/drawing/2014/main" id="{5E87742E-127A-1E4E-8E19-65504117091D}"/>
              </a:ext>
            </a:extLst>
          </p:cNvPr>
          <p:cNvCxnSpPr>
            <a:cxnSpLocks/>
          </p:cNvCxnSpPr>
          <p:nvPr/>
        </p:nvCxnSpPr>
        <p:spPr>
          <a:xfrm flipV="1">
            <a:off x="1149927" y="1634836"/>
            <a:ext cx="9878291" cy="13161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491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12" name="Picture 11">
            <a:extLst>
              <a:ext uri="{FF2B5EF4-FFF2-40B4-BE49-F238E27FC236}">
                <a16:creationId xmlns:a16="http://schemas.microsoft.com/office/drawing/2014/main" id="{8EDE4366-676D-354A-ADF7-5F4D5EC4549F}"/>
              </a:ext>
            </a:extLst>
          </p:cNvPr>
          <p:cNvPicPr>
            <a:picLocks noChangeAspect="1"/>
          </p:cNvPicPr>
          <p:nvPr/>
        </p:nvPicPr>
        <p:blipFill>
          <a:blip r:embed="rId3"/>
          <a:stretch>
            <a:fillRect/>
          </a:stretch>
        </p:blipFill>
        <p:spPr>
          <a:xfrm>
            <a:off x="-1" y="959972"/>
            <a:ext cx="12192000" cy="5965632"/>
          </a:xfrm>
          <a:prstGeom prst="rect">
            <a:avLst/>
          </a:prstGeom>
        </p:spPr>
      </p:pic>
      <p:cxnSp>
        <p:nvCxnSpPr>
          <p:cNvPr id="14" name="Straight Connector 13">
            <a:extLst>
              <a:ext uri="{FF2B5EF4-FFF2-40B4-BE49-F238E27FC236}">
                <a16:creationId xmlns:a16="http://schemas.microsoft.com/office/drawing/2014/main" id="{A91D1E71-4DA4-3640-84F6-89D242A4EC04}"/>
              </a:ext>
            </a:extLst>
          </p:cNvPr>
          <p:cNvCxnSpPr>
            <a:cxnSpLocks/>
          </p:cNvCxnSpPr>
          <p:nvPr/>
        </p:nvCxnSpPr>
        <p:spPr>
          <a:xfrm flipV="1">
            <a:off x="1163782" y="1634836"/>
            <a:ext cx="9864436" cy="1524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2"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-16%.</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projected losses in FY20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4"/>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10344</TotalTime>
  <Words>1523</Words>
  <Application>Microsoft Macintosh PowerPoint</Application>
  <PresentationFormat>Widescreen</PresentationFormat>
  <Paragraphs>92</Paragraphs>
  <Slides>27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169</cp:revision>
  <dcterms:created xsi:type="dcterms:W3CDTF">2020-10-16T19:51:44Z</dcterms:created>
  <dcterms:modified xsi:type="dcterms:W3CDTF">2020-12-04T18:44:05Z</dcterms:modified>
</cp:coreProperties>
</file>